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971" autoAdjust="0"/>
  </p:normalViewPr>
  <p:slideViewPr>
    <p:cSldViewPr>
      <p:cViewPr varScale="1">
        <p:scale>
          <a:sx n="61" d="100"/>
          <a:sy n="61" d="100"/>
        </p:scale>
        <p:origin x="-22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EA31E-FF3D-4FCB-88F9-CE92EE9B0C32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F9089-3FC5-4CCB-A4CF-8A8A47D43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5010" y="868468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4A6DE5-2179-494C-88E2-F7472DCD5C5A}" type="slidenum">
              <a:rPr lang="en-US" altLang="zh-CN" sz="1200"/>
              <a:pPr algn="r"/>
              <a:t>3</a:t>
            </a:fld>
            <a:endParaRPr lang="en-US" altLang="zh-CN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endParaRPr lang="zh-CN" altLang="zh-CN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zh-CN" altLang="en-US" b="1" dirty="0" smtClean="0"/>
              <a:t>上海交通大学嵌入式课程暑期培训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CN" altLang="en-US" b="1" dirty="0" smtClean="0"/>
              <a:t>基于</a:t>
            </a:r>
            <a:r>
              <a:rPr lang="en-US" altLang="zh-CN" b="1" dirty="0" smtClean="0"/>
              <a:t>TI Cortex M3</a:t>
            </a:r>
            <a:br>
              <a:rPr lang="en-US" altLang="zh-CN" b="1" dirty="0" smtClean="0"/>
            </a:br>
            <a:r>
              <a:rPr lang="zh-CN" altLang="en-US" b="1" dirty="0" smtClean="0"/>
              <a:t>主讲人：方向忠 教授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内容占位符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5410200"/>
          </a:xfrm>
        </p:spPr>
        <p:txBody>
          <a:bodyPr>
            <a:normAutofit lnSpcReduction="10000"/>
          </a:bodyPr>
          <a:lstStyle/>
          <a:p>
            <a:pPr lvl="1" eaLnBrk="1" hangingPunct="1"/>
            <a:r>
              <a:rPr lang="zh-CN" altLang="en-US" sz="2200" dirty="0" smtClean="0"/>
              <a:t>嵌入式处理器</a:t>
            </a:r>
            <a:r>
              <a:rPr lang="en-US" altLang="zh-CN" sz="2200" dirty="0" smtClean="0"/>
              <a:t>:   LM3S9B9x</a:t>
            </a:r>
          </a:p>
          <a:p>
            <a:pPr lvl="1" eaLnBrk="1" hangingPunct="1"/>
            <a:r>
              <a:rPr lang="zh-CN" altLang="en-US" sz="2200" dirty="0" smtClean="0"/>
              <a:t>内存</a:t>
            </a:r>
            <a:r>
              <a:rPr lang="en-US" altLang="zh-CN" sz="2200" dirty="0" smtClean="0"/>
              <a:t>:   32MB SDRAM</a:t>
            </a:r>
          </a:p>
          <a:p>
            <a:pPr lvl="1" eaLnBrk="1" hangingPunct="1"/>
            <a:r>
              <a:rPr lang="zh-CN" altLang="en-US" sz="2200" dirty="0" smtClean="0"/>
              <a:t>接口</a:t>
            </a:r>
            <a:r>
              <a:rPr lang="en-US" altLang="zh-CN" sz="2200" dirty="0" smtClean="0"/>
              <a:t>: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UART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I2C/SPI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LCD Touch Screen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USB (OTG)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CAN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LAN (MAC + PHY)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I2S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ADC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Timer</a:t>
            </a:r>
          </a:p>
          <a:p>
            <a:pPr lvl="2" eaLnBrk="1" hangingPunct="1"/>
            <a:r>
              <a:rPr lang="en-US" altLang="zh-CN" sz="2200" dirty="0" smtClean="0">
                <a:ea typeface="宋体" pitchFamily="2" charset="-122"/>
              </a:rPr>
              <a:t>PWM</a:t>
            </a:r>
          </a:p>
          <a:p>
            <a:pPr lvl="2" eaLnBrk="1" hangingPunct="1"/>
            <a:r>
              <a:rPr lang="zh-CN" altLang="en-US" sz="2200" dirty="0" smtClean="0">
                <a:ea typeface="宋体" pitchFamily="2" charset="-122"/>
              </a:rPr>
              <a:t>三轴加速度传感器</a:t>
            </a:r>
            <a:r>
              <a:rPr lang="en-US" altLang="zh-CN" sz="2200" dirty="0" smtClean="0">
                <a:ea typeface="宋体" pitchFamily="2" charset="-122"/>
              </a:rPr>
              <a:t> etc.</a:t>
            </a:r>
          </a:p>
          <a:p>
            <a:pPr lvl="2" eaLnBrk="1" hangingPunct="1"/>
            <a:endParaRPr lang="en-US" altLang="zh-CN" dirty="0" smtClean="0">
              <a:ea typeface="宋体" pitchFamily="2" charset="-122"/>
            </a:endParaRPr>
          </a:p>
        </p:txBody>
      </p:sp>
      <p:pic>
        <p:nvPicPr>
          <p:cNvPr id="58371" name="内容占位符 5"/>
          <p:cNvPicPr>
            <a:picLocks noChangeAspect="1"/>
          </p:cNvPicPr>
          <p:nvPr/>
        </p:nvPicPr>
        <p:blipFill>
          <a:blip r:embed="rId2" cstate="email"/>
          <a:srcRect t="-222"/>
          <a:stretch>
            <a:fillRect/>
          </a:stretch>
        </p:blipFill>
        <p:spPr bwMode="auto">
          <a:xfrm>
            <a:off x="4648200" y="1905000"/>
            <a:ext cx="3581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硬件系统</a:t>
            </a:r>
            <a:endParaRPr lang="zh-CN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90600"/>
            <a:ext cx="8229600" cy="5616575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160000"/>
              </a:lnSpc>
              <a:buFont typeface="Arial" pitchFamily="34" charset="0"/>
              <a:buChar char="•"/>
            </a:pPr>
            <a:r>
              <a:rPr lang="zh-CN" altLang="en-US" sz="2600" dirty="0" smtClean="0"/>
              <a:t>微机原理及接口技术</a:t>
            </a:r>
            <a:endParaRPr lang="en-US" altLang="zh-CN" sz="2600" dirty="0" smtClean="0"/>
          </a:p>
          <a:p>
            <a:pPr lvl="2" eaLnBrk="1" hangingPunct="1">
              <a:lnSpc>
                <a:spcPct val="160000"/>
              </a:lnSpc>
            </a:pPr>
            <a:r>
              <a:rPr lang="zh-CN" altLang="en-US" sz="2200" dirty="0" smtClean="0">
                <a:ea typeface="宋体" pitchFamily="2" charset="-122"/>
              </a:rPr>
              <a:t>基于</a:t>
            </a:r>
            <a:r>
              <a:rPr lang="en-US" altLang="zh-CN" sz="2200" dirty="0" smtClean="0">
                <a:ea typeface="宋体" pitchFamily="2" charset="-122"/>
              </a:rPr>
              <a:t>Proteus</a:t>
            </a:r>
          </a:p>
          <a:p>
            <a:pPr lvl="2" eaLnBrk="1" hangingPunct="1">
              <a:lnSpc>
                <a:spcPct val="160000"/>
              </a:lnSpc>
            </a:pPr>
            <a:r>
              <a:rPr lang="zh-CN" altLang="en-US" sz="2200" dirty="0" smtClean="0">
                <a:ea typeface="宋体" pitchFamily="2" charset="-122"/>
              </a:rPr>
              <a:t>内存扩展</a:t>
            </a:r>
            <a:endParaRPr lang="en-US" altLang="zh-CN" sz="2200" dirty="0" smtClean="0">
              <a:ea typeface="宋体" pitchFamily="2" charset="-122"/>
            </a:endParaRPr>
          </a:p>
          <a:p>
            <a:pPr lvl="2" eaLnBrk="1" hangingPunct="1">
              <a:lnSpc>
                <a:spcPct val="160000"/>
              </a:lnSpc>
            </a:pPr>
            <a:r>
              <a:rPr lang="en-US" altLang="zh-CN" sz="2200" dirty="0" smtClean="0">
                <a:ea typeface="宋体" pitchFamily="2" charset="-122"/>
              </a:rPr>
              <a:t>8255, 8259, 8253, etc.</a:t>
            </a:r>
          </a:p>
          <a:p>
            <a:pPr lvl="1" eaLnBrk="1" hangingPunct="1">
              <a:lnSpc>
                <a:spcPct val="160000"/>
              </a:lnSpc>
              <a:buFont typeface="Arial" pitchFamily="34" charset="0"/>
              <a:buChar char="•"/>
            </a:pPr>
            <a:r>
              <a:rPr lang="zh-CN" altLang="en-US" sz="2600" dirty="0" smtClean="0"/>
              <a:t>嵌入式系统实验</a:t>
            </a:r>
            <a:endParaRPr lang="en-US" altLang="zh-CN" sz="2600" dirty="0" smtClean="0"/>
          </a:p>
          <a:p>
            <a:pPr lvl="2" eaLnBrk="1" hangingPunct="1">
              <a:lnSpc>
                <a:spcPct val="160000"/>
              </a:lnSpc>
            </a:pPr>
            <a:r>
              <a:rPr lang="zh-CN" altLang="en-US" sz="2200" dirty="0" smtClean="0">
                <a:ea typeface="宋体" pitchFamily="2" charset="-122"/>
              </a:rPr>
              <a:t>使用</a:t>
            </a:r>
            <a:r>
              <a:rPr lang="en-US" altLang="zh-CN" sz="2200" dirty="0" smtClean="0">
                <a:ea typeface="宋体" pitchFamily="2" charset="-122"/>
              </a:rPr>
              <a:t>CCS/</a:t>
            </a:r>
            <a:r>
              <a:rPr lang="en-US" altLang="zh-CN" sz="2200" dirty="0" err="1" smtClean="0">
                <a:ea typeface="宋体" pitchFamily="2" charset="-122"/>
              </a:rPr>
              <a:t>KEIL+StellarisWare</a:t>
            </a:r>
            <a:r>
              <a:rPr lang="zh-CN" altLang="en-US" sz="2200" dirty="0" smtClean="0">
                <a:ea typeface="宋体" pitchFamily="2" charset="-122"/>
              </a:rPr>
              <a:t>开发</a:t>
            </a:r>
            <a:r>
              <a:rPr lang="en-US" altLang="zh-CN" sz="2200" dirty="0" smtClean="0">
                <a:ea typeface="宋体" pitchFamily="2" charset="-122"/>
              </a:rPr>
              <a:t>TI M3</a:t>
            </a:r>
          </a:p>
          <a:p>
            <a:pPr lvl="2" eaLnBrk="1" hangingPunct="1">
              <a:lnSpc>
                <a:spcPct val="160000"/>
              </a:lnSpc>
            </a:pPr>
            <a:r>
              <a:rPr lang="zh-CN" altLang="en-US" sz="2200" dirty="0" smtClean="0">
                <a:ea typeface="宋体" pitchFamily="2" charset="-122"/>
              </a:rPr>
              <a:t>硬件部分</a:t>
            </a:r>
            <a:r>
              <a:rPr lang="en-US" altLang="zh-CN" sz="2200" dirty="0" smtClean="0">
                <a:ea typeface="宋体" pitchFamily="2" charset="-122"/>
              </a:rPr>
              <a:t>: GPIO, Timer, PWM, LCD, Sensor, ADC </a:t>
            </a:r>
          </a:p>
          <a:p>
            <a:pPr lvl="2" eaLnBrk="1" hangingPunct="1">
              <a:lnSpc>
                <a:spcPct val="160000"/>
              </a:lnSpc>
            </a:pPr>
            <a:r>
              <a:rPr lang="zh-CN" altLang="en-US" sz="2200" dirty="0" smtClean="0">
                <a:ea typeface="宋体" pitchFamily="2" charset="-122"/>
              </a:rPr>
              <a:t>软件部分</a:t>
            </a:r>
            <a:r>
              <a:rPr lang="en-US" altLang="zh-CN" sz="2200" dirty="0" smtClean="0">
                <a:ea typeface="宋体" pitchFamily="2" charset="-122"/>
              </a:rPr>
              <a:t>: Register, API, Interrupt Routine, …</a:t>
            </a:r>
          </a:p>
          <a:p>
            <a:pPr lvl="2" eaLnBrk="1" hangingPunct="1">
              <a:lnSpc>
                <a:spcPct val="160000"/>
              </a:lnSpc>
            </a:pPr>
            <a:r>
              <a:rPr lang="zh-CN" altLang="en-US" sz="2200" dirty="0" smtClean="0">
                <a:ea typeface="宋体" pitchFamily="2" charset="-122"/>
              </a:rPr>
              <a:t>系统设计</a:t>
            </a:r>
            <a:r>
              <a:rPr lang="en-US" altLang="zh-CN" sz="2200" dirty="0" smtClean="0">
                <a:ea typeface="宋体" pitchFamily="2" charset="-122"/>
              </a:rPr>
              <a:t>: Spirit level, </a:t>
            </a:r>
            <a:r>
              <a:rPr lang="en-US" altLang="zh-CN" sz="2200" dirty="0" err="1" smtClean="0">
                <a:ea typeface="宋体" pitchFamily="2" charset="-122"/>
              </a:rPr>
              <a:t>Whac</a:t>
            </a:r>
            <a:r>
              <a:rPr lang="en-US" altLang="zh-CN" sz="2200" dirty="0" smtClean="0">
                <a:ea typeface="宋体" pitchFamily="2" charset="-122"/>
              </a:rPr>
              <a:t>-A-Mole, Snakes,…</a:t>
            </a:r>
          </a:p>
          <a:p>
            <a:pPr eaLnBrk="1" hangingPunct="1">
              <a:buFontTx/>
              <a:buNone/>
            </a:pPr>
            <a:endParaRPr lang="zh-CN" altLang="zh-CN" dirty="0" smtClean="0"/>
          </a:p>
        </p:txBody>
      </p:sp>
      <p:sp>
        <p:nvSpPr>
          <p:cNvPr id="3" name="Rectangle 2"/>
          <p:cNvSpPr/>
          <p:nvPr/>
        </p:nvSpPr>
        <p:spPr>
          <a:xfrm>
            <a:off x="3429000" y="152400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/>
              <a:t>教学内容</a:t>
            </a:r>
            <a:endParaRPr lang="en-US" altLang="zh-CN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/>
              <a:t>实验设计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 smtClean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821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5600"/>
                <a:gridCol w="2819400"/>
                <a:gridCol w="3784600"/>
              </a:tblGrid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Lab Number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Lab Name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Comments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0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Boot</a:t>
                      </a:r>
                      <a:r>
                        <a:rPr lang="en-US" altLang="zh-CN" sz="1800" baseline="0" dirty="0" smtClean="0">
                          <a:solidFill>
                            <a:srgbClr val="133984"/>
                          </a:solidFill>
                        </a:rPr>
                        <a:t> Loader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Demonstrative Experiment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1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GPIO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Register</a:t>
                      </a:r>
                      <a:r>
                        <a:rPr lang="en-US" altLang="zh-CN" sz="1800" baseline="0" dirty="0" smtClean="0">
                          <a:solidFill>
                            <a:srgbClr val="133984"/>
                          </a:solidFill>
                        </a:rPr>
                        <a:t> Visit; </a:t>
                      </a:r>
                      <a:r>
                        <a:rPr lang="en-US" altLang="zh-CN" sz="1800" baseline="0" dirty="0" err="1" smtClean="0">
                          <a:solidFill>
                            <a:srgbClr val="133984"/>
                          </a:solidFill>
                        </a:rPr>
                        <a:t>Bitband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2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solidFill>
                            <a:srgbClr val="133984"/>
                          </a:solidFill>
                        </a:rPr>
                        <a:t>SysCtl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Clock Control,</a:t>
                      </a:r>
                      <a:r>
                        <a:rPr lang="en-US" altLang="zh-CN" sz="1800" baseline="0" dirty="0" smtClean="0">
                          <a:solidFill>
                            <a:srgbClr val="133984"/>
                          </a:solidFill>
                        </a:rPr>
                        <a:t> PLL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3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solidFill>
                            <a:srgbClr val="133984"/>
                          </a:solidFill>
                        </a:rPr>
                        <a:t>SysTick</a:t>
                      </a:r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 &amp; Timer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4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Interrupt(NVIC)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Interrupt Service Routine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5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err="1" smtClean="0">
                          <a:solidFill>
                            <a:srgbClr val="133984"/>
                          </a:solidFill>
                        </a:rPr>
                        <a:t>WatchDog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6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UART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RS-232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7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I2C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PCA9557,</a:t>
                      </a:r>
                      <a:r>
                        <a:rPr lang="en-US" altLang="zh-CN" sz="1800" baseline="0" dirty="0" smtClean="0">
                          <a:solidFill>
                            <a:srgbClr val="133984"/>
                          </a:solidFill>
                        </a:rPr>
                        <a:t> </a:t>
                      </a:r>
                      <a:r>
                        <a:rPr lang="en-US" altLang="zh-CN" sz="1800" baseline="0" dirty="0" err="1" smtClean="0">
                          <a:solidFill>
                            <a:srgbClr val="133984"/>
                          </a:solidFill>
                        </a:rPr>
                        <a:t>NixieTube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8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PWM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Breathing</a:t>
                      </a:r>
                      <a:r>
                        <a:rPr lang="en-US" altLang="zh-CN" sz="1800" baseline="0" dirty="0" smtClean="0">
                          <a:solidFill>
                            <a:srgbClr val="133984"/>
                          </a:solidFill>
                        </a:rPr>
                        <a:t> LED, Buzzer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9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LCD Operation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Graphic Library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10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ADC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Thumbwheel Voltage, Temperature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  <a:tr h="37086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11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Accelerometer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>
                          <a:solidFill>
                            <a:srgbClr val="133984"/>
                          </a:solidFill>
                        </a:rPr>
                        <a:t>Tri-axial</a:t>
                      </a:r>
                      <a:endParaRPr lang="zh-CN" altLang="en-US" sz="1800" dirty="0">
                        <a:solidFill>
                          <a:srgbClr val="133984"/>
                        </a:solidFill>
                      </a:endParaRPr>
                    </a:p>
                  </a:txBody>
                  <a:tcPr marT="45723" marB="45723" anchor="ctr"/>
                </a:tc>
              </a:tr>
            </a:tbl>
          </a:graphicData>
        </a:graphic>
      </p:graphicFrame>
      <p:sp>
        <p:nvSpPr>
          <p:cNvPr id="63549" name="TextBox 4"/>
          <p:cNvSpPr txBox="1">
            <a:spLocks noChangeArrowheads="1"/>
          </p:cNvSpPr>
          <p:nvPr/>
        </p:nvSpPr>
        <p:spPr bwMode="auto">
          <a:xfrm>
            <a:off x="457200" y="838200"/>
            <a:ext cx="467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dirty="0" smtClean="0">
                <a:solidFill>
                  <a:srgbClr val="133984"/>
                </a:solidFill>
              </a:rPr>
              <a:t>基础实验</a:t>
            </a:r>
            <a:endParaRPr lang="zh-CN" altLang="en-US" dirty="0">
              <a:solidFill>
                <a:srgbClr val="13398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649413"/>
            <a:ext cx="8229600" cy="520858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50000"/>
              </a:lnSpc>
              <a:defRPr/>
            </a:pPr>
            <a:r>
              <a:rPr lang="en-US" altLang="zh-CN" sz="2400" dirty="0" err="1" smtClean="0"/>
              <a:t>TouchScreen</a:t>
            </a:r>
            <a:r>
              <a:rPr lang="en-US" altLang="zh-CN" sz="2400" dirty="0" smtClean="0"/>
              <a:t> Operation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zh-CN" sz="2400" dirty="0" err="1" smtClean="0"/>
              <a:t>Grlib</a:t>
            </a:r>
            <a:r>
              <a:rPr lang="en-US" altLang="zh-CN" sz="2400" dirty="0" smtClean="0"/>
              <a:t> Widget Operation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zh-CN" sz="2400" dirty="0" smtClean="0"/>
              <a:t>USB Module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zh-CN" sz="2400" dirty="0" smtClean="0"/>
              <a:t>CAN Module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zh-CN" sz="2400" dirty="0" smtClean="0"/>
              <a:t>Audio </a:t>
            </a:r>
            <a:r>
              <a:rPr lang="en-US" altLang="zh-CN" sz="2400" dirty="0" err="1" smtClean="0"/>
              <a:t>Processiong</a:t>
            </a:r>
            <a:endParaRPr lang="en-US" altLang="zh-CN" sz="2400" dirty="0" smtClean="0"/>
          </a:p>
        </p:txBody>
      </p:sp>
      <p:pic>
        <p:nvPicPr>
          <p:cNvPr id="64515" name="图片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400" y="1600200"/>
            <a:ext cx="3944937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实验设计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5800" y="1066800"/>
            <a:ext cx="467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zh-CN" altLang="en-US" dirty="0" smtClean="0">
                <a:solidFill>
                  <a:srgbClr val="133984"/>
                </a:solidFill>
              </a:rPr>
              <a:t>创新实验</a:t>
            </a:r>
            <a:endParaRPr lang="zh-CN" altLang="en-US" dirty="0">
              <a:solidFill>
                <a:srgbClr val="13398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238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上海交通大学嵌入式课程暑期培训 基于TI Cortex M3 主讲人：方向忠 教授 </vt:lpstr>
      <vt:lpstr>硬件系统</vt:lpstr>
      <vt:lpstr>Slide 3</vt:lpstr>
      <vt:lpstr>实验设计 </vt:lpstr>
      <vt:lpstr>实验设计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上海交通大学嵌入式课程 基于TI Cortex M3 主讲人：方向忠 教授 </dc:title>
  <dc:creator>Huang - U. Prog, Frank</dc:creator>
  <cp:lastModifiedBy>a0282294</cp:lastModifiedBy>
  <cp:revision>4</cp:revision>
  <dcterms:created xsi:type="dcterms:W3CDTF">2006-08-16T00:00:00Z</dcterms:created>
  <dcterms:modified xsi:type="dcterms:W3CDTF">2012-07-12T02:26:40Z</dcterms:modified>
</cp:coreProperties>
</file>