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7"/>
  </p:notesMasterIdLst>
  <p:handoutMasterIdLst>
    <p:handoutMasterId r:id="rId58"/>
  </p:handoutMasterIdLst>
  <p:sldIdLst>
    <p:sldId id="272" r:id="rId5"/>
    <p:sldId id="323" r:id="rId6"/>
    <p:sldId id="277" r:id="rId7"/>
    <p:sldId id="324" r:id="rId8"/>
    <p:sldId id="325" r:id="rId9"/>
    <p:sldId id="327" r:id="rId10"/>
    <p:sldId id="328" r:id="rId11"/>
    <p:sldId id="278" r:id="rId12"/>
    <p:sldId id="312" r:id="rId13"/>
    <p:sldId id="313" r:id="rId14"/>
    <p:sldId id="314" r:id="rId15"/>
    <p:sldId id="339" r:id="rId16"/>
    <p:sldId id="279" r:id="rId17"/>
    <p:sldId id="282" r:id="rId18"/>
    <p:sldId id="288" r:id="rId19"/>
    <p:sldId id="289" r:id="rId20"/>
    <p:sldId id="290" r:id="rId21"/>
    <p:sldId id="340" r:id="rId22"/>
    <p:sldId id="280" r:id="rId23"/>
    <p:sldId id="283" r:id="rId24"/>
    <p:sldId id="284" r:id="rId25"/>
    <p:sldId id="286" r:id="rId26"/>
    <p:sldId id="287" r:id="rId27"/>
    <p:sldId id="341" r:id="rId28"/>
    <p:sldId id="291" r:id="rId29"/>
    <p:sldId id="292" r:id="rId30"/>
    <p:sldId id="299" r:id="rId31"/>
    <p:sldId id="293" r:id="rId32"/>
    <p:sldId id="294" r:id="rId33"/>
    <p:sldId id="343" r:id="rId34"/>
    <p:sldId id="295" r:id="rId35"/>
    <p:sldId id="296" r:id="rId36"/>
    <p:sldId id="297" r:id="rId37"/>
    <p:sldId id="298" r:id="rId38"/>
    <p:sldId id="342" r:id="rId39"/>
    <p:sldId id="316" r:id="rId40"/>
    <p:sldId id="317" r:id="rId41"/>
    <p:sldId id="318" r:id="rId42"/>
    <p:sldId id="319" r:id="rId43"/>
    <p:sldId id="320" r:id="rId44"/>
    <p:sldId id="321" r:id="rId45"/>
    <p:sldId id="331" r:id="rId46"/>
    <p:sldId id="344" r:id="rId47"/>
    <p:sldId id="301" r:id="rId48"/>
    <p:sldId id="302" r:id="rId49"/>
    <p:sldId id="303" r:id="rId50"/>
    <p:sldId id="330" r:id="rId51"/>
    <p:sldId id="322" r:id="rId52"/>
    <p:sldId id="334" r:id="rId53"/>
    <p:sldId id="337" r:id="rId54"/>
    <p:sldId id="336" r:id="rId55"/>
    <p:sldId id="335" r:id="rId56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38089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76179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14268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5235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904467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285362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666253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047146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4652">
          <p15:clr>
            <a:srgbClr val="A4A3A4"/>
          </p15:clr>
        </p15:guide>
        <p15:guide id="2" pos="2927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0000"/>
    <a:srgbClr val="25879B"/>
    <a:srgbClr val="FFFFFF"/>
    <a:srgbClr val="E2EAE4"/>
    <a:srgbClr val="C9D2CF"/>
    <a:srgbClr val="E7EDE9"/>
    <a:srgbClr val="1B6F7B"/>
    <a:srgbClr val="DEEBE8"/>
    <a:srgbClr val="2758CA"/>
    <a:srgbClr val="41C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86" autoAdjust="0"/>
    <p:restoredTop sz="96376" autoAdjust="0"/>
  </p:normalViewPr>
  <p:slideViewPr>
    <p:cSldViewPr snapToGrid="0">
      <p:cViewPr>
        <p:scale>
          <a:sx n="100" d="100"/>
          <a:sy n="100" d="100"/>
        </p:scale>
        <p:origin x="-684" y="-48"/>
      </p:cViewPr>
      <p:guideLst>
        <p:guide orient="horz" pos="1620"/>
        <p:guide pos="2878"/>
      </p:guideLst>
    </p:cSldViewPr>
  </p:slid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-1512" y="-90"/>
      </p:cViewPr>
      <p:guideLst>
        <p:guide orient="horz" pos="4652"/>
        <p:guide orient="horz" pos="3024"/>
        <p:guide pos="2927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image" Target="../media/image59.emf"/><Relationship Id="rId4" Type="http://schemas.openxmlformats.org/officeDocument/2006/relationships/image" Target="../media/image6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9530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997" y="1"/>
            <a:ext cx="3169529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49"/>
            <a:ext cx="3169530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997" y="9120149"/>
            <a:ext cx="3169529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8D56EAE8-38CB-4EE5-8A34-F5F49B68F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07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9530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997" y="1"/>
            <a:ext cx="3169529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689" y="4560902"/>
            <a:ext cx="5851824" cy="431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49"/>
            <a:ext cx="3169530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997" y="9120149"/>
            <a:ext cx="3169529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BED2394B-E06C-4DC9-BCC2-551C3DED9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3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1pPr>
    <a:lvl2pPr marL="38089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76179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14268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152357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1904467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5362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6253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7146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86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42732"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51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42732">
              <a:defRPr/>
            </a:pPr>
            <a:endParaRPr lang="en-IE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24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93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23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86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42732">
              <a:defRPr/>
            </a:pPr>
            <a:endParaRPr lang="en-IE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64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9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42732">
              <a:defRPr/>
            </a:pPr>
            <a:endParaRPr lang="en-IE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26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42732">
              <a:defRPr/>
            </a:pPr>
            <a:endParaRPr lang="en-IE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45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86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58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99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194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27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42732">
              <a:defRPr/>
            </a:pPr>
            <a:endParaRPr lang="en-IE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003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3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865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45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835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840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86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234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039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512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42732">
              <a:defRPr/>
            </a:pPr>
            <a:endParaRPr lang="en-IE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149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432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664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664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865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282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684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62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</a:t>
            </a:r>
            <a:r>
              <a:rPr lang="en-US" baseline="0" dirty="0"/>
              <a:t> THIS SLIDE ADD VALUE?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654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186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282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752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080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28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6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0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42732"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84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42732"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69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86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57331"/>
            <a:ext cx="8458200" cy="1102519"/>
          </a:xfrm>
        </p:spPr>
        <p:txBody>
          <a:bodyPr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2774158"/>
            <a:ext cx="8458200" cy="1114425"/>
          </a:xfrm>
          <a:ln/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201CDC-7028-AE49-AC6E-91C7C39B2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C35851-DCE0-F247-A73D-CE5DAF7E1A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57331"/>
            <a:ext cx="8458200" cy="1102519"/>
          </a:xfrm>
        </p:spPr>
        <p:txBody>
          <a:bodyPr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2774158"/>
            <a:ext cx="8458200" cy="1114425"/>
          </a:xfrm>
          <a:ln/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" y="4706938"/>
            <a:ext cx="8820234" cy="388620"/>
            <a:chOff x="7515" y="6321425"/>
            <a:chExt cx="10584281" cy="466344"/>
          </a:xfrm>
        </p:grpSpPr>
        <p:sp>
          <p:nvSpPr>
            <p:cNvPr id="21" name="Rectangle 20"/>
            <p:cNvSpPr/>
            <p:nvPr userDrawn="1"/>
          </p:nvSpPr>
          <p:spPr>
            <a:xfrm>
              <a:off x="7515" y="6321425"/>
              <a:ext cx="10584281" cy="4663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AA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2" name="Picture 27" descr="ti_logo_powerpoint_1_line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3142" y="6453869"/>
              <a:ext cx="1874837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36614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8" y="786357"/>
            <a:ext cx="8467725" cy="3866803"/>
          </a:xfrm>
        </p:spPr>
        <p:txBody>
          <a:bodyPr/>
          <a:lstStyle>
            <a:lvl1pPr>
              <a:spcBef>
                <a:spcPts val="667"/>
              </a:spcBef>
              <a:defRPr/>
            </a:lvl1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201CDC-7028-AE49-AC6E-91C7C39B2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3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700"/>
            </a:lvl1pPr>
            <a:lvl2pPr marL="380895" indent="0">
              <a:buNone/>
              <a:defRPr sz="1500"/>
            </a:lvl2pPr>
            <a:lvl3pPr marL="761790" indent="0">
              <a:buNone/>
              <a:defRPr sz="1300"/>
            </a:lvl3pPr>
            <a:lvl4pPr marL="1142683" indent="0">
              <a:buNone/>
              <a:defRPr sz="1200"/>
            </a:lvl4pPr>
            <a:lvl5pPr marL="1523573" indent="0">
              <a:buNone/>
              <a:defRPr sz="1200"/>
            </a:lvl5pPr>
            <a:lvl6pPr marL="1904467" indent="0">
              <a:buNone/>
              <a:defRPr sz="1200"/>
            </a:lvl6pPr>
            <a:lvl7pPr marL="2285362" indent="0">
              <a:buNone/>
              <a:defRPr sz="1200"/>
            </a:lvl7pPr>
            <a:lvl8pPr marL="2666253" indent="0">
              <a:buNone/>
              <a:defRPr sz="1200"/>
            </a:lvl8pPr>
            <a:lvl9pPr marL="304714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375" y="889397"/>
            <a:ext cx="4157663" cy="377458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889397"/>
            <a:ext cx="4157662" cy="377458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xmlns="" id="{F7201CDC-7028-AE49-AC6E-91C7C39B2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xmlns="" id="{F7201CDC-7028-AE49-AC6E-91C7C39B2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xmlns="" id="{F7201CDC-7028-AE49-AC6E-91C7C39B2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959" y="786361"/>
            <a:ext cx="8467725" cy="3709449"/>
          </a:xfrm>
        </p:spPr>
        <p:txBody>
          <a:bodyPr/>
          <a:lstStyle>
            <a:lvl1pPr>
              <a:spcBef>
                <a:spcPts val="667"/>
              </a:spcBef>
              <a:defRPr/>
            </a:lvl1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7888F-6AF7-4263-B69D-592D8C33BA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349752" y="889002"/>
            <a:ext cx="3418417" cy="154516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757083" y="2571752"/>
            <a:ext cx="2211917" cy="1545167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48917" y="2571752"/>
            <a:ext cx="2211917" cy="154516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84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3" y="4743450"/>
            <a:ext cx="8804275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79" tIns="38088" rIns="76179" bIns="38088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41910" y="4743450"/>
            <a:ext cx="874014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79" tIns="38088" rIns="76179" bIns="38088" rtlCol="0" anchor="ctr"/>
          <a:lstStyle/>
          <a:p>
            <a:pPr algn="ctr"/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1775" y="107163"/>
            <a:ext cx="8458200" cy="61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378" y="794149"/>
            <a:ext cx="8467725" cy="37016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4706938"/>
            <a:ext cx="8826500" cy="388620"/>
            <a:chOff x="0" y="6321425"/>
            <a:chExt cx="10591800" cy="46634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6321425"/>
              <a:ext cx="10591800" cy="4663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AA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7" descr="ti_logo_powerpoint_1_line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3138" y="6440488"/>
              <a:ext cx="1874837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48E4FAB-AB88-3742-BB51-51337D560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xmlns="" id="{F7201CDC-7028-AE49-AC6E-91C7C39B2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9" r:id="rId2"/>
    <p:sldLayoutId id="2147483709" r:id="rId3"/>
    <p:sldLayoutId id="2147483710" r:id="rId4"/>
    <p:sldLayoutId id="2147483711" r:id="rId5"/>
    <p:sldLayoutId id="2147483713" r:id="rId6"/>
    <p:sldLayoutId id="2147483714" r:id="rId7"/>
    <p:sldLayoutId id="2147483730" r:id="rId8"/>
  </p:sldLayoutIdLst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380895" algn="l" rtl="0" fontAlgn="base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6pPr>
      <a:lvl7pPr marL="761790" algn="l" rtl="0" fontAlgn="base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7pPr>
      <a:lvl8pPr marL="1142683" algn="l" rtl="0" fontAlgn="base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8pPr>
      <a:lvl9pPr marL="1523573" algn="l" rtl="0" fontAlgn="base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9pPr>
    </p:titleStyle>
    <p:bodyStyle>
      <a:lvl1pPr marL="189124" indent="-189124" algn="l" rtl="0" eaLnBrk="0" fontAlgn="base" hangingPunct="0">
        <a:spcBef>
          <a:spcPts val="667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78763" indent="-194416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711530" indent="-137548" algn="l" rtl="0" eaLnBrk="0" fontAlgn="base" hangingPunct="0">
        <a:spcBef>
          <a:spcPct val="1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001168" indent="-194416" algn="l" rtl="0" eaLnBrk="0" fontAlgn="base" hangingPunct="0">
        <a:spcBef>
          <a:spcPct val="5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240546" indent="-144163" algn="l" rtl="0" eaLnBrk="0" fontAlgn="base" hangingPunct="0"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1621441" indent="-144163" algn="l" rtl="0" fontAlgn="base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6pPr>
      <a:lvl7pPr marL="2002336" indent="-144163" algn="l" rtl="0" fontAlgn="base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7pPr>
      <a:lvl8pPr marL="2383230" indent="-144163" algn="l" rtl="0" fontAlgn="base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8pPr>
      <a:lvl9pPr marL="2764124" indent="-144163" algn="l" rtl="0" fontAlgn="base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895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790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683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573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467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362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253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146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9.jpeg"/><Relationship Id="rId10" Type="http://schemas.openxmlformats.org/officeDocument/2006/relationships/image" Target="../media/image52.tiff"/><Relationship Id="rId4" Type="http://schemas.openxmlformats.org/officeDocument/2006/relationships/image" Target="../media/image48.jpeg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62.emf"/><Relationship Id="rId5" Type="http://schemas.openxmlformats.org/officeDocument/2006/relationships/image" Target="../media/image59.e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6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.com/lit/wp/slyy136/slyy136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4.emf"/><Relationship Id="rId4" Type="http://schemas.openxmlformats.org/officeDocument/2006/relationships/oleObject" Target="../embeddings/oleObject1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66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5.emf"/><Relationship Id="rId4" Type="http://schemas.openxmlformats.org/officeDocument/2006/relationships/oleObject" Target="../embeddings/oleObject16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7.jpeg"/><Relationship Id="rId5" Type="http://schemas.openxmlformats.org/officeDocument/2006/relationships/image" Target="../media/image66.emf"/><Relationship Id="rId4" Type="http://schemas.openxmlformats.org/officeDocument/2006/relationships/oleObject" Target="../embeddings/oleObject18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tiff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i.com/tool/PMP21479" TargetMode="External"/><Relationship Id="rId3" Type="http://schemas.openxmlformats.org/officeDocument/2006/relationships/hyperlink" Target="http://www.ti.com/lit/slup202" TargetMode="External"/><Relationship Id="rId7" Type="http://schemas.openxmlformats.org/officeDocument/2006/relationships/hyperlink" Target="http://www.ti.com/lit/slup269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ti.com/lit/slup362" TargetMode="External"/><Relationship Id="rId5" Type="http://schemas.openxmlformats.org/officeDocument/2006/relationships/hyperlink" Target="http://www.ti.com/lit/slup298" TargetMode="External"/><Relationship Id="rId4" Type="http://schemas.openxmlformats.org/officeDocument/2006/relationships/hyperlink" Target="http://www.ti.com/lit/slup338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3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5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.emf"/><Relationship Id="rId5" Type="http://schemas.openxmlformats.org/officeDocument/2006/relationships/image" Target="../media/image11.emf"/><Relationship Id="rId15" Type="http://schemas.openxmlformats.org/officeDocument/2006/relationships/image" Target="../media/image16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emf"/><Relationship Id="rId1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4706938"/>
            <a:ext cx="8826500" cy="388620"/>
            <a:chOff x="0" y="6321425"/>
            <a:chExt cx="10591800" cy="466344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6321425"/>
              <a:ext cx="10591800" cy="4663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AA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7" descr="ti_logo_powerpoint_1_line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3138" y="6440488"/>
              <a:ext cx="1874837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C952D084-4E5E-E84D-8116-9AA50FF1B5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2900" y="1569124"/>
            <a:ext cx="8458200" cy="1537237"/>
          </a:xfrm>
        </p:spPr>
        <p:txBody>
          <a:bodyPr/>
          <a:lstStyle/>
          <a:p>
            <a:pPr eaLnBrk="1" hangingPunct="1"/>
            <a:r>
              <a:rPr lang="en-IE" dirty="0"/>
              <a:t>Practical EMI Considerations </a:t>
            </a:r>
            <a:br>
              <a:rPr lang="en-IE" dirty="0"/>
            </a:br>
            <a:r>
              <a:rPr lang="en-IE" dirty="0"/>
              <a:t>for Low-Power AC/DC </a:t>
            </a:r>
            <a:r>
              <a:rPr lang="en-IE" dirty="0" smtClean="0"/>
              <a:t>Supplies</a:t>
            </a:r>
            <a:br>
              <a:rPr lang="en-IE" dirty="0" smtClean="0"/>
            </a:br>
            <a:r>
              <a:rPr lang="en-IE" dirty="0"/>
              <a:t/>
            </a:r>
            <a:br>
              <a:rPr lang="en-IE" dirty="0"/>
            </a:br>
            <a:r>
              <a:rPr lang="en-IE" sz="2400" dirty="0" smtClean="0"/>
              <a:t>Part 1: Introduction to EMI </a:t>
            </a:r>
            <a:endParaRPr lang="en-US" sz="24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2900" y="3422715"/>
            <a:ext cx="8458200" cy="1114425"/>
          </a:xfrm>
        </p:spPr>
        <p:txBody>
          <a:bodyPr/>
          <a:lstStyle/>
          <a:p>
            <a:r>
              <a:rPr lang="en-US" dirty="0"/>
              <a:t>Bernard Keogh</a:t>
            </a:r>
          </a:p>
          <a:p>
            <a:r>
              <a:rPr lang="en-US" dirty="0"/>
              <a:t>Joe Leisten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36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DM EMI filter and current path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14441" y="3671857"/>
            <a:ext cx="8098032" cy="10382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0" fontAlgn="base" hangingPunct="0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0" fontAlgn="base" hangingPunct="0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0" fontAlgn="base" hangingPunct="0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IE" kern="0" dirty="0"/>
              <a:t>DM EMI filter limits DM noise that gets to the LISN</a:t>
            </a:r>
          </a:p>
          <a:p>
            <a:pPr lvl="1"/>
            <a:r>
              <a:rPr lang="en-IE" kern="0" dirty="0"/>
              <a:t>X-caps divert current away from LISN, keep local to power supply</a:t>
            </a:r>
          </a:p>
          <a:p>
            <a:pPr lvl="1"/>
            <a:r>
              <a:rPr lang="en-IE" kern="0" dirty="0"/>
              <a:t>DM choke high impedance reduces size of current flowing to LISN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900000"/>
            <a:ext cx="8387268" cy="261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43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CM EMI filter and current path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14441" y="3671857"/>
            <a:ext cx="8098032" cy="10382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0" fontAlgn="base" hangingPunct="0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0" fontAlgn="base" hangingPunct="0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0" fontAlgn="base" hangingPunct="0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IE" kern="0" dirty="0"/>
              <a:t>CM EMI filter limits CM noise that gets to the LISN</a:t>
            </a:r>
          </a:p>
          <a:p>
            <a:pPr lvl="1"/>
            <a:r>
              <a:rPr lang="en-IE" kern="0" dirty="0"/>
              <a:t>Y-caps divert current away from LISN, keep local to the power supply</a:t>
            </a:r>
          </a:p>
          <a:p>
            <a:pPr lvl="1"/>
            <a:r>
              <a:rPr lang="en-IE" kern="0" dirty="0"/>
              <a:t>CM choke high impedance reduces size of current flowing to LISN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900000"/>
            <a:ext cx="8387268" cy="261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34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4706938"/>
            <a:ext cx="8826500" cy="388620"/>
            <a:chOff x="0" y="6321425"/>
            <a:chExt cx="10591800" cy="466344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6321425"/>
              <a:ext cx="10591800" cy="4663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AA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7" descr="ti_logo_powerpoint_1_line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3138" y="6440488"/>
              <a:ext cx="1874837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C952D084-4E5E-E84D-8116-9AA50FF1B5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2900" y="1569124"/>
            <a:ext cx="8458200" cy="1537237"/>
          </a:xfrm>
        </p:spPr>
        <p:txBody>
          <a:bodyPr/>
          <a:lstStyle/>
          <a:p>
            <a:pPr eaLnBrk="1" hangingPunct="1"/>
            <a:r>
              <a:rPr lang="en-IE" dirty="0"/>
              <a:t>Practical EMI Considerations </a:t>
            </a:r>
            <a:br>
              <a:rPr lang="en-IE" dirty="0"/>
            </a:br>
            <a:r>
              <a:rPr lang="en-IE" dirty="0"/>
              <a:t>for Low-Power AC/DC </a:t>
            </a:r>
            <a:r>
              <a:rPr lang="en-IE" dirty="0" smtClean="0"/>
              <a:t>Supplies</a:t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sz="2400" dirty="0" smtClean="0"/>
              <a:t>Part 2: Differential-mode EMI</a:t>
            </a:r>
            <a:endParaRPr lang="en-US" sz="24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2900" y="3401536"/>
            <a:ext cx="8458200" cy="1114425"/>
          </a:xfrm>
        </p:spPr>
        <p:txBody>
          <a:bodyPr/>
          <a:lstStyle/>
          <a:p>
            <a:r>
              <a:rPr lang="en-US" dirty="0"/>
              <a:t>Bernard Keogh</a:t>
            </a:r>
          </a:p>
          <a:p>
            <a:r>
              <a:rPr lang="en-US" dirty="0"/>
              <a:t>Joe Leisten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24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Why care about differential-mode (DM) EMI?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33378" y="655321"/>
            <a:ext cx="8719182" cy="1676400"/>
          </a:xfrm>
        </p:spPr>
        <p:txBody>
          <a:bodyPr/>
          <a:lstStyle/>
          <a:p>
            <a:r>
              <a:rPr lang="en-IE" dirty="0"/>
              <a:t>DM noise conducts to the AC utility supply network</a:t>
            </a:r>
          </a:p>
          <a:p>
            <a:r>
              <a:rPr lang="en-IE" dirty="0"/>
              <a:t>Long AC distribution cables – act as good dipole antenna</a:t>
            </a:r>
          </a:p>
          <a:p>
            <a:r>
              <a:rPr lang="en-IE" dirty="0"/>
              <a:t>Will inadvertently radiate switching noise and interfere with radio communications</a:t>
            </a:r>
          </a:p>
          <a:p>
            <a:pPr lvl="1"/>
            <a:r>
              <a:rPr lang="en-IE" i="1" dirty="0"/>
              <a:t>(E.g. noise @ ~100 MHz will affect FM radio)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CC8E12-F58D-7348-8092-AE74E6E60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23" y="2191597"/>
            <a:ext cx="5107852" cy="2211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38E041C-5ABD-F642-AC74-553EE78130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8"/>
          <a:stretch/>
        </p:blipFill>
        <p:spPr>
          <a:xfrm>
            <a:off x="935938" y="2097981"/>
            <a:ext cx="2043625" cy="258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How is DM EMI generated?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3378" y="710157"/>
            <a:ext cx="8467725" cy="1034823"/>
          </a:xfrm>
        </p:spPr>
        <p:txBody>
          <a:bodyPr/>
          <a:lstStyle/>
          <a:p>
            <a:r>
              <a:rPr lang="en-IE" dirty="0"/>
              <a:t>Switching ripple current produces ripple voltage across ESR (&amp; ESL)</a:t>
            </a:r>
          </a:p>
          <a:p>
            <a:r>
              <a:rPr lang="en-IE" dirty="0"/>
              <a:t>Ripple voltage is the DM noise that needs to be attenuated/filtered</a:t>
            </a:r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1620000"/>
            <a:ext cx="5607536" cy="285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40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Mitigation options for DM noise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3379" y="598638"/>
            <a:ext cx="8521061" cy="2309024"/>
          </a:xfrm>
        </p:spPr>
        <p:txBody>
          <a:bodyPr/>
          <a:lstStyle/>
          <a:p>
            <a:r>
              <a:rPr lang="en-IE" dirty="0"/>
              <a:t>Include EMI at the design phase </a:t>
            </a:r>
          </a:p>
          <a:p>
            <a:pPr lvl="1"/>
            <a:r>
              <a:rPr lang="en-IE" dirty="0"/>
              <a:t>Make design &amp; component choices to minimize DM EMI signal amplitude</a:t>
            </a:r>
          </a:p>
          <a:p>
            <a:pPr lvl="1"/>
            <a:r>
              <a:rPr lang="en-IE" dirty="0"/>
              <a:t>Chose frequency, inductance, etc. to minimize PK-PK ripple current</a:t>
            </a:r>
          </a:p>
          <a:p>
            <a:pPr lvl="1"/>
            <a:r>
              <a:rPr lang="en-IE" dirty="0"/>
              <a:t>Choose capacitors with low ESR to minimize PK-PK ripple voltage</a:t>
            </a:r>
          </a:p>
          <a:p>
            <a:pPr lvl="1"/>
            <a:r>
              <a:rPr lang="en-IE" dirty="0"/>
              <a:t>Good PCB layout important to minimize EMI</a:t>
            </a:r>
          </a:p>
          <a:p>
            <a:r>
              <a:rPr lang="en-IE" dirty="0"/>
              <a:t>Design sufficient DM LC filter to reduce the ripple that gets onto the AC line input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00" y="2570400"/>
            <a:ext cx="6688581" cy="208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87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DM filter design methodology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5258" y="704851"/>
            <a:ext cx="5022221" cy="3859536"/>
          </a:xfrm>
        </p:spPr>
        <p:txBody>
          <a:bodyPr/>
          <a:lstStyle/>
          <a:p>
            <a:r>
              <a:rPr lang="en-GB" sz="1600" dirty="0"/>
              <a:t>Measure, simulate or calculate time-domain current waveform</a:t>
            </a:r>
          </a:p>
          <a:p>
            <a:pPr lvl="3"/>
            <a:endParaRPr lang="en-GB" sz="1300" dirty="0"/>
          </a:p>
          <a:p>
            <a:r>
              <a:rPr lang="en-GB" sz="1600" dirty="0"/>
              <a:t>Fourier analysis of time-domain switching current </a:t>
            </a:r>
          </a:p>
          <a:p>
            <a:pPr lvl="1"/>
            <a:r>
              <a:rPr lang="en-GB" sz="1400" i="1" dirty="0"/>
              <a:t>Convert waveform into harmonic components</a:t>
            </a:r>
          </a:p>
          <a:p>
            <a:pPr marL="857005" lvl="3" indent="0">
              <a:buNone/>
            </a:pPr>
            <a:endParaRPr lang="en-GB" sz="1300" i="1" dirty="0"/>
          </a:p>
          <a:p>
            <a:r>
              <a:rPr lang="en-GB" sz="1600" dirty="0"/>
              <a:t>Establish required attenuation at each frequency </a:t>
            </a:r>
          </a:p>
          <a:p>
            <a:pPr lvl="1"/>
            <a:r>
              <a:rPr lang="en-GB" sz="1400" i="1" dirty="0"/>
              <a:t>To get sufficient margin below the required EMI </a:t>
            </a:r>
            <a:r>
              <a:rPr lang="en-GB" sz="1400" i="1" dirty="0" smtClean="0"/>
              <a:t>limit</a:t>
            </a:r>
            <a:endParaRPr lang="en-GB" sz="1400" i="1" dirty="0"/>
          </a:p>
          <a:p>
            <a:pPr lvl="3"/>
            <a:endParaRPr lang="en-GB" sz="1300" i="1" dirty="0"/>
          </a:p>
          <a:p>
            <a:r>
              <a:rPr lang="en-GB" sz="1600" dirty="0"/>
              <a:t>Design the DM filter to achieve required attenuation </a:t>
            </a:r>
          </a:p>
          <a:p>
            <a:pPr lvl="1"/>
            <a:r>
              <a:rPr lang="en-GB" sz="1400" i="1" dirty="0"/>
              <a:t>Need to check all frequencies of interest</a:t>
            </a:r>
          </a:p>
          <a:p>
            <a:pPr lvl="1"/>
            <a:r>
              <a:rPr lang="en-GB" sz="1400" i="1" dirty="0"/>
              <a:t>Typically limited by lowest frequency inside measurement band</a:t>
            </a:r>
          </a:p>
          <a:p>
            <a:pPr lvl="1"/>
            <a:r>
              <a:rPr lang="en-US" sz="1400" i="1" dirty="0"/>
              <a:t>Typically EMI starts at 150 kHz for AC/DC PSU </a:t>
            </a:r>
            <a:br>
              <a:rPr lang="en-US" sz="1400" i="1" dirty="0"/>
            </a:br>
            <a:r>
              <a:rPr lang="en-US" sz="1400" i="1" dirty="0"/>
              <a:t>to meet EN55022 or EN55032</a:t>
            </a:r>
          </a:p>
        </p:txBody>
      </p:sp>
      <p:sp>
        <p:nvSpPr>
          <p:cNvPr id="3" name="Rectangle 5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03149"/>
              </p:ext>
            </p:extLst>
          </p:nvPr>
        </p:nvGraphicFramePr>
        <p:xfrm>
          <a:off x="6146324" y="317500"/>
          <a:ext cx="1901272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38" name="Visio" r:id="rId4" imgW="2558206" imgH="1930241" progId="Visio.Drawing.11">
                  <p:embed/>
                </p:oleObj>
              </mc:Choice>
              <mc:Fallback>
                <p:oleObj name="Visio" r:id="rId4" imgW="2558206" imgH="193024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46324" y="317500"/>
                        <a:ext cx="1901272" cy="143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8128" name="Picture 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888" y="1885950"/>
            <a:ext cx="3544062" cy="280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43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DM filter choke practical considerations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0500" y="613768"/>
            <a:ext cx="8545638" cy="4181897"/>
          </a:xfrm>
        </p:spPr>
        <p:txBody>
          <a:bodyPr/>
          <a:lstStyle/>
          <a:p>
            <a:r>
              <a:rPr lang="en-GB" sz="1600" dirty="0"/>
              <a:t>Choke requires high attenuation over wide bandwidth:</a:t>
            </a:r>
          </a:p>
          <a:p>
            <a:pPr lvl="1"/>
            <a:r>
              <a:rPr lang="en-GB" sz="1400" i="1" dirty="0"/>
              <a:t>Load current amplitude typically several amps</a:t>
            </a:r>
          </a:p>
          <a:p>
            <a:pPr lvl="1"/>
            <a:r>
              <a:rPr lang="en-GB" sz="1400" i="1" dirty="0"/>
              <a:t>At 50 </a:t>
            </a:r>
            <a:r>
              <a:rPr lang="en-GB" sz="1400" i="1" dirty="0" err="1"/>
              <a:t>dB</a:t>
            </a:r>
            <a:r>
              <a:rPr lang="en-GB" sz="1400" i="1" dirty="0" err="1">
                <a:sym typeface="Symbol"/>
              </a:rPr>
              <a:t></a:t>
            </a:r>
            <a:r>
              <a:rPr lang="en-GB" sz="1400" i="1" dirty="0" err="1"/>
              <a:t>V</a:t>
            </a:r>
            <a:r>
              <a:rPr lang="en-GB" sz="1400" i="1" dirty="0"/>
              <a:t>, current in LISN 50 </a:t>
            </a:r>
            <a:r>
              <a:rPr lang="en-GB" sz="1400" i="1" dirty="0" err="1"/>
              <a:t>Ω</a:t>
            </a:r>
            <a:r>
              <a:rPr lang="en-GB" sz="1400" i="1" dirty="0"/>
              <a:t> resistor only ~6.3 µA</a:t>
            </a:r>
          </a:p>
          <a:p>
            <a:pPr lvl="1"/>
            <a:endParaRPr lang="en-GB" sz="400" i="1" dirty="0"/>
          </a:p>
          <a:p>
            <a:r>
              <a:rPr lang="en-GB" sz="1600" dirty="0"/>
              <a:t>Beware inductance roll-off with DC-bias</a:t>
            </a:r>
          </a:p>
          <a:p>
            <a:pPr lvl="1"/>
            <a:r>
              <a:rPr lang="en-GB" sz="1400" i="1" dirty="0"/>
              <a:t>Must not saturate to be effective – needs high current rating</a:t>
            </a:r>
          </a:p>
          <a:p>
            <a:pPr lvl="1"/>
            <a:r>
              <a:rPr lang="en-GB" sz="1400" i="1" dirty="0"/>
              <a:t>Consider the peak line current for non-PFC – high crest factor</a:t>
            </a:r>
          </a:p>
          <a:p>
            <a:pPr lvl="1"/>
            <a:endParaRPr lang="en-GB" sz="400" i="1" dirty="0"/>
          </a:p>
          <a:p>
            <a:r>
              <a:rPr lang="en-GB" sz="1600" dirty="0"/>
              <a:t>Switching power stage has fast changing magnetic fields</a:t>
            </a:r>
          </a:p>
          <a:p>
            <a:pPr lvl="1"/>
            <a:r>
              <a:rPr lang="en-GB" sz="1400" i="1" dirty="0"/>
              <a:t>Beware filter bypassing &amp; noise coupling </a:t>
            </a:r>
          </a:p>
          <a:p>
            <a:pPr lvl="1"/>
            <a:endParaRPr lang="en-GB" sz="400" i="1" dirty="0"/>
          </a:p>
          <a:p>
            <a:r>
              <a:rPr lang="en-GB" sz="1600" dirty="0"/>
              <a:t>Parasitic capacitance across DM inductor very important</a:t>
            </a:r>
          </a:p>
          <a:p>
            <a:pPr lvl="1"/>
            <a:r>
              <a:rPr lang="en-GB" sz="1400" i="1" dirty="0"/>
              <a:t>Reduces effectiveness, especially at high frequency</a:t>
            </a:r>
          </a:p>
          <a:p>
            <a:pPr lvl="1"/>
            <a:endParaRPr lang="en-GB" sz="400" i="1" dirty="0"/>
          </a:p>
          <a:p>
            <a:r>
              <a:rPr lang="en-GB" sz="1600" dirty="0"/>
              <a:t>Example: To filter 300 kHz component, typically set LC freq. ~30 kHz</a:t>
            </a:r>
          </a:p>
          <a:p>
            <a:pPr lvl="1"/>
            <a:r>
              <a:rPr lang="en-GB" sz="1400" i="1" dirty="0"/>
              <a:t>Expect ~40 dB attenuation at 300 kHz (double-pole </a:t>
            </a:r>
            <a:r>
              <a:rPr lang="en-GB" sz="1400" i="1" dirty="0">
                <a:sym typeface="Symbol"/>
              </a:rPr>
              <a:t></a:t>
            </a:r>
            <a:r>
              <a:rPr lang="en-GB" sz="1400" i="1" dirty="0"/>
              <a:t> 40 dB/decade)</a:t>
            </a:r>
          </a:p>
          <a:p>
            <a:pPr lvl="1"/>
            <a:r>
              <a:rPr lang="en-GB" sz="1400" i="1" dirty="0"/>
              <a:t>With parasitic cap </a:t>
            </a:r>
            <a:r>
              <a:rPr lang="en-GB" sz="1400" i="1" dirty="0">
                <a:sym typeface="Symbol"/>
              </a:rPr>
              <a:t></a:t>
            </a:r>
            <a:r>
              <a:rPr lang="en-GB" sz="1400" i="1" dirty="0"/>
              <a:t> more like 30 dB attenuation only – even worse at higher frequency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846504"/>
              </p:ext>
            </p:extLst>
          </p:nvPr>
        </p:nvGraphicFramePr>
        <p:xfrm>
          <a:off x="6721064" y="3131388"/>
          <a:ext cx="2066892" cy="1043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09" name="Visio" r:id="rId4" imgW="1902445" imgH="960120" progId="Visio.Drawing.11">
                  <p:embed/>
                </p:oleObj>
              </mc:Choice>
              <mc:Fallback>
                <p:oleObj name="Visio" r:id="rId4" imgW="1902445" imgH="96012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21064" y="3131388"/>
                        <a:ext cx="2066892" cy="1043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FEC524-4B2C-0742-B3FC-C665D23C77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532" y="829225"/>
            <a:ext cx="2827443" cy="208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6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4706938"/>
            <a:ext cx="8826500" cy="388620"/>
            <a:chOff x="0" y="6321425"/>
            <a:chExt cx="10591800" cy="466344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6321425"/>
              <a:ext cx="10591800" cy="4663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AA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7" descr="ti_logo_powerpoint_1_line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3138" y="6440488"/>
              <a:ext cx="1874837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C952D084-4E5E-E84D-8116-9AA50FF1B5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2900" y="1569124"/>
            <a:ext cx="8458200" cy="1537237"/>
          </a:xfrm>
        </p:spPr>
        <p:txBody>
          <a:bodyPr/>
          <a:lstStyle/>
          <a:p>
            <a:pPr eaLnBrk="1" hangingPunct="1"/>
            <a:r>
              <a:rPr lang="en-IE" dirty="0"/>
              <a:t>Practical EMI Considerations </a:t>
            </a:r>
            <a:br>
              <a:rPr lang="en-IE" dirty="0"/>
            </a:br>
            <a:r>
              <a:rPr lang="en-IE" dirty="0"/>
              <a:t>for Low-Power AC/DC </a:t>
            </a:r>
            <a:r>
              <a:rPr lang="en-IE" dirty="0" smtClean="0"/>
              <a:t>Supplies</a:t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sz="2400" dirty="0" smtClean="0"/>
              <a:t>Part 3: Common-mode EMI</a:t>
            </a:r>
            <a:endParaRPr lang="en-US" sz="24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2900" y="3401536"/>
            <a:ext cx="8458200" cy="1114425"/>
          </a:xfrm>
        </p:spPr>
        <p:txBody>
          <a:bodyPr/>
          <a:lstStyle/>
          <a:p>
            <a:r>
              <a:rPr lang="en-US" dirty="0"/>
              <a:t>Bernard Keogh</a:t>
            </a:r>
          </a:p>
          <a:p>
            <a:r>
              <a:rPr lang="en-US" dirty="0"/>
              <a:t>Joe Leisten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95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Why care about common-mode (CM) EMI?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3378" y="647701"/>
            <a:ext cx="8719182" cy="1676400"/>
          </a:xfrm>
        </p:spPr>
        <p:txBody>
          <a:bodyPr/>
          <a:lstStyle/>
          <a:p>
            <a:r>
              <a:rPr lang="en-IE" dirty="0"/>
              <a:t>Again, AC distribution cables and output load cables act as good </a:t>
            </a:r>
            <a:r>
              <a:rPr lang="en-IE" dirty="0" err="1"/>
              <a:t>uni</a:t>
            </a:r>
            <a:r>
              <a:rPr lang="en-IE" dirty="0"/>
              <a:t>-polar antenna </a:t>
            </a:r>
          </a:p>
          <a:p>
            <a:r>
              <a:rPr lang="en-IE" dirty="0"/>
              <a:t>CM noise will radiate from the cables and interfere with radio communications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13ACFA-8353-444C-A4E6-48395F11E9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25" y="1562522"/>
            <a:ext cx="6248471" cy="281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5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8833A0E-6373-3C43-9C01-19C8469605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62" y="2355769"/>
            <a:ext cx="3113870" cy="22280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6995495-B836-A441-9A30-F782EEB24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7" y="2348232"/>
            <a:ext cx="3124405" cy="22356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Electromagnetic interference (EMI)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2" y="588825"/>
            <a:ext cx="6276109" cy="1627073"/>
          </a:xfrm>
        </p:spPr>
        <p:txBody>
          <a:bodyPr/>
          <a:lstStyle/>
          <a:p>
            <a:r>
              <a:rPr lang="en-IE" sz="1400" dirty="0"/>
              <a:t>I built my 65 W adapter prototype and resolved all functional issues</a:t>
            </a:r>
          </a:p>
          <a:p>
            <a:r>
              <a:rPr lang="en-IE" sz="1400" dirty="0"/>
              <a:t>I ran first-pass EMI scan – and my design fails – badly! ~100 </a:t>
            </a:r>
            <a:r>
              <a:rPr lang="en-IE" sz="1400" dirty="0" err="1"/>
              <a:t>dBµV</a:t>
            </a:r>
            <a:endParaRPr lang="en-IE" sz="1400" dirty="0"/>
          </a:p>
          <a:p>
            <a:pPr lvl="1"/>
            <a:r>
              <a:rPr lang="en-IE" sz="1400" i="1" dirty="0"/>
              <a:t>How can I fix the EMI?</a:t>
            </a:r>
          </a:p>
          <a:p>
            <a:pPr lvl="1"/>
            <a:r>
              <a:rPr lang="en-IE" sz="1400" i="1" dirty="0"/>
              <a:t>Where do I start?</a:t>
            </a:r>
          </a:p>
          <a:p>
            <a:r>
              <a:rPr lang="en-IE" sz="1400" dirty="0"/>
              <a:t>This presentation will show how to get to a result like this, </a:t>
            </a:r>
            <a:br>
              <a:rPr lang="en-IE" sz="1400" dirty="0"/>
            </a:br>
            <a:r>
              <a:rPr lang="en-IE" sz="1400" dirty="0"/>
              <a:t>without necessarily adding a big EMI filter</a:t>
            </a:r>
          </a:p>
          <a:p>
            <a:endParaRPr lang="en-IE" sz="1400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3963090" y="3458986"/>
            <a:ext cx="1890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720000" y="2571060"/>
            <a:ext cx="343217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4041763" y="2571750"/>
            <a:ext cx="1" cy="894014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30853" y="2697428"/>
            <a:ext cx="103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tx2"/>
                </a:solidFill>
              </a:rPr>
              <a:t>48 dB 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F2F1EB-AFBA-604F-8368-CE8E8BFFA2D6}"/>
              </a:ext>
            </a:extLst>
          </p:cNvPr>
          <p:cNvSpPr txBox="1"/>
          <p:nvPr/>
        </p:nvSpPr>
        <p:spPr>
          <a:xfrm>
            <a:off x="720000" y="4131486"/>
            <a:ext cx="74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Before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CE30083-1A9D-D140-B305-61013F06CC87}"/>
              </a:ext>
            </a:extLst>
          </p:cNvPr>
          <p:cNvSpPr txBox="1"/>
          <p:nvPr/>
        </p:nvSpPr>
        <p:spPr>
          <a:xfrm>
            <a:off x="3864234" y="4131485"/>
            <a:ext cx="74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After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1326950-DDE7-254C-8B16-6A2F77672D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7"/>
          <a:stretch/>
        </p:blipFill>
        <p:spPr>
          <a:xfrm>
            <a:off x="6689433" y="2348232"/>
            <a:ext cx="2133600" cy="2211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7DBE64F-2D7A-9B44-8572-1EE08E7D0C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8" t="7710" r="12818" b="28831"/>
          <a:stretch/>
        </p:blipFill>
        <p:spPr>
          <a:xfrm>
            <a:off x="6675167" y="510674"/>
            <a:ext cx="2152344" cy="174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6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How is CM EMI generated?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3378" y="786357"/>
            <a:ext cx="8694385" cy="608103"/>
          </a:xfrm>
        </p:spPr>
        <p:txBody>
          <a:bodyPr/>
          <a:lstStyle/>
          <a:p>
            <a:r>
              <a:rPr lang="en-IE" dirty="0"/>
              <a:t>Switching voltage across parasitic capacitance causes CM current flow to EARTH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656000"/>
            <a:ext cx="7302500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98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How is CM EMI generated?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3378" y="786357"/>
            <a:ext cx="8640141" cy="1125570"/>
          </a:xfrm>
        </p:spPr>
        <p:txBody>
          <a:bodyPr/>
          <a:lstStyle/>
          <a:p>
            <a:r>
              <a:rPr lang="en-IE" dirty="0"/>
              <a:t>Switching voltage across parasitic capacitance causes CM current flow to EARTH</a:t>
            </a:r>
          </a:p>
          <a:p>
            <a:r>
              <a:rPr lang="en-IE" dirty="0"/>
              <a:t>CM noise also radiated to other circuit nodes</a:t>
            </a: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656000"/>
            <a:ext cx="7302500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7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a0741347\Documents\Cork_TI\_HVC\PCF\PMP21479_revE\IMG_1710.JPG">
            <a:extLst>
              <a:ext uri="{FF2B5EF4-FFF2-40B4-BE49-F238E27FC236}">
                <a16:creationId xmlns:a16="http://schemas.microsoft.com/office/drawing/2014/main" xmlns="" id="{088C31EE-D39E-1344-9337-0612D1F6C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 t="26692" b="22961"/>
          <a:stretch/>
        </p:blipFill>
        <p:spPr bwMode="auto">
          <a:xfrm>
            <a:off x="5339334" y="1118274"/>
            <a:ext cx="3466830" cy="141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04DDB5-298E-9C4B-B631-277938AE4F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44331" y="1887886"/>
            <a:ext cx="1856836" cy="34668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107163"/>
            <a:ext cx="9017000" cy="610791"/>
          </a:xfrm>
        </p:spPr>
        <p:txBody>
          <a:bodyPr/>
          <a:lstStyle/>
          <a:p>
            <a:r>
              <a:rPr lang="en-IE" dirty="0"/>
              <a:t>Observing the time-domain CM signal at the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376" y="597826"/>
            <a:ext cx="6272574" cy="2276994"/>
          </a:xfrm>
        </p:spPr>
        <p:txBody>
          <a:bodyPr/>
          <a:lstStyle/>
          <a:p>
            <a:r>
              <a:rPr lang="en-IE" sz="1600" dirty="0"/>
              <a:t>Useful debug technique – ball-park indication of CM performance</a:t>
            </a:r>
          </a:p>
          <a:p>
            <a:pPr lvl="1"/>
            <a:r>
              <a:rPr lang="en-IE" sz="1400" dirty="0"/>
              <a:t>Remove Y-cap temporarily (maximize signal)</a:t>
            </a:r>
          </a:p>
          <a:p>
            <a:pPr lvl="1"/>
            <a:r>
              <a:rPr lang="en-IE" sz="1400" dirty="0"/>
              <a:t>Power EUT through LISN, with resistor loads</a:t>
            </a:r>
          </a:p>
          <a:p>
            <a:pPr lvl="1"/>
            <a:r>
              <a:rPr lang="en-IE" sz="1400" dirty="0"/>
              <a:t>Wind several turns of wire around the load cables to </a:t>
            </a:r>
            <a:br>
              <a:rPr lang="en-IE" sz="1400" dirty="0"/>
            </a:br>
            <a:r>
              <a:rPr lang="en-IE" sz="1400" dirty="0"/>
              <a:t>create capacitive sensing coil (pickup coil)</a:t>
            </a:r>
          </a:p>
          <a:p>
            <a:pPr lvl="1"/>
            <a:r>
              <a:rPr lang="en-IE" sz="1400" dirty="0"/>
              <a:t>Connect scope earth lead to LISN earth</a:t>
            </a:r>
          </a:p>
          <a:p>
            <a:pPr lvl="1"/>
            <a:r>
              <a:rPr lang="en-IE" sz="1400" dirty="0"/>
              <a:t>Connect scope tip to sensing coil</a:t>
            </a:r>
          </a:p>
          <a:p>
            <a:pPr lvl="1"/>
            <a:r>
              <a:rPr lang="en-IE" sz="1400" dirty="0"/>
              <a:t>Scope plot shows how much CM is coupled to output</a:t>
            </a:r>
          </a:p>
          <a:p>
            <a:pPr lvl="1"/>
            <a:endParaRPr lang="en-IE" sz="1100" dirty="0"/>
          </a:p>
        </p:txBody>
      </p:sp>
      <p:sp>
        <p:nvSpPr>
          <p:cNvPr id="9" name="Oval 8"/>
          <p:cNvSpPr/>
          <p:nvPr/>
        </p:nvSpPr>
        <p:spPr>
          <a:xfrm rot="17507026">
            <a:off x="7335582" y="3204948"/>
            <a:ext cx="421946" cy="7117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Bent Arrow 9"/>
          <p:cNvSpPr/>
          <p:nvPr/>
        </p:nvSpPr>
        <p:spPr>
          <a:xfrm rot="17116198">
            <a:off x="6336813" y="2397975"/>
            <a:ext cx="1471870" cy="672750"/>
          </a:xfrm>
          <a:prstGeom prst="bentArrow">
            <a:avLst>
              <a:gd name="adj1" fmla="val 25000"/>
              <a:gd name="adj2" fmla="val 22284"/>
              <a:gd name="adj3" fmla="val 34649"/>
              <a:gd name="adj4" fmla="val 437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390B07-5FBD-DE4F-AAC4-B386C4B6B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6" y="2874820"/>
            <a:ext cx="4315327" cy="171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DC9F2CD-1E86-1D4C-A57F-08797B2E29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141" y="2665292"/>
            <a:ext cx="2622098" cy="1735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Interpretation of time-domain CM signal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3378" y="812429"/>
            <a:ext cx="5243077" cy="3790957"/>
          </a:xfrm>
        </p:spPr>
        <p:txBody>
          <a:bodyPr/>
          <a:lstStyle/>
          <a:p>
            <a:r>
              <a:rPr lang="en-IE" dirty="0"/>
              <a:t>Will see “switch-node” shaped waveform – coupled to output</a:t>
            </a:r>
          </a:p>
          <a:p>
            <a:pPr lvl="1">
              <a:lnSpc>
                <a:spcPts val="1220"/>
              </a:lnSpc>
            </a:pPr>
            <a:endParaRPr lang="en-IE" dirty="0"/>
          </a:p>
          <a:p>
            <a:r>
              <a:rPr lang="en-IE" dirty="0"/>
              <a:t>Large PK-PK amplitude </a:t>
            </a:r>
            <a:r>
              <a:rPr lang="en-IE" dirty="0">
                <a:sym typeface="Symbol"/>
              </a:rPr>
              <a:t></a:t>
            </a:r>
            <a:r>
              <a:rPr lang="en-IE" dirty="0"/>
              <a:t> bad CM noise</a:t>
            </a:r>
          </a:p>
          <a:p>
            <a:pPr lvl="1"/>
            <a:r>
              <a:rPr lang="en-IE" i="1" dirty="0"/>
              <a:t>Will require significant CM filtering to suppress</a:t>
            </a:r>
          </a:p>
          <a:p>
            <a:pPr lvl="1"/>
            <a:r>
              <a:rPr lang="en-IE" i="1" dirty="0"/>
              <a:t>Result from ACF example with 100 </a:t>
            </a:r>
            <a:r>
              <a:rPr lang="en-IE" i="1" dirty="0" err="1"/>
              <a:t>dBµV</a:t>
            </a:r>
            <a:r>
              <a:rPr lang="en-IE" i="1" dirty="0"/>
              <a:t> EMI</a:t>
            </a:r>
          </a:p>
          <a:p>
            <a:pPr lvl="1">
              <a:lnSpc>
                <a:spcPts val="1220"/>
              </a:lnSpc>
            </a:pPr>
            <a:endParaRPr lang="en-IE" dirty="0"/>
          </a:p>
          <a:p>
            <a:r>
              <a:rPr lang="en-IE" dirty="0"/>
              <a:t>Small PK-PK amplitude </a:t>
            </a:r>
            <a:r>
              <a:rPr lang="en-IE" dirty="0">
                <a:sym typeface="Symbol"/>
              </a:rPr>
              <a:t> </a:t>
            </a:r>
            <a:r>
              <a:rPr lang="en-IE" dirty="0"/>
              <a:t>good CM noise</a:t>
            </a:r>
          </a:p>
          <a:p>
            <a:pPr lvl="1"/>
            <a:r>
              <a:rPr lang="en-IE" i="1" dirty="0"/>
              <a:t>“Balanced” structure giving low CM</a:t>
            </a:r>
          </a:p>
          <a:p>
            <a:pPr lvl="1"/>
            <a:r>
              <a:rPr lang="en-IE" i="1" dirty="0"/>
              <a:t>Will require much smaller CM filter</a:t>
            </a:r>
          </a:p>
          <a:p>
            <a:pPr lvl="1">
              <a:lnSpc>
                <a:spcPts val="1220"/>
              </a:lnSpc>
            </a:pPr>
            <a:endParaRPr lang="en-IE" dirty="0"/>
          </a:p>
          <a:p>
            <a:r>
              <a:rPr lang="en-IE" dirty="0"/>
              <a:t>Residual HF “spikes” </a:t>
            </a:r>
            <a:r>
              <a:rPr lang="en-IE" dirty="0">
                <a:sym typeface="Symbol"/>
              </a:rPr>
              <a:t></a:t>
            </a:r>
            <a:r>
              <a:rPr lang="en-IE" dirty="0"/>
              <a:t> should only need small HF CM choke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1176" y="730098"/>
            <a:ext cx="2622098" cy="17127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51141" y="2441713"/>
            <a:ext cx="2622134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200" dirty="0"/>
              <a:t>2 V/div, 2 µs/div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51176" y="4400872"/>
            <a:ext cx="2622098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200" dirty="0"/>
              <a:t>200 mV/div, 10 µs/div </a:t>
            </a:r>
          </a:p>
        </p:txBody>
      </p:sp>
    </p:spTree>
    <p:extLst>
      <p:ext uri="{BB962C8B-B14F-4D97-AF65-F5344CB8AC3E}">
        <p14:creationId xmlns:p14="http://schemas.microsoft.com/office/powerpoint/2010/main" val="403991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4706938"/>
            <a:ext cx="8826500" cy="388620"/>
            <a:chOff x="0" y="6321425"/>
            <a:chExt cx="10591800" cy="466344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6321425"/>
              <a:ext cx="10591800" cy="4663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AA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7" descr="ti_logo_powerpoint_1_line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3138" y="6440488"/>
              <a:ext cx="1874837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C952D084-4E5E-E84D-8116-9AA50FF1B5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2900" y="1569124"/>
            <a:ext cx="8458200" cy="1537237"/>
          </a:xfrm>
        </p:spPr>
        <p:txBody>
          <a:bodyPr/>
          <a:lstStyle/>
          <a:p>
            <a:pPr eaLnBrk="1" hangingPunct="1"/>
            <a:r>
              <a:rPr lang="en-IE" dirty="0"/>
              <a:t>Practical EMI Considerations </a:t>
            </a:r>
            <a:br>
              <a:rPr lang="en-IE" dirty="0"/>
            </a:br>
            <a:r>
              <a:rPr lang="en-IE" dirty="0"/>
              <a:t>for Low-Power AC/DC </a:t>
            </a:r>
            <a:r>
              <a:rPr lang="en-IE" dirty="0" smtClean="0"/>
              <a:t>Supplies</a:t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sz="2400" dirty="0" smtClean="0"/>
              <a:t>Part 4: </a:t>
            </a:r>
            <a:r>
              <a:rPr lang="en-IE" sz="2400" dirty="0"/>
              <a:t>Mitigation </a:t>
            </a:r>
            <a:r>
              <a:rPr lang="en-IE" sz="2400" dirty="0" smtClean="0"/>
              <a:t>Options for CM EMI</a:t>
            </a:r>
            <a:endParaRPr lang="en-US" sz="24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2900" y="3401536"/>
            <a:ext cx="8458200" cy="1114425"/>
          </a:xfrm>
        </p:spPr>
        <p:txBody>
          <a:bodyPr/>
          <a:lstStyle/>
          <a:p>
            <a:r>
              <a:rPr lang="en-US" dirty="0"/>
              <a:t>Bernard Keogh</a:t>
            </a:r>
          </a:p>
          <a:p>
            <a:r>
              <a:rPr lang="en-US" dirty="0"/>
              <a:t>Joe Leisten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95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Mitigation options for CM noise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1" y="692149"/>
            <a:ext cx="4800599" cy="3803657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b="1" u="sng" dirty="0"/>
              <a:t>Shielding: </a:t>
            </a:r>
            <a:endParaRPr lang="en-GB" dirty="0"/>
          </a:p>
          <a:p>
            <a:pPr marL="632539" lvl="1" indent="-342900"/>
            <a:r>
              <a:rPr lang="en-GB" dirty="0"/>
              <a:t>Reduce flow of HF current to EARTH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b="1" u="sng" dirty="0"/>
              <a:t>Cancellation: </a:t>
            </a:r>
          </a:p>
          <a:p>
            <a:pPr marL="632539" lvl="1" indent="-342900"/>
            <a:r>
              <a:rPr lang="en-GB" dirty="0"/>
              <a:t>Arrange transformer and power stage for balanced CM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b="1" u="sng" dirty="0"/>
              <a:t>Filtering: </a:t>
            </a:r>
          </a:p>
          <a:p>
            <a:pPr marL="632539" lvl="1" indent="-342900"/>
            <a:r>
              <a:rPr lang="en-GB" dirty="0"/>
              <a:t>Increase impedance of the EARTH return path</a:t>
            </a:r>
          </a:p>
          <a:p>
            <a:pPr marL="632539" lvl="1" indent="-342900"/>
            <a:r>
              <a:rPr lang="en-GB" dirty="0"/>
              <a:t>Provide alternative routes for the HF current</a:t>
            </a:r>
            <a:endParaRPr lang="en-US" dirty="0"/>
          </a:p>
          <a:p>
            <a:endParaRPr lang="en-IE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58F777-96F6-0943-910A-8B2EC26964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7" b="72053"/>
          <a:stretch/>
        </p:blipFill>
        <p:spPr>
          <a:xfrm>
            <a:off x="6579703" y="293029"/>
            <a:ext cx="2247575" cy="1238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EC41149-A77F-F045-AD88-22C6941E21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8" t="27947" b="44106"/>
          <a:stretch/>
        </p:blipFill>
        <p:spPr>
          <a:xfrm>
            <a:off x="6513443" y="1531425"/>
            <a:ext cx="2313836" cy="1238396"/>
          </a:xfrm>
          <a:prstGeom prst="rect">
            <a:avLst/>
          </a:prstGeom>
        </p:spPr>
      </p:pic>
      <p:pic>
        <p:nvPicPr>
          <p:cNvPr id="962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4"/>
          <a:stretch/>
        </p:blipFill>
        <p:spPr bwMode="auto">
          <a:xfrm>
            <a:off x="5105408" y="2891400"/>
            <a:ext cx="370986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519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775" y="107163"/>
            <a:ext cx="5000625" cy="610791"/>
          </a:xfrm>
        </p:spPr>
        <p:txBody>
          <a:bodyPr/>
          <a:lstStyle/>
          <a:p>
            <a:r>
              <a:rPr lang="en-IE" dirty="0"/>
              <a:t>1. CM mitigation by shielding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4629" y="762826"/>
            <a:ext cx="4975222" cy="370944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IE" dirty="0"/>
              <a:t>Shielding inside the transformer</a:t>
            </a:r>
          </a:p>
          <a:p>
            <a:pPr lvl="1"/>
            <a:r>
              <a:rPr lang="en-IE" dirty="0"/>
              <a:t>Internal shields between </a:t>
            </a:r>
            <a:r>
              <a:rPr lang="en-IE" dirty="0" err="1"/>
              <a:t>pri</a:t>
            </a:r>
            <a:r>
              <a:rPr lang="en-IE" dirty="0"/>
              <a:t> &amp; sec</a:t>
            </a:r>
          </a:p>
          <a:p>
            <a:pPr lvl="1"/>
            <a:endParaRPr lang="en-IE" dirty="0"/>
          </a:p>
          <a:p>
            <a:pPr marL="342900" indent="-342900">
              <a:buFont typeface="+mj-lt"/>
              <a:buAutoNum type="arabicPeriod"/>
            </a:pPr>
            <a:r>
              <a:rPr lang="en-IE" dirty="0"/>
              <a:t>Shielding outside the transformer</a:t>
            </a:r>
          </a:p>
          <a:p>
            <a:pPr lvl="1"/>
            <a:r>
              <a:rPr lang="en-IE" dirty="0" err="1"/>
              <a:t>GNDed</a:t>
            </a:r>
            <a:r>
              <a:rPr lang="en-IE" dirty="0"/>
              <a:t> flux-band</a:t>
            </a:r>
          </a:p>
          <a:p>
            <a:pPr lvl="1"/>
            <a:endParaRPr lang="en-IE" dirty="0"/>
          </a:p>
          <a:p>
            <a:pPr marL="342900" indent="-342900">
              <a:buFont typeface="+mj-lt"/>
              <a:buAutoNum type="arabicPeriod"/>
            </a:pPr>
            <a:r>
              <a:rPr lang="en-IE" dirty="0"/>
              <a:t>Shielding of noisy circuit nodes</a:t>
            </a:r>
          </a:p>
          <a:p>
            <a:pPr lvl="1"/>
            <a:r>
              <a:rPr lang="en-IE" dirty="0" err="1"/>
              <a:t>GNDed</a:t>
            </a:r>
            <a:r>
              <a:rPr lang="en-IE" dirty="0"/>
              <a:t> heatsinks over/around high-voltage switching nodes</a:t>
            </a:r>
          </a:p>
          <a:p>
            <a:pPr lvl="1"/>
            <a:endParaRPr lang="en-IE" dirty="0"/>
          </a:p>
          <a:p>
            <a:pPr marL="342900" indent="-342900">
              <a:buFont typeface="+mj-lt"/>
              <a:buAutoNum type="arabicPeriod"/>
            </a:pPr>
            <a:r>
              <a:rPr lang="en-IE" dirty="0"/>
              <a:t>Shielding of EMI filter from switching </a:t>
            </a:r>
            <a:r>
              <a:rPr lang="en-IE" dirty="0" err="1"/>
              <a:t>cct</a:t>
            </a:r>
            <a:r>
              <a:rPr lang="en-IE" dirty="0"/>
              <a:t>.</a:t>
            </a:r>
          </a:p>
          <a:p>
            <a:pPr lvl="1"/>
            <a:r>
              <a:rPr lang="en-IE" dirty="0" err="1"/>
              <a:t>GNDed</a:t>
            </a:r>
            <a:r>
              <a:rPr lang="en-IE" dirty="0"/>
              <a:t> shields/enclosures around filter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4154" y="762826"/>
            <a:ext cx="1258111" cy="1476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3822" y="3090444"/>
            <a:ext cx="1372400" cy="15196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48350" y="190500"/>
            <a:ext cx="3175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dirty="0"/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06766" y="330200"/>
            <a:ext cx="3175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37250" y="2641600"/>
            <a:ext cx="3175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85709" y="2641600"/>
            <a:ext cx="3175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dirty="0"/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78106D-CAA8-9A48-B0C2-9190A21971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251"/>
          <a:stretch/>
        </p:blipFill>
        <p:spPr>
          <a:xfrm>
            <a:off x="5232400" y="3090445"/>
            <a:ext cx="2133600" cy="15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B22F49D-C3FC-0B46-A6D4-6C88571152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5" b="37448"/>
          <a:stretch/>
        </p:blipFill>
        <p:spPr>
          <a:xfrm>
            <a:off x="5167341" y="582521"/>
            <a:ext cx="2472089" cy="171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0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Transformer internal shielding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0521" y="647701"/>
            <a:ext cx="8542020" cy="2069717"/>
          </a:xfrm>
        </p:spPr>
        <p:txBody>
          <a:bodyPr/>
          <a:lstStyle/>
          <a:p>
            <a:r>
              <a:rPr lang="en-IE" dirty="0"/>
              <a:t>Shield added to keep most of CM current local to primary </a:t>
            </a:r>
          </a:p>
          <a:p>
            <a:r>
              <a:rPr lang="en-IE" dirty="0"/>
              <a:t>Shield is 1-turn winding </a:t>
            </a:r>
            <a:r>
              <a:rPr lang="en-IE" dirty="0">
                <a:sym typeface="Symbol"/>
              </a:rPr>
              <a:t></a:t>
            </a:r>
            <a:r>
              <a:rPr lang="en-IE" dirty="0"/>
              <a:t> lower induced voltage, less voltage across parasitic capacitance between shield &amp; sec </a:t>
            </a:r>
            <a:r>
              <a:rPr lang="en-IE" dirty="0">
                <a:sym typeface="Symbol"/>
              </a:rPr>
              <a:t></a:t>
            </a:r>
            <a:r>
              <a:rPr lang="en-IE" dirty="0"/>
              <a:t> less CM current flows</a:t>
            </a:r>
          </a:p>
          <a:p>
            <a:r>
              <a:rPr lang="en-IE" dirty="0"/>
              <a:t>Shield must be thin (&lt; 50 µm) </a:t>
            </a:r>
            <a:r>
              <a:rPr lang="en-IE" dirty="0">
                <a:sym typeface="Symbol"/>
              </a:rPr>
              <a:t></a:t>
            </a:r>
            <a:r>
              <a:rPr lang="en-IE" dirty="0"/>
              <a:t> minimize induced eddy current loss</a:t>
            </a:r>
          </a:p>
          <a:p>
            <a:pPr lvl="1"/>
            <a:r>
              <a:rPr lang="en-IE" i="1" dirty="0"/>
              <a:t>Eddy currents get very significant as F</a:t>
            </a:r>
            <a:r>
              <a:rPr lang="en-IE" i="1" baseline="-25000" dirty="0"/>
              <a:t>SW</a:t>
            </a:r>
            <a:r>
              <a:rPr lang="en-IE" i="1" dirty="0"/>
              <a:t> increases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9D412F4-7DAC-0143-8FF2-8C95538964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2339290"/>
            <a:ext cx="74930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7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2. CM mitigation by cancellation/balance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4781" y="742950"/>
            <a:ext cx="4874552" cy="3625850"/>
          </a:xfrm>
        </p:spPr>
        <p:txBody>
          <a:bodyPr/>
          <a:lstStyle/>
          <a:p>
            <a:r>
              <a:rPr lang="en-IE" dirty="0"/>
              <a:t>Single-ended topologies – can add explicit additional cancellation elements</a:t>
            </a:r>
          </a:p>
          <a:p>
            <a:pPr lvl="1"/>
            <a:r>
              <a:rPr lang="en-IE" dirty="0"/>
              <a:t>Add auxiliary (AUX) transformer winding</a:t>
            </a:r>
          </a:p>
          <a:p>
            <a:pPr lvl="1"/>
            <a:r>
              <a:rPr lang="en-IE" dirty="0"/>
              <a:t>AUX voltage proportional to CM waveform</a:t>
            </a:r>
          </a:p>
          <a:p>
            <a:pPr lvl="1"/>
            <a:r>
              <a:rPr lang="en-IE" dirty="0"/>
              <a:t>Arrange AUX polarity for opposite phase</a:t>
            </a:r>
          </a:p>
          <a:p>
            <a:pPr lvl="1"/>
            <a:endParaRPr lang="en-IE" dirty="0"/>
          </a:p>
          <a:p>
            <a:pPr lvl="1"/>
            <a:r>
              <a:rPr lang="en-IE" dirty="0"/>
              <a:t>Capacitor to inject cancelling current, I</a:t>
            </a:r>
            <a:r>
              <a:rPr lang="en-IE" baseline="-25000" dirty="0"/>
              <a:t>CM2</a:t>
            </a:r>
            <a:r>
              <a:rPr lang="en-IE" dirty="0"/>
              <a:t>, to balance CM current from primary, I</a:t>
            </a:r>
            <a:r>
              <a:rPr lang="en-IE" baseline="-25000" dirty="0"/>
              <a:t>CM1</a:t>
            </a:r>
          </a:p>
          <a:p>
            <a:pPr lvl="1"/>
            <a:r>
              <a:rPr lang="en-IE" dirty="0"/>
              <a:t>Injection capacitor explicit physical component added to design</a:t>
            </a:r>
          </a:p>
          <a:p>
            <a:pPr lvl="1"/>
            <a:r>
              <a:rPr lang="en-IE" dirty="0"/>
              <a:t>Or can use parasitic capacitance, e.g. C</a:t>
            </a:r>
            <a:r>
              <a:rPr lang="en-IE" baseline="-25000" dirty="0"/>
              <a:t>S-AUX</a:t>
            </a:r>
            <a:r>
              <a:rPr lang="en-IE" dirty="0"/>
              <a:t>, part of transformer structure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AF088E-BC2A-F640-A307-D968362855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10"/>
          <a:stretch/>
        </p:blipFill>
        <p:spPr>
          <a:xfrm>
            <a:off x="5066747" y="1211447"/>
            <a:ext cx="3524972" cy="218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3. CM mitigation by filtering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4950" y="693421"/>
            <a:ext cx="8807450" cy="1706880"/>
          </a:xfrm>
        </p:spPr>
        <p:txBody>
          <a:bodyPr/>
          <a:lstStyle/>
          <a:p>
            <a:r>
              <a:rPr lang="en-IE" sz="1600" dirty="0"/>
              <a:t>CM filter uses high-impedance CM chokes and low-impedance Y-capacitors</a:t>
            </a:r>
          </a:p>
          <a:p>
            <a:r>
              <a:rPr lang="en-IE" sz="1600" dirty="0"/>
              <a:t>CM choke limits the flow of CM current from EARTH through the LISN</a:t>
            </a:r>
          </a:p>
          <a:p>
            <a:r>
              <a:rPr lang="en-IE" sz="1600" dirty="0"/>
              <a:t>Y-cap provides low impedance to keep CM current local to primary GND and away from LISN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909650"/>
            <a:ext cx="8387268" cy="261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59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IE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EMI testing</a:t>
            </a:r>
          </a:p>
          <a:p>
            <a:r>
              <a:rPr lang="en-US" dirty="0"/>
              <a:t>What causes EMI</a:t>
            </a:r>
          </a:p>
          <a:p>
            <a:r>
              <a:rPr lang="en-US" dirty="0"/>
              <a:t>Differential-mode vs common-mode EMI </a:t>
            </a:r>
            <a:endParaRPr lang="en-IE" dirty="0"/>
          </a:p>
          <a:p>
            <a:r>
              <a:rPr lang="en-US" dirty="0"/>
              <a:t>EMI mitigation options</a:t>
            </a:r>
          </a:p>
          <a:p>
            <a:r>
              <a:rPr lang="en-US" dirty="0"/>
              <a:t>Analyzing the transformer </a:t>
            </a:r>
            <a:endParaRPr lang="en-IE" dirty="0"/>
          </a:p>
          <a:p>
            <a:r>
              <a:rPr lang="en-US" dirty="0"/>
              <a:t>Troubleshooting &amp; debug</a:t>
            </a:r>
            <a:endParaRPr lang="en-IE" dirty="0"/>
          </a:p>
          <a:p>
            <a:r>
              <a:rPr lang="en-US" dirty="0"/>
              <a:t>65 W USB-PD example design using active clamp flyback (ACF) topology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006088-BF21-4FD5-870B-675EAADE47B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40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4706938"/>
            <a:ext cx="8826500" cy="388620"/>
            <a:chOff x="0" y="6321425"/>
            <a:chExt cx="10591800" cy="466344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6321425"/>
              <a:ext cx="10591800" cy="4663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AA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7" descr="ti_logo_powerpoint_1_line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3138" y="6440488"/>
              <a:ext cx="1874837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C952D084-4E5E-E84D-8116-9AA50FF1B5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2900" y="1569124"/>
            <a:ext cx="8458200" cy="1537237"/>
          </a:xfrm>
        </p:spPr>
        <p:txBody>
          <a:bodyPr/>
          <a:lstStyle/>
          <a:p>
            <a:pPr eaLnBrk="1" hangingPunct="1"/>
            <a:r>
              <a:rPr lang="en-IE" dirty="0"/>
              <a:t>Practical EMI Considerations </a:t>
            </a:r>
            <a:br>
              <a:rPr lang="en-IE" dirty="0"/>
            </a:br>
            <a:r>
              <a:rPr lang="en-IE" dirty="0"/>
              <a:t>for Low-Power AC/DC </a:t>
            </a:r>
            <a:r>
              <a:rPr lang="en-IE" dirty="0" smtClean="0"/>
              <a:t>Supplies</a:t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sz="2400" dirty="0" smtClean="0"/>
              <a:t>Part 5: Common Choke Practicalities</a:t>
            </a:r>
            <a:endParaRPr lang="en-US" sz="24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2900" y="3401536"/>
            <a:ext cx="8458200" cy="1114425"/>
          </a:xfrm>
        </p:spPr>
        <p:txBody>
          <a:bodyPr/>
          <a:lstStyle/>
          <a:p>
            <a:r>
              <a:rPr lang="en-US" dirty="0"/>
              <a:t>Bernard Keogh</a:t>
            </a:r>
          </a:p>
          <a:p>
            <a:r>
              <a:rPr lang="en-US" dirty="0"/>
              <a:t>Joe Leisten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4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CM filter choke practical considerations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81794" y="723899"/>
            <a:ext cx="7162660" cy="3771907"/>
          </a:xfrm>
        </p:spPr>
        <p:txBody>
          <a:bodyPr/>
          <a:lstStyle/>
          <a:p>
            <a:r>
              <a:rPr lang="en-IE" sz="1500" b="1" dirty="0"/>
              <a:t>Frequency response of core material </a:t>
            </a:r>
          </a:p>
          <a:p>
            <a:pPr lvl="1"/>
            <a:r>
              <a:rPr lang="en-IE" sz="1500" dirty="0"/>
              <a:t>High-</a:t>
            </a:r>
            <a:r>
              <a:rPr lang="en-IE" sz="1500" dirty="0">
                <a:sym typeface="Symbol"/>
              </a:rPr>
              <a:t></a:t>
            </a:r>
            <a:r>
              <a:rPr lang="en-IE" sz="1500" dirty="0"/>
              <a:t> cores </a:t>
            </a:r>
            <a:r>
              <a:rPr lang="en-IE" sz="1500" dirty="0">
                <a:sym typeface="Symbol"/>
              </a:rPr>
              <a:t></a:t>
            </a:r>
            <a:r>
              <a:rPr lang="en-IE" sz="1500" dirty="0"/>
              <a:t> high L value @ low </a:t>
            </a:r>
            <a:r>
              <a:rPr lang="en-IE" sz="1500" dirty="0" err="1"/>
              <a:t>freq</a:t>
            </a:r>
            <a:r>
              <a:rPr lang="en-IE" sz="1500" dirty="0"/>
              <a:t>, but roll off fast at higher </a:t>
            </a:r>
            <a:r>
              <a:rPr lang="en-IE" sz="1500" dirty="0" err="1"/>
              <a:t>freq</a:t>
            </a:r>
            <a:endParaRPr lang="en-IE" sz="1500" dirty="0"/>
          </a:p>
          <a:p>
            <a:pPr lvl="1"/>
            <a:r>
              <a:rPr lang="en-IE" sz="1500" dirty="0"/>
              <a:t>High-</a:t>
            </a:r>
            <a:r>
              <a:rPr lang="en-IE" sz="1500" dirty="0" err="1"/>
              <a:t>freq</a:t>
            </a:r>
            <a:r>
              <a:rPr lang="en-IE" sz="1500" dirty="0"/>
              <a:t> cores </a:t>
            </a:r>
            <a:r>
              <a:rPr lang="en-IE" sz="1500" dirty="0">
                <a:sym typeface="Symbol"/>
              </a:rPr>
              <a:t></a:t>
            </a:r>
            <a:r>
              <a:rPr lang="en-IE" sz="1500" dirty="0"/>
              <a:t> low-</a:t>
            </a:r>
            <a:r>
              <a:rPr lang="en-IE" sz="1500" dirty="0">
                <a:sym typeface="Symbol"/>
              </a:rPr>
              <a:t>,</a:t>
            </a:r>
            <a:r>
              <a:rPr lang="en-IE" sz="1500" dirty="0"/>
              <a:t> smaller L value @ low </a:t>
            </a:r>
            <a:r>
              <a:rPr lang="en-IE" sz="1500" dirty="0" err="1"/>
              <a:t>freq</a:t>
            </a:r>
            <a:r>
              <a:rPr lang="en-IE" sz="1500" dirty="0"/>
              <a:t>, better vs </a:t>
            </a:r>
            <a:r>
              <a:rPr lang="en-IE" sz="1500" dirty="0" err="1"/>
              <a:t>freq</a:t>
            </a:r>
            <a:endParaRPr lang="en-IE" sz="1500" dirty="0"/>
          </a:p>
          <a:p>
            <a:pPr lvl="1"/>
            <a:r>
              <a:rPr lang="en-IE" sz="1500" dirty="0"/>
              <a:t>Sometimes need to use 2 CM chokes, 1 for LF &amp; 1 for HF</a:t>
            </a:r>
          </a:p>
          <a:p>
            <a:r>
              <a:rPr lang="en-IE" sz="1500" b="1" dirty="0"/>
              <a:t>Split-wound vs bifilar-wound toroid</a:t>
            </a:r>
          </a:p>
          <a:p>
            <a:pPr lvl="1"/>
            <a:r>
              <a:rPr lang="en-IE" sz="1500" dirty="0"/>
              <a:t>Split-wound popular, lower cost, “free” DM choke from leakage field </a:t>
            </a:r>
          </a:p>
          <a:p>
            <a:pPr lvl="1"/>
            <a:r>
              <a:rPr lang="en-IE" sz="1500" dirty="0"/>
              <a:t>Bifilar </a:t>
            </a:r>
            <a:r>
              <a:rPr lang="en-IE" sz="1500" dirty="0">
                <a:sym typeface="Symbol"/>
              </a:rPr>
              <a:t></a:t>
            </a:r>
            <a:r>
              <a:rPr lang="en-IE" sz="1500" dirty="0"/>
              <a:t> 1-side insulated wire, higher cost, but better noise immunity</a:t>
            </a:r>
          </a:p>
          <a:p>
            <a:r>
              <a:rPr lang="en-IE" sz="1500" b="1" dirty="0"/>
              <a:t>Parasitic input-output cap – multi-layer windings</a:t>
            </a:r>
          </a:p>
          <a:p>
            <a:pPr lvl="1"/>
            <a:r>
              <a:rPr lang="en-IE" sz="1500" dirty="0"/>
              <a:t>Parasitic cap depends on number of turns &amp; layers</a:t>
            </a:r>
          </a:p>
          <a:p>
            <a:pPr lvl="2"/>
            <a:r>
              <a:rPr lang="en-IE" dirty="0"/>
              <a:t>High C</a:t>
            </a:r>
            <a:r>
              <a:rPr lang="en-IE" baseline="-25000" dirty="0"/>
              <a:t>PAR</a:t>
            </a:r>
            <a:r>
              <a:rPr lang="en-IE" dirty="0"/>
              <a:t> input-output cap </a:t>
            </a:r>
            <a:r>
              <a:rPr lang="en-IE" dirty="0">
                <a:sym typeface="Symbol"/>
              </a:rPr>
              <a:t> </a:t>
            </a:r>
            <a:r>
              <a:rPr lang="en-IE" dirty="0"/>
              <a:t>worse @ HF</a:t>
            </a:r>
          </a:p>
          <a:p>
            <a:pPr lvl="1"/>
            <a:r>
              <a:rPr lang="en-IE" sz="1500" dirty="0"/>
              <a:t>Less layers </a:t>
            </a:r>
            <a:r>
              <a:rPr lang="en-IE" sz="1500" dirty="0">
                <a:sym typeface="Symbol"/>
              </a:rPr>
              <a:t></a:t>
            </a:r>
            <a:r>
              <a:rPr lang="en-IE" sz="1500" dirty="0"/>
              <a:t> lower L, but also lower C</a:t>
            </a:r>
            <a:r>
              <a:rPr lang="en-IE" sz="1500" baseline="-25000" dirty="0"/>
              <a:t>PAR</a:t>
            </a:r>
            <a:endParaRPr lang="en-IE" sz="1500" dirty="0"/>
          </a:p>
          <a:p>
            <a:pPr lvl="1"/>
            <a:r>
              <a:rPr lang="en-IE" sz="1500" dirty="0"/>
              <a:t>Sectional bobbins – used to reduce C</a:t>
            </a:r>
            <a:r>
              <a:rPr lang="en-IE" sz="1500" baseline="-25000" dirty="0"/>
              <a:t>PAR</a:t>
            </a:r>
            <a:endParaRPr lang="en-IE" sz="1500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16717" y="2064981"/>
            <a:ext cx="816847" cy="89388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51937" y="713635"/>
            <a:ext cx="830554" cy="89388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2652" y="3422423"/>
            <a:ext cx="812497" cy="892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50389" y="1600943"/>
            <a:ext cx="1477553" cy="33855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600" dirty="0"/>
              <a:t>Split-Wound*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4464" y="2958385"/>
            <a:ext cx="1562117" cy="33855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600" dirty="0"/>
              <a:t>Bifilar-Wound*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8520" y="4301383"/>
            <a:ext cx="1562117" cy="33855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600" dirty="0"/>
              <a:t>Multi-Section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112281"/>
              </p:ext>
            </p:extLst>
          </p:nvPr>
        </p:nvGraphicFramePr>
        <p:xfrm>
          <a:off x="5121326" y="3018128"/>
          <a:ext cx="1920875" cy="165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6" name="Visio" r:id="rId7" imgW="1920416" imgH="1652707" progId="Visio.Drawing.11">
                  <p:embed/>
                </p:oleObj>
              </mc:Choice>
              <mc:Fallback>
                <p:oleObj name="Visio" r:id="rId7" imgW="1920416" imgH="165270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21326" y="3018128"/>
                        <a:ext cx="1920875" cy="165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0EC98C-F375-2543-AEF7-26C4C7AB21AB}"/>
              </a:ext>
            </a:extLst>
          </p:cNvPr>
          <p:cNvSpPr txBox="1"/>
          <p:nvPr/>
        </p:nvSpPr>
        <p:spPr>
          <a:xfrm>
            <a:off x="421481" y="4495806"/>
            <a:ext cx="48077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*CM choke 3-D images reproduced with permission of Wurth </a:t>
            </a:r>
            <a:r>
              <a:rPr lang="en-US" sz="900" i="1" dirty="0" err="1"/>
              <a:t>Elektronic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39940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IE" dirty="0"/>
              <a:t>CM filter choke – Impact of C</a:t>
            </a:r>
            <a:r>
              <a:rPr lang="en-IE" baseline="-25000" dirty="0"/>
              <a:t>PAR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75064" y="527504"/>
            <a:ext cx="3687327" cy="4070809"/>
          </a:xfrm>
        </p:spPr>
        <p:txBody>
          <a:bodyPr/>
          <a:lstStyle/>
          <a:p>
            <a:r>
              <a:rPr lang="en-IE" dirty="0"/>
              <a:t>Split-wound 2-layer:</a:t>
            </a:r>
          </a:p>
          <a:p>
            <a:pPr lvl="1"/>
            <a:r>
              <a:rPr lang="en-IE" sz="1400" dirty="0"/>
              <a:t>25T, 5.1 </a:t>
            </a:r>
            <a:r>
              <a:rPr lang="en-IE" sz="1400" dirty="0" err="1"/>
              <a:t>mH</a:t>
            </a:r>
            <a:endParaRPr lang="en-IE" sz="1400" dirty="0"/>
          </a:p>
          <a:p>
            <a:pPr lvl="1"/>
            <a:r>
              <a:rPr lang="en-IE" sz="1400" dirty="0"/>
              <a:t>Excess pass margin @ LF</a:t>
            </a:r>
          </a:p>
          <a:p>
            <a:pPr lvl="1"/>
            <a:r>
              <a:rPr lang="en-IE" sz="1400" dirty="0"/>
              <a:t>Low pass margin @ 20 MHz</a:t>
            </a:r>
          </a:p>
          <a:p>
            <a:pPr lvl="3"/>
            <a:endParaRPr lang="en-IE" sz="1300" dirty="0"/>
          </a:p>
          <a:p>
            <a:r>
              <a:rPr lang="en-IE" dirty="0"/>
              <a:t>Bifilar-wound 1-layer:</a:t>
            </a:r>
          </a:p>
          <a:p>
            <a:pPr lvl="1"/>
            <a:r>
              <a:rPr lang="en-IE" sz="1400" dirty="0"/>
              <a:t>14T, 1.1 </a:t>
            </a:r>
            <a:r>
              <a:rPr lang="en-IE" sz="1400" dirty="0" err="1"/>
              <a:t>mH</a:t>
            </a:r>
            <a:endParaRPr lang="en-IE" sz="1400" dirty="0"/>
          </a:p>
          <a:p>
            <a:pPr lvl="1"/>
            <a:r>
              <a:rPr lang="en-IE" sz="1400" dirty="0"/>
              <a:t>Low input-output C</a:t>
            </a:r>
            <a:r>
              <a:rPr lang="en-IE" sz="1400" baseline="-25000" dirty="0"/>
              <a:t>PAR </a:t>
            </a:r>
            <a:endParaRPr lang="en-IE" sz="1400" dirty="0"/>
          </a:p>
          <a:p>
            <a:pPr lvl="1"/>
            <a:r>
              <a:rPr lang="en-IE" sz="1400" dirty="0"/>
              <a:t>Lower L at LF, but better at HF </a:t>
            </a:r>
          </a:p>
          <a:p>
            <a:pPr lvl="1"/>
            <a:r>
              <a:rPr lang="en-IE" sz="1400" dirty="0"/>
              <a:t>Better balance across frequency span</a:t>
            </a:r>
          </a:p>
          <a:p>
            <a:pPr lvl="3"/>
            <a:endParaRPr lang="en-IE" sz="1300" dirty="0"/>
          </a:p>
          <a:p>
            <a:r>
              <a:rPr lang="en-IE" dirty="0"/>
              <a:t>Split-wound 1-layer:</a:t>
            </a:r>
          </a:p>
          <a:p>
            <a:pPr lvl="1"/>
            <a:r>
              <a:rPr lang="en-IE" sz="1400" dirty="0"/>
              <a:t>14T, 1.4 </a:t>
            </a:r>
            <a:r>
              <a:rPr lang="en-IE" sz="1400" dirty="0" err="1"/>
              <a:t>mH</a:t>
            </a:r>
            <a:endParaRPr lang="en-IE" sz="1400" dirty="0"/>
          </a:p>
          <a:p>
            <a:pPr lvl="1"/>
            <a:r>
              <a:rPr lang="en-IE" sz="1400" dirty="0"/>
              <a:t>Similar low input-output C</a:t>
            </a:r>
            <a:r>
              <a:rPr lang="en-IE" sz="1400" baseline="-25000" dirty="0"/>
              <a:t>PAR </a:t>
            </a:r>
            <a:endParaRPr lang="en-IE" sz="1400" dirty="0"/>
          </a:p>
          <a:p>
            <a:pPr lvl="1"/>
            <a:r>
              <a:rPr lang="en-IE" sz="1400" dirty="0"/>
              <a:t>Similar result as bifilar-wound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379" y="2031511"/>
            <a:ext cx="1047749" cy="104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379" y="3455539"/>
            <a:ext cx="1041401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54991"/>
              </p:ext>
            </p:extLst>
          </p:nvPr>
        </p:nvGraphicFramePr>
        <p:xfrm>
          <a:off x="4572000" y="717954"/>
          <a:ext cx="1414568" cy="1216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36" name="Visio" r:id="rId6" imgW="1920416" imgH="1652707" progId="Visio.Drawing.11">
                  <p:embed/>
                </p:oleObj>
              </mc:Choice>
              <mc:Fallback>
                <p:oleObj name="Visio" r:id="rId6" imgW="1920416" imgH="1652707" progId="Visio.Drawing.11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717954"/>
                        <a:ext cx="1414568" cy="12169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99257" y="1631633"/>
            <a:ext cx="128279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IE" sz="1200" dirty="0"/>
              <a:t>Split-Wound 2L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9258" y="3065976"/>
            <a:ext cx="133552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IE" sz="1200" dirty="0"/>
              <a:t>Bifilar-Wound 1L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9257" y="4379802"/>
            <a:ext cx="128279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IE" sz="1200" dirty="0"/>
              <a:t>Split-Wound 1L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E32A55E-B7EF-6444-A02A-71DF2F7DDA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06" y="2640996"/>
            <a:ext cx="2835736" cy="2028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9BB567C-1EBF-5649-9D64-5FC1FA950B3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2392" y="612656"/>
            <a:ext cx="2835736" cy="2028340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1324" r="8237" b="14279"/>
          <a:stretch/>
        </p:blipFill>
        <p:spPr>
          <a:xfrm>
            <a:off x="311957" y="612657"/>
            <a:ext cx="1055871" cy="101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5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2966A4-2D6B-534D-AC18-9F324217C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8" t="7710" r="12818" b="28831"/>
          <a:stretch/>
        </p:blipFill>
        <p:spPr>
          <a:xfrm>
            <a:off x="4042886" y="1706614"/>
            <a:ext cx="3381502" cy="2736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CM choke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89560" y="590550"/>
            <a:ext cx="8404860" cy="1010131"/>
          </a:xfrm>
        </p:spPr>
        <p:txBody>
          <a:bodyPr/>
          <a:lstStyle/>
          <a:p>
            <a:r>
              <a:rPr lang="en-IE" sz="2000" dirty="0"/>
              <a:t>Initial split-wound choke had issues due to asymmetric noise coupling from transformer </a:t>
            </a:r>
          </a:p>
          <a:p>
            <a:pPr lvl="1"/>
            <a:r>
              <a:rPr lang="en-IE" dirty="0"/>
              <a:t>Shows up as big difference in EMI on L vs 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41095" y="1706614"/>
            <a:ext cx="2604527" cy="2736799"/>
            <a:chOff x="1141095" y="1706614"/>
            <a:chExt cx="2806065" cy="294857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095" y="1706614"/>
              <a:ext cx="2806065" cy="2948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>
            <a:xfrm rot="1729375">
              <a:off x="2248751" y="2590307"/>
              <a:ext cx="1041917" cy="861309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A64ADFCD-D067-CA44-B0A6-0F6F07E22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74720" y="3397224"/>
            <a:ext cx="770902" cy="82968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A2278E6-3110-DC4A-8861-05B3F1CAC6EE}"/>
              </a:ext>
            </a:extLst>
          </p:cNvPr>
          <p:cNvSpPr txBox="1"/>
          <p:nvPr/>
        </p:nvSpPr>
        <p:spPr>
          <a:xfrm>
            <a:off x="1021556" y="4469911"/>
            <a:ext cx="48077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*CM choke 3-D image reproduced with permission of Wurth </a:t>
            </a:r>
            <a:r>
              <a:rPr lang="en-US" sz="900" i="1" dirty="0" err="1"/>
              <a:t>Elektronic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427459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D14DCEA-CAF9-5D46-AB63-CC2243792E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92631" y="164969"/>
            <a:ext cx="3409327" cy="4732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CM choke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5519" y="638107"/>
            <a:ext cx="3945461" cy="9625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0" fontAlgn="base" hangingPunct="0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0" fontAlgn="base" hangingPunct="0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0" fontAlgn="base" hangingPunct="0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IE" sz="1600" kern="0" dirty="0"/>
              <a:t>Changed to bifilar-wound choke, much better EMI result; less difference L vs N</a:t>
            </a:r>
          </a:p>
          <a:p>
            <a:r>
              <a:rPr lang="en-IE" sz="1600" kern="0" dirty="0"/>
              <a:t>Much better noise immunity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0035" y="1698994"/>
            <a:ext cx="2594839" cy="2726619"/>
            <a:chOff x="5042535" y="1698994"/>
            <a:chExt cx="2806065" cy="294857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2535" y="1698994"/>
              <a:ext cx="2806065" cy="2948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87541" y="3497829"/>
              <a:ext cx="845820" cy="94463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 rot="1729375">
              <a:off x="6142572" y="2590308"/>
              <a:ext cx="1041917" cy="861309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H="1">
            <a:off x="3857625" y="2690038"/>
            <a:ext cx="84058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886885" y="2330639"/>
            <a:ext cx="81200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4043056" y="2320893"/>
            <a:ext cx="0" cy="369145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24200" y="2324786"/>
            <a:ext cx="83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b="1" dirty="0">
                <a:solidFill>
                  <a:schemeClr val="tx2"/>
                </a:solidFill>
              </a:rPr>
              <a:t>12 dB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228F2DC-487C-F540-A529-E22B18705536}"/>
              </a:ext>
            </a:extLst>
          </p:cNvPr>
          <p:cNvSpPr txBox="1"/>
          <p:nvPr/>
        </p:nvSpPr>
        <p:spPr>
          <a:xfrm>
            <a:off x="186214" y="4469911"/>
            <a:ext cx="48077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*CM choke 3-D image reproduced with permission of Wurth </a:t>
            </a:r>
            <a:r>
              <a:rPr lang="en-US" sz="900" i="1" dirty="0" err="1"/>
              <a:t>Elektronic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100790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4706938"/>
            <a:ext cx="8826500" cy="388620"/>
            <a:chOff x="0" y="6321425"/>
            <a:chExt cx="10591800" cy="466344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6321425"/>
              <a:ext cx="10591800" cy="4663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AA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7" descr="ti_logo_powerpoint_1_line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3138" y="6440488"/>
              <a:ext cx="1874837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C952D084-4E5E-E84D-8116-9AA50FF1B5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2900" y="1569124"/>
            <a:ext cx="8458200" cy="1537237"/>
          </a:xfrm>
        </p:spPr>
        <p:txBody>
          <a:bodyPr/>
          <a:lstStyle/>
          <a:p>
            <a:pPr eaLnBrk="1" hangingPunct="1"/>
            <a:r>
              <a:rPr lang="en-IE" dirty="0"/>
              <a:t>Practical EMI Considerations </a:t>
            </a:r>
            <a:br>
              <a:rPr lang="en-IE" dirty="0"/>
            </a:br>
            <a:r>
              <a:rPr lang="en-IE" dirty="0"/>
              <a:t>for Low-Power AC/DC </a:t>
            </a:r>
            <a:r>
              <a:rPr lang="en-IE" dirty="0" smtClean="0"/>
              <a:t>Supplies</a:t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sz="2400" dirty="0" smtClean="0"/>
              <a:t>Part 6: Transformer Impact on CM EMI</a:t>
            </a:r>
            <a:endParaRPr lang="en-US" sz="24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2900" y="3401536"/>
            <a:ext cx="8458200" cy="1114425"/>
          </a:xfrm>
        </p:spPr>
        <p:txBody>
          <a:bodyPr/>
          <a:lstStyle/>
          <a:p>
            <a:r>
              <a:rPr lang="en-US" dirty="0"/>
              <a:t>Bernard Keogh</a:t>
            </a:r>
          </a:p>
          <a:p>
            <a:r>
              <a:rPr lang="en-US" dirty="0"/>
              <a:t>Joe Leisten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4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A1418A-5BA2-2146-B7A4-06C5A2E8CC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39" y="2034285"/>
            <a:ext cx="7341454" cy="1872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Transformer CM noise analysis – PMP21479 ACF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8" y="786357"/>
            <a:ext cx="8568797" cy="775743"/>
          </a:xfrm>
        </p:spPr>
        <p:txBody>
          <a:bodyPr/>
          <a:lstStyle/>
          <a:p>
            <a:r>
              <a:rPr lang="en-IE" sz="1600" dirty="0"/>
              <a:t>Initial design – interleaved </a:t>
            </a:r>
            <a:r>
              <a:rPr lang="en-IE" sz="1600" dirty="0" err="1"/>
              <a:t>flyback</a:t>
            </a:r>
            <a:r>
              <a:rPr lang="en-IE" sz="1600" dirty="0"/>
              <a:t> transformer construction, no internal shielding</a:t>
            </a:r>
          </a:p>
          <a:p>
            <a:r>
              <a:rPr lang="en-IE" sz="1600" dirty="0"/>
              <a:t>Same transformer used for initial test with poor 100 </a:t>
            </a:r>
            <a:r>
              <a:rPr lang="en-IE" sz="1600" dirty="0" err="1"/>
              <a:t>dbµV</a:t>
            </a:r>
            <a:r>
              <a:rPr lang="en-IE" sz="1600" dirty="0"/>
              <a:t> EMI result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5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8" y="786357"/>
            <a:ext cx="8648697" cy="775743"/>
          </a:xfrm>
        </p:spPr>
        <p:txBody>
          <a:bodyPr/>
          <a:lstStyle/>
          <a:p>
            <a:r>
              <a:rPr lang="en-IE" sz="1600" dirty="0"/>
              <a:t>Circuit connections to the ACF power stage</a:t>
            </a:r>
          </a:p>
          <a:p>
            <a:r>
              <a:rPr lang="en-IE" sz="1600" dirty="0"/>
              <a:t>Note the secondary low-side rectifier – causes inverted secondary winding polarity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1775" y="107163"/>
            <a:ext cx="8458200" cy="610791"/>
          </a:xfrm>
        </p:spPr>
        <p:txBody>
          <a:bodyPr/>
          <a:lstStyle/>
          <a:p>
            <a:r>
              <a:rPr lang="en-IE" dirty="0"/>
              <a:t>Transformer CM noise analysis – PMP21479 ACF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CE54831-3465-5841-954B-4C33AA285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67" y="1991360"/>
            <a:ext cx="6353643" cy="268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1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8" y="729207"/>
            <a:ext cx="8467725" cy="1124993"/>
          </a:xfrm>
        </p:spPr>
        <p:txBody>
          <a:bodyPr/>
          <a:lstStyle/>
          <a:p>
            <a:r>
              <a:rPr lang="en-IE" sz="1600" dirty="0"/>
              <a:t>Note that primary and secondary waveforms are inverse of each other</a:t>
            </a:r>
          </a:p>
          <a:p>
            <a:r>
              <a:rPr lang="en-IE" sz="1600" dirty="0"/>
              <a:t>This increases the CM voltage</a:t>
            </a:r>
          </a:p>
          <a:p>
            <a:pPr lvl="1"/>
            <a:r>
              <a:rPr lang="en-IE" sz="1400" i="1" dirty="0"/>
              <a:t>Caused by low-side rectifier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1775" y="107163"/>
            <a:ext cx="8458200" cy="610791"/>
          </a:xfrm>
        </p:spPr>
        <p:txBody>
          <a:bodyPr/>
          <a:lstStyle/>
          <a:p>
            <a:r>
              <a:rPr lang="en-IE" dirty="0"/>
              <a:t>Transformer CM noise analysis – PMP21479 ACF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8EC9DD76-963B-0044-A794-C6E3EAA2CB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9723676"/>
              </p:ext>
            </p:extLst>
          </p:nvPr>
        </p:nvGraphicFramePr>
        <p:xfrm>
          <a:off x="1193800" y="1900236"/>
          <a:ext cx="6397716" cy="280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85" name="Visio" r:id="rId4" imgW="5118173" imgH="2242780" progId="Visio.Drawing.11">
                  <p:embed/>
                </p:oleObj>
              </mc:Choice>
              <mc:Fallback>
                <p:oleObj name="Visio" r:id="rId4" imgW="5118173" imgH="2242780" progId="Visio.Drawing.11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3800" y="1900236"/>
                        <a:ext cx="6397716" cy="2803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E58D85BC-488E-024B-828B-ECD0DFF032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202958"/>
              </p:ext>
            </p:extLst>
          </p:nvPr>
        </p:nvGraphicFramePr>
        <p:xfrm>
          <a:off x="1193800" y="1900238"/>
          <a:ext cx="6397716" cy="280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86" name="Visio" r:id="rId6" imgW="5118173" imgH="2242780" progId="Visio.Drawing.11">
                  <p:embed/>
                </p:oleObj>
              </mc:Choice>
              <mc:Fallback>
                <p:oleObj name="Visio" r:id="rId6" imgW="5118173" imgH="2242780" progId="Visio.Drawing.11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3800" y="1900238"/>
                        <a:ext cx="6397716" cy="2803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48E49FFB-199D-5245-B46B-BDDB6A9009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106563"/>
              </p:ext>
            </p:extLst>
          </p:nvPr>
        </p:nvGraphicFramePr>
        <p:xfrm>
          <a:off x="1193800" y="1201737"/>
          <a:ext cx="6397716" cy="3501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87" name="Visio" r:id="rId8" imgW="5118173" imgH="2801422" progId="Visio.Drawing.11">
                  <p:embed/>
                </p:oleObj>
              </mc:Choice>
              <mc:Fallback>
                <p:oleObj name="Visio" r:id="rId8" imgW="5118173" imgH="2801422" progId="Visio.Drawing.11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93800" y="1201737"/>
                        <a:ext cx="6397716" cy="3501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87B89FD7-C7C6-CE4F-A826-B6F07AE14B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4739899"/>
              </p:ext>
            </p:extLst>
          </p:nvPr>
        </p:nvGraphicFramePr>
        <p:xfrm>
          <a:off x="1193007" y="1201737"/>
          <a:ext cx="6433394" cy="3501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88" name="Visio" r:id="rId10" imgW="5146715" imgH="2801422" progId="Visio.Drawing.11">
                  <p:embed/>
                </p:oleObj>
              </mc:Choice>
              <mc:Fallback>
                <p:oleObj name="Visio" r:id="rId10" imgW="5146715" imgH="2801422" progId="Visio.Drawing.11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93007" y="1201737"/>
                        <a:ext cx="6433394" cy="3501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748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8" y="665707"/>
            <a:ext cx="8467725" cy="904296"/>
          </a:xfrm>
        </p:spPr>
        <p:txBody>
          <a:bodyPr/>
          <a:lstStyle/>
          <a:p>
            <a:r>
              <a:rPr lang="en-IE" sz="1600" dirty="0"/>
              <a:t>Add CM balance auxiliary layer (purple) in-between inner PRI (noisier) to SEC interface:</a:t>
            </a:r>
          </a:p>
          <a:p>
            <a:pPr lvl="1"/>
            <a:r>
              <a:rPr lang="en-IE" sz="1400" i="1" dirty="0"/>
              <a:t>Fill layer completely – acts as shield between PRI &amp; SEC</a:t>
            </a:r>
          </a:p>
          <a:p>
            <a:pPr lvl="1"/>
            <a:r>
              <a:rPr lang="en-IE" sz="1400" i="1" dirty="0"/>
              <a:t>Add turns to create CM balance, inject current to balance other PRI-SEC interface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1775" y="107163"/>
            <a:ext cx="8458200" cy="610791"/>
          </a:xfrm>
        </p:spPr>
        <p:txBody>
          <a:bodyPr/>
          <a:lstStyle/>
          <a:p>
            <a:r>
              <a:rPr lang="en-IE" dirty="0"/>
              <a:t>Transformer CM balance – PMP21479 ACF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34481" y="3969156"/>
            <a:ext cx="8467725" cy="688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0" fontAlgn="base" hangingPunct="0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0" fontAlgn="base" hangingPunct="0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0" fontAlgn="base" hangingPunct="0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IE" sz="1600" kern="0" dirty="0"/>
              <a:t>NOTE: this example shows one way to add CM balance</a:t>
            </a:r>
          </a:p>
          <a:p>
            <a:r>
              <a:rPr lang="en-IE" sz="1600" kern="0" dirty="0"/>
              <a:t>But there are many different ways to achieve the same CM result</a:t>
            </a:r>
            <a:endParaRPr lang="en-IE" sz="1400" i="1" kern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CB0CB6-6FE9-F041-A679-114804C17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492" y="1885291"/>
            <a:ext cx="6918251" cy="176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1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xmlns="" id="{F97C41E5-0DCF-AE44-8D21-7E9FC89C63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805429"/>
              </p:ext>
            </p:extLst>
          </p:nvPr>
        </p:nvGraphicFramePr>
        <p:xfrm>
          <a:off x="640116" y="1347013"/>
          <a:ext cx="8165222" cy="1905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709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314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14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314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21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Product Sector</a:t>
                      </a:r>
                      <a:endParaRPr lang="en-US" sz="15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6F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CISPR Standard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6F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 Standard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6F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FCC Standard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6F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110">
                <a:tc>
                  <a:txBody>
                    <a:bodyPr/>
                    <a:lstStyle/>
                    <a:p>
                      <a:r>
                        <a:rPr lang="en-US" sz="1200" dirty="0"/>
                        <a:t>Automotive</a:t>
                      </a:r>
                      <a:endParaRPr lang="en-US" sz="1200" b="1" dirty="0"/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CISPR 25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EN 55025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--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2110">
                <a:tc>
                  <a:txBody>
                    <a:bodyPr/>
                    <a:lstStyle/>
                    <a:p>
                      <a:r>
                        <a:rPr lang="en-US" sz="1200" dirty="0"/>
                        <a:t>Multimedia</a:t>
                      </a:r>
                      <a:endParaRPr lang="en-US" sz="1200" b="1" dirty="0"/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7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CISPR 32</a:t>
                      </a:r>
                      <a:endParaRPr lang="en-US" sz="1200" b="1" dirty="0"/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7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EN 55032</a:t>
                      </a:r>
                      <a:endParaRPr lang="en-US" sz="1200" b="1" dirty="0"/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7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Part 15</a:t>
                      </a:r>
                      <a:endParaRPr lang="en-US" sz="1200" b="1" dirty="0"/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2110">
                <a:tc>
                  <a:txBody>
                    <a:bodyPr/>
                    <a:lstStyle/>
                    <a:p>
                      <a:pPr marL="0" marR="0" indent="0" algn="l" defTabSz="761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ISM</a:t>
                      </a:r>
                      <a:endParaRPr lang="en-US" sz="1200" b="1" dirty="0"/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CISPR 11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EN 55011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Part 18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2110">
                <a:tc>
                  <a:txBody>
                    <a:bodyPr/>
                    <a:lstStyle/>
                    <a:p>
                      <a:r>
                        <a:rPr lang="en-US" sz="1200" dirty="0"/>
                        <a:t>Household appliances, electric tools and similar apparatus</a:t>
                      </a:r>
                      <a:endParaRPr lang="en-US" sz="1200" b="1" dirty="0"/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7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CISPR 14-1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7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EN 55014-1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7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2110">
                <a:tc>
                  <a:txBody>
                    <a:bodyPr/>
                    <a:lstStyle/>
                    <a:p>
                      <a:r>
                        <a:rPr lang="en-US" sz="1200" dirty="0"/>
                        <a:t>Lighting equipment</a:t>
                      </a:r>
                      <a:endParaRPr lang="en-US" sz="1200" b="1" dirty="0"/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CISPR 15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EN 55015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Part 15/18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Conducted emissions (CE)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 of main product standards for conducted emissions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5265" y="4127837"/>
            <a:ext cx="81062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Reference: </a:t>
            </a:r>
          </a:p>
          <a:p>
            <a:r>
              <a:rPr lang="en-US" sz="1000" i="1" dirty="0"/>
              <a:t>Timothy Hegarty, “An overview of conducted EMI specifications for power supplies,”  </a:t>
            </a:r>
            <a:r>
              <a:rPr lang="en-US" sz="1000" i="1" dirty="0">
                <a:hlinkClick r:id="rId3"/>
              </a:rPr>
              <a:t>http://www.ti.com/lit/wp/slyy136/slyy136.pdf</a:t>
            </a:r>
            <a:endParaRPr lang="en-US" sz="1000" i="1" dirty="0"/>
          </a:p>
        </p:txBody>
      </p:sp>
      <p:sp>
        <p:nvSpPr>
          <p:cNvPr id="7" name="Rectangle 6"/>
          <p:cNvSpPr/>
          <p:nvPr/>
        </p:nvSpPr>
        <p:spPr>
          <a:xfrm>
            <a:off x="3171306" y="1966138"/>
            <a:ext cx="5530733" cy="266522"/>
          </a:xfrm>
          <a:prstGeom prst="rect">
            <a:avLst/>
          </a:prstGeom>
          <a:noFill/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2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33378" y="786357"/>
            <a:ext cx="8467725" cy="775743"/>
          </a:xfrm>
        </p:spPr>
        <p:txBody>
          <a:bodyPr/>
          <a:lstStyle/>
          <a:p>
            <a:r>
              <a:rPr lang="en-IE" dirty="0"/>
              <a:t>PRI, SEC &amp; AUX bias connections same as before</a:t>
            </a:r>
          </a:p>
          <a:p>
            <a:r>
              <a:rPr lang="en-IE" dirty="0"/>
              <a:t>CM auxiliary layer starts at PRI GND, and winds in SAME direction as SEC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1775" y="107163"/>
            <a:ext cx="8458200" cy="610791"/>
          </a:xfrm>
        </p:spPr>
        <p:txBody>
          <a:bodyPr/>
          <a:lstStyle/>
          <a:p>
            <a:r>
              <a:rPr lang="en-IE" dirty="0"/>
              <a:t>Transformer CM balance – PMP21479 ACF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2827D6E1-C907-BE47-94E2-A16B57E144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9276317"/>
              </p:ext>
            </p:extLst>
          </p:nvPr>
        </p:nvGraphicFramePr>
        <p:xfrm>
          <a:off x="1372128" y="1913030"/>
          <a:ext cx="6205341" cy="2719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46" name="Visio" r:id="rId4" imgW="5118173" imgH="2242780" progId="Visio.Drawing.11">
                  <p:embed/>
                </p:oleObj>
              </mc:Choice>
              <mc:Fallback>
                <p:oleObj name="Visio" r:id="rId4" imgW="5118173" imgH="2242780" progId="Visio.Drawing.1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598EA756-F0E7-BC4B-99AD-7F437A968B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72128" y="1913030"/>
                        <a:ext cx="6205341" cy="2719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511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4285260"/>
              </p:ext>
            </p:extLst>
          </p:nvPr>
        </p:nvGraphicFramePr>
        <p:xfrm>
          <a:off x="1363262" y="1218912"/>
          <a:ext cx="6259589" cy="3422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48" name="Visio" r:id="rId4" imgW="5139668" imgH="2809994" progId="Visio.Drawing.11">
                  <p:embed/>
                </p:oleObj>
              </mc:Choice>
              <mc:Fallback>
                <p:oleObj name="Visio" r:id="rId4" imgW="5139668" imgH="28099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63262" y="1218912"/>
                        <a:ext cx="6259589" cy="3422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33378" y="576773"/>
            <a:ext cx="8650602" cy="1042443"/>
          </a:xfrm>
        </p:spPr>
        <p:txBody>
          <a:bodyPr/>
          <a:lstStyle/>
          <a:p>
            <a:r>
              <a:rPr lang="en-IE" sz="1600" dirty="0"/>
              <a:t>Waveforms – PRI &amp; SEC same as before</a:t>
            </a:r>
          </a:p>
          <a:p>
            <a:r>
              <a:rPr lang="en-IE" sz="1600" dirty="0"/>
              <a:t>CM AUX – same phase as secondary – </a:t>
            </a:r>
            <a:r>
              <a:rPr lang="en-IE" sz="1600" i="1" dirty="0"/>
              <a:t>but amplitude increased to compensate for outer PRI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1775" y="107163"/>
            <a:ext cx="8458200" cy="610791"/>
          </a:xfrm>
        </p:spPr>
        <p:txBody>
          <a:bodyPr/>
          <a:lstStyle/>
          <a:p>
            <a:r>
              <a:rPr lang="en-IE" dirty="0"/>
              <a:t>Transformer CM balance – PMP21479 ACF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416765"/>
              </p:ext>
            </p:extLst>
          </p:nvPr>
        </p:nvGraphicFramePr>
        <p:xfrm>
          <a:off x="1364343" y="1219402"/>
          <a:ext cx="6259589" cy="3422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49" name="Visio" r:id="rId6" imgW="5139668" imgH="2809994" progId="Visio.Drawing.11">
                  <p:embed/>
                </p:oleObj>
              </mc:Choice>
              <mc:Fallback>
                <p:oleObj name="Visio" r:id="rId6" imgW="5139668" imgH="28099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64343" y="1219402"/>
                        <a:ext cx="6259589" cy="3422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29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33378" y="706167"/>
            <a:ext cx="8650602" cy="1302827"/>
          </a:xfrm>
        </p:spPr>
        <p:txBody>
          <a:bodyPr/>
          <a:lstStyle/>
          <a:p>
            <a:r>
              <a:rPr lang="en-IE" sz="1400" dirty="0"/>
              <a:t>CM AUX – need to adjust number of turns to balance the CM nulling</a:t>
            </a:r>
          </a:p>
          <a:p>
            <a:r>
              <a:rPr lang="en-IE" sz="1400" dirty="0"/>
              <a:t>Waveforms showing: </a:t>
            </a:r>
          </a:p>
          <a:p>
            <a:pPr marL="288925" indent="0">
              <a:buNone/>
            </a:pPr>
            <a:r>
              <a:rPr lang="en-IE" sz="1400" dirty="0"/>
              <a:t>A: Slightly under-compensated</a:t>
            </a:r>
          </a:p>
          <a:p>
            <a:pPr marL="284347" lvl="1" indent="0">
              <a:buNone/>
            </a:pPr>
            <a:r>
              <a:rPr lang="en-IE" sz="1400" dirty="0"/>
              <a:t>B: Slightly over-compensated</a:t>
            </a:r>
          </a:p>
          <a:p>
            <a:pPr marL="284347" lvl="1" indent="0">
              <a:buNone/>
            </a:pPr>
            <a:r>
              <a:rPr lang="en-IE" sz="1400" dirty="0"/>
              <a:t>C: “Just right”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1775" y="107163"/>
            <a:ext cx="8458200" cy="610791"/>
          </a:xfrm>
        </p:spPr>
        <p:txBody>
          <a:bodyPr/>
          <a:lstStyle/>
          <a:p>
            <a:r>
              <a:rPr lang="en-IE" dirty="0"/>
              <a:t>Transformer CM balance – PMP21479 ACF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286766"/>
              </p:ext>
            </p:extLst>
          </p:nvPr>
        </p:nvGraphicFramePr>
        <p:xfrm>
          <a:off x="333378" y="2061075"/>
          <a:ext cx="4771474" cy="2608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12" name="Visio" r:id="rId4" imgW="5139668" imgH="2809994" progId="Visio.Drawing.11">
                  <p:embed/>
                </p:oleObj>
              </mc:Choice>
              <mc:Fallback>
                <p:oleObj name="Visio" r:id="rId4" imgW="5139668" imgH="280999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3378" y="2061075"/>
                        <a:ext cx="4771474" cy="2608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8844" y="3403600"/>
            <a:ext cx="1907881" cy="124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8844" y="825332"/>
            <a:ext cx="1918379" cy="12511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314950" y="1272563"/>
            <a:ext cx="1683894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200" dirty="0"/>
              <a:t>A: 0.2 V/div, 5 µs/div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14950" y="3926863"/>
            <a:ext cx="1683894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200" dirty="0"/>
              <a:t>B: 0.2 V/div, 5 µs/div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14950" y="2600106"/>
            <a:ext cx="1683894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200" dirty="0"/>
              <a:t>C: 0.2 V/div, 10 µs/div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4D9E9A-1188-8846-95CE-F33570D12E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844" y="2111543"/>
            <a:ext cx="1907881" cy="126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6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4706938"/>
            <a:ext cx="8826500" cy="388620"/>
            <a:chOff x="0" y="6321425"/>
            <a:chExt cx="10591800" cy="466344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6321425"/>
              <a:ext cx="10591800" cy="4663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AA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7" descr="ti_logo_powerpoint_1_line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3138" y="6440488"/>
              <a:ext cx="1874837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C952D084-4E5E-E84D-8116-9AA50FF1B5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2900" y="1569124"/>
            <a:ext cx="8458200" cy="1537237"/>
          </a:xfrm>
        </p:spPr>
        <p:txBody>
          <a:bodyPr/>
          <a:lstStyle/>
          <a:p>
            <a:pPr eaLnBrk="1" hangingPunct="1"/>
            <a:r>
              <a:rPr lang="en-IE" dirty="0"/>
              <a:t>Practical EMI Considerations </a:t>
            </a:r>
            <a:br>
              <a:rPr lang="en-IE" dirty="0"/>
            </a:br>
            <a:r>
              <a:rPr lang="en-IE" dirty="0"/>
              <a:t>for Low-Power AC/DC </a:t>
            </a:r>
            <a:r>
              <a:rPr lang="en-IE" dirty="0" smtClean="0"/>
              <a:t>Supplies</a:t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sz="2400" dirty="0" smtClean="0"/>
              <a:t>Part 7: Final Result and Summary</a:t>
            </a:r>
            <a:endParaRPr lang="en-US" sz="24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2900" y="3401536"/>
            <a:ext cx="8458200" cy="1114425"/>
          </a:xfrm>
        </p:spPr>
        <p:txBody>
          <a:bodyPr/>
          <a:lstStyle/>
          <a:p>
            <a:r>
              <a:rPr lang="en-US" dirty="0"/>
              <a:t>Bernard Keogh</a:t>
            </a:r>
          </a:p>
          <a:p>
            <a:r>
              <a:rPr lang="en-US" dirty="0"/>
              <a:t>Joe Leisten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4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7DA23B-80C0-044C-B894-7D4A23C61A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68" y="2346595"/>
            <a:ext cx="3215411" cy="2299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Transformer “housekeeping” best practices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299" y="859785"/>
            <a:ext cx="6438901" cy="4030979"/>
          </a:xfrm>
        </p:spPr>
        <p:txBody>
          <a:bodyPr/>
          <a:lstStyle/>
          <a:p>
            <a:r>
              <a:rPr lang="en-IE" sz="1600" dirty="0" err="1"/>
              <a:t>Center</a:t>
            </a:r>
            <a:r>
              <a:rPr lang="en-IE" sz="1600" dirty="0"/>
              <a:t>-leg air-gaps only – outer legs will radiate</a:t>
            </a:r>
          </a:p>
          <a:p>
            <a:r>
              <a:rPr lang="en-IE" sz="1600" dirty="0"/>
              <a:t>“Noisier” windings on inside of layer structure</a:t>
            </a:r>
          </a:p>
          <a:p>
            <a:r>
              <a:rPr lang="en-IE" sz="1600" dirty="0"/>
              <a:t>Tie ferrite core to local primary GND</a:t>
            </a:r>
            <a:endParaRPr lang="en-IE" sz="1600" baseline="-25000" dirty="0"/>
          </a:p>
          <a:p>
            <a:r>
              <a:rPr lang="en-IE" sz="1600" dirty="0"/>
              <a:t>Flux-band to minimize stray coupling </a:t>
            </a:r>
          </a:p>
          <a:p>
            <a:pPr lvl="1"/>
            <a:r>
              <a:rPr lang="en-IE" dirty="0" err="1"/>
              <a:t>GNDing</a:t>
            </a:r>
            <a:r>
              <a:rPr lang="en-IE" dirty="0"/>
              <a:t> &amp; flux-banding can give &gt;10 dB improvement!</a:t>
            </a:r>
          </a:p>
          <a:p>
            <a:r>
              <a:rPr lang="en-IE" sz="1600" dirty="0"/>
              <a:t>Interleaving trade-offs</a:t>
            </a:r>
          </a:p>
          <a:p>
            <a:pPr lvl="1"/>
            <a:r>
              <a:rPr lang="en-IE" dirty="0"/>
              <a:t>Lower leakage inductance </a:t>
            </a:r>
          </a:p>
          <a:p>
            <a:pPr lvl="1"/>
            <a:r>
              <a:rPr lang="en-IE" dirty="0"/>
              <a:t>Higher </a:t>
            </a:r>
            <a:r>
              <a:rPr lang="en-IE" dirty="0" err="1"/>
              <a:t>pri</a:t>
            </a:r>
            <a:r>
              <a:rPr lang="en-IE" dirty="0"/>
              <a:t>-sec parasitic capacitance, higher CM</a:t>
            </a:r>
          </a:p>
          <a:p>
            <a:r>
              <a:rPr lang="en-IE" sz="1600" dirty="0"/>
              <a:t>Be aware of internal construction</a:t>
            </a:r>
          </a:p>
          <a:p>
            <a:pPr lvl="1"/>
            <a:r>
              <a:rPr lang="en-IE" dirty="0"/>
              <a:t>Average CM voltage across the </a:t>
            </a:r>
            <a:r>
              <a:rPr lang="en-IE" dirty="0" err="1"/>
              <a:t>pri</a:t>
            </a:r>
            <a:r>
              <a:rPr lang="en-IE" dirty="0"/>
              <a:t>-sec capacitance</a:t>
            </a:r>
          </a:p>
          <a:p>
            <a:pPr lvl="1"/>
            <a:r>
              <a:rPr lang="en-IE" dirty="0"/>
              <a:t>Arrange winding layers to minimize voltage difference</a:t>
            </a:r>
          </a:p>
          <a:p>
            <a:pPr lvl="2"/>
            <a:r>
              <a:rPr lang="en-IE" sz="1600" i="1" dirty="0"/>
              <a:t>Minimizes CM current</a:t>
            </a:r>
          </a:p>
          <a:p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326" y="859785"/>
            <a:ext cx="1204362" cy="141348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6311238" y="3702020"/>
            <a:ext cx="507880" cy="0"/>
          </a:xfrm>
          <a:prstGeom prst="line">
            <a:avLst/>
          </a:prstGeom>
          <a:ln w="12700"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6311238" y="3422101"/>
            <a:ext cx="483924" cy="1"/>
          </a:xfrm>
          <a:prstGeom prst="line">
            <a:avLst/>
          </a:prstGeom>
          <a:ln w="12700"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6516922" y="3422102"/>
            <a:ext cx="0" cy="279918"/>
          </a:xfrm>
          <a:prstGeom prst="straightConnector1">
            <a:avLst/>
          </a:prstGeom>
          <a:ln w="12700">
            <a:solidFill>
              <a:srgbClr val="DE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22873" y="2613679"/>
            <a:ext cx="1000826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100" dirty="0">
                <a:solidFill>
                  <a:srgbClr val="DE0000"/>
                </a:solidFill>
              </a:rPr>
              <a:t>Flux-Band + EMI Shield ~15 dB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2A228EC-18B6-9F48-A0A2-3B006E0F7D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935" y="842379"/>
            <a:ext cx="1714986" cy="143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4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PMP21479 65 W ACF USB-PD – Final result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3411" y="765875"/>
            <a:ext cx="6290946" cy="1855470"/>
          </a:xfrm>
        </p:spPr>
        <p:txBody>
          <a:bodyPr/>
          <a:lstStyle/>
          <a:p>
            <a:pPr>
              <a:lnSpc>
                <a:spcPts val="1480"/>
              </a:lnSpc>
            </a:pPr>
            <a:r>
              <a:rPr lang="en-IE" sz="1400" dirty="0"/>
              <a:t>Improve transformer structure, add CM balance/shield winding layer</a:t>
            </a:r>
          </a:p>
          <a:p>
            <a:pPr>
              <a:lnSpc>
                <a:spcPts val="1480"/>
              </a:lnSpc>
            </a:pPr>
            <a:r>
              <a:rPr lang="en-IE" sz="1400" dirty="0"/>
              <a:t>Add transformer grounding &amp; flux-banding + EMI shield</a:t>
            </a:r>
          </a:p>
          <a:p>
            <a:pPr>
              <a:lnSpc>
                <a:spcPts val="1480"/>
              </a:lnSpc>
            </a:pPr>
            <a:r>
              <a:rPr lang="en-IE" sz="1400" dirty="0"/>
              <a:t>Improve CM choke to bifilar-wound type</a:t>
            </a:r>
          </a:p>
          <a:p>
            <a:pPr>
              <a:lnSpc>
                <a:spcPts val="1480"/>
              </a:lnSpc>
            </a:pPr>
            <a:r>
              <a:rPr lang="en-IE" sz="1400" dirty="0"/>
              <a:t>Improve output capacitor location, improve PCB orientation</a:t>
            </a:r>
          </a:p>
          <a:p>
            <a:pPr lvl="1"/>
            <a:r>
              <a:rPr lang="en-IE" sz="1200" b="1" i="1" dirty="0"/>
              <a:t>Largely “low-cost” improvements</a:t>
            </a:r>
          </a:p>
          <a:p>
            <a:pPr lvl="1"/>
            <a:r>
              <a:rPr lang="en-IE" sz="1200" b="1" i="1" dirty="0"/>
              <a:t>Small efficiency penalty (eddy loss in cancellation layer)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3E3DDD-5B74-DB4F-BD56-B567361E5E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7"/>
          <a:stretch/>
        </p:blipFill>
        <p:spPr>
          <a:xfrm>
            <a:off x="6900887" y="2567395"/>
            <a:ext cx="1922145" cy="19922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D41876A-C3F0-1442-92B7-D4CBF9E23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8" t="7710" r="12818" b="28831"/>
          <a:stretch/>
        </p:blipFill>
        <p:spPr>
          <a:xfrm>
            <a:off x="6888479" y="858003"/>
            <a:ext cx="1939031" cy="1569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BE97AE-8680-174A-B190-27F0853A5A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4"/>
          <a:stretch/>
        </p:blipFill>
        <p:spPr>
          <a:xfrm>
            <a:off x="288579" y="2397863"/>
            <a:ext cx="3173233" cy="22174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6F5D1E0-33C7-464F-B5AF-49BC6FAC2B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4"/>
          <a:stretch/>
        </p:blipFill>
        <p:spPr>
          <a:xfrm>
            <a:off x="3506644" y="2393698"/>
            <a:ext cx="3173232" cy="2217452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5400000">
            <a:off x="7693560" y="2449920"/>
            <a:ext cx="336798" cy="234950"/>
          </a:xfrm>
          <a:prstGeom prst="rightArrow">
            <a:avLst/>
          </a:prstGeom>
          <a:solidFill>
            <a:srgbClr val="DE0000"/>
          </a:solidFill>
          <a:ln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0698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Summary &amp; 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1775" y="879627"/>
            <a:ext cx="8681082" cy="3709449"/>
          </a:xfrm>
        </p:spPr>
        <p:txBody>
          <a:bodyPr/>
          <a:lstStyle/>
          <a:p>
            <a:r>
              <a:rPr lang="en-IE" sz="1600" dirty="0"/>
              <a:t>Consider EMI right from the start – inherent part of the power supply design</a:t>
            </a:r>
          </a:p>
          <a:p>
            <a:r>
              <a:rPr lang="en-IE" sz="1600" dirty="0"/>
              <a:t>Minimize DM &amp; CM EMI noise at source</a:t>
            </a:r>
          </a:p>
          <a:p>
            <a:r>
              <a:rPr lang="en-IE" sz="1600" dirty="0"/>
              <a:t>DM filter can be designed/calculated/simulated more easily than CM</a:t>
            </a:r>
          </a:p>
          <a:p>
            <a:r>
              <a:rPr lang="en-IE" sz="1600" dirty="0"/>
              <a:t>CM balance is important – as much as practically possible</a:t>
            </a:r>
          </a:p>
          <a:p>
            <a:r>
              <a:rPr lang="en-IE" sz="1600" dirty="0"/>
              <a:t>Debug to establish if EMI issue is CM or DM or both</a:t>
            </a:r>
          </a:p>
          <a:p>
            <a:r>
              <a:rPr lang="en-IE" sz="1600" dirty="0"/>
              <a:t>Assess CM performance in time-domain – compare different transformers</a:t>
            </a:r>
          </a:p>
          <a:p>
            <a:r>
              <a:rPr lang="en-IE" sz="1600" dirty="0"/>
              <a:t>For isolated PSU, transformer is most important component</a:t>
            </a:r>
          </a:p>
          <a:p>
            <a:pPr lvl="1"/>
            <a:r>
              <a:rPr lang="en-IE" sz="1400" dirty="0"/>
              <a:t>Internal construction details, CM balance, shielding, parasitic capacitance, housekeeping</a:t>
            </a:r>
          </a:p>
          <a:p>
            <a:r>
              <a:rPr lang="en-IE" sz="1600" dirty="0"/>
              <a:t>EMI filter components – be aware of </a:t>
            </a:r>
            <a:r>
              <a:rPr lang="en-IE" sz="1600" dirty="0" err="1"/>
              <a:t>parasitics</a:t>
            </a:r>
            <a:r>
              <a:rPr lang="en-IE" sz="1600" dirty="0"/>
              <a:t> and HF effects</a:t>
            </a:r>
          </a:p>
          <a:p>
            <a:r>
              <a:rPr lang="en-IE" sz="1600" dirty="0"/>
              <a:t>PCB layout and component placement – be aware of stray coupling paths</a:t>
            </a:r>
          </a:p>
        </p:txBody>
      </p:sp>
    </p:spTree>
    <p:extLst>
      <p:ext uri="{BB962C8B-B14F-4D97-AF65-F5344CB8AC3E}">
        <p14:creationId xmlns:p14="http://schemas.microsoft.com/office/powerpoint/2010/main" val="339925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90" y="661031"/>
            <a:ext cx="8459845" cy="4034789"/>
          </a:xfrm>
        </p:spPr>
        <p:txBody>
          <a:bodyPr/>
          <a:lstStyle/>
          <a:p>
            <a:r>
              <a:rPr lang="en-IE" sz="1200" dirty="0"/>
              <a:t>“</a:t>
            </a:r>
            <a:r>
              <a:rPr lang="en-US" sz="1200" b="1" i="1" dirty="0"/>
              <a:t>Understanding and Optimizing Electromagnetic Compatibility in </a:t>
            </a:r>
            <a:r>
              <a:rPr lang="en-US" sz="1200" b="1" i="1" dirty="0" err="1"/>
              <a:t>Switchmode</a:t>
            </a:r>
            <a:r>
              <a:rPr lang="en-US" sz="1200" b="1" i="1" dirty="0"/>
              <a:t> Power Supplies</a:t>
            </a:r>
            <a:r>
              <a:rPr lang="en-US" sz="1200" dirty="0"/>
              <a:t>,” </a:t>
            </a:r>
            <a:br>
              <a:rPr lang="en-US" sz="1200" dirty="0"/>
            </a:br>
            <a:r>
              <a:rPr lang="en-IE" sz="1200" dirty="0"/>
              <a:t>Bob </a:t>
            </a:r>
            <a:r>
              <a:rPr lang="en-IE" sz="1200" dirty="0" err="1" smtClean="0"/>
              <a:t>Mammano</a:t>
            </a:r>
            <a:r>
              <a:rPr lang="en-IE" sz="1200" dirty="0" smtClean="0"/>
              <a:t> </a:t>
            </a:r>
            <a:r>
              <a:rPr lang="en-IE" sz="1200" dirty="0"/>
              <a:t>&amp; Bruce Carsten, 2002 TI Power Supply Design Seminar.</a:t>
            </a:r>
          </a:p>
          <a:p>
            <a:pPr lvl="1"/>
            <a:r>
              <a:rPr lang="en-IE" sz="1200" dirty="0">
                <a:hlinkClick r:id="rId3"/>
              </a:rPr>
              <a:t>http://www.ti.com/lit/slup202</a:t>
            </a:r>
            <a:endParaRPr lang="en-IE" sz="1200" dirty="0"/>
          </a:p>
          <a:p>
            <a:r>
              <a:rPr lang="en-IE" sz="1200" dirty="0"/>
              <a:t>“</a:t>
            </a:r>
            <a:r>
              <a:rPr lang="en-US" sz="1200" b="1" i="1" dirty="0"/>
              <a:t>Flyback transformer design considerations for efficiency and EMI</a:t>
            </a:r>
            <a:r>
              <a:rPr lang="en-US" sz="1200" dirty="0"/>
              <a:t>,” </a:t>
            </a:r>
            <a:br>
              <a:rPr lang="en-US" sz="1200" dirty="0"/>
            </a:br>
            <a:r>
              <a:rPr lang="en-US" sz="1200" dirty="0"/>
              <a:t>I</a:t>
            </a:r>
            <a:r>
              <a:rPr lang="en-IE" sz="1200" dirty="0" err="1"/>
              <a:t>saac</a:t>
            </a:r>
            <a:r>
              <a:rPr lang="en-IE" sz="1200" dirty="0"/>
              <a:t> Cohen &amp; Bernard Keogh, 2016/7 TI Power Supply Design Seminar.</a:t>
            </a:r>
          </a:p>
          <a:p>
            <a:pPr lvl="1"/>
            <a:r>
              <a:rPr lang="en-IE" sz="1200" dirty="0">
                <a:hlinkClick r:id="rId4"/>
              </a:rPr>
              <a:t>http://www.ti.com/lit/slup338</a:t>
            </a:r>
            <a:endParaRPr lang="en-IE" sz="1200" dirty="0"/>
          </a:p>
          <a:p>
            <a:r>
              <a:rPr lang="en-IE" sz="1200" dirty="0"/>
              <a:t>“</a:t>
            </a:r>
            <a:r>
              <a:rPr lang="en-US" sz="1200" b="1" i="1" dirty="0"/>
              <a:t>Input EMI Filter Design for Offline Phase-Dimmable LED Power Supplies</a:t>
            </a:r>
            <a:r>
              <a:rPr lang="en-US" sz="1200" dirty="0"/>
              <a:t>,” </a:t>
            </a:r>
            <a:br>
              <a:rPr lang="en-US" sz="1200" dirty="0"/>
            </a:br>
            <a:r>
              <a:rPr lang="en-US" sz="1200" dirty="0"/>
              <a:t>James Patterson </a:t>
            </a:r>
            <a:r>
              <a:rPr lang="en-IE" sz="1200" dirty="0"/>
              <a:t>&amp; </a:t>
            </a:r>
            <a:r>
              <a:rPr lang="en-IE" sz="1200" dirty="0" err="1"/>
              <a:t>Montu</a:t>
            </a:r>
            <a:r>
              <a:rPr lang="en-IE" sz="1200" dirty="0"/>
              <a:t> Doshi, 2012/3 TI Power Supply Design Seminar.</a:t>
            </a:r>
          </a:p>
          <a:p>
            <a:pPr lvl="1"/>
            <a:r>
              <a:rPr lang="en-IE" sz="1200" dirty="0">
                <a:hlinkClick r:id="rId5"/>
              </a:rPr>
              <a:t>http://www.ti.com/lit/slup298</a:t>
            </a:r>
            <a:endParaRPr lang="en-IE" sz="1200" dirty="0"/>
          </a:p>
          <a:p>
            <a:r>
              <a:rPr lang="en-IE" sz="1200" dirty="0"/>
              <a:t>“</a:t>
            </a:r>
            <a:r>
              <a:rPr lang="en-US" sz="1200" b="1" i="1" dirty="0"/>
              <a:t>Designing low-EMI power converters for industrial &amp; automotive systems</a:t>
            </a:r>
            <a:r>
              <a:rPr lang="en-US" sz="1200" dirty="0"/>
              <a:t>,” </a:t>
            </a:r>
            <a:br>
              <a:rPr lang="en-US" sz="1200" dirty="0"/>
            </a:br>
            <a:r>
              <a:rPr lang="en-IE" sz="1200" dirty="0"/>
              <a:t>Perry Tsao, David Baba &amp; JP Fung, 2016/7 TI Power Supply Design Seminar.</a:t>
            </a:r>
          </a:p>
          <a:p>
            <a:pPr lvl="1"/>
            <a:r>
              <a:rPr lang="en-IE" sz="1200" dirty="0">
                <a:hlinkClick r:id="rId6"/>
              </a:rPr>
              <a:t>http://www.ti.com/lit/slup362</a:t>
            </a:r>
            <a:endParaRPr lang="en-IE" sz="1200" dirty="0"/>
          </a:p>
          <a:p>
            <a:r>
              <a:rPr lang="en-IE" sz="1200" dirty="0"/>
              <a:t>“</a:t>
            </a:r>
            <a:r>
              <a:rPr lang="en-US" sz="1200" b="1" i="1" dirty="0"/>
              <a:t>Understanding Noise-Spreading Techniques and Their Effects in Switch-Mode Power Applications</a:t>
            </a:r>
            <a:r>
              <a:rPr lang="en-US" sz="1200" dirty="0"/>
              <a:t>,” </a:t>
            </a:r>
            <a:br>
              <a:rPr lang="en-US" sz="1200" dirty="0"/>
            </a:br>
            <a:r>
              <a:rPr lang="en-US" sz="1200" dirty="0"/>
              <a:t>John Rice, Dirk </a:t>
            </a:r>
            <a:r>
              <a:rPr lang="en-US" sz="1200" dirty="0" err="1"/>
              <a:t>Gerhke</a:t>
            </a:r>
            <a:r>
              <a:rPr lang="en-US" sz="1200" dirty="0"/>
              <a:t> &amp; Mike Segal</a:t>
            </a:r>
            <a:r>
              <a:rPr lang="en-IE" sz="1200" dirty="0"/>
              <a:t>, 2008/9 TI Power Supply Design Seminar.</a:t>
            </a:r>
          </a:p>
          <a:p>
            <a:pPr lvl="1"/>
            <a:r>
              <a:rPr lang="en-IE" sz="1200" dirty="0">
                <a:hlinkClick r:id="rId7"/>
              </a:rPr>
              <a:t>http://www.ti.com/lit/slup269</a:t>
            </a:r>
            <a:endParaRPr lang="en-IE" sz="1200" dirty="0"/>
          </a:p>
          <a:p>
            <a:r>
              <a:rPr lang="en-IE" sz="1200" dirty="0" smtClean="0"/>
              <a:t>“</a:t>
            </a:r>
            <a:r>
              <a:rPr lang="en-US" sz="1200" b="1" dirty="0"/>
              <a:t>65W Active clamp </a:t>
            </a:r>
            <a:r>
              <a:rPr lang="en-US" sz="1200" b="1" dirty="0" err="1"/>
              <a:t>flyback</a:t>
            </a:r>
            <a:r>
              <a:rPr lang="en-US" sz="1200" b="1" dirty="0"/>
              <a:t> with Si FETs reference design for a high power density 5-20V AC/DC </a:t>
            </a:r>
            <a:r>
              <a:rPr lang="en-US" sz="1200" b="1" dirty="0" smtClean="0"/>
              <a:t>adapter</a:t>
            </a:r>
            <a:r>
              <a:rPr lang="en-US" sz="1200" dirty="0" smtClean="0"/>
              <a:t>,” 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PMP21479, Brian King</a:t>
            </a:r>
            <a:r>
              <a:rPr lang="en-IE" sz="1200" dirty="0" smtClean="0"/>
              <a:t>, 2019.</a:t>
            </a:r>
            <a:endParaRPr lang="en-IE" sz="1200" dirty="0"/>
          </a:p>
          <a:p>
            <a:pPr lvl="1"/>
            <a:r>
              <a:rPr lang="en-IE" sz="1200" dirty="0">
                <a:hlinkClick r:id="rId8"/>
              </a:rPr>
              <a:t>http://</a:t>
            </a:r>
            <a:r>
              <a:rPr lang="en-IE" sz="1200" dirty="0" smtClean="0">
                <a:hlinkClick r:id="rId8"/>
              </a:rPr>
              <a:t>www.ti.com/tool/PMP21479</a:t>
            </a:r>
            <a:endParaRPr lang="en-IE" sz="1200" dirty="0"/>
          </a:p>
          <a:p>
            <a:endParaRPr lang="en-IE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7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858017"/>
            <a:ext cx="7772400" cy="2031931"/>
          </a:xfrm>
        </p:spPr>
        <p:txBody>
          <a:bodyPr/>
          <a:lstStyle/>
          <a:p>
            <a:r>
              <a:rPr lang="en-IE" dirty="0"/>
              <a:t>Appendix – back-up slides</a:t>
            </a:r>
            <a:endParaRPr lang="en-I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BCA416A-ADD9-CE42-8EB7-3D4F1B3352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4500" y="2898757"/>
            <a:ext cx="1346628" cy="1519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2B3A5A9-C906-CE4E-B52B-46DBFAA2CE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251"/>
          <a:stretch/>
        </p:blipFill>
        <p:spPr>
          <a:xfrm>
            <a:off x="375320" y="2898757"/>
            <a:ext cx="2133600" cy="1519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131569B-D31A-9B4F-8419-04F743C52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1411281"/>
            <a:ext cx="4591537" cy="327029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99B84C11-4A5E-D442-BC05-1AA54DD6B5B2}"/>
              </a:ext>
            </a:extLst>
          </p:cNvPr>
          <p:cNvSpPr txBox="1">
            <a:spLocks/>
          </p:cNvSpPr>
          <p:nvPr/>
        </p:nvSpPr>
        <p:spPr bwMode="auto">
          <a:xfrm>
            <a:off x="231775" y="107163"/>
            <a:ext cx="8458200" cy="61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5pPr>
            <a:lvl6pPr marL="380895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Arial" charset="0"/>
              </a:defRPr>
            </a:lvl6pPr>
            <a:lvl7pPr marL="76179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Arial" charset="0"/>
              </a:defRPr>
            </a:lvl7pPr>
            <a:lvl8pPr marL="1142683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Arial" charset="0"/>
              </a:defRPr>
            </a:lvl8pPr>
            <a:lvl9pPr marL="1523573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Arial" charset="0"/>
              </a:defRPr>
            </a:lvl9pPr>
          </a:lstStyle>
          <a:p>
            <a:r>
              <a:rPr lang="en-IE" kern="0"/>
              <a:t>Transformer flux-band detailed results – 115 V</a:t>
            </a:r>
            <a:endParaRPr lang="en-IE" kern="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A23C5F7B-B266-4945-BF44-7088559EA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684" y="954366"/>
            <a:ext cx="4019551" cy="1929764"/>
          </a:xfrm>
        </p:spPr>
        <p:txBody>
          <a:bodyPr/>
          <a:lstStyle/>
          <a:p>
            <a:r>
              <a:rPr lang="en-IE" dirty="0"/>
              <a:t>EMI shield only (over switch-node and between EMI filter and transformer)</a:t>
            </a:r>
          </a:p>
          <a:p>
            <a:r>
              <a:rPr lang="en-IE" dirty="0"/>
              <a:t>NO flux-band, ferrite core floating</a:t>
            </a:r>
          </a:p>
          <a:p>
            <a:r>
              <a:rPr lang="en-IE" dirty="0"/>
              <a:t>Biggest improvement ~5-8 MHz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5719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conducted EMI is measured</a:t>
            </a:r>
            <a:endParaRPr lang="en-IE" dirty="0"/>
          </a:p>
        </p:txBody>
      </p:sp>
      <p:sp>
        <p:nvSpPr>
          <p:cNvPr id="8" name="Rectangle 7"/>
          <p:cNvSpPr/>
          <p:nvPr/>
        </p:nvSpPr>
        <p:spPr>
          <a:xfrm>
            <a:off x="74153" y="4462773"/>
            <a:ext cx="8995694" cy="246217"/>
          </a:xfrm>
          <a:prstGeom prst="rect">
            <a:avLst/>
          </a:prstGeom>
        </p:spPr>
        <p:txBody>
          <a:bodyPr wrap="square" lIns="76197" tIns="38098" rIns="76197" bIns="3809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80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7617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4268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5235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904467" algn="l" defTabSz="7617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285362" algn="l" defTabSz="7617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666253" algn="l" defTabSz="7617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047146" algn="l" defTabSz="7617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50" i="1" dirty="0"/>
              <a:t>[1] EN55022, 2010, “Infor­ma­tion tech­nol­ogy equip­ment – Radio dis­tur­bance char­ac­ter­is­tics – Lim­its and meth­ods of mea­sure­ment”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33378" y="1000644"/>
            <a:ext cx="4370190" cy="3585237"/>
          </a:xfrm>
        </p:spPr>
        <p:txBody>
          <a:bodyPr/>
          <a:lstStyle/>
          <a:p>
            <a:r>
              <a:rPr lang="en-IE" dirty="0"/>
              <a:t>Equipment under test (EUT) placed on non-conductive table</a:t>
            </a:r>
          </a:p>
          <a:p>
            <a:pPr lvl="2">
              <a:lnSpc>
                <a:spcPts val="1000"/>
              </a:lnSpc>
            </a:pPr>
            <a:endParaRPr lang="en-IE" dirty="0"/>
          </a:p>
          <a:p>
            <a:r>
              <a:rPr lang="en-IE" dirty="0"/>
              <a:t>Horizontal &amp; vertical ground planes</a:t>
            </a:r>
          </a:p>
          <a:p>
            <a:pPr lvl="1"/>
            <a:r>
              <a:rPr lang="en-IE" dirty="0"/>
              <a:t>Or screened room</a:t>
            </a:r>
          </a:p>
          <a:p>
            <a:pPr lvl="2">
              <a:lnSpc>
                <a:spcPts val="1000"/>
              </a:lnSpc>
            </a:pPr>
            <a:endParaRPr lang="en-IE" dirty="0"/>
          </a:p>
          <a:p>
            <a:r>
              <a:rPr lang="en-IE" dirty="0"/>
              <a:t>EUT powered through line impedance stabilization network (LISN)</a:t>
            </a:r>
          </a:p>
          <a:p>
            <a:pPr lvl="2">
              <a:lnSpc>
                <a:spcPts val="1000"/>
              </a:lnSpc>
            </a:pPr>
            <a:endParaRPr lang="en-IE" dirty="0"/>
          </a:p>
          <a:p>
            <a:r>
              <a:rPr lang="en-IE" dirty="0"/>
              <a:t>Measure high-frequency (HF) emissions from LISN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89251"/>
            <a:ext cx="4391171" cy="303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5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Transformer EMI shield detailed results – 230 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5684" y="954366"/>
            <a:ext cx="4019551" cy="1929764"/>
          </a:xfrm>
        </p:spPr>
        <p:txBody>
          <a:bodyPr/>
          <a:lstStyle/>
          <a:p>
            <a:r>
              <a:rPr lang="en-IE" dirty="0"/>
              <a:t>EMI shield only (over switch-node and between EMI filter and transformer)</a:t>
            </a:r>
          </a:p>
          <a:p>
            <a:r>
              <a:rPr lang="en-IE" dirty="0"/>
              <a:t>NO flux-band, ferrite core floating</a:t>
            </a:r>
          </a:p>
          <a:p>
            <a:r>
              <a:rPr lang="en-IE" dirty="0"/>
              <a:t>Biggest improvement ~3-8 MHz</a:t>
            </a:r>
          </a:p>
          <a:p>
            <a:endParaRPr lang="en-I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BCA416A-ADD9-CE42-8EB7-3D4F1B3352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4500" y="2898757"/>
            <a:ext cx="1346628" cy="1519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2B3A5A9-C906-CE4E-B52B-46DBFAA2CE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251"/>
          <a:stretch/>
        </p:blipFill>
        <p:spPr>
          <a:xfrm>
            <a:off x="375320" y="2898757"/>
            <a:ext cx="2133600" cy="1519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8CD388-ED83-3E4E-B9A2-6E01F4CD77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t="1836" r="1071" b="2084"/>
          <a:stretch/>
        </p:blipFill>
        <p:spPr>
          <a:xfrm>
            <a:off x="4389962" y="1475014"/>
            <a:ext cx="4404048" cy="314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29FA852-B0BC-0F4B-9B10-01D1655A2B56}"/>
              </a:ext>
            </a:extLst>
          </p:cNvPr>
          <p:cNvSpPr txBox="1">
            <a:spLocks/>
          </p:cNvSpPr>
          <p:nvPr/>
        </p:nvSpPr>
        <p:spPr bwMode="auto">
          <a:xfrm>
            <a:off x="231775" y="107163"/>
            <a:ext cx="8458200" cy="61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5pPr>
            <a:lvl6pPr marL="380895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Arial" charset="0"/>
              </a:defRPr>
            </a:lvl6pPr>
            <a:lvl7pPr marL="76179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Arial" charset="0"/>
              </a:defRPr>
            </a:lvl7pPr>
            <a:lvl8pPr marL="1142683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Arial" charset="0"/>
              </a:defRPr>
            </a:lvl8pPr>
            <a:lvl9pPr marL="1523573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Arial" charset="0"/>
              </a:defRPr>
            </a:lvl9pPr>
          </a:lstStyle>
          <a:p>
            <a:r>
              <a:rPr lang="en-IE" kern="0" dirty="0"/>
              <a:t>Transformer flux-band detailed results – 115 V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53431E5C-2215-8A4D-AE61-7D2532C971CA}"/>
              </a:ext>
            </a:extLst>
          </p:cNvPr>
          <p:cNvSpPr txBox="1">
            <a:spLocks/>
          </p:cNvSpPr>
          <p:nvPr/>
        </p:nvSpPr>
        <p:spPr bwMode="auto">
          <a:xfrm>
            <a:off x="114299" y="1079628"/>
            <a:ext cx="3845701" cy="27965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0" fontAlgn="base" hangingPunct="0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0" fontAlgn="base" hangingPunct="0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0" fontAlgn="base" hangingPunct="0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IE" sz="1600" kern="0" dirty="0"/>
              <a:t>EMI shield only (over switch-node and between EMI filter and transformer)</a:t>
            </a:r>
          </a:p>
          <a:p>
            <a:r>
              <a:rPr lang="en-IE" sz="1600" kern="0" dirty="0"/>
              <a:t>Add flux-band, connected to local primary GND</a:t>
            </a:r>
          </a:p>
          <a:p>
            <a:r>
              <a:rPr lang="en-IE" sz="1600" kern="0" dirty="0"/>
              <a:t>Much more significant reduction from 150 kHz to ~4 MHz</a:t>
            </a:r>
          </a:p>
          <a:p>
            <a:pPr marL="0" indent="0">
              <a:buNone/>
            </a:pPr>
            <a:endParaRPr lang="en-IE" sz="1600" kern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D352A18-D4A1-2047-9BF5-B74017D940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592" y="3104747"/>
            <a:ext cx="1303916" cy="15122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EE0CB01-00EF-E741-AE9B-63A566D2B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450" y="1423226"/>
            <a:ext cx="4608841" cy="32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0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Transformer flux-band detailed results – 230 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299" y="1079628"/>
            <a:ext cx="3845701" cy="2796540"/>
          </a:xfrm>
        </p:spPr>
        <p:txBody>
          <a:bodyPr/>
          <a:lstStyle/>
          <a:p>
            <a:r>
              <a:rPr lang="en-IE" sz="1600" dirty="0"/>
              <a:t>EMI shield only (over switch-node and between EMI filter and transformer)</a:t>
            </a:r>
          </a:p>
          <a:p>
            <a:r>
              <a:rPr lang="en-IE" sz="1600" dirty="0"/>
              <a:t>Add flux-band, connected to local primary GND</a:t>
            </a:r>
          </a:p>
          <a:p>
            <a:r>
              <a:rPr lang="en-IE" sz="1600" dirty="0"/>
              <a:t>Much more significant reduction from 150 kHz to ~4 MHz</a:t>
            </a:r>
          </a:p>
          <a:p>
            <a:pPr lvl="1"/>
            <a:r>
              <a:rPr lang="en-IE" sz="1400" i="1" dirty="0"/>
              <a:t>Especially for AVERAGE, which is much tougher at 230 V</a:t>
            </a:r>
          </a:p>
          <a:p>
            <a:endParaRPr lang="en-IE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592" y="3104747"/>
            <a:ext cx="1303916" cy="1512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C0E1F6-1F92-1742-8F2B-8E644AF5B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325" y="1423223"/>
            <a:ext cx="4592440" cy="32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4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LISN – Line impedance stabilization network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273" y="561275"/>
            <a:ext cx="8463659" cy="1258800"/>
          </a:xfrm>
          <a:prstGeom prst="rect">
            <a:avLst/>
          </a:prstGeom>
        </p:spPr>
        <p:txBody>
          <a:bodyPr wrap="square" lIns="76194" tIns="38097" rIns="76194" bIns="38097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80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7617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4268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5235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904467" algn="l" defTabSz="7617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285362" algn="l" defTabSz="7617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666253" algn="l" defTabSz="7617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047146" algn="l" defTabSz="7617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Presents stable, consistent &amp; repeatable line source impedance</a:t>
            </a:r>
            <a:endParaRPr lang="en-US" sz="1600" dirty="0">
              <a:sym typeface="Symbol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Separation of power source noise current for measurement </a:t>
            </a:r>
          </a:p>
          <a:p>
            <a:pPr marL="723795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i="1" dirty="0"/>
              <a:t>Low frequency power current passes straight through from AC source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“</a:t>
            </a:r>
            <a:r>
              <a:rPr lang="en-US" sz="1600" b="1" dirty="0"/>
              <a:t>Total</a:t>
            </a:r>
            <a:r>
              <a:rPr lang="en-US" sz="1600" dirty="0"/>
              <a:t>” noise levels measured separately on </a:t>
            </a:r>
            <a:r>
              <a:rPr lang="en-US" sz="1600" b="1" dirty="0"/>
              <a:t>L1</a:t>
            </a:r>
            <a:r>
              <a:rPr lang="en-US" sz="1600" dirty="0"/>
              <a:t> (live) and </a:t>
            </a:r>
            <a:r>
              <a:rPr lang="en-US" sz="1600" b="1" dirty="0"/>
              <a:t>L2</a:t>
            </a:r>
            <a:r>
              <a:rPr lang="en-US" sz="1600" dirty="0"/>
              <a:t> (neutral)</a:t>
            </a:r>
          </a:p>
        </p:txBody>
      </p:sp>
      <p:sp>
        <p:nvSpPr>
          <p:cNvPr id="7" name="Rectangle 6"/>
          <p:cNvSpPr/>
          <p:nvPr/>
        </p:nvSpPr>
        <p:spPr>
          <a:xfrm>
            <a:off x="97212" y="4478346"/>
            <a:ext cx="5117522" cy="261606"/>
          </a:xfrm>
          <a:prstGeom prst="rect">
            <a:avLst/>
          </a:prstGeom>
        </p:spPr>
        <p:txBody>
          <a:bodyPr wrap="square" lIns="76197" tIns="38098" rIns="76197" bIns="3809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80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7617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4268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5235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904467" algn="l" defTabSz="7617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285362" algn="l" defTabSz="7617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666253" algn="l" defTabSz="7617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047146" algn="l" defTabSz="7617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i="1" dirty="0"/>
              <a:t>** Functional equivalent circuit of a LISN, not a complete schematic **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6445158" y="194378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80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7617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4268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5235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904467" algn="l" defTabSz="7617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285362" algn="l" defTabSz="7617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666253" algn="l" defTabSz="7617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047146" algn="l" defTabSz="7617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/>
              <a:t>EMI Receiver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624FA8-DBDB-B14F-9380-3566FE213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11" y="2027984"/>
            <a:ext cx="3980583" cy="2289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98496B-3102-EB44-9583-6BF9ADA411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90" y="2408449"/>
            <a:ext cx="3072563" cy="2048375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2691443" y="3466889"/>
            <a:ext cx="2919802" cy="280327"/>
          </a:xfrm>
          <a:prstGeom prst="rightArrow">
            <a:avLst/>
          </a:prstGeom>
          <a:solidFill>
            <a:srgbClr val="DE0000"/>
          </a:solidFill>
          <a:ln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0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617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4268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235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04467" algn="l" defTabSz="76179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85362" algn="l" defTabSz="76179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66253" algn="l" defTabSz="76179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047146" algn="l" defTabSz="76179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EMI receiver – Built-in detector types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905005-8C19-5E47-9E0F-C2BDAEC05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8" y="713745"/>
            <a:ext cx="7312276" cy="388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9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Component </a:t>
            </a:r>
            <a:r>
              <a:rPr lang="en-IE" dirty="0" err="1"/>
              <a:t>parasitics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3684" y="735558"/>
            <a:ext cx="4411934" cy="3876783"/>
          </a:xfrm>
        </p:spPr>
        <p:txBody>
          <a:bodyPr/>
          <a:lstStyle/>
          <a:p>
            <a:r>
              <a:rPr lang="en-IE" dirty="0"/>
              <a:t>Parasitic elements are the </a:t>
            </a:r>
            <a:br>
              <a:rPr lang="en-IE" dirty="0"/>
            </a:br>
            <a:r>
              <a:rPr lang="en-IE" b="1" i="1" u="sng" dirty="0"/>
              <a:t>dominant cause</a:t>
            </a:r>
            <a:r>
              <a:rPr lang="en-IE" dirty="0"/>
              <a:t> of EMI issues</a:t>
            </a:r>
          </a:p>
          <a:p>
            <a:pPr marL="284347" lvl="1" indent="0">
              <a:buNone/>
            </a:pPr>
            <a:endParaRPr lang="en-IE" dirty="0"/>
          </a:p>
          <a:p>
            <a:r>
              <a:rPr lang="en-IE" dirty="0"/>
              <a:t>EMI noise is </a:t>
            </a:r>
            <a:r>
              <a:rPr lang="en-IE" b="1" i="1" u="sng" dirty="0"/>
              <a:t>coupled &amp; propagated</a:t>
            </a:r>
            <a:r>
              <a:rPr lang="en-IE" dirty="0"/>
              <a:t> through parasitic elements:</a:t>
            </a:r>
          </a:p>
          <a:p>
            <a:pPr lvl="1"/>
            <a:r>
              <a:rPr lang="en-IE" dirty="0"/>
              <a:t>Capacitive coupling</a:t>
            </a:r>
          </a:p>
          <a:p>
            <a:pPr lvl="1"/>
            <a:r>
              <a:rPr lang="en-IE" dirty="0"/>
              <a:t>Inductive coupling</a:t>
            </a:r>
          </a:p>
          <a:p>
            <a:pPr lvl="1"/>
            <a:endParaRPr lang="en-IE" dirty="0"/>
          </a:p>
          <a:p>
            <a:r>
              <a:rPr lang="en-IE" dirty="0"/>
              <a:t>EMI filter performance is </a:t>
            </a:r>
            <a:r>
              <a:rPr lang="en-IE" b="1" i="1" u="sng" dirty="0"/>
              <a:t>dominated</a:t>
            </a:r>
            <a:r>
              <a:rPr lang="en-IE" dirty="0"/>
              <a:t> by parasitic elements at higher frequency:</a:t>
            </a:r>
          </a:p>
          <a:p>
            <a:pPr lvl="1"/>
            <a:r>
              <a:rPr lang="en-IE" dirty="0"/>
              <a:t>Parasitic capacitance of inductors</a:t>
            </a:r>
          </a:p>
          <a:p>
            <a:pPr lvl="1"/>
            <a:r>
              <a:rPr lang="en-IE" dirty="0"/>
              <a:t>Parasitic inductance of capacitors</a:t>
            </a:r>
          </a:p>
          <a:p>
            <a:pPr lvl="1"/>
            <a:endParaRPr lang="en-IE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135573"/>
              </p:ext>
            </p:extLst>
          </p:nvPr>
        </p:nvGraphicFramePr>
        <p:xfrm>
          <a:off x="4981898" y="659982"/>
          <a:ext cx="678242" cy="520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10" name="Visio" r:id="rId4" imgW="847802" imgH="650081" progId="Visio.Drawing.11">
                  <p:embed/>
                </p:oleObj>
              </mc:Choice>
              <mc:Fallback>
                <p:oleObj name="Visio" r:id="rId4" imgW="847802" imgH="65008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81898" y="659982"/>
                        <a:ext cx="678242" cy="520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0453993"/>
              </p:ext>
            </p:extLst>
          </p:nvPr>
        </p:nvGraphicFramePr>
        <p:xfrm>
          <a:off x="4845975" y="3097282"/>
          <a:ext cx="326435" cy="1064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11" name="Visio" r:id="rId6" imgW="408044" imgH="1330166" progId="Visio.Drawing.11">
                  <p:embed/>
                </p:oleObj>
              </mc:Choice>
              <mc:Fallback>
                <p:oleObj name="Visio" r:id="rId6" imgW="408044" imgH="133016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45975" y="3097282"/>
                        <a:ext cx="326435" cy="1064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848647"/>
              </p:ext>
            </p:extLst>
          </p:nvPr>
        </p:nvGraphicFramePr>
        <p:xfrm>
          <a:off x="6660000" y="846162"/>
          <a:ext cx="2160334" cy="1550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12" name="Visio" r:id="rId8" imgW="2920090" imgH="2096333" progId="Visio.Drawing.11">
                  <p:embed/>
                </p:oleObj>
              </mc:Choice>
              <mc:Fallback>
                <p:oleObj name="Visio" r:id="rId8" imgW="2920090" imgH="209633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60000" y="846162"/>
                        <a:ext cx="2160334" cy="1550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654217"/>
              </p:ext>
            </p:extLst>
          </p:nvPr>
        </p:nvGraphicFramePr>
        <p:xfrm>
          <a:off x="4579938" y="1385888"/>
          <a:ext cx="1521956" cy="768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13" name="Visio" r:id="rId10" imgW="1902445" imgH="960120" progId="Visio.Drawing.11">
                  <p:embed/>
                </p:oleObj>
              </mc:Choice>
              <mc:Fallback>
                <p:oleObj name="Visio" r:id="rId10" imgW="1902445" imgH="96012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79938" y="1385888"/>
                        <a:ext cx="1521956" cy="768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441024"/>
              </p:ext>
            </p:extLst>
          </p:nvPr>
        </p:nvGraphicFramePr>
        <p:xfrm>
          <a:off x="5232400" y="2751138"/>
          <a:ext cx="923773" cy="1825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14" name="Visio" r:id="rId12" imgW="1154716" imgH="2282428" progId="Visio.Drawing.11">
                  <p:embed/>
                </p:oleObj>
              </mc:Choice>
              <mc:Fallback>
                <p:oleObj name="Visio" r:id="rId12" imgW="1154716" imgH="228242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32400" y="2751138"/>
                        <a:ext cx="923773" cy="18259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102024"/>
              </p:ext>
            </p:extLst>
          </p:nvPr>
        </p:nvGraphicFramePr>
        <p:xfrm>
          <a:off x="6660000" y="2872596"/>
          <a:ext cx="2166591" cy="1550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15" name="Visio" r:id="rId14" imgW="2928547" imgH="2096333" progId="Visio.Drawing.11">
                  <p:embed/>
                </p:oleObj>
              </mc:Choice>
              <mc:Fallback>
                <p:oleObj name="Visio" r:id="rId14" imgW="2928547" imgH="209633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660000" y="2872596"/>
                        <a:ext cx="2166591" cy="1550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A29D31-3854-1A41-B6C4-83D2C3AF3B0E}"/>
              </a:ext>
            </a:extLst>
          </p:cNvPr>
          <p:cNvSpPr txBox="1"/>
          <p:nvPr/>
        </p:nvSpPr>
        <p:spPr>
          <a:xfrm>
            <a:off x="7361512" y="2216989"/>
            <a:ext cx="123357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Frequency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2B0B4A-EC84-7241-A424-E42469FF6574}"/>
              </a:ext>
            </a:extLst>
          </p:cNvPr>
          <p:cNvSpPr txBox="1"/>
          <p:nvPr/>
        </p:nvSpPr>
        <p:spPr>
          <a:xfrm>
            <a:off x="7361512" y="4226419"/>
            <a:ext cx="123357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48385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LISN + EMI filter + power supply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61760" y="4750749"/>
            <a:ext cx="2133600" cy="232460"/>
          </a:xfrm>
        </p:spPr>
        <p:txBody>
          <a:bodyPr/>
          <a:lstStyle/>
          <a:p>
            <a:fld id="{B1006088-BF21-4FD5-870B-675EAADE47BD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9679" y="3683917"/>
            <a:ext cx="2705851" cy="798949"/>
          </a:xfrm>
        </p:spPr>
        <p:txBody>
          <a:bodyPr/>
          <a:lstStyle/>
          <a:p>
            <a:pPr marL="0" indent="0">
              <a:buNone/>
            </a:pPr>
            <a:r>
              <a:rPr lang="en-IE" sz="1600" b="1" dirty="0"/>
              <a:t>LISN</a:t>
            </a:r>
            <a:r>
              <a:rPr lang="en-IE" sz="1600" dirty="0"/>
              <a:t> – measures noise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196086" y="3671857"/>
            <a:ext cx="2514602" cy="10382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0" fontAlgn="base" hangingPunct="0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0" fontAlgn="base" hangingPunct="0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0" fontAlgn="base" hangingPunct="0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IE" sz="1600" b="1" kern="0" dirty="0"/>
              <a:t>EMI filter </a:t>
            </a:r>
            <a:r>
              <a:rPr lang="en-IE" sz="1600" kern="0" dirty="0"/>
              <a:t>– limits noise that gets to the LISN</a:t>
            </a:r>
          </a:p>
          <a:p>
            <a:pPr marL="0" indent="0">
              <a:buFontTx/>
              <a:buNone/>
            </a:pPr>
            <a:r>
              <a:rPr lang="en-IE" sz="1600" i="1" kern="0" dirty="0"/>
              <a:t>(</a:t>
            </a:r>
            <a:r>
              <a:rPr lang="en-IE" sz="1600" i="1" kern="0" dirty="0">
                <a:solidFill>
                  <a:srgbClr val="DE0000"/>
                </a:solidFill>
              </a:rPr>
              <a:t>CM – red</a:t>
            </a:r>
            <a:r>
              <a:rPr lang="en-IE" sz="1600" i="1" kern="0" dirty="0"/>
              <a:t>, </a:t>
            </a:r>
            <a:r>
              <a:rPr lang="en-IE" sz="1600" i="1" kern="0" dirty="0">
                <a:solidFill>
                  <a:srgbClr val="2758CA"/>
                </a:solidFill>
              </a:rPr>
              <a:t>DM – blue</a:t>
            </a:r>
            <a:r>
              <a:rPr lang="en-IE" sz="1600" i="1" kern="0" dirty="0"/>
              <a:t>)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979852" y="3674049"/>
            <a:ext cx="2953639" cy="963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0" fontAlgn="base" hangingPunct="0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0" fontAlgn="base" hangingPunct="0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0" fontAlgn="base" hangingPunct="0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fontAlgn="base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IE" sz="1600" b="1" kern="0" dirty="0"/>
              <a:t>Power supply </a:t>
            </a:r>
            <a:r>
              <a:rPr lang="en-IE" sz="1600" kern="0" dirty="0"/>
              <a:t>– generates the noise</a:t>
            </a:r>
          </a:p>
          <a:p>
            <a:pPr marL="0" indent="0">
              <a:buFontTx/>
              <a:buNone/>
            </a:pPr>
            <a:r>
              <a:rPr lang="en-IE" sz="1600" i="1" kern="0" dirty="0"/>
              <a:t>(parasitic cap – </a:t>
            </a:r>
            <a:r>
              <a:rPr lang="en-IE" sz="1600" i="1" kern="0" dirty="0">
                <a:solidFill>
                  <a:srgbClr val="DE0000"/>
                </a:solidFill>
              </a:rPr>
              <a:t>red dotted</a:t>
            </a:r>
            <a:r>
              <a:rPr lang="en-IE" sz="1600" i="1" kern="0" dirty="0"/>
              <a:t>)</a:t>
            </a:r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900000"/>
            <a:ext cx="8387268" cy="261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60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  <p:bldP spid="12" grpId="0"/>
    </p:bldLst>
  </p:timing>
</p:sld>
</file>

<file path=ppt/theme/theme1.xml><?xml version="1.0" encoding="utf-8"?>
<a:theme xmlns:a="http://schemas.openxmlformats.org/drawingml/2006/main" name="FinalPowerpoint">
  <a:themeElements>
    <a:clrScheme name="Custom 1">
      <a:dk1>
        <a:srgbClr val="000000"/>
      </a:dk1>
      <a:lt1>
        <a:srgbClr val="FFFFFF"/>
      </a:lt1>
      <a:dk2>
        <a:srgbClr val="DE0000"/>
      </a:dk2>
      <a:lt2>
        <a:srgbClr val="808080"/>
      </a:lt2>
      <a:accent1>
        <a:srgbClr val="DE0000"/>
      </a:accent1>
      <a:accent2>
        <a:srgbClr val="A4A4A4"/>
      </a:accent2>
      <a:accent3>
        <a:srgbClr val="117788"/>
      </a:accent3>
      <a:accent4>
        <a:srgbClr val="404040"/>
      </a:accent4>
      <a:accent5>
        <a:srgbClr val="4ABED4"/>
      </a:accent5>
      <a:accent6>
        <a:srgbClr val="7F7F7F"/>
      </a:accent6>
      <a:hlink>
        <a:srgbClr val="DE0000"/>
      </a:hlink>
      <a:folHlink>
        <a:srgbClr val="AAAAAA"/>
      </a:folHlink>
    </a:clrScheme>
    <a:fontScheme name="Final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nalPowerpoint 1">
        <a:dk1>
          <a:srgbClr val="000000"/>
        </a:dk1>
        <a:lt1>
          <a:srgbClr val="FFFFFF"/>
        </a:lt1>
        <a:dk2>
          <a:srgbClr val="FF0000"/>
        </a:dk2>
        <a:lt2>
          <a:srgbClr val="808080"/>
        </a:lt2>
        <a:accent1>
          <a:srgbClr val="AAAAAA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D2D2D2"/>
        </a:accent5>
        <a:accent6>
          <a:srgbClr val="000000"/>
        </a:accent6>
        <a:hlink>
          <a:srgbClr val="FF0000"/>
        </a:hlink>
        <a:folHlink>
          <a:srgbClr val="AAAA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lPowerpoint 2">
        <a:dk1>
          <a:srgbClr val="AAAAAA"/>
        </a:dk1>
        <a:lt1>
          <a:srgbClr val="FFFFFF"/>
        </a:lt1>
        <a:dk2>
          <a:srgbClr val="000000"/>
        </a:dk2>
        <a:lt2>
          <a:srgbClr val="FFFFFF"/>
        </a:lt2>
        <a:accent1>
          <a:srgbClr val="AAAAAA"/>
        </a:accent1>
        <a:accent2>
          <a:srgbClr val="FFFFFF"/>
        </a:accent2>
        <a:accent3>
          <a:srgbClr val="AAAAAA"/>
        </a:accent3>
        <a:accent4>
          <a:srgbClr val="DADADA"/>
        </a:accent4>
        <a:accent5>
          <a:srgbClr val="D2D2D2"/>
        </a:accent5>
        <a:accent6>
          <a:srgbClr val="E7E7E7"/>
        </a:accent6>
        <a:hlink>
          <a:srgbClr val="AAAAAA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lPowerpoint 3">
        <a:dk1>
          <a:srgbClr val="808080"/>
        </a:dk1>
        <a:lt1>
          <a:srgbClr val="FFFFFF"/>
        </a:lt1>
        <a:dk2>
          <a:srgbClr val="AAAAAA"/>
        </a:dk2>
        <a:lt2>
          <a:srgbClr val="000000"/>
        </a:lt2>
        <a:accent1>
          <a:srgbClr val="000000"/>
        </a:accent1>
        <a:accent2>
          <a:srgbClr val="AAAAAA"/>
        </a:accent2>
        <a:accent3>
          <a:srgbClr val="D2D2D2"/>
        </a:accent3>
        <a:accent4>
          <a:srgbClr val="DADADA"/>
        </a:accent4>
        <a:accent5>
          <a:srgbClr val="AAAAAA"/>
        </a:accent5>
        <a:accent6>
          <a:srgbClr val="9A9A9A"/>
        </a:accent6>
        <a:hlink>
          <a:srgbClr val="FF00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lPowerpoint 4">
        <a:dk1>
          <a:srgbClr val="000000"/>
        </a:dk1>
        <a:lt1>
          <a:srgbClr val="FF0000"/>
        </a:lt1>
        <a:dk2>
          <a:srgbClr val="FFFFFF"/>
        </a:dk2>
        <a:lt2>
          <a:srgbClr val="000000"/>
        </a:lt2>
        <a:accent1>
          <a:srgbClr val="AAAAAA"/>
        </a:accent1>
        <a:accent2>
          <a:srgbClr val="FFFFFF"/>
        </a:accent2>
        <a:accent3>
          <a:srgbClr val="FFAAAA"/>
        </a:accent3>
        <a:accent4>
          <a:srgbClr val="000000"/>
        </a:accent4>
        <a:accent5>
          <a:srgbClr val="D2D2D2"/>
        </a:accent5>
        <a:accent6>
          <a:srgbClr val="E7E7E7"/>
        </a:accent6>
        <a:hlink>
          <a:srgbClr val="000000"/>
        </a:hlink>
        <a:folHlink>
          <a:srgbClr val="AAAA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F15F4BC6A84D4F91CEE5EDD3ABC43C" ma:contentTypeVersion="0" ma:contentTypeDescription="Create a new document." ma:contentTypeScope="" ma:versionID="71131cee08608370b14eaa797b04960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E05998-6313-47A0-B2DD-E396CCDA2357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C888473-E20F-476D-82F6-668169C34F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93F5BB6-79D0-4AF1-9826-BA4CBF2896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11054</TotalTime>
  <Words>2382</Words>
  <Application>Microsoft Office PowerPoint</Application>
  <PresentationFormat>On-screen Show (16:9)</PresentationFormat>
  <Paragraphs>458</Paragraphs>
  <Slides>52</Slides>
  <Notes>44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FinalPowerpoint</vt:lpstr>
      <vt:lpstr>Visio</vt:lpstr>
      <vt:lpstr>Practical EMI Considerations  for Low-Power AC/DC Supplies  Part 1: Introduction to EMI </vt:lpstr>
      <vt:lpstr>Electromagnetic interference (EMI)</vt:lpstr>
      <vt:lpstr>Agenda</vt:lpstr>
      <vt:lpstr>Conducted emissions (CE) standards</vt:lpstr>
      <vt:lpstr>How conducted EMI is measured</vt:lpstr>
      <vt:lpstr>LISN – Line impedance stabilization network</vt:lpstr>
      <vt:lpstr>EMI receiver – Built-in detector types</vt:lpstr>
      <vt:lpstr>Component parasitics</vt:lpstr>
      <vt:lpstr>LISN + EMI filter + power supply</vt:lpstr>
      <vt:lpstr>DM EMI filter and current path</vt:lpstr>
      <vt:lpstr>CM EMI filter and current path</vt:lpstr>
      <vt:lpstr>Practical EMI Considerations  for Low-Power AC/DC Supplies  Part 2: Differential-mode EMI</vt:lpstr>
      <vt:lpstr>Why care about differential-mode (DM) EMI?</vt:lpstr>
      <vt:lpstr>How is DM EMI generated?</vt:lpstr>
      <vt:lpstr>Mitigation options for DM noise</vt:lpstr>
      <vt:lpstr>DM filter design methodology</vt:lpstr>
      <vt:lpstr>DM filter choke practical considerations</vt:lpstr>
      <vt:lpstr>Practical EMI Considerations  for Low-Power AC/DC Supplies  Part 3: Common-mode EMI</vt:lpstr>
      <vt:lpstr>Why care about common-mode (CM) EMI?</vt:lpstr>
      <vt:lpstr>How is CM EMI generated? </vt:lpstr>
      <vt:lpstr>How is CM EMI generated? </vt:lpstr>
      <vt:lpstr>Observing the time-domain CM signal at the output</vt:lpstr>
      <vt:lpstr>Interpretation of time-domain CM signal</vt:lpstr>
      <vt:lpstr>Practical EMI Considerations  for Low-Power AC/DC Supplies  Part 4: Mitigation Options for CM EMI</vt:lpstr>
      <vt:lpstr>Mitigation options for CM noise</vt:lpstr>
      <vt:lpstr>1. CM mitigation by shielding</vt:lpstr>
      <vt:lpstr>Transformer internal shielding</vt:lpstr>
      <vt:lpstr>2. CM mitigation by cancellation/balance</vt:lpstr>
      <vt:lpstr>3. CM mitigation by filtering</vt:lpstr>
      <vt:lpstr>Practical EMI Considerations  for Low-Power AC/DC Supplies  Part 5: Common Choke Practicalities</vt:lpstr>
      <vt:lpstr>CM filter choke practical considerations</vt:lpstr>
      <vt:lpstr>CM filter choke – Impact of CPAR</vt:lpstr>
      <vt:lpstr>CM choke example</vt:lpstr>
      <vt:lpstr>CM choke example</vt:lpstr>
      <vt:lpstr>Practical EMI Considerations  for Low-Power AC/DC Supplies  Part 6: Transformer Impact on CM EMI</vt:lpstr>
      <vt:lpstr>Transformer CM noise analysis – PMP21479 ACF</vt:lpstr>
      <vt:lpstr>Transformer CM noise analysis – PMP21479 ACF</vt:lpstr>
      <vt:lpstr>Transformer CM noise analysis – PMP21479 ACF</vt:lpstr>
      <vt:lpstr>Transformer CM balance – PMP21479 ACF</vt:lpstr>
      <vt:lpstr>Transformer CM balance – PMP21479 ACF</vt:lpstr>
      <vt:lpstr>Transformer CM balance – PMP21479 ACF</vt:lpstr>
      <vt:lpstr>Transformer CM balance – PMP21479 ACF</vt:lpstr>
      <vt:lpstr>Practical EMI Considerations  for Low-Power AC/DC Supplies  Part 7: Final Result and Summary</vt:lpstr>
      <vt:lpstr>Transformer “housekeeping” best practices</vt:lpstr>
      <vt:lpstr>PMP21479 65 W ACF USB-PD – Final result </vt:lpstr>
      <vt:lpstr>Summary &amp; conclusions</vt:lpstr>
      <vt:lpstr>References</vt:lpstr>
      <vt:lpstr>Appendix – back-up slides</vt:lpstr>
      <vt:lpstr>PowerPoint Presentation</vt:lpstr>
      <vt:lpstr>Transformer EMI shield detailed results – 230 V</vt:lpstr>
      <vt:lpstr>PowerPoint Presentation</vt:lpstr>
      <vt:lpstr>Transformer flux-band detailed results – 230 V</vt:lpstr>
    </vt:vector>
  </TitlesOfParts>
  <Company>Texas Instruments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</dc:title>
  <dc:creator>k-drews@ti.com</dc:creator>
  <cp:lastModifiedBy>Windows User</cp:lastModifiedBy>
  <cp:revision>594</cp:revision>
  <cp:lastPrinted>2019-07-25T20:55:47Z</cp:lastPrinted>
  <dcterms:created xsi:type="dcterms:W3CDTF">2007-12-19T20:51:45Z</dcterms:created>
  <dcterms:modified xsi:type="dcterms:W3CDTF">2020-07-28T11:47:23Z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0x0101006BF15F4BC6A84D4F91CEE5EDD3ABC43C</vt:lpwstr>
  </property>
</Properties>
</file>