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theme/themeOverride2.xml" ContentType="application/vnd.openxmlformats-officedocument.themeOverrid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6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9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51" r:id="rId5"/>
    <p:sldMasterId id="2147483653" r:id="rId6"/>
    <p:sldMasterId id="2147483724" r:id="rId7"/>
    <p:sldMasterId id="2147483735" r:id="rId8"/>
    <p:sldMasterId id="2147483747" r:id="rId9"/>
    <p:sldMasterId id="2147483757" r:id="rId10"/>
    <p:sldMasterId id="2147483767" r:id="rId11"/>
    <p:sldMasterId id="2147483777" r:id="rId12"/>
    <p:sldMasterId id="2147483787" r:id="rId13"/>
  </p:sldMasterIdLst>
  <p:notesMasterIdLst>
    <p:notesMasterId r:id="rId20"/>
  </p:notesMasterIdLst>
  <p:sldIdLst>
    <p:sldId id="264" r:id="rId14"/>
    <p:sldId id="266" r:id="rId15"/>
    <p:sldId id="265" r:id="rId16"/>
    <p:sldId id="267" r:id="rId17"/>
    <p:sldId id="268" r:id="rId18"/>
    <p:sldId id="269" r:id="rId19"/>
  </p:sldIdLst>
  <p:sldSz cx="9144000" cy="6858000" type="screen4x3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B41E00"/>
    <a:srgbClr val="F63B00"/>
    <a:srgbClr val="BC2D00"/>
    <a:srgbClr val="CC3300"/>
    <a:srgbClr val="A50021"/>
    <a:srgbClr val="990033"/>
    <a:srgbClr val="FF0000"/>
    <a:srgbClr val="99C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3" autoAdjust="0"/>
    <p:restoredTop sz="84020" autoAdjust="0"/>
  </p:normalViewPr>
  <p:slideViewPr>
    <p:cSldViewPr>
      <p:cViewPr varScale="1">
        <p:scale>
          <a:sx n="91" d="100"/>
          <a:sy n="91" d="100"/>
        </p:scale>
        <p:origin x="-8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9063" y="0"/>
            <a:ext cx="3005137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46196C-E0C4-4A79-B998-F695C7DC837E}" type="datetimeFigureOut">
              <a:rPr lang="en-US"/>
              <a:pPr>
                <a:defRPr/>
              </a:pPr>
              <a:t>8/13/2014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1688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79913"/>
            <a:ext cx="5548312" cy="4148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9063" y="8758238"/>
            <a:ext cx="3005137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E5592F7-6C20-426C-98AB-9D1ED39D0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96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5592F7-6C20-426C-98AB-9D1ED39D015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28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5592F7-6C20-426C-98AB-9D1ED39D015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34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Rled</a:t>
            </a:r>
            <a:r>
              <a:rPr lang="en-US" dirty="0" smtClean="0"/>
              <a:t> set the max LED</a:t>
            </a:r>
            <a:r>
              <a:rPr lang="en-US" baseline="0" dirty="0" smtClean="0"/>
              <a:t> Current and sets the Mid band gain</a:t>
            </a:r>
          </a:p>
          <a:p>
            <a:r>
              <a:rPr lang="en-US" baseline="0" dirty="0" smtClean="0"/>
              <a:t>Because the </a:t>
            </a:r>
            <a:r>
              <a:rPr lang="en-US" baseline="0" dirty="0" err="1" smtClean="0"/>
              <a:t>Kathode</a:t>
            </a:r>
            <a:r>
              <a:rPr lang="en-US" baseline="0" dirty="0" smtClean="0"/>
              <a:t> can only go down to </a:t>
            </a:r>
            <a:r>
              <a:rPr lang="en-US" baseline="0" dirty="0" err="1" smtClean="0"/>
              <a:t>Vref</a:t>
            </a:r>
            <a:r>
              <a:rPr lang="en-US" baseline="0" dirty="0" smtClean="0"/>
              <a:t> there is a limit on </a:t>
            </a:r>
            <a:r>
              <a:rPr lang="en-US" baseline="0" dirty="0" err="1" smtClean="0"/>
              <a:t>Rled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5592F7-6C20-426C-98AB-9D1ED39D015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02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B2529-D015-4C45-B7C1-BC2904990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D9AD8-439D-436C-9375-319F8CBCE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6043C-2801-4060-8C92-375581FAB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553200"/>
            <a:ext cx="2133600" cy="206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553200"/>
            <a:ext cx="2895600" cy="206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42100" y="6553200"/>
            <a:ext cx="2133600" cy="206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36E06-FC91-4548-95D7-A9F5B6F65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D0B2F-C82E-44CB-BC41-EB1FE2913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CB1DD-3A43-42FE-9AF8-442B67C7E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0EA89-E391-479E-BBB0-3D8878E64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4F35C-1568-4ED9-AD70-50A035C68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CE5C8-15B8-4281-AEEF-83F73ECFA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AE6AC-ABBA-41C2-B419-378F0D0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D3D5F-5F6C-4E4B-B795-D2DCE163B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CF59-801D-4A22-A552-9CD04758A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3E210-850F-4732-A8B4-8736DBCDB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DE1A3-C84A-49BB-B5C0-72B7315E7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57898-A9E6-4C04-B0BD-4D28B1AE2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BA2C2-F763-41A5-913F-A06287401B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0A7C5-D0BA-4731-BDB9-67E0E03FF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660AD-AA2E-4068-97E5-54A1F6E90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BD12B-00B7-4449-AE0A-3B96BFE3B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6FE36-5F98-474F-A3FF-0FF521F56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B4BB5-C038-4129-99E4-18EBE8801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E8FF-85F8-430C-8AEC-61AE6605F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0A8FB-309F-4895-A892-7C57EBF85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FBECD-5A45-4B80-94EA-ECC2437DB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75EE0-8919-4378-9BD8-36BA0183A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42210-FABC-42BA-B970-D385E7EBA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E5F1-5EB9-4824-9013-5C4603D9E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c_revBlack_rgb_power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en-US">
              <a:ea typeface="+mn-ea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ja-JP" smtClean="0"/>
              <a:t>Click to edit Master subtitle style</a:t>
            </a:r>
            <a:endParaRPr lang="en-US" altLang="ja-JP" dirty="0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5875" y="2782888"/>
            <a:ext cx="1206523" cy="425450"/>
          </a:xfrm>
          <a:prstGeom prst="rect">
            <a:avLst/>
          </a:prstGeom>
          <a:solidFill>
            <a:srgbClr val="FFFFFF">
              <a:alpha val="3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n-US" sz="36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5875" y="2546350"/>
            <a:ext cx="4654550" cy="885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0" lang="en-US" altLang="ja-JP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5875" y="2782888"/>
            <a:ext cx="1206523" cy="425450"/>
          </a:xfrm>
          <a:prstGeom prst="rect">
            <a:avLst/>
          </a:prstGeom>
          <a:solidFill>
            <a:srgbClr val="FFFFFF">
              <a:alpha val="3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n-US" sz="36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  <p:pic>
        <p:nvPicPr>
          <p:cNvPr id="18" name="Picture 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413" y="2627313"/>
            <a:ext cx="7175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9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  <a:solidFill>
            <a:srgbClr val="FFFFFF"/>
          </a:solidFill>
        </p:grpSpPr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22" name="Picture 8" descr="ti_stk_2c_pos_rgb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499225"/>
            <a:ext cx="2895600" cy="2063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42100" y="6499225"/>
            <a:ext cx="2133600" cy="2063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0236E06-FC91-4548-95D7-A9F5B6F65E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499225"/>
            <a:ext cx="2133600" cy="2063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9200" y="2692759"/>
            <a:ext cx="7924800" cy="609600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 altLang="ja-JP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057400"/>
            <a:ext cx="8458200" cy="11890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EC711F-84F4-4DE4-B15B-5BEDE0B545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D0B2F-C82E-44CB-BC41-EB1FE29139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" name="Group 10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13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0EA89-E391-479E-BBB0-3D8878E64A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10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4F35C-1568-4ED9-AD70-50A035C68D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12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CE5C8-15B8-4281-AEEF-83F73ECFA5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8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C02C3-EE59-46F8-8AFD-E3993BE1A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AE6AC-ABBA-41C2-B419-378F0D0283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7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3E210-850F-4732-A8B4-8736DBCDB1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10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DE1A3-C84A-49BB-B5C0-72B7315E7D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9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5878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5878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57898-A9E6-4C04-B0BD-4D28B1AE24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9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c_revBlack_rgb_power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en-US">
              <a:ea typeface="+mn-ea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ja-JP" smtClean="0"/>
              <a:t>Click to edit Master subtitle style</a:t>
            </a:r>
            <a:endParaRPr lang="en-US" altLang="ja-JP" dirty="0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5875" y="2782888"/>
            <a:ext cx="1206523" cy="425450"/>
          </a:xfrm>
          <a:prstGeom prst="rect">
            <a:avLst/>
          </a:prstGeom>
          <a:solidFill>
            <a:srgbClr val="FFFFFF">
              <a:alpha val="3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n-US" sz="36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5875" y="2546350"/>
            <a:ext cx="4654550" cy="885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0" lang="en-US" altLang="ja-JP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5875" y="2782888"/>
            <a:ext cx="1206523" cy="425450"/>
          </a:xfrm>
          <a:prstGeom prst="rect">
            <a:avLst/>
          </a:prstGeom>
          <a:solidFill>
            <a:srgbClr val="FFFFFF">
              <a:alpha val="3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n-US" sz="36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  <p:pic>
        <p:nvPicPr>
          <p:cNvPr id="18" name="Picture 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413" y="2627313"/>
            <a:ext cx="7175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9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  <a:solidFill>
            <a:srgbClr val="FFFFFF"/>
          </a:solidFill>
        </p:grpSpPr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22" name="Picture 8" descr="ti_stk_2c_pos_rgb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499225"/>
            <a:ext cx="2895600" cy="2063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42100" y="6499225"/>
            <a:ext cx="2133600" cy="2063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0236E06-FC91-4548-95D7-A9F5B6F65E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499225"/>
            <a:ext cx="2133600" cy="2063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9200" y="2692759"/>
            <a:ext cx="7924800" cy="609600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 altLang="ja-JP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057400"/>
            <a:ext cx="8458200" cy="11890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EC711F-84F4-4DE4-B15B-5BEDE0B545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D0B2F-C82E-44CB-BC41-EB1FE29139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" name="Group 10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13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0EA89-E391-479E-BBB0-3D8878E64A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10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4F35C-1568-4ED9-AD70-50A035C68D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12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CE5C8-15B8-4281-AEEF-83F73ECFA5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8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7F414-078A-42C4-9092-1F38C57EA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AE6AC-ABBA-41C2-B419-378F0D0283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7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3E210-850F-4732-A8B4-8736DBCDB1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10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DE1A3-C84A-49BB-B5C0-72B7315E7D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9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5878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5878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57898-A9E6-4C04-B0BD-4D28B1AE24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30558" y="6324600"/>
            <a:ext cx="8462962" cy="461963"/>
            <a:chOff x="338138" y="6330950"/>
            <a:chExt cx="8462962" cy="461963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9" name="Picture 8" descr="ti_stk_2c_pos_rg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8026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8637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310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0990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33207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6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2440D-1171-4E31-A32E-72075C979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48796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60785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60785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49510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33375" y="1185863"/>
            <a:ext cx="8467725" cy="48926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50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27143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0735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812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5783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171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38187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61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E7AA6-4D25-4783-97DE-9874CE063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60785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60785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97873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33375" y="1185863"/>
            <a:ext cx="8467725" cy="48926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26620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9636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28667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1088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6948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58920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8101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2906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60785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60785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47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9ECF3-B571-4E18-9643-C333ECE02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33375" y="1185863"/>
            <a:ext cx="8467725" cy="48926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17598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66503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23495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60447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30867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7198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59980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0297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60785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60785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1391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33375" y="1185863"/>
            <a:ext cx="8467725" cy="48926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4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80A5C-FA0A-4453-AD75-6336A5FE1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3119" y="6488579"/>
            <a:ext cx="2895600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b="0">
                <a:latin typeface="Arial" pitchFamily="34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54781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3119" y="6488579"/>
            <a:ext cx="2895600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b="0">
                <a:latin typeface="Arial" pitchFamily="34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94229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9720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9668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9358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3119" y="6488579"/>
            <a:ext cx="2895600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b="0">
                <a:latin typeface="Arial" pitchFamily="34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99638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3119" y="6488579"/>
            <a:ext cx="2895600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b="0">
                <a:latin typeface="Arial" pitchFamily="34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041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60785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60785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41360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33375" y="1185863"/>
            <a:ext cx="8467725" cy="48926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3119" y="6488579"/>
            <a:ext cx="2895600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b="0">
                <a:latin typeface="Arial" pitchFamily="34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25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94.xml"/><Relationship Id="rId10" Type="http://schemas.openxmlformats.org/officeDocument/2006/relationships/theme" Target="../theme/theme10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8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67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6.xml"/><Relationship Id="rId10" Type="http://schemas.openxmlformats.org/officeDocument/2006/relationships/theme" Target="../theme/theme8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85.xml"/><Relationship Id="rId10" Type="http://schemas.openxmlformats.org/officeDocument/2006/relationships/theme" Target="../theme/theme9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9" descr="1c_revBlack_rgb_powerpoin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6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40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55320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40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55320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1640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55320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E05C1259-4F6A-490A-87A6-F6B91878C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3119" y="6488579"/>
            <a:ext cx="2895600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b="0">
                <a:latin typeface="Arial" pitchFamily="34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 dirty="0" smtClean="0">
              <a:solidFill>
                <a:srgbClr val="000000"/>
              </a:solidFill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  <a:defRPr/>
            </a:pPr>
            <a:endParaRPr lang="zh-CN" altLang="zh-CN" sz="2800">
              <a:solidFill>
                <a:srgbClr val="000000"/>
              </a:solidFill>
              <a:latin typeface="Arial" pitchFamily="34" charset="0"/>
              <a:ea typeface="宋体" charset="-122"/>
            </a:endParaRPr>
          </a:p>
        </p:txBody>
      </p:sp>
      <p:pic>
        <p:nvPicPr>
          <p:cNvPr id="615430" name="Picture 30" descr="ti_stk_2c_pos_rgb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523875" y="6440488"/>
            <a:ext cx="2247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000" b="1" dirty="0">
                <a:solidFill>
                  <a:srgbClr val="000000"/>
                </a:solidFill>
                <a:ea typeface="宋体" pitchFamily="2" charset="-122"/>
              </a:rPr>
              <a:t>TI Confidential – NDA Restrictions</a:t>
            </a:r>
          </a:p>
        </p:txBody>
      </p:sp>
      <p:sp>
        <p:nvSpPr>
          <p:cNvPr id="14" name="Rectangle 29"/>
          <p:cNvSpPr>
            <a:spLocks noChangeArrowheads="1"/>
          </p:cNvSpPr>
          <p:nvPr/>
        </p:nvSpPr>
        <p:spPr bwMode="auto">
          <a:xfrm>
            <a:off x="457200" y="6529388"/>
            <a:ext cx="76200" cy="762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  <a:defRPr/>
            </a:pPr>
            <a:endParaRPr lang="zh-CN" altLang="zh-CN" sz="2800">
              <a:solidFill>
                <a:srgbClr val="000000"/>
              </a:solidFill>
              <a:latin typeface="Arial" pitchFamily="34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889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65000"/>
        </a:spcBef>
        <a:spcAft>
          <a:spcPct val="10000"/>
        </a:spcAft>
        <a:buSzPct val="11000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20000"/>
        </a:spcAft>
        <a:buSzPct val="110000"/>
        <a:buChar char="•"/>
        <a:defRPr sz="1600">
          <a:solidFill>
            <a:schemeClr val="tx1"/>
          </a:solidFill>
          <a:latin typeface="+mn-lt"/>
        </a:defRPr>
      </a:lvl2pPr>
      <a:lvl3pPr marL="1149350" indent="-234950" algn="l" rtl="0" eaLnBrk="0" fontAlgn="base" hangingPunct="0">
        <a:spcBef>
          <a:spcPct val="20000"/>
        </a:spcBef>
        <a:spcAft>
          <a:spcPct val="2000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862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2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CCEC711F-84F4-4DE4-B15B-5BEDE0B54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5608" name="Picture 19" descr="1c_revBlack_rgb_powerpoin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7" r:id="rId2"/>
    <p:sldLayoutId id="2147483686" r:id="rId3"/>
    <p:sldLayoutId id="2147483685" r:id="rId4"/>
    <p:sldLayoutId id="2147483684" r:id="rId5"/>
    <p:sldLayoutId id="2147483683" r:id="rId6"/>
    <p:sldLayoutId id="2147483682" r:id="rId7"/>
    <p:sldLayoutId id="2147483681" r:id="rId8"/>
    <p:sldLayoutId id="2147483680" r:id="rId9"/>
    <p:sldLayoutId id="2147483679" r:id="rId10"/>
    <p:sldLayoutId id="214748367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1053" descr="1c_revBlack_rgb_powerpoin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104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892" name="Rectangle 10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409" name="Rectangle 10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46271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S PGothic" pitchFamily="34" charset="-128"/>
              </a:defRPr>
            </a:lvl1pPr>
          </a:lstStyle>
          <a:p>
            <a:pPr>
              <a:defRPr/>
            </a:pPr>
            <a:fld id="{16152814-613A-4130-BA01-8122023E4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410" name="Rectangle 1050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S PGothic" pitchFamily="34" charset="-128"/>
            </a:endParaRPr>
          </a:p>
        </p:txBody>
      </p:sp>
      <p:sp>
        <p:nvSpPr>
          <p:cNvPr id="16414" name="Text Box 1054"/>
          <p:cNvSpPr txBox="1">
            <a:spLocks noChangeArrowheads="1"/>
          </p:cNvSpPr>
          <p:nvPr/>
        </p:nvSpPr>
        <p:spPr bwMode="auto">
          <a:xfrm>
            <a:off x="361950" y="6519863"/>
            <a:ext cx="4229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S PGothic" pitchFamily="34" charset="-128"/>
              </a:rPr>
              <a:t>TI Confidential – NDA Restrictions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6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41313" indent="11588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688975" indent="2254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968375" indent="4032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1316038" indent="5127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1773238" indent="5127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230438" indent="5127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2687638" indent="5127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144838" indent="5127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338138" y="6319837"/>
            <a:ext cx="8462962" cy="461963"/>
            <a:chOff x="338138" y="6330950"/>
            <a:chExt cx="8462962" cy="461963"/>
          </a:xfrm>
          <a:solidFill>
            <a:schemeClr val="bg1"/>
          </a:solidFill>
        </p:grpSpPr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1032" name="Picture 8" descr="ti_stk_2c_pos_rgb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47700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8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47700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800"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47700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800">
                <a:ea typeface="ＭＳ Ｐゴシック" pitchFamily="34" charset="-128"/>
              </a:defRPr>
            </a:lvl1pPr>
          </a:lstStyle>
          <a:p>
            <a:pPr>
              <a:defRPr/>
            </a:pPr>
            <a:fld id="{D20A9D26-08C8-406C-9FBA-7ADEC0DB32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1" name="Picture 19" descr="1c_revBlack_rgb_powerpoin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338138" y="6319837"/>
            <a:ext cx="8462962" cy="461963"/>
            <a:chOff x="338138" y="6330950"/>
            <a:chExt cx="8462962" cy="461963"/>
          </a:xfrm>
          <a:solidFill>
            <a:schemeClr val="bg1"/>
          </a:solidFill>
        </p:grpSpPr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338138" y="6330950"/>
              <a:ext cx="8462962" cy="46196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0" lang="en-US">
                <a:ea typeface="+mn-ea"/>
              </a:endParaRPr>
            </a:p>
          </p:txBody>
        </p:sp>
        <p:pic>
          <p:nvPicPr>
            <p:cNvPr id="1032" name="Picture 8" descr="ti_stk_2c_pos_rgb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629400" y="6418263"/>
              <a:ext cx="1136650" cy="2809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47700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8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47700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800"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smtClean="0"/>
              <a:t>TI Confidential - NDA Restrictions</a:t>
            </a:r>
            <a:endParaRPr lang="en-US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47700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800">
                <a:ea typeface="ＭＳ Ｐゴシック" pitchFamily="34" charset="-128"/>
              </a:defRPr>
            </a:lvl1pPr>
          </a:lstStyle>
          <a:p>
            <a:pPr>
              <a:defRPr/>
            </a:pPr>
            <a:fld id="{D20A9D26-08C8-406C-9FBA-7ADEC0DB32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1" name="Picture 19" descr="1c_revBlack_rgb_powerpoin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462713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 b="0">
                <a:latin typeface="Arial" pitchFamily="34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  <a:defRPr/>
            </a:pPr>
            <a:endParaRPr lang="zh-CN" altLang="zh-CN" sz="2800">
              <a:solidFill>
                <a:srgbClr val="000000"/>
              </a:solidFill>
              <a:latin typeface="Arial" pitchFamily="34" charset="0"/>
              <a:ea typeface="宋体" charset="-122"/>
            </a:endParaRPr>
          </a:p>
        </p:txBody>
      </p:sp>
      <p:pic>
        <p:nvPicPr>
          <p:cNvPr id="615430" name="Picture 30" descr="ti_stk_2c_pos_rgb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523875" y="6440488"/>
            <a:ext cx="2247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000" b="1">
                <a:solidFill>
                  <a:srgbClr val="000000"/>
                </a:solidFill>
                <a:ea typeface="宋体" pitchFamily="2" charset="-122"/>
              </a:rPr>
              <a:t>TI Confidential – NDA Restrictions</a:t>
            </a:r>
          </a:p>
        </p:txBody>
      </p:sp>
      <p:sp>
        <p:nvSpPr>
          <p:cNvPr id="14" name="Rectangle 29"/>
          <p:cNvSpPr>
            <a:spLocks noChangeArrowheads="1"/>
          </p:cNvSpPr>
          <p:nvPr/>
        </p:nvSpPr>
        <p:spPr bwMode="auto">
          <a:xfrm>
            <a:off x="457200" y="6529388"/>
            <a:ext cx="76200" cy="762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  <a:defRPr/>
            </a:pPr>
            <a:endParaRPr lang="zh-CN" altLang="zh-CN" sz="2800">
              <a:solidFill>
                <a:srgbClr val="000000"/>
              </a:solidFill>
              <a:latin typeface="Arial" pitchFamily="34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92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65000"/>
        </a:spcBef>
        <a:spcAft>
          <a:spcPct val="10000"/>
        </a:spcAft>
        <a:buSzPct val="11000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20000"/>
        </a:spcAft>
        <a:buSzPct val="110000"/>
        <a:buChar char="•"/>
        <a:defRPr sz="1600">
          <a:solidFill>
            <a:schemeClr val="tx1"/>
          </a:solidFill>
          <a:latin typeface="+mn-lt"/>
        </a:defRPr>
      </a:lvl2pPr>
      <a:lvl3pPr marL="1149350" indent="-234950" algn="l" rtl="0" eaLnBrk="0" fontAlgn="base" hangingPunct="0">
        <a:spcBef>
          <a:spcPct val="20000"/>
        </a:spcBef>
        <a:spcAft>
          <a:spcPct val="2000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462713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 b="0">
                <a:latin typeface="Arial" pitchFamily="34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  <a:defRPr/>
            </a:pPr>
            <a:endParaRPr lang="zh-CN" altLang="zh-CN" sz="2800">
              <a:solidFill>
                <a:srgbClr val="000000"/>
              </a:solidFill>
              <a:latin typeface="Arial" pitchFamily="34" charset="0"/>
              <a:ea typeface="宋体" charset="-122"/>
            </a:endParaRPr>
          </a:p>
        </p:txBody>
      </p:sp>
      <p:pic>
        <p:nvPicPr>
          <p:cNvPr id="615430" name="Picture 30" descr="ti_stk_2c_pos_rgb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523875" y="6440488"/>
            <a:ext cx="2247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000" b="1">
                <a:solidFill>
                  <a:srgbClr val="000000"/>
                </a:solidFill>
                <a:ea typeface="宋体" pitchFamily="2" charset="-122"/>
              </a:rPr>
              <a:t>TI Confidential – NDA Restrictions</a:t>
            </a:r>
          </a:p>
        </p:txBody>
      </p:sp>
      <p:sp>
        <p:nvSpPr>
          <p:cNvPr id="14" name="Rectangle 29"/>
          <p:cNvSpPr>
            <a:spLocks noChangeArrowheads="1"/>
          </p:cNvSpPr>
          <p:nvPr/>
        </p:nvSpPr>
        <p:spPr bwMode="auto">
          <a:xfrm>
            <a:off x="457200" y="6529388"/>
            <a:ext cx="76200" cy="762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  <a:defRPr/>
            </a:pPr>
            <a:endParaRPr lang="zh-CN" altLang="zh-CN" sz="2800">
              <a:solidFill>
                <a:srgbClr val="000000"/>
              </a:solidFill>
              <a:latin typeface="Arial" pitchFamily="34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5034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65000"/>
        </a:spcBef>
        <a:spcAft>
          <a:spcPct val="10000"/>
        </a:spcAft>
        <a:buSzPct val="11000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20000"/>
        </a:spcAft>
        <a:buSzPct val="110000"/>
        <a:buChar char="•"/>
        <a:defRPr sz="1600">
          <a:solidFill>
            <a:schemeClr val="tx1"/>
          </a:solidFill>
          <a:latin typeface="+mn-lt"/>
        </a:defRPr>
      </a:lvl2pPr>
      <a:lvl3pPr marL="1149350" indent="-234950" algn="l" rtl="0" eaLnBrk="0" fontAlgn="base" hangingPunct="0">
        <a:spcBef>
          <a:spcPct val="20000"/>
        </a:spcBef>
        <a:spcAft>
          <a:spcPct val="2000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462713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 b="0">
                <a:latin typeface="Arial" pitchFamily="34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  <a:defRPr/>
            </a:pPr>
            <a:endParaRPr lang="zh-CN" altLang="zh-CN" sz="2800">
              <a:solidFill>
                <a:srgbClr val="000000"/>
              </a:solidFill>
              <a:latin typeface="Arial" pitchFamily="34" charset="0"/>
              <a:ea typeface="宋体" charset="-122"/>
            </a:endParaRPr>
          </a:p>
        </p:txBody>
      </p:sp>
      <p:pic>
        <p:nvPicPr>
          <p:cNvPr id="615430" name="Picture 30" descr="ti_stk_2c_pos_rgb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523875" y="6440488"/>
            <a:ext cx="2247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000" b="1">
                <a:solidFill>
                  <a:srgbClr val="000000"/>
                </a:solidFill>
                <a:ea typeface="宋体" pitchFamily="2" charset="-122"/>
              </a:rPr>
              <a:t>TI Confidential – NDA Restrictions</a:t>
            </a:r>
          </a:p>
        </p:txBody>
      </p:sp>
      <p:sp>
        <p:nvSpPr>
          <p:cNvPr id="14" name="Rectangle 29"/>
          <p:cNvSpPr>
            <a:spLocks noChangeArrowheads="1"/>
          </p:cNvSpPr>
          <p:nvPr/>
        </p:nvSpPr>
        <p:spPr bwMode="auto">
          <a:xfrm>
            <a:off x="457200" y="6529388"/>
            <a:ext cx="76200" cy="762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  <a:defRPr/>
            </a:pPr>
            <a:endParaRPr lang="zh-CN" altLang="zh-CN" sz="2800">
              <a:solidFill>
                <a:srgbClr val="000000"/>
              </a:solidFill>
              <a:latin typeface="Arial" pitchFamily="34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710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65000"/>
        </a:spcBef>
        <a:spcAft>
          <a:spcPct val="10000"/>
        </a:spcAft>
        <a:buSzPct val="11000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20000"/>
        </a:spcAft>
        <a:buSzPct val="110000"/>
        <a:buChar char="•"/>
        <a:defRPr sz="1600">
          <a:solidFill>
            <a:schemeClr val="tx1"/>
          </a:solidFill>
          <a:latin typeface="+mn-lt"/>
        </a:defRPr>
      </a:lvl2pPr>
      <a:lvl3pPr marL="1149350" indent="-234950" algn="l" rtl="0" eaLnBrk="0" fontAlgn="base" hangingPunct="0">
        <a:spcBef>
          <a:spcPct val="20000"/>
        </a:spcBef>
        <a:spcAft>
          <a:spcPct val="2000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462713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 b="0">
                <a:latin typeface="Arial" pitchFamily="34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TI Confidential - NDA Restrictions</a:t>
            </a: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  <a:defRPr/>
            </a:pPr>
            <a:endParaRPr lang="zh-CN" altLang="zh-CN" sz="2800">
              <a:solidFill>
                <a:srgbClr val="000000"/>
              </a:solidFill>
              <a:latin typeface="Arial" pitchFamily="34" charset="0"/>
              <a:ea typeface="宋体" charset="-122"/>
            </a:endParaRPr>
          </a:p>
        </p:txBody>
      </p:sp>
      <p:pic>
        <p:nvPicPr>
          <p:cNvPr id="615430" name="Picture 30" descr="ti_stk_2c_pos_rgb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523875" y="6440488"/>
            <a:ext cx="2247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000" b="1">
                <a:solidFill>
                  <a:srgbClr val="000000"/>
                </a:solidFill>
                <a:ea typeface="宋体" pitchFamily="2" charset="-122"/>
              </a:rPr>
              <a:t>TI Confidential – NDA Restrictions</a:t>
            </a:r>
          </a:p>
        </p:txBody>
      </p:sp>
      <p:sp>
        <p:nvSpPr>
          <p:cNvPr id="14" name="Rectangle 29"/>
          <p:cNvSpPr>
            <a:spLocks noChangeArrowheads="1"/>
          </p:cNvSpPr>
          <p:nvPr/>
        </p:nvSpPr>
        <p:spPr bwMode="auto">
          <a:xfrm>
            <a:off x="457200" y="6529388"/>
            <a:ext cx="76200" cy="762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  <a:defRPr/>
            </a:pPr>
            <a:endParaRPr lang="zh-CN" altLang="zh-CN" sz="2800">
              <a:solidFill>
                <a:srgbClr val="000000"/>
              </a:solidFill>
              <a:latin typeface="Arial" pitchFamily="34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635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65000"/>
        </a:spcBef>
        <a:spcAft>
          <a:spcPct val="10000"/>
        </a:spcAft>
        <a:buSzPct val="11000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20000"/>
        </a:spcAft>
        <a:buSzPct val="110000"/>
        <a:buChar char="•"/>
        <a:defRPr sz="1600">
          <a:solidFill>
            <a:schemeClr val="tx1"/>
          </a:solidFill>
          <a:latin typeface="+mn-lt"/>
        </a:defRPr>
      </a:lvl2pPr>
      <a:lvl3pPr marL="1149350" indent="-234950" algn="l" rtl="0" eaLnBrk="0" fontAlgn="base" hangingPunct="0">
        <a:spcBef>
          <a:spcPct val="20000"/>
        </a:spcBef>
        <a:spcAft>
          <a:spcPct val="2000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33.png"/><Relationship Id="rId3" Type="http://schemas.openxmlformats.org/officeDocument/2006/relationships/image" Target="../media/image16.png"/><Relationship Id="rId7" Type="http://schemas.openxmlformats.org/officeDocument/2006/relationships/image" Target="../media/image13.wmf"/><Relationship Id="rId12" Type="http://schemas.openxmlformats.org/officeDocument/2006/relationships/image" Target="../media/image32.png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5.emf"/><Relationship Id="rId5" Type="http://schemas.openxmlformats.org/officeDocument/2006/relationships/image" Target="../media/image12.wmf"/><Relationship Id="rId15" Type="http://schemas.openxmlformats.org/officeDocument/2006/relationships/image" Target="../media/image35.png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-152400"/>
            <a:ext cx="8458200" cy="1189038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OptoCoupler</a:t>
            </a:r>
            <a:r>
              <a:rPr lang="en-US" dirty="0" smtClean="0"/>
              <a:t> or </a:t>
            </a:r>
            <a:r>
              <a:rPr lang="en-US" dirty="0" err="1" smtClean="0"/>
              <a:t>OptoIsolator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CE5C8-15B8-4281-AEEF-83F73ECFA53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914400"/>
            <a:ext cx="8229600" cy="1056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Opto</a:t>
            </a:r>
            <a:r>
              <a:rPr lang="en-US" dirty="0" smtClean="0"/>
              <a:t>-Coupler is commonly used for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Transfers information from the secondary back to the primary side</a:t>
            </a:r>
            <a:endParaRPr lang="en-US" sz="1600" dirty="0" smtClean="0"/>
          </a:p>
          <a:p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aseline="30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513786"/>
              </p:ext>
            </p:extLst>
          </p:nvPr>
        </p:nvGraphicFramePr>
        <p:xfrm>
          <a:off x="1752600" y="1524000"/>
          <a:ext cx="2114550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5" name="Visio" r:id="rId4" imgW="2114601" imgH="1620864" progId="Visio.Drawing.11">
                  <p:embed/>
                </p:oleObj>
              </mc:Choice>
              <mc:Fallback>
                <p:oleObj name="Visio" r:id="rId4" imgW="2114601" imgH="16208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1524000"/>
                        <a:ext cx="2114550" cy="162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57200" y="3276600"/>
                <a:ext cx="8686800" cy="3378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1" dirty="0" smtClean="0"/>
                  <a:t>CTR</a:t>
                </a:r>
                <a:r>
                  <a:rPr lang="en-US" dirty="0" smtClean="0"/>
                  <a:t> – </a:t>
                </a:r>
                <a:r>
                  <a:rPr lang="en-US" dirty="0"/>
                  <a:t>C</a:t>
                </a:r>
                <a:r>
                  <a:rPr lang="en-US" dirty="0" smtClean="0"/>
                  <a:t>urrent Transfer Ratio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𝐶𝑇𝑅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𝐶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𝐹</m:t>
                            </m:r>
                          </m:sub>
                        </m:sSub>
                      </m:den>
                    </m:f>
                  </m:oMath>
                </a14:m>
                <a:endParaRPr lang="en-US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1" dirty="0" err="1" smtClean="0"/>
                  <a:t>Copto</a:t>
                </a:r>
                <a:r>
                  <a:rPr lang="en-US" dirty="0" smtClean="0"/>
                  <a:t> – Parasitic Capacitance seen across collector and emitter, sets a Frequency Pole inherent to </a:t>
                </a:r>
                <a:r>
                  <a:rPr lang="en-US" dirty="0" err="1" smtClean="0"/>
                  <a:t>Opto</a:t>
                </a:r>
                <a:r>
                  <a:rPr lang="en-US" dirty="0" smtClean="0"/>
                  <a:t> when wired in a common collector/emitter configuration which uses a Pull Up Resistor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 smtClean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𝑝𝑜𝑙𝑒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sz="1600" b="0" i="1" smtClean="0">
                            <a:latin typeface="Cambria Math"/>
                            <a:ea typeface="Cambria Math"/>
                          </a:rPr>
                          <m:t>π</m:t>
                        </m:r>
                        <m:r>
                          <a:rPr lang="el-GR" sz="16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l-GR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𝑜𝑝𝑡𝑜</m:t>
                            </m:r>
                          </m:sub>
                        </m:sSub>
                        <m:r>
                          <a:rPr lang="el-GR" sz="16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l-GR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𝑃𝑢𝑙𝑙𝑢𝑝</m:t>
                            </m:r>
                          </m:sub>
                        </m:sSub>
                      </m:den>
                    </m:f>
                  </m:oMath>
                </a14:m>
                <a:endParaRPr lang="en-US" sz="1600" b="0" dirty="0" smtClean="0">
                  <a:ea typeface="Cambria Math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b="1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1" dirty="0" smtClean="0"/>
                  <a:t>V</a:t>
                </a:r>
                <a:r>
                  <a:rPr lang="en-US" b="1" baseline="-25000" dirty="0" smtClean="0"/>
                  <a:t>F </a:t>
                </a:r>
                <a:r>
                  <a:rPr lang="en-US" dirty="0"/>
                  <a:t>-</a:t>
                </a:r>
                <a:r>
                  <a:rPr lang="en-US" dirty="0" smtClean="0"/>
                  <a:t>Forward Voltage Drop of LED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1" dirty="0" err="1" smtClean="0"/>
                  <a:t>V</a:t>
                </a:r>
                <a:r>
                  <a:rPr lang="en-US" b="1" baseline="-25000" dirty="0" err="1" smtClean="0"/>
                  <a:t>CE</a:t>
                </a:r>
                <a:r>
                  <a:rPr lang="en-US" b="1" i="1" baseline="-25000" dirty="0" err="1" smtClean="0"/>
                  <a:t>sat</a:t>
                </a:r>
                <a:r>
                  <a:rPr lang="en-US" i="1" dirty="0" smtClean="0"/>
                  <a:t> </a:t>
                </a:r>
                <a:r>
                  <a:rPr lang="en-US" dirty="0" smtClean="0"/>
                  <a:t>–Voltage between collector and emitter when the LED is forward biased</a:t>
                </a:r>
                <a:endParaRPr lang="en-US" i="1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baseline="-25000" dirty="0" smtClean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US" baseline="30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276600"/>
                <a:ext cx="8686800" cy="3378874"/>
              </a:xfrm>
              <a:prstGeom prst="rect">
                <a:avLst/>
              </a:prstGeom>
              <a:blipFill rotWithShape="1">
                <a:blip r:embed="rId6"/>
                <a:stretch>
                  <a:fillRect l="-421" t="-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934826"/>
              </p:ext>
            </p:extLst>
          </p:nvPr>
        </p:nvGraphicFramePr>
        <p:xfrm>
          <a:off x="4191000" y="1676400"/>
          <a:ext cx="2773894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6" name="Visio" r:id="rId7" imgW="922558" imgH="424872" progId="Visio.Drawing.11">
                  <p:embed/>
                </p:oleObj>
              </mc:Choice>
              <mc:Fallback>
                <p:oleObj name="Visio" r:id="rId7" imgW="922558" imgH="42487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91000" y="1676400"/>
                        <a:ext cx="2773894" cy="1279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540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458200" cy="1189038"/>
          </a:xfrm>
        </p:spPr>
        <p:txBody>
          <a:bodyPr/>
          <a:lstStyle/>
          <a:p>
            <a:r>
              <a:rPr lang="en-US" dirty="0" smtClean="0"/>
              <a:t>LMV431 Reference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CE5C8-15B8-4281-AEEF-83F73ECFA53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1980" y="2743200"/>
            <a:ext cx="8229600" cy="3334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Reference is used as an error amplifier with open collector output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Reference voltage is 1.24V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LM431 has a </a:t>
            </a:r>
            <a:r>
              <a:rPr lang="en-US" sz="2000" dirty="0" err="1" smtClean="0"/>
              <a:t>Vref</a:t>
            </a:r>
            <a:r>
              <a:rPr lang="en-US" sz="2000" dirty="0" smtClean="0"/>
              <a:t> of 2.5V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When the voltage present on the Ref pin exceeds the internal reference of 1.24V the Transistor starts to conduct and current sinks from the </a:t>
            </a:r>
            <a:r>
              <a:rPr lang="en-US" sz="2000" dirty="0" err="1" smtClean="0"/>
              <a:t>Kathode</a:t>
            </a:r>
            <a:r>
              <a:rPr lang="en-US" sz="2000" dirty="0" smtClean="0"/>
              <a:t> to Anode.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This current should be set to ~1mA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voltage between </a:t>
            </a:r>
            <a:r>
              <a:rPr lang="en-US" sz="2000" dirty="0" err="1" smtClean="0"/>
              <a:t>Kathode</a:t>
            </a:r>
            <a:r>
              <a:rPr lang="en-US" sz="2000" dirty="0" smtClean="0"/>
              <a:t> and Anode cannot be less than ~1.24V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aseline="300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26667"/>
              </p:ext>
            </p:extLst>
          </p:nvPr>
        </p:nvGraphicFramePr>
        <p:xfrm>
          <a:off x="3505200" y="661035"/>
          <a:ext cx="3238998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0" name="Visio" r:id="rId4" imgW="5044354" imgH="3218832" progId="Visio.Drawing.11">
                  <p:embed/>
                </p:oleObj>
              </mc:Choice>
              <mc:Fallback>
                <p:oleObj name="Visio" r:id="rId4" imgW="5044354" imgH="321883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05200" y="661035"/>
                        <a:ext cx="3238998" cy="206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625188"/>
              </p:ext>
            </p:extLst>
          </p:nvPr>
        </p:nvGraphicFramePr>
        <p:xfrm>
          <a:off x="914400" y="838200"/>
          <a:ext cx="2133600" cy="1627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1" name="Visio" r:id="rId6" imgW="1097172" imgH="835920" progId="Visio.Drawing.11">
                  <p:embed/>
                </p:oleObj>
              </mc:Choice>
              <mc:Fallback>
                <p:oleObj name="Visio" r:id="rId6" imgW="1097172" imgH="8359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838200"/>
                        <a:ext cx="2133600" cy="16272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80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7200" y="995579"/>
                <a:ext cx="8229600" cy="49480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>
                    <a:latin typeface="Cambria Math"/>
                  </a:rPr>
                  <a:t>Biasing the LMV431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 smtClean="0">
                  <a:latin typeface="Cambria Math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𝑐𝑜𝑚𝑝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</m:den>
                    </m:f>
                    <m:r>
                      <a:rPr lang="en-US" sz="1600" i="1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𝑝𝑢𝑙𝑙𝑢𝑝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𝑙𝑒𝑑</m:t>
                            </m:r>
                          </m:sub>
                        </m:sSub>
                      </m:den>
                    </m:f>
                    <m:r>
                      <a:rPr lang="en-US" sz="16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𝐶𝑇𝑅</m:t>
                    </m:r>
                  </m:oMath>
                </a14:m>
                <a:endParaRPr lang="en-US" sz="1600" b="0" dirty="0" smtClean="0">
                  <a:ea typeface="Cambria Math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𝐶𝑚𝑎𝑥</m:t>
                        </m:r>
                      </m:sub>
                    </m:sSub>
                    <m:r>
                      <a:rPr lang="en-US" sz="1600" i="1"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ctrlPr>
                          <a:rPr lang="en-US" sz="16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𝑐𝑐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𝑝𝑢𝑙𝑙𝑢𝑝</m:t>
                            </m:r>
                          </m:sub>
                        </m:sSub>
                      </m:den>
                    </m:f>
                  </m:oMath>
                </a14:m>
                <a:endParaRPr lang="en-US" sz="1600" dirty="0" smtClean="0">
                  <a:ea typeface="Cambria Math"/>
                </a:endParaRPr>
              </a:p>
              <a:p>
                <a:endParaRPr lang="en-US" sz="1600" dirty="0" smtClean="0">
                  <a:ea typeface="Cambria Math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𝐹</m:t>
                        </m:r>
                        <m:r>
                          <a:rPr lang="en-US" sz="1600" i="1">
                            <a:latin typeface="Cambria Math"/>
                          </a:rPr>
                          <m:t>𝑚𝑎𝑥</m:t>
                        </m:r>
                      </m:sub>
                    </m:sSub>
                    <m:r>
                      <a:rPr lang="en-US" sz="1600" i="1"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ctrlPr>
                          <a:rPr lang="en-US" sz="16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𝐶𝑚𝑎𝑥</m:t>
                            </m:r>
                          </m:sub>
                        </m:sSub>
                      </m:num>
                      <m:den>
                        <m:r>
                          <a:rPr lang="en-US" sz="1600" b="0" i="1" smtClean="0">
                            <a:latin typeface="Cambria Math"/>
                            <a:ea typeface="Cambria Math"/>
                          </a:rPr>
                          <m:t>𝐶𝑇𝑅</m:t>
                        </m:r>
                      </m:den>
                    </m:f>
                  </m:oMath>
                </a14:m>
                <a:endParaRPr lang="en-US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𝐹𝑚𝑎𝑥</m:t>
                        </m:r>
                      </m:sub>
                    </m:sSub>
                    <m:r>
                      <a:rPr lang="en-US" sz="1600" i="1" smtClean="0"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ctrlPr>
                          <a:rPr lang="en-US" sz="16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𝑜𝑢𝑡</m:t>
                            </m:r>
                          </m:sub>
                        </m:sSub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𝑟𝑒𝑓</m:t>
                            </m:r>
                          </m:sub>
                        </m:sSub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𝑙𝑒𝑑</m:t>
                            </m:r>
                          </m:sub>
                        </m:sSub>
                      </m:den>
                    </m:f>
                  </m:oMath>
                </a14:m>
                <a:endParaRPr lang="en-US" sz="1600" dirty="0" smtClean="0"/>
              </a:p>
              <a:p>
                <a:endParaRPr lang="en-US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Equating </a:t>
                </a:r>
                <a:r>
                  <a:rPr lang="en-US" sz="1600" dirty="0" err="1" smtClean="0"/>
                  <a:t>I</a:t>
                </a:r>
                <a:r>
                  <a:rPr lang="en-US" sz="1600" baseline="-25000" dirty="0" err="1" smtClean="0"/>
                  <a:t>Cmax</a:t>
                </a:r>
                <a:r>
                  <a:rPr lang="en-US" sz="1600" dirty="0" smtClean="0"/>
                  <a:t> to </a:t>
                </a:r>
                <a:r>
                  <a:rPr lang="en-US" sz="1600" dirty="0" err="1" smtClean="0"/>
                  <a:t>I</a:t>
                </a:r>
                <a:r>
                  <a:rPr lang="en-US" sz="1600" baseline="-25000" dirty="0" err="1" smtClean="0"/>
                  <a:t>Fmax</a:t>
                </a:r>
                <a:r>
                  <a:rPr lang="en-US" sz="1600" dirty="0" smtClean="0"/>
                  <a:t> and rearranging for </a:t>
                </a:r>
                <a:r>
                  <a:rPr lang="en-US" sz="1600" dirty="0" err="1" smtClean="0"/>
                  <a:t>R</a:t>
                </a:r>
                <a:r>
                  <a:rPr lang="en-US" sz="1600" baseline="-25000" dirty="0" err="1" smtClean="0"/>
                  <a:t>led</a:t>
                </a:r>
                <a:r>
                  <a:rPr lang="en-US" sz="1600" dirty="0" smtClean="0"/>
                  <a:t> yields…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𝑙𝑒𝑑</m:t>
                        </m:r>
                        <m:r>
                          <a:rPr lang="en-US" sz="1600" i="1">
                            <a:latin typeface="Cambria Math"/>
                          </a:rPr>
                          <m:t>𝑚𝑎𝑥</m:t>
                        </m:r>
                      </m:sub>
                    </m:sSub>
                    <m:r>
                      <a:rPr lang="en-US" sz="1600" i="1"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ctrlPr>
                          <a:rPr lang="en-US" sz="16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6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  <a:ea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  <a:ea typeface="Cambria Math"/>
                                  </a:rPr>
                                  <m:t>𝑜𝑢𝑡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  <a:ea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  <a:ea typeface="Cambria Math"/>
                                  </a:rPr>
                                  <m:t>𝑟𝑒𝑓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  <a:ea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  <a:ea typeface="Cambria Math"/>
                                  </a:rPr>
                                  <m:t>𝑓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𝑐𝑐</m:t>
                            </m:r>
                          </m:sub>
                        </m:sSub>
                      </m:den>
                    </m:f>
                    <m:r>
                      <a:rPr lang="en-US" sz="160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𝐶𝑇𝑅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b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𝑝𝑢𝑙𝑙𝑢𝑝</m:t>
                        </m:r>
                      </m:sub>
                    </m:sSub>
                  </m:oMath>
                </a14:m>
                <a:endParaRPr lang="en-US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err="1" smtClean="0"/>
                  <a:t>R</a:t>
                </a:r>
                <a:r>
                  <a:rPr lang="en-US" sz="1600" baseline="-25000" dirty="0" err="1" smtClean="0"/>
                  <a:t>led</a:t>
                </a:r>
                <a:r>
                  <a:rPr lang="en-US" sz="1600" dirty="0"/>
                  <a:t> </a:t>
                </a:r>
                <a:r>
                  <a:rPr lang="en-US" sz="1600" dirty="0" smtClean="0"/>
                  <a:t>sets the Mid band gain as we will see later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995579"/>
                <a:ext cx="8229600" cy="4948021"/>
              </a:xfrm>
              <a:prstGeom prst="rect">
                <a:avLst/>
              </a:prstGeom>
              <a:blipFill rotWithShape="1">
                <a:blip r:embed="rId4"/>
                <a:stretch>
                  <a:fillRect l="-222" t="-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3276600" y="1019522"/>
            <a:ext cx="5410200" cy="32476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98438"/>
            <a:ext cx="8724900" cy="1189038"/>
          </a:xfrm>
        </p:spPr>
        <p:txBody>
          <a:bodyPr/>
          <a:lstStyle/>
          <a:p>
            <a:r>
              <a:rPr lang="en-US" sz="3200" dirty="0" smtClean="0"/>
              <a:t>Typical </a:t>
            </a:r>
            <a:r>
              <a:rPr lang="en-US" sz="3200" dirty="0" err="1" smtClean="0"/>
              <a:t>Flyback</a:t>
            </a:r>
            <a:r>
              <a:rPr lang="en-US" sz="3200" dirty="0" smtClean="0"/>
              <a:t> Feedback configuration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CE5C8-15B8-4281-AEEF-83F73ECFA53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807836"/>
              </p:ext>
            </p:extLst>
          </p:nvPr>
        </p:nvGraphicFramePr>
        <p:xfrm>
          <a:off x="2667000" y="1071614"/>
          <a:ext cx="5867400" cy="3043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Visio" r:id="rId5" imgW="4652770" imgH="2497824" progId="Visio.Drawing.11">
                  <p:embed/>
                </p:oleObj>
              </mc:Choice>
              <mc:Fallback>
                <p:oleObj name="Visio" r:id="rId5" imgW="4652770" imgH="249782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7000" y="1071614"/>
                        <a:ext cx="5867400" cy="3043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loop effects of </a:t>
            </a:r>
            <a:r>
              <a:rPr lang="en-US" dirty="0" err="1" smtClean="0"/>
              <a:t>Optocoupler</a:t>
            </a:r>
            <a:r>
              <a:rPr lang="en-US" dirty="0" smtClean="0"/>
              <a:t> feedback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CE5C8-15B8-4281-AEEF-83F73ECFA53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447800"/>
            <a:ext cx="3886200" cy="4780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Benefits of Inner loop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better transient response and lower component </a:t>
            </a:r>
            <a:r>
              <a:rPr lang="en-US" sz="1600" dirty="0" smtClean="0"/>
              <a:t>count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+mj-lt"/>
              </a:rPr>
              <a:t>Ccomp</a:t>
            </a:r>
            <a:r>
              <a:rPr lang="en-US" sz="1600" dirty="0" smtClean="0">
                <a:latin typeface="+mj-lt"/>
              </a:rPr>
              <a:t> at high frequencies becomes a short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The AC voltage across the LMV431 resulting from the Sense voltage at </a:t>
            </a:r>
            <a:r>
              <a:rPr lang="en-US" sz="1600" dirty="0" err="1" smtClean="0">
                <a:latin typeface="+mj-lt"/>
              </a:rPr>
              <a:t>Vref</a:t>
            </a:r>
            <a:r>
              <a:rPr lang="en-US" sz="1600" dirty="0" smtClean="0">
                <a:latin typeface="+mj-lt"/>
              </a:rPr>
              <a:t> goes to 0V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Feedback at the Ref pin of LMV431 becomes a “Virtual Ground”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Because </a:t>
            </a:r>
            <a:r>
              <a:rPr lang="en-US" sz="1600" dirty="0" err="1" smtClean="0">
                <a:latin typeface="+mj-lt"/>
              </a:rPr>
              <a:t>Ccomp</a:t>
            </a:r>
            <a:r>
              <a:rPr lang="en-US" sz="1600" dirty="0" smtClean="0">
                <a:latin typeface="+mj-lt"/>
              </a:rPr>
              <a:t> is a short at high frequencies we would assume that AC output at </a:t>
            </a:r>
            <a:r>
              <a:rPr lang="en-US" sz="1600" dirty="0" err="1" smtClean="0">
                <a:latin typeface="+mj-lt"/>
              </a:rPr>
              <a:t>Vcomp</a:t>
            </a:r>
            <a:r>
              <a:rPr lang="en-US" sz="1600" dirty="0" smtClean="0">
                <a:latin typeface="+mj-lt"/>
              </a:rPr>
              <a:t> is also zero.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However the LED current is made up of a DC and AC component.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The AC components finds a path in the inner loop seen at the </a:t>
            </a:r>
            <a:r>
              <a:rPr lang="en-US" sz="1600" dirty="0" err="1" smtClean="0">
                <a:latin typeface="+mj-lt"/>
              </a:rPr>
              <a:t>Optocoupler</a:t>
            </a:r>
            <a:r>
              <a:rPr lang="en-US" sz="1600" dirty="0" smtClean="0">
                <a:latin typeface="+mj-lt"/>
              </a:rPr>
              <a:t> 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aseline="300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458965"/>
              </p:ext>
            </p:extLst>
          </p:nvPr>
        </p:nvGraphicFramePr>
        <p:xfrm>
          <a:off x="4267200" y="1447800"/>
          <a:ext cx="4419600" cy="3352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5" name="Visio" r:id="rId3" imgW="3193620" imgH="2423088" progId="Visio.Drawing.11">
                  <p:embed/>
                </p:oleObj>
              </mc:Choice>
              <mc:Fallback>
                <p:oleObj name="Visio" r:id="rId3" imgW="3193620" imgH="242308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7200" y="1447800"/>
                        <a:ext cx="4419600" cy="33520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612723"/>
              </p:ext>
            </p:extLst>
          </p:nvPr>
        </p:nvGraphicFramePr>
        <p:xfrm>
          <a:off x="5232400" y="4114800"/>
          <a:ext cx="2590800" cy="1927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6" name="Visio" r:id="rId5" imgW="1482057" imgH="1103976" progId="Visio.Drawing.11">
                  <p:embed/>
                </p:oleObj>
              </mc:Choice>
              <mc:Fallback>
                <p:oleObj name="Visio" r:id="rId5" imgW="1482057" imgH="110397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32400" y="4114800"/>
                        <a:ext cx="2590800" cy="1927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4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Disabling the Inner loop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CE5C8-15B8-4281-AEEF-83F73ECFA53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2192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Used in cases </a:t>
            </a:r>
            <a:r>
              <a:rPr lang="en-US" dirty="0"/>
              <a:t>where </a:t>
            </a:r>
            <a:r>
              <a:rPr lang="en-US" dirty="0" smtClean="0"/>
              <a:t>the need </a:t>
            </a:r>
            <a:r>
              <a:rPr lang="en-US" dirty="0"/>
              <a:t>to select a gain or attenuation without </a:t>
            </a:r>
            <a:r>
              <a:rPr lang="en-US" dirty="0" smtClean="0"/>
              <a:t>impacting </a:t>
            </a:r>
            <a:r>
              <a:rPr lang="en-US" dirty="0"/>
              <a:t>the limits of R</a:t>
            </a:r>
            <a:r>
              <a:rPr lang="en-US" baseline="-25000" dirty="0"/>
              <a:t>LED</a:t>
            </a:r>
            <a:r>
              <a:rPr lang="en-US" dirty="0"/>
              <a:t>, you will need to disable Inner loop</a:t>
            </a:r>
          </a:p>
        </p:txBody>
      </p:sp>
      <p:sp>
        <p:nvSpPr>
          <p:cNvPr id="7" name="Oval 6"/>
          <p:cNvSpPr/>
          <p:nvPr/>
        </p:nvSpPr>
        <p:spPr>
          <a:xfrm>
            <a:off x="4114800" y="2133600"/>
            <a:ext cx="1524000" cy="1790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562601"/>
              </p:ext>
            </p:extLst>
          </p:nvPr>
        </p:nvGraphicFramePr>
        <p:xfrm>
          <a:off x="1377156" y="2026692"/>
          <a:ext cx="5475287" cy="3795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Visio" r:id="rId3" imgW="3176115" imgH="2201688" progId="Visio.Drawing.11">
                  <p:embed/>
                </p:oleObj>
              </mc:Choice>
              <mc:Fallback>
                <p:oleObj name="Visio" r:id="rId3" imgW="3176115" imgH="220168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7156" y="2026692"/>
                        <a:ext cx="5475287" cy="3795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24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8877300" cy="1189038"/>
          </a:xfrm>
        </p:spPr>
        <p:txBody>
          <a:bodyPr/>
          <a:lstStyle/>
          <a:p>
            <a:r>
              <a:rPr lang="en-US" sz="3200" dirty="0" smtClean="0"/>
              <a:t>Type II Compensation </a:t>
            </a:r>
            <a:r>
              <a:rPr lang="en-US" sz="3200" dirty="0" err="1" smtClean="0"/>
              <a:t>Optocoupler</a:t>
            </a:r>
            <a:r>
              <a:rPr lang="en-US" sz="3200" dirty="0" smtClean="0"/>
              <a:t> </a:t>
            </a:r>
            <a:r>
              <a:rPr lang="en-US" sz="3200" dirty="0" err="1" smtClean="0"/>
              <a:t>Feedack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Confidential - NDA Restrictions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CE5C8-15B8-4281-AEEF-83F73ECFA53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3810000" cy="315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397630"/>
              </p:ext>
            </p:extLst>
          </p:nvPr>
        </p:nvGraphicFramePr>
        <p:xfrm>
          <a:off x="1704975" y="2178050"/>
          <a:ext cx="4127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0" name="Equation" r:id="rId4" imgW="330120" imgH="393480" progId="Equation.3">
                  <p:embed/>
                </p:oleObj>
              </mc:Choice>
              <mc:Fallback>
                <p:oleObj name="Equation" r:id="rId4" imgW="33012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4975" y="2178050"/>
                        <a:ext cx="412750" cy="492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919073"/>
              </p:ext>
            </p:extLst>
          </p:nvPr>
        </p:nvGraphicFramePr>
        <p:xfrm>
          <a:off x="1295400" y="1981200"/>
          <a:ext cx="3651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1" name="Equation" r:id="rId6" imgW="291973" imgH="190417" progId="Equation.3">
                  <p:embed/>
                </p:oleObj>
              </mc:Choice>
              <mc:Fallback>
                <p:oleObj name="Equation" r:id="rId6" imgW="291973" imgH="19041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81200"/>
                        <a:ext cx="365125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699541"/>
              </p:ext>
            </p:extLst>
          </p:nvPr>
        </p:nvGraphicFramePr>
        <p:xfrm>
          <a:off x="2779713" y="1560513"/>
          <a:ext cx="412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2" name="Equation" r:id="rId8" imgW="330120" imgH="406080" progId="Equation.3">
                  <p:embed/>
                </p:oleObj>
              </mc:Choice>
              <mc:Fallback>
                <p:oleObj name="Equation" r:id="rId8" imgW="330120" imgH="406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3" y="1560513"/>
                        <a:ext cx="412750" cy="508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943149"/>
              </p:ext>
            </p:extLst>
          </p:nvPr>
        </p:nvGraphicFramePr>
        <p:xfrm>
          <a:off x="4191000" y="813257"/>
          <a:ext cx="4608718" cy="3100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3" name="Visio" r:id="rId10" imgW="3176115" imgH="2136240" progId="Visio.Drawing.11">
                  <p:embed/>
                </p:oleObj>
              </mc:Choice>
              <mc:Fallback>
                <p:oleObj name="Visio" r:id="rId10" imgW="3176115" imgH="21362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191000" y="813257"/>
                        <a:ext cx="4608718" cy="3100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8920" y="4011771"/>
                <a:ext cx="2444066" cy="6632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𝐴𝑉𝑀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𝐶𝑇𝑅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𝑝𝑢𝑙𝑙𝑢𝑝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𝑙𝑒𝑑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20" y="4011771"/>
                <a:ext cx="2444066" cy="66325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48920" y="4698921"/>
                <a:ext cx="2323200" cy="689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𝑍𝑒𝑎</m:t>
                          </m:r>
                        </m:sub>
                      </m:sSub>
                      <m:r>
                        <a:rPr lang="el-GR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𝑡𝑜𝑝</m:t>
                              </m:r>
                            </m:sub>
                          </m:sSub>
                          <m:r>
                            <a:rPr lang="el-GR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l-GR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𝑐𝑜𝑚𝑝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20" y="4698921"/>
                <a:ext cx="2323200" cy="68999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600" y="5412771"/>
                <a:ext cx="2242602" cy="689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𝑝𝑒𝑎</m:t>
                          </m:r>
                        </m:sub>
                      </m:sSub>
                      <m:r>
                        <a:rPr lang="el-GR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𝑝𝑢𝑙𝑙𝑢𝑝</m:t>
                              </m:r>
                            </m:sub>
                          </m:sSub>
                          <m:r>
                            <a:rPr lang="el-GR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l-GR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412771"/>
                <a:ext cx="2242602" cy="68999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029200" y="4487292"/>
                <a:ext cx="2943178" cy="11147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l-GR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𝑐𝑜𝑚𝑝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l-GR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</m:den>
                      </m:f>
                      <m:r>
                        <a:rPr lang="el-GR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𝐴𝑉𝑀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l-G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</a:rPr>
                                    <m:t>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𝑍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den>
                          </m:f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l-GR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</a:rPr>
                                    <m:t>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𝑝𝑒𝑎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487292"/>
                <a:ext cx="2943178" cy="111472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22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AAAAAA"/>
      </a:dk1>
      <a:lt1>
        <a:srgbClr val="FFFFFF"/>
      </a:lt1>
      <a:dk2>
        <a:srgbClr val="000000"/>
      </a:dk2>
      <a:lt2>
        <a:srgbClr val="FFFFFF"/>
      </a:lt2>
      <a:accent1>
        <a:srgbClr val="AAAAAA"/>
      </a:accent1>
      <a:accent2>
        <a:srgbClr val="FFFFFF"/>
      </a:accent2>
      <a:accent3>
        <a:srgbClr val="AAAAAA"/>
      </a:accent3>
      <a:accent4>
        <a:srgbClr val="DADADA"/>
      </a:accent4>
      <a:accent5>
        <a:srgbClr val="D2D2D2"/>
      </a:accent5>
      <a:accent6>
        <a:srgbClr val="E7E7E7"/>
      </a:accent6>
      <a:hlink>
        <a:srgbClr val="AAAAAA"/>
      </a:hlink>
      <a:folHlink>
        <a:srgbClr val="FF00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5_FinalPowerpoint">
  <a:themeElements>
    <a:clrScheme name="1_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1_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Custom Design">
  <a:themeElements>
    <a:clrScheme name="4_Custom Design 1">
      <a:dk1>
        <a:srgbClr val="AAAAAA"/>
      </a:dk1>
      <a:lt1>
        <a:srgbClr val="FFFFFF"/>
      </a:lt1>
      <a:dk2>
        <a:srgbClr val="000000"/>
      </a:dk2>
      <a:lt2>
        <a:srgbClr val="FFFFFF"/>
      </a:lt2>
      <a:accent1>
        <a:srgbClr val="AAAAAA"/>
      </a:accent1>
      <a:accent2>
        <a:srgbClr val="FFFFFF"/>
      </a:accent2>
      <a:accent3>
        <a:srgbClr val="AAAAAA"/>
      </a:accent3>
      <a:accent4>
        <a:srgbClr val="DADADA"/>
      </a:accent4>
      <a:accent5>
        <a:srgbClr val="D2D2D2"/>
      </a:accent5>
      <a:accent6>
        <a:srgbClr val="E7E7E7"/>
      </a:accent6>
      <a:hlink>
        <a:srgbClr val="AAAAAA"/>
      </a:hlink>
      <a:folHlink>
        <a:srgbClr val="FF0000"/>
      </a:folHlink>
    </a:clrScheme>
    <a:fontScheme name="4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Custom Design 1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_Landscape_20111108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TI_Landscape_20111108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FinalPowerpoint">
  <a:themeElements>
    <a:clrScheme name="1_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1_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FinalPowerpoint">
  <a:themeElements>
    <a:clrScheme name="1_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1_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FinalPowerpoint">
  <a:themeElements>
    <a:clrScheme name="1_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1_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FinalPowerpoint">
  <a:themeElements>
    <a:clrScheme name="1_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1_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ppt/theme/themeOverride2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B597AEDF19B94B882B30A4735C5C14" ma:contentTypeVersion="0" ma:contentTypeDescription="Create a new document." ma:contentTypeScope="" ma:versionID="c51811e5714f1d64e324ac40620619b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072E5BC-C744-4761-85E3-C558BFC5E5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082F360-363D-489B-9B4B-92C63C55BB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D33A8D-03A7-4EFC-95CC-9740D47A4370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</Template>
  <TotalTime>56897</TotalTime>
  <Words>600</Words>
  <Application>Microsoft Office PowerPoint</Application>
  <PresentationFormat>On-screen Show (4:3)</PresentationFormat>
  <Paragraphs>68</Paragraphs>
  <Slides>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10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Custom Design</vt:lpstr>
      <vt:lpstr>1_Custom Design</vt:lpstr>
      <vt:lpstr>4_Custom Design</vt:lpstr>
      <vt:lpstr>TI_Landscape_20111108</vt:lpstr>
      <vt:lpstr>1_TI_Landscape_20111108</vt:lpstr>
      <vt:lpstr>4_FinalPowerpoint</vt:lpstr>
      <vt:lpstr>1_FinalPowerpoint</vt:lpstr>
      <vt:lpstr>2_FinalPowerpoint</vt:lpstr>
      <vt:lpstr>3_FinalPowerpoint</vt:lpstr>
      <vt:lpstr>5_FinalPowerpoint</vt:lpstr>
      <vt:lpstr>Visio</vt:lpstr>
      <vt:lpstr>Equation</vt:lpstr>
      <vt:lpstr>The OptoCoupler or OptoIsolator</vt:lpstr>
      <vt:lpstr>LMV431 Reference</vt:lpstr>
      <vt:lpstr>Typical Flyback Feedback configuration</vt:lpstr>
      <vt:lpstr>Inner loop effects of Optocoupler feedback</vt:lpstr>
      <vt:lpstr>Disabling the Inner loop</vt:lpstr>
      <vt:lpstr>Type II Compensation Optocoupler Feedack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 Audio and Infotainment Processor Solutions</dc:title>
  <dc:creator>Matt Watson</dc:creator>
  <cp:lastModifiedBy>Tao, Johnsin</cp:lastModifiedBy>
  <cp:revision>909</cp:revision>
  <dcterms:created xsi:type="dcterms:W3CDTF">2007-12-19T20:51:45Z</dcterms:created>
  <dcterms:modified xsi:type="dcterms:W3CDTF">2014-08-13T06:41:01Z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0x010100A0B597AEDF19B94B882B30A4735C5C14</vt:lpwstr>
  </property>
</Properties>
</file>