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61" r:id="rId4"/>
    <p:sldId id="306" r:id="rId5"/>
    <p:sldId id="299" r:id="rId6"/>
    <p:sldId id="300" r:id="rId7"/>
    <p:sldId id="301" r:id="rId8"/>
    <p:sldId id="302" r:id="rId9"/>
    <p:sldId id="303" r:id="rId10"/>
    <p:sldId id="304" r:id="rId11"/>
    <p:sldId id="305" r:id="rId12"/>
    <p:sldId id="307" r:id="rId13"/>
    <p:sldId id="308" r:id="rId14"/>
    <p:sldId id="309" r:id="rId15"/>
    <p:sldId id="310" r:id="rId16"/>
    <p:sldId id="311" r:id="rId17"/>
    <p:sldId id="296" r:id="rId18"/>
  </p:sldIdLst>
  <p:sldSz cx="9144000" cy="5143500" type="screen16x9"/>
  <p:notesSz cx="6858000" cy="9144000"/>
  <p:custDataLst>
    <p:tags r:id="rId20"/>
  </p:custDataLst>
  <p:defaultTextStyle>
    <a:defPPr>
      <a:defRPr lang="zh-CN"/>
    </a:defPPr>
    <a:lvl1pPr marL="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9BAB"/>
    <a:srgbClr val="D9D9D9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14" autoAdjust="0"/>
  </p:normalViewPr>
  <p:slideViewPr>
    <p:cSldViewPr>
      <p:cViewPr varScale="1">
        <p:scale>
          <a:sx n="144" d="100"/>
          <a:sy n="144" d="100"/>
        </p:scale>
        <p:origin x="-684" y="-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20CB7F-62C2-4499-8730-07216CFD9D53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A5C82D-F4B4-4E34-8F3B-B638E3B5B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717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5C82D-F4B4-4E34-8F3B-B638E3B5B9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3410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5C82D-F4B4-4E34-8F3B-B638E3B5B9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131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5C82D-F4B4-4E34-8F3B-B638E3B5B9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131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5C82D-F4B4-4E34-8F3B-B638E3B5B9B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131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5C82D-F4B4-4E34-8F3B-B638E3B5B9B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131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5C82D-F4B4-4E34-8F3B-B638E3B5B9B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131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5C82D-F4B4-4E34-8F3B-B638E3B5B9B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131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5C82D-F4B4-4E34-8F3B-B638E3B5B9B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131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5C82D-F4B4-4E34-8F3B-B638E3B5B9B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114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5C82D-F4B4-4E34-8F3B-B638E3B5B9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853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5C82D-F4B4-4E34-8F3B-B638E3B5B9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13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5C82D-F4B4-4E34-8F3B-B638E3B5B9B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13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5C82D-F4B4-4E34-8F3B-B638E3B5B9B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13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5C82D-F4B4-4E34-8F3B-B638E3B5B9B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131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5C82D-F4B4-4E34-8F3B-B638E3B5B9B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131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5C82D-F4B4-4E34-8F3B-B638E3B5B9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131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5C82D-F4B4-4E34-8F3B-B638E3B5B9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13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530820CF-B880-4189-942D-D702A7CBA730}" type="datetimeFigureOut">
              <a:rPr lang="zh-CN" altLang="en-US" smtClean="0"/>
              <a:t>2022-10-10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0">
    <p:cover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530820CF-B880-4189-942D-D702A7CBA730}" type="datetimeFigureOut">
              <a:rPr lang="zh-CN" altLang="en-US" smtClean="0"/>
              <a:t>2022-10-10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0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  <a:prstGeom prst="rect">
            <a:avLst/>
          </a:prstGeom>
        </p:spPr>
        <p:txBody>
          <a:bodyPr vert="eaVert" lIns="91438" tIns="45719" rIns="91438" bIns="45719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530820CF-B880-4189-942D-D702A7CBA730}" type="datetimeFigureOut">
              <a:rPr lang="zh-CN" altLang="en-US" smtClean="0"/>
              <a:t>2022-10-10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0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lIns="91438" tIns="45719" rIns="91438" bIns="45719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530820CF-B880-4189-942D-D702A7CBA730}" type="datetimeFigureOut">
              <a:rPr lang="zh-CN" altLang="en-US" smtClean="0"/>
              <a:t>2022-10-10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0">
    <p:cover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lIns="91438" tIns="45719" rIns="91438" bIns="45719"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530820CF-B880-4189-942D-D702A7CBA730}" type="datetimeFigureOut">
              <a:rPr lang="zh-CN" altLang="en-US" smtClean="0"/>
              <a:t>2022-10-10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0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530820CF-B880-4189-942D-D702A7CBA730}" type="datetimeFigureOut">
              <a:rPr lang="zh-CN" altLang="en-US" smtClean="0"/>
              <a:t>2022-10-10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0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  <a:prstGeom prst="rect">
            <a:avLst/>
          </a:prstGeom>
        </p:spPr>
        <p:txBody>
          <a:bodyPr lIns="91438" tIns="45719" rIns="91438" bIns="45719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530820CF-B880-4189-942D-D702A7CBA730}" type="datetimeFigureOut">
              <a:rPr lang="zh-CN" altLang="en-US" smtClean="0"/>
              <a:t>2022-10-10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0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38" tIns="45719" rIns="91438" bIns="45719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530820CF-B880-4189-942D-D702A7CBA730}" type="datetimeFigureOut">
              <a:rPr lang="zh-CN" altLang="en-US" smtClean="0"/>
              <a:t>2022-10-10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0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530820CF-B880-4189-942D-D702A7CBA730}" type="datetimeFigureOut">
              <a:rPr lang="zh-CN" altLang="en-US" smtClean="0"/>
              <a:t>2022-10-10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0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  <a:prstGeom prst="rect">
            <a:avLst/>
          </a:prstGeom>
        </p:spPr>
        <p:txBody>
          <a:bodyPr lIns="91438" tIns="45719" rIns="91438" bIns="45719"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530820CF-B880-4189-942D-D702A7CBA730}" type="datetimeFigureOut">
              <a:rPr lang="zh-CN" altLang="en-US" smtClean="0"/>
              <a:t>2022-10-10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0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lIns="91438" tIns="45719" rIns="91438" bIns="45719"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530820CF-B880-4189-942D-D702A7CBA730}" type="datetimeFigureOut">
              <a:rPr lang="zh-CN" altLang="en-US" smtClean="0"/>
              <a:t>2022-10-10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438" tIns="45719" rIns="91438" bIns="45719"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0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044" y="10321"/>
            <a:ext cx="842722" cy="862022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Administrator\Desktop\微立体创业计划\00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21" y="48493"/>
            <a:ext cx="609601" cy="6096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8"/>
          <p:cNvGrpSpPr/>
          <p:nvPr userDrawn="1"/>
        </p:nvGrpSpPr>
        <p:grpSpPr>
          <a:xfrm>
            <a:off x="8266917" y="-18254"/>
            <a:ext cx="649280" cy="762000"/>
            <a:chOff x="8266914" y="-18254"/>
            <a:chExt cx="649279" cy="762000"/>
          </a:xfrm>
        </p:grpSpPr>
        <p:sp>
          <p:nvSpPr>
            <p:cNvPr id="10" name="AutoShape 7"/>
            <p:cNvSpPr>
              <a:spLocks noChangeArrowheads="1"/>
            </p:cNvSpPr>
            <p:nvPr/>
          </p:nvSpPr>
          <p:spPr bwMode="auto">
            <a:xfrm rot="5400000">
              <a:off x="8201851" y="88633"/>
              <a:ext cx="762000" cy="548226"/>
            </a:xfrm>
            <a:prstGeom prst="homePlate">
              <a:avLst>
                <a:gd name="adj" fmla="val 35606"/>
              </a:avLst>
            </a:prstGeom>
            <a:solidFill>
              <a:schemeClr val="bg1">
                <a:lumMod val="95000"/>
              </a:schemeClr>
            </a:solidFill>
            <a:ln w="9525">
              <a:noFill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rot="10800000" vert="eaVert" wrap="none" lIns="91440" tIns="45720" rIns="91440" bIns="45720" numCol="1" anchor="ctr" anchorCtr="0" compatLnSpc="1"/>
            <a:lstStyle/>
            <a:p>
              <a:pPr marL="0" marR="0" lvl="0" indent="0" algn="ctr" defTabSz="91376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8266914" y="134144"/>
              <a:ext cx="649279" cy="475558"/>
              <a:chOff x="235091" y="185120"/>
              <a:chExt cx="649279" cy="475558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235091" y="185120"/>
                <a:ext cx="64927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b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Impact" panose="020B0806030902050204" pitchFamily="34" charset="0"/>
                  </a:rPr>
                  <a:t>LOGO</a:t>
                </a:r>
                <a:endParaRPr lang="zh-CN" altLang="en-US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292677" y="460623"/>
                <a:ext cx="535723" cy="2000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700" b="0" dirty="0" smtClean="0">
                    <a:solidFill>
                      <a:srgbClr val="019BAB"/>
                    </a:solidFill>
                    <a:latin typeface="Impact" panose="020B0806030902050204" pitchFamily="34" charset="0"/>
                    <a:ea typeface="微软雅黑" panose="020B0503020204020204" pitchFamily="34" charset="-122"/>
                  </a:rPr>
                  <a:t>TEXT HERE</a:t>
                </a:r>
                <a:endParaRPr lang="zh-CN" altLang="en-US" sz="700" b="0" dirty="0">
                  <a:solidFill>
                    <a:srgbClr val="019BAB"/>
                  </a:solidFill>
                  <a:latin typeface="Impact" panose="020B0806030902050204" pitchFamily="34" charset="0"/>
                  <a:ea typeface="微软雅黑" panose="020B0503020204020204" pitchFamily="34" charset="-122"/>
                </a:endParaRPr>
              </a:p>
            </p:txBody>
          </p:sp>
        </p:grpSp>
      </p:grpSp>
      <p:cxnSp>
        <p:nvCxnSpPr>
          <p:cNvPr id="14" name="直接连接符 13"/>
          <p:cNvCxnSpPr/>
          <p:nvPr userDrawn="1"/>
        </p:nvCxnSpPr>
        <p:spPr>
          <a:xfrm>
            <a:off x="107504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0">
    <p:cover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3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3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  <p:txStyles>
    <p:titleStyle>
      <a:lvl1pPr algn="ctr" defTabSz="9137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37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jpe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8" y="0"/>
            <a:ext cx="9151228" cy="413266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2911252"/>
            <a:ext cx="9144000" cy="2232248"/>
          </a:xfrm>
          <a:prstGeom prst="rect">
            <a:avLst/>
          </a:prstGeom>
          <a:solidFill>
            <a:srgbClr val="019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spcCol="0" rtlCol="0" anchor="ctr"/>
          <a:lstStyle/>
          <a:p>
            <a:pPr algn="ctr"/>
            <a:endParaRPr lang="zh-CN" altLang="en-US"/>
          </a:p>
        </p:txBody>
      </p:sp>
      <p:sp>
        <p:nvSpPr>
          <p:cNvPr id="11" name="Oval 13"/>
          <p:cNvSpPr>
            <a:spLocks noChangeArrowheads="1"/>
          </p:cNvSpPr>
          <p:nvPr/>
        </p:nvSpPr>
        <p:spPr bwMode="auto">
          <a:xfrm>
            <a:off x="1361240" y="1419622"/>
            <a:ext cx="5868220" cy="1865049"/>
          </a:xfrm>
          <a:prstGeom prst="ellipse">
            <a:avLst/>
          </a:prstGeom>
          <a:gradFill flip="none" rotWithShape="1">
            <a:gsLst>
              <a:gs pos="55000">
                <a:srgbClr val="E7E7E7"/>
              </a:gs>
              <a:gs pos="0">
                <a:sysClr val="window" lastClr="FFFFFF"/>
              </a:gs>
              <a:gs pos="100000">
                <a:sysClr val="window" lastClr="FFFFFF">
                  <a:lumMod val="75000"/>
                </a:sysClr>
              </a:gs>
            </a:gsLst>
            <a:path path="circle">
              <a:fillToRect t="100000" r="100000"/>
            </a:path>
            <a:tileRect l="-100000" b="-100000"/>
          </a:gradFill>
          <a:ln w="22225" cap="flat" cmpd="sng" algn="ctr">
            <a:gradFill flip="none" rotWithShape="1">
              <a:gsLst>
                <a:gs pos="0">
                  <a:sysClr val="window" lastClr="FFFFFF">
                    <a:lumMod val="75000"/>
                  </a:sysClr>
                </a:gs>
                <a:gs pos="100000">
                  <a:sysClr val="window" lastClr="FFFFFF"/>
                </a:gs>
              </a:gsLst>
              <a:lin ang="18900000" scaled="1"/>
              <a:tileRect/>
            </a:gradFill>
            <a:prstDash val="solid"/>
          </a:ln>
          <a:effectLst>
            <a:outerShdw blurRad="203200" dist="101600" dir="8100000" sx="102000" sy="102000" algn="tr" rotWithShape="0">
              <a:prstClr val="black">
                <a:alpha val="30000"/>
              </a:prstClr>
            </a:outerShdw>
          </a:effectLst>
        </p:spPr>
        <p:txBody>
          <a:bodyPr lIns="91438" tIns="45719" rIns="91438" bIns="45719" rtlCol="0" anchor="ctr"/>
          <a:lstStyle/>
          <a:p>
            <a:pPr algn="ctr">
              <a:defRPr/>
            </a:pPr>
            <a:r>
              <a:rPr lang="en-US" altLang="zh-CN" sz="2000" b="1" kern="0" spc="-150" dirty="0">
                <a:solidFill>
                  <a:srgbClr val="019B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LM5175PWP</a:t>
            </a:r>
            <a:r>
              <a:rPr lang="zh-CN" altLang="en-US" sz="2000" b="1" kern="0" spc="-150" dirty="0">
                <a:solidFill>
                  <a:srgbClr val="019B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改为</a:t>
            </a:r>
            <a:r>
              <a:rPr lang="en-US" altLang="zh-CN" sz="2000" b="1" kern="0" spc="-150" dirty="0">
                <a:solidFill>
                  <a:srgbClr val="019B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18V</a:t>
            </a:r>
            <a:r>
              <a:rPr lang="zh-CN" altLang="en-US" sz="2000" b="1" kern="0" spc="-150" dirty="0">
                <a:solidFill>
                  <a:srgbClr val="019B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输出测试记录</a:t>
            </a:r>
            <a:endParaRPr lang="en-US" altLang="zh-CN" sz="2000" b="1" kern="0" spc="-150" dirty="0">
              <a:solidFill>
                <a:srgbClr val="019BA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 flipH="1">
            <a:off x="1632756" y="3771496"/>
            <a:ext cx="5099484" cy="336"/>
          </a:xfrm>
          <a:prstGeom prst="line">
            <a:avLst/>
          </a:prstGeom>
          <a:ln w="6350">
            <a:solidFill>
              <a:schemeClr val="bg1"/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6708041" y="3771496"/>
            <a:ext cx="1042838" cy="0"/>
          </a:xfrm>
          <a:prstGeom prst="line">
            <a:avLst/>
          </a:prstGeom>
          <a:ln w="6350">
            <a:solidFill>
              <a:schemeClr val="bg1"/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圆角矩形 15"/>
          <p:cNvSpPr/>
          <p:nvPr/>
        </p:nvSpPr>
        <p:spPr>
          <a:xfrm>
            <a:off x="2696804" y="4200640"/>
            <a:ext cx="1494426" cy="300182"/>
          </a:xfrm>
          <a:prstGeom prst="roundRect">
            <a:avLst>
              <a:gd name="adj" fmla="val 0"/>
            </a:avLst>
          </a:prstGeom>
          <a:noFill/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1" tIns="34286" rIns="68571" bIns="34286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汇报人</a:t>
            </a:r>
            <a:r>
              <a:rPr lang="zh-CN" altLang="en-US" sz="12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en-US" sz="1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4686057" y="4195191"/>
            <a:ext cx="1805960" cy="300182"/>
          </a:xfrm>
          <a:prstGeom prst="roundRect">
            <a:avLst>
              <a:gd name="adj" fmla="val 0"/>
            </a:avLst>
          </a:prstGeom>
          <a:noFill/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1" tIns="34286" rIns="68571" bIns="34286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日期</a:t>
            </a:r>
            <a:r>
              <a:rPr lang="zh-CN" altLang="en-US" sz="12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：年月日</a:t>
            </a:r>
            <a:endParaRPr lang="zh-CN" altLang="en-US" sz="1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Pianoboy - 纯音乐版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39275" y="-228600"/>
            <a:ext cx="457200" cy="4572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08236" y="179125"/>
            <a:ext cx="913224" cy="69737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93085" y="179124"/>
            <a:ext cx="839833" cy="76667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197" y="130556"/>
            <a:ext cx="1044170" cy="863814"/>
          </a:xfrm>
          <a:prstGeom prst="rect">
            <a:avLst/>
          </a:prstGeom>
        </p:spPr>
      </p:pic>
    </p:spTree>
  </p:cSld>
  <p:clrMapOvr>
    <a:masterClrMapping/>
  </p:clrMapOvr>
  <p:transition spd="slow" advTm="2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9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9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9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9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5" grpId="0" animBg="1"/>
      <p:bldP spid="11" grpId="0" animBg="1"/>
      <p:bldP spid="16" grpId="0" animBg="1"/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文本占位符 5"/>
          <p:cNvSpPr txBox="1"/>
          <p:nvPr/>
        </p:nvSpPr>
        <p:spPr>
          <a:xfrm>
            <a:off x="467544" y="771550"/>
            <a:ext cx="8352928" cy="576064"/>
          </a:xfrm>
          <a:prstGeom prst="rect">
            <a:avLst/>
          </a:prstGeom>
          <a:ln>
            <a:solidFill>
              <a:schemeClr val="tx1"/>
            </a:solidFill>
            <a:prstDash val="sysDot"/>
          </a:ln>
        </p:spPr>
        <p:txBody>
          <a:bodyPr vert="horz" lIns="91428" tIns="45714" rIns="91428" bIns="45714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测试二：输入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18.2V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，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空载状态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下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，测量芯片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VCC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引脚的纹波在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300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m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V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左右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，三角波形正常，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18V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输出的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纹波在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200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m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V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左右，电感不会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啸叫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4" name="文本占位符 5"/>
          <p:cNvSpPr txBox="1"/>
          <p:nvPr/>
        </p:nvSpPr>
        <p:spPr>
          <a:xfrm>
            <a:off x="1475656" y="227383"/>
            <a:ext cx="3024336" cy="262979"/>
          </a:xfrm>
          <a:prstGeom prst="rect">
            <a:avLst/>
          </a:prstGeom>
          <a:ln>
            <a:solidFill>
              <a:schemeClr val="tx1"/>
            </a:solidFill>
            <a:prstDash val="sysDot"/>
          </a:ln>
        </p:spPr>
        <p:txBody>
          <a:bodyPr vert="horz" lIns="91428" tIns="45714" rIns="91428" bIns="45714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如下图为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：</a:t>
            </a:r>
            <a:r>
              <a:rPr lang="en-US" altLang="zh-CN" sz="1600" kern="0" spc="-150" dirty="0">
                <a:solidFill>
                  <a:srgbClr val="019B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kern="0" spc="-150" dirty="0" smtClean="0">
                <a:solidFill>
                  <a:srgbClr val="019B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LM5175PWP</a:t>
            </a:r>
            <a:r>
              <a:rPr lang="zh-CN" altLang="en-US" sz="1600" kern="0" spc="-150" dirty="0" smtClean="0">
                <a:solidFill>
                  <a:srgbClr val="019B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原理图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5" name="图片 4" descr="C:\Users\HD8\AppData\Roaming\feiq\RichOle\59911276.bmp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9662"/>
            <a:ext cx="2177415" cy="24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 descr="C:\Users\HD8\AppData\Roaming\feiq\RichOle\1601288525.bmp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585" y="1753351"/>
            <a:ext cx="2886075" cy="2429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 descr="C:\Users\HD8\AppData\Roaming\feiq\RichOle\1108434672.bmp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753352"/>
            <a:ext cx="2796297" cy="24295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7425695"/>
      </p:ext>
    </p:extLst>
  </p:cSld>
  <p:clrMapOvr>
    <a:masterClrMapping/>
  </p:clrMapOvr>
  <p:transition spd="slow" advTm="2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文本占位符 5"/>
          <p:cNvSpPr txBox="1"/>
          <p:nvPr/>
        </p:nvSpPr>
        <p:spPr>
          <a:xfrm>
            <a:off x="467544" y="771550"/>
            <a:ext cx="8352928" cy="576064"/>
          </a:xfrm>
          <a:prstGeom prst="rect">
            <a:avLst/>
          </a:prstGeom>
          <a:ln>
            <a:solidFill>
              <a:schemeClr val="tx1"/>
            </a:solidFill>
            <a:prstDash val="sysDot"/>
          </a:ln>
        </p:spPr>
        <p:txBody>
          <a:bodyPr vert="horz" lIns="91428" tIns="45714" rIns="91428" bIns="45714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测试三：输入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10.3V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，空载状态下 ，测量芯片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VCC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引脚的纹波在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300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m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V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左右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，三角波形正常，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18V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输出的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纹波在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100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m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V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左右，电感不会啸叫。</a:t>
            </a:r>
          </a:p>
        </p:txBody>
      </p:sp>
      <p:sp>
        <p:nvSpPr>
          <p:cNvPr id="4" name="文本占位符 5"/>
          <p:cNvSpPr txBox="1"/>
          <p:nvPr/>
        </p:nvSpPr>
        <p:spPr>
          <a:xfrm>
            <a:off x="1475656" y="219725"/>
            <a:ext cx="3024336" cy="262979"/>
          </a:xfrm>
          <a:prstGeom prst="rect">
            <a:avLst/>
          </a:prstGeom>
          <a:ln>
            <a:solidFill>
              <a:schemeClr val="tx1"/>
            </a:solidFill>
            <a:prstDash val="sysDot"/>
          </a:ln>
        </p:spPr>
        <p:txBody>
          <a:bodyPr vert="horz" lIns="91428" tIns="45714" rIns="91428" bIns="45714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如下图为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：</a:t>
            </a:r>
            <a:r>
              <a:rPr lang="en-US" altLang="zh-CN" sz="1600" kern="0" spc="-150" dirty="0">
                <a:solidFill>
                  <a:srgbClr val="019B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kern="0" spc="-150" dirty="0" smtClean="0">
                <a:solidFill>
                  <a:srgbClr val="019B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LM5175PWP</a:t>
            </a:r>
            <a:r>
              <a:rPr lang="zh-CN" altLang="en-US" sz="1600" kern="0" spc="-150" dirty="0" smtClean="0">
                <a:solidFill>
                  <a:srgbClr val="019B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原理图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7" name="图片 6" descr="C:\Users\HD8\AppData\Roaming\feiq\RichOle\204264968.bmp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01856"/>
            <a:ext cx="2343150" cy="216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图片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949" y="2017289"/>
            <a:ext cx="2836144" cy="220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11" descr="C:\Users\HD8\AppData\Roaming\feiq\RichOle\1121016127.bmp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339" y="2026975"/>
            <a:ext cx="2736304" cy="21540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2692222"/>
      </p:ext>
    </p:extLst>
  </p:cSld>
  <p:clrMapOvr>
    <a:masterClrMapping/>
  </p:clrMapOvr>
  <p:transition spd="slow" advTm="2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文本占位符 5"/>
          <p:cNvSpPr txBox="1"/>
          <p:nvPr/>
        </p:nvSpPr>
        <p:spPr>
          <a:xfrm>
            <a:off x="467544" y="771550"/>
            <a:ext cx="8352928" cy="504055"/>
          </a:xfrm>
          <a:prstGeom prst="rect">
            <a:avLst/>
          </a:prstGeom>
          <a:ln>
            <a:solidFill>
              <a:schemeClr val="tx1"/>
            </a:solidFill>
            <a:prstDash val="sysDot"/>
          </a:ln>
        </p:spPr>
        <p:txBody>
          <a:bodyPr vert="horz" lIns="91428" tIns="45714" rIns="91428" bIns="45714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测试四：某点电压输出测试，如输入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21.7V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，空载状态下 ，测量芯片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VCC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引脚的纹波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在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600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m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V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左右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，三角波形不正常，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18V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输出的纹波 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在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600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m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V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左右，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电感啸叫。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占位符 5"/>
          <p:cNvSpPr txBox="1"/>
          <p:nvPr/>
        </p:nvSpPr>
        <p:spPr>
          <a:xfrm>
            <a:off x="1492914" y="239603"/>
            <a:ext cx="3024336" cy="262979"/>
          </a:xfrm>
          <a:prstGeom prst="rect">
            <a:avLst/>
          </a:prstGeom>
          <a:ln>
            <a:solidFill>
              <a:schemeClr val="tx1"/>
            </a:solidFill>
            <a:prstDash val="sysDot"/>
          </a:ln>
        </p:spPr>
        <p:txBody>
          <a:bodyPr vert="horz" lIns="91428" tIns="45714" rIns="91428" bIns="45714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如下图为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：</a:t>
            </a:r>
            <a:r>
              <a:rPr lang="en-US" altLang="zh-CN" sz="1600" kern="0" spc="-150" dirty="0">
                <a:solidFill>
                  <a:srgbClr val="019B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kern="0" spc="-150" dirty="0" smtClean="0">
                <a:solidFill>
                  <a:srgbClr val="019B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LM5175PWP</a:t>
            </a:r>
            <a:r>
              <a:rPr lang="zh-CN" altLang="en-US" sz="1600" kern="0" spc="-150" dirty="0" smtClean="0">
                <a:solidFill>
                  <a:srgbClr val="019B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原理图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1026" name="Picture 2" descr="C:\Users\HD8\AppData\Roaming\feiq\RichOle\1573002855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23678"/>
            <a:ext cx="193877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D8\AppData\Roaming\feiq\RichOle\1745387542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935950"/>
            <a:ext cx="2365999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HD8\AppData\Roaming\feiq\RichOle\1534177729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950132"/>
            <a:ext cx="2390258" cy="227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064207"/>
      </p:ext>
    </p:extLst>
  </p:cSld>
  <p:clrMapOvr>
    <a:masterClrMapping/>
  </p:clrMapOvr>
  <p:transition spd="slow" advTm="2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文本占位符 5"/>
          <p:cNvSpPr txBox="1"/>
          <p:nvPr/>
        </p:nvSpPr>
        <p:spPr>
          <a:xfrm>
            <a:off x="467544" y="771550"/>
            <a:ext cx="8352928" cy="504055"/>
          </a:xfrm>
          <a:prstGeom prst="rect">
            <a:avLst/>
          </a:prstGeom>
          <a:ln>
            <a:solidFill>
              <a:schemeClr val="tx1"/>
            </a:solidFill>
            <a:prstDash val="sysDot"/>
          </a:ln>
        </p:spPr>
        <p:txBody>
          <a:bodyPr vert="horz" lIns="91428" tIns="45714" rIns="91428" bIns="45714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测试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五：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输入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12V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，接电池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充电，测量芯片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VCC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引脚的纹波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在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600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m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V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左右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，三角波形有点不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正常， 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18V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输出的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纹波在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400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m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V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左右，电感不会啸叫。</a:t>
            </a:r>
          </a:p>
        </p:txBody>
      </p:sp>
      <p:sp>
        <p:nvSpPr>
          <p:cNvPr id="4" name="文本占位符 5"/>
          <p:cNvSpPr txBox="1"/>
          <p:nvPr/>
        </p:nvSpPr>
        <p:spPr>
          <a:xfrm>
            <a:off x="1457343" y="216396"/>
            <a:ext cx="3024336" cy="262979"/>
          </a:xfrm>
          <a:prstGeom prst="rect">
            <a:avLst/>
          </a:prstGeom>
          <a:ln>
            <a:solidFill>
              <a:schemeClr val="tx1"/>
            </a:solidFill>
            <a:prstDash val="sysDot"/>
          </a:ln>
        </p:spPr>
        <p:txBody>
          <a:bodyPr vert="horz" lIns="91428" tIns="45714" rIns="91428" bIns="45714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如下图为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：</a:t>
            </a:r>
            <a:r>
              <a:rPr lang="en-US" altLang="zh-CN" sz="1600" kern="0" spc="-150" dirty="0">
                <a:solidFill>
                  <a:srgbClr val="019B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kern="0" spc="-150" dirty="0" smtClean="0">
                <a:solidFill>
                  <a:srgbClr val="019B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LM5175PWP</a:t>
            </a:r>
            <a:r>
              <a:rPr lang="zh-CN" altLang="en-US" sz="1600" kern="0" spc="-150" dirty="0" smtClean="0">
                <a:solidFill>
                  <a:srgbClr val="019B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原理图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2050" name="Picture 2" descr="C:\Users\HD8\AppData\Roaming\feiq\RichOle\1315491793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95686"/>
            <a:ext cx="1892029" cy="225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HD8\AppData\Roaming\feiq\RichOle\2588868752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995687"/>
            <a:ext cx="2539405" cy="225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HD8\AppData\Roaming\feiq\RichOle\2628005725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995685"/>
            <a:ext cx="2271100" cy="225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89159"/>
      </p:ext>
    </p:extLst>
  </p:cSld>
  <p:clrMapOvr>
    <a:masterClrMapping/>
  </p:clrMapOvr>
  <p:transition spd="slow" advTm="2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文本占位符 5"/>
          <p:cNvSpPr txBox="1"/>
          <p:nvPr/>
        </p:nvSpPr>
        <p:spPr>
          <a:xfrm>
            <a:off x="467544" y="771550"/>
            <a:ext cx="8352928" cy="504055"/>
          </a:xfrm>
          <a:prstGeom prst="rect">
            <a:avLst/>
          </a:prstGeom>
          <a:ln>
            <a:solidFill>
              <a:schemeClr val="tx1"/>
            </a:solidFill>
            <a:prstDash val="sysDot"/>
          </a:ln>
        </p:spPr>
        <p:txBody>
          <a:bodyPr vert="horz" lIns="91428" tIns="45714" rIns="91428" bIns="45714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测试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六：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输入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17-22.2V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，接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电池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充电，测量芯片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VCC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引脚的纹波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在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400mV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左右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，三角波形不正常，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18V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输出的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纹波在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600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m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V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左右，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电感啸叫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4" name="文本占位符 5"/>
          <p:cNvSpPr txBox="1"/>
          <p:nvPr/>
        </p:nvSpPr>
        <p:spPr>
          <a:xfrm>
            <a:off x="1475656" y="226352"/>
            <a:ext cx="3024336" cy="262979"/>
          </a:xfrm>
          <a:prstGeom prst="rect">
            <a:avLst/>
          </a:prstGeom>
          <a:ln>
            <a:solidFill>
              <a:schemeClr val="tx1"/>
            </a:solidFill>
            <a:prstDash val="sysDot"/>
          </a:ln>
        </p:spPr>
        <p:txBody>
          <a:bodyPr vert="horz" lIns="91428" tIns="45714" rIns="91428" bIns="45714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如下图为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：</a:t>
            </a:r>
            <a:r>
              <a:rPr lang="en-US" altLang="zh-CN" sz="1600" kern="0" spc="-150" dirty="0">
                <a:solidFill>
                  <a:srgbClr val="019B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kern="0" spc="-150" dirty="0" smtClean="0">
                <a:solidFill>
                  <a:srgbClr val="019B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LM5175PWP</a:t>
            </a:r>
            <a:r>
              <a:rPr lang="zh-CN" altLang="en-US" sz="1600" kern="0" spc="-150" dirty="0" smtClean="0">
                <a:solidFill>
                  <a:srgbClr val="019B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原理图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4098" name="Picture 2" descr="C:\Users\HD8\AppData\Roaming\feiq\RichOle\2340835849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95687"/>
            <a:ext cx="1957703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HD8\AppData\Roaming\feiq\RichOle\3166390295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201" y="1995688"/>
            <a:ext cx="2583904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HD8\AppData\Roaming\feiq\RichOle\1206248980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968726"/>
            <a:ext cx="2520279" cy="225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915567"/>
      </p:ext>
    </p:extLst>
  </p:cSld>
  <p:clrMapOvr>
    <a:masterClrMapping/>
  </p:clrMapOvr>
  <p:transition spd="slow" advTm="2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文本占位符 5"/>
          <p:cNvSpPr txBox="1"/>
          <p:nvPr/>
        </p:nvSpPr>
        <p:spPr>
          <a:xfrm>
            <a:off x="467544" y="771550"/>
            <a:ext cx="8352928" cy="648072"/>
          </a:xfrm>
          <a:prstGeom prst="rect">
            <a:avLst/>
          </a:prstGeom>
          <a:ln>
            <a:solidFill>
              <a:schemeClr val="tx1"/>
            </a:solidFill>
            <a:prstDash val="sysDot"/>
          </a:ln>
        </p:spPr>
        <p:txBody>
          <a:bodyPr vert="horz" lIns="91428" tIns="45714" rIns="91428" bIns="45714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测试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七：输入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24V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，接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电池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充电，测量芯片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VCC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引脚的纹波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在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200mV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左右，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波形正常的三角波，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18V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输出的纹波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在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100mV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左右，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电感不会啸叫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4" name="文本占位符 5"/>
          <p:cNvSpPr txBox="1"/>
          <p:nvPr/>
        </p:nvSpPr>
        <p:spPr>
          <a:xfrm>
            <a:off x="1475656" y="216396"/>
            <a:ext cx="3024336" cy="262979"/>
          </a:xfrm>
          <a:prstGeom prst="rect">
            <a:avLst/>
          </a:prstGeom>
          <a:ln>
            <a:solidFill>
              <a:schemeClr val="tx1"/>
            </a:solidFill>
            <a:prstDash val="sysDot"/>
          </a:ln>
        </p:spPr>
        <p:txBody>
          <a:bodyPr vert="horz" lIns="91428" tIns="45714" rIns="91428" bIns="45714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如下图为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：</a:t>
            </a:r>
            <a:r>
              <a:rPr lang="en-US" altLang="zh-CN" sz="1600" kern="0" spc="-150" dirty="0">
                <a:solidFill>
                  <a:srgbClr val="019B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kern="0" spc="-150" dirty="0" smtClean="0">
                <a:solidFill>
                  <a:srgbClr val="019B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LM5175PWP</a:t>
            </a:r>
            <a:r>
              <a:rPr lang="zh-CN" altLang="en-US" sz="1600" kern="0" spc="-150" dirty="0" smtClean="0">
                <a:solidFill>
                  <a:srgbClr val="019B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原理图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3074" name="Picture 2" descr="C:\Users\HD8\AppData\Roaming\feiq\RichOle\2096066646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89" y="1923679"/>
            <a:ext cx="2592288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HD8\AppData\Roaming\feiq\RichOle\3729935497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880" y="1923680"/>
            <a:ext cx="2508255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HD8\AppData\Roaming\feiq\RichOle\1668724832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923679"/>
            <a:ext cx="2854349" cy="230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342186"/>
      </p:ext>
    </p:extLst>
  </p:cSld>
  <p:clrMapOvr>
    <a:masterClrMapping/>
  </p:clrMapOvr>
  <p:transition spd="slow" advTm="2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文本占位符 5"/>
          <p:cNvSpPr txBox="1"/>
          <p:nvPr/>
        </p:nvSpPr>
        <p:spPr>
          <a:xfrm>
            <a:off x="107504" y="761222"/>
            <a:ext cx="4536504" cy="4248472"/>
          </a:xfrm>
          <a:prstGeom prst="rect">
            <a:avLst/>
          </a:prstGeom>
          <a:ln>
            <a:solidFill>
              <a:schemeClr val="tx1"/>
            </a:solidFill>
            <a:prstDash val="sysDot"/>
          </a:ln>
        </p:spPr>
        <p:txBody>
          <a:bodyPr vert="horz" lIns="91428" tIns="45714" rIns="91428" bIns="45714" rtlCol="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调试总结：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    优化参数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  <a:p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1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：</a:t>
            </a:r>
            <a:r>
              <a:rPr lang="zh-CN" altLang="en-US" sz="1600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第</a:t>
            </a:r>
            <a:r>
              <a:rPr lang="en-US" altLang="zh-CN" sz="1600" dirty="0">
                <a:solidFill>
                  <a:srgbClr val="FF0000"/>
                </a:solidFill>
                <a:ea typeface="微软雅黑" panose="020B0503020204020204" pitchFamily="34" charset="-122"/>
              </a:rPr>
              <a:t>9</a:t>
            </a:r>
            <a:r>
              <a:rPr lang="zh-CN" altLang="en-US" sz="1600" dirty="0">
                <a:solidFill>
                  <a:srgbClr val="FF0000"/>
                </a:solidFill>
                <a:ea typeface="微软雅黑" panose="020B0503020204020204" pitchFamily="34" charset="-122"/>
              </a:rPr>
              <a:t>引脚</a:t>
            </a:r>
            <a:r>
              <a:rPr lang="en-US" altLang="zh-CN" sz="1600" dirty="0">
                <a:solidFill>
                  <a:srgbClr val="FF0000"/>
                </a:solidFill>
                <a:ea typeface="微软雅黑" panose="020B0503020204020204" pitchFamily="34" charset="-122"/>
              </a:rPr>
              <a:t>COMP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：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C299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由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100pf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改为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1.2nF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，   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C271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由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22nf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改为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33nf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，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R120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由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10K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改为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2K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  <a:p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2:  </a:t>
            </a:r>
            <a:r>
              <a:rPr lang="zh-CN" altLang="en-US" sz="1600" dirty="0">
                <a:solidFill>
                  <a:srgbClr val="FF0000"/>
                </a:solidFill>
                <a:ea typeface="微软雅黑" panose="020B0503020204020204" pitchFamily="34" charset="-122"/>
              </a:rPr>
              <a:t>第</a:t>
            </a:r>
            <a:r>
              <a:rPr lang="en-US" altLang="zh-CN" sz="1600" dirty="0">
                <a:solidFill>
                  <a:srgbClr val="FF0000"/>
                </a:solidFill>
                <a:ea typeface="微软雅黑" panose="020B0503020204020204" pitchFamily="34" charset="-122"/>
              </a:rPr>
              <a:t>12</a:t>
            </a:r>
            <a:r>
              <a:rPr lang="zh-CN" altLang="en-US" sz="1600" dirty="0">
                <a:solidFill>
                  <a:srgbClr val="FF0000"/>
                </a:solidFill>
                <a:ea typeface="微软雅黑" panose="020B0503020204020204" pitchFamily="34" charset="-122"/>
              </a:rPr>
              <a:t>引脚</a:t>
            </a:r>
            <a:r>
              <a:rPr lang="en-US" altLang="zh-CN" sz="1600" dirty="0">
                <a:solidFill>
                  <a:srgbClr val="FF0000"/>
                </a:solidFill>
                <a:ea typeface="微软雅黑" panose="020B0503020204020204" pitchFamily="34" charset="-122"/>
              </a:rPr>
              <a:t>VOSNS</a:t>
            </a:r>
            <a:r>
              <a:rPr lang="en-US" altLang="zh-CN" sz="1600" dirty="0">
                <a:solidFill>
                  <a:schemeClr val="tx1"/>
                </a:solidFill>
                <a:ea typeface="微软雅黑" panose="020B0503020204020204" pitchFamily="34" charset="-122"/>
              </a:rPr>
              <a:t>:C267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由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100pf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改为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1uf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  <a:p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3:  </a:t>
            </a:r>
            <a:r>
              <a:rPr lang="zh-CN" altLang="en-US" sz="1600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第</a:t>
            </a:r>
            <a:r>
              <a:rPr lang="en-US" altLang="zh-CN" sz="1600" dirty="0">
                <a:solidFill>
                  <a:srgbClr val="FF0000"/>
                </a:solidFill>
                <a:ea typeface="微软雅黑" panose="020B0503020204020204" pitchFamily="34" charset="-122"/>
              </a:rPr>
              <a:t>5</a:t>
            </a:r>
            <a:r>
              <a:rPr lang="zh-CN" altLang="en-US" sz="1600" dirty="0">
                <a:solidFill>
                  <a:srgbClr val="FF0000"/>
                </a:solidFill>
                <a:ea typeface="微软雅黑" panose="020B0503020204020204" pitchFamily="34" charset="-122"/>
              </a:rPr>
              <a:t>引脚</a:t>
            </a:r>
            <a:r>
              <a:rPr lang="en-US" altLang="zh-CN" sz="1600" dirty="0">
                <a:solidFill>
                  <a:srgbClr val="FF0000"/>
                </a:solidFill>
                <a:ea typeface="微软雅黑" panose="020B0503020204020204" pitchFamily="34" charset="-122"/>
              </a:rPr>
              <a:t>DITH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:   R257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由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100K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改为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0R, C268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改为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NC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  <a:p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4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：电源输出端增加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470UF/25V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但是在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21.7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左右有比较小声的啸叫。需要原厂帮忙协助。</a:t>
            </a:r>
          </a:p>
          <a:p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占位符 5"/>
          <p:cNvSpPr txBox="1"/>
          <p:nvPr/>
        </p:nvSpPr>
        <p:spPr>
          <a:xfrm>
            <a:off x="1475656" y="219725"/>
            <a:ext cx="3024336" cy="262979"/>
          </a:xfrm>
          <a:prstGeom prst="rect">
            <a:avLst/>
          </a:prstGeom>
          <a:ln>
            <a:solidFill>
              <a:schemeClr val="tx1"/>
            </a:solidFill>
            <a:prstDash val="sysDot"/>
          </a:ln>
        </p:spPr>
        <p:txBody>
          <a:bodyPr vert="horz" lIns="91428" tIns="45714" rIns="91428" bIns="45714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如下图为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：</a:t>
            </a:r>
            <a:r>
              <a:rPr lang="en-US" altLang="zh-CN" sz="1600" kern="0" spc="-150" dirty="0">
                <a:solidFill>
                  <a:srgbClr val="019B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kern="0" spc="-150" dirty="0" smtClean="0">
                <a:solidFill>
                  <a:srgbClr val="019B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LM5175PWP</a:t>
            </a:r>
            <a:r>
              <a:rPr lang="zh-CN" altLang="en-US" sz="1600" kern="0" spc="-150" dirty="0" smtClean="0">
                <a:solidFill>
                  <a:srgbClr val="019B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原理图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48798"/>
            <a:ext cx="4041741" cy="4073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HD8\AppData\Roaming\feiq\RichOle\3559208546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020" y="3774355"/>
            <a:ext cx="1696988" cy="114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983068"/>
      </p:ext>
    </p:extLst>
  </p:cSld>
  <p:clrMapOvr>
    <a:masterClrMapping/>
  </p:clrMapOvr>
  <p:transition spd="slow" advTm="2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1329857"/>
            <a:ext cx="9144000" cy="2232248"/>
          </a:xfrm>
          <a:prstGeom prst="rect">
            <a:avLst/>
          </a:prstGeom>
          <a:solidFill>
            <a:srgbClr val="019BAB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spcCol="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Oval 13"/>
          <p:cNvSpPr>
            <a:spLocks noChangeArrowheads="1"/>
          </p:cNvSpPr>
          <p:nvPr/>
        </p:nvSpPr>
        <p:spPr bwMode="auto">
          <a:xfrm>
            <a:off x="2721772" y="1515440"/>
            <a:ext cx="930546" cy="930541"/>
          </a:xfrm>
          <a:prstGeom prst="ellipse">
            <a:avLst/>
          </a:prstGeom>
          <a:gradFill flip="none" rotWithShape="1">
            <a:gsLst>
              <a:gs pos="55000">
                <a:srgbClr val="E7E7E7"/>
              </a:gs>
              <a:gs pos="0">
                <a:sysClr val="window" lastClr="FFFFFF"/>
              </a:gs>
              <a:gs pos="100000">
                <a:sysClr val="window" lastClr="FFFFFF">
                  <a:lumMod val="75000"/>
                </a:sysClr>
              </a:gs>
            </a:gsLst>
            <a:path path="circle">
              <a:fillToRect t="100000" r="100000"/>
            </a:path>
            <a:tileRect l="-100000" b="-100000"/>
          </a:gradFill>
          <a:ln w="22225" cap="flat" cmpd="sng" algn="ctr">
            <a:gradFill flip="none" rotWithShape="1">
              <a:gsLst>
                <a:gs pos="0">
                  <a:sysClr val="window" lastClr="FFFFFF">
                    <a:lumMod val="75000"/>
                  </a:sysClr>
                </a:gs>
                <a:gs pos="100000">
                  <a:sysClr val="window" lastClr="FFFFFF"/>
                </a:gs>
              </a:gsLst>
              <a:lin ang="18900000" scaled="1"/>
              <a:tileRect/>
            </a:gradFill>
            <a:prstDash val="solid"/>
          </a:ln>
          <a:effectLst>
            <a:outerShdw blurRad="203200" dist="101600" dir="8100000" sx="102000" sy="102000" algn="tr" rotWithShape="0">
              <a:prstClr val="black">
                <a:alpha val="30000"/>
              </a:prstClr>
            </a:outerShdw>
          </a:effectLst>
        </p:spPr>
        <p:txBody>
          <a:bodyPr lIns="91438" tIns="45719" rIns="91438" bIns="45719" rtlCol="0" anchor="ctr"/>
          <a:lstStyle/>
          <a:p>
            <a:pPr algn="ctr">
              <a:defRPr/>
            </a:pPr>
            <a:r>
              <a:rPr lang="zh-CN" altLang="en-US" sz="4800" b="1" kern="0" spc="-150" smtClean="0">
                <a:solidFill>
                  <a:srgbClr val="019B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</a:t>
            </a:r>
            <a:endParaRPr lang="en-US" altLang="zh-CN" sz="4800" b="1" kern="0" spc="-150" dirty="0">
              <a:solidFill>
                <a:srgbClr val="019BA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val 13"/>
          <p:cNvSpPr>
            <a:spLocks noChangeArrowheads="1"/>
          </p:cNvSpPr>
          <p:nvPr/>
        </p:nvSpPr>
        <p:spPr bwMode="auto">
          <a:xfrm>
            <a:off x="3512190" y="1515440"/>
            <a:ext cx="930546" cy="930541"/>
          </a:xfrm>
          <a:prstGeom prst="ellipse">
            <a:avLst/>
          </a:prstGeom>
          <a:gradFill flip="none" rotWithShape="1">
            <a:gsLst>
              <a:gs pos="55000">
                <a:srgbClr val="E7E7E7"/>
              </a:gs>
              <a:gs pos="0">
                <a:sysClr val="window" lastClr="FFFFFF"/>
              </a:gs>
              <a:gs pos="100000">
                <a:sysClr val="window" lastClr="FFFFFF">
                  <a:lumMod val="75000"/>
                </a:sysClr>
              </a:gs>
            </a:gsLst>
            <a:path path="circle">
              <a:fillToRect t="100000" r="100000"/>
            </a:path>
            <a:tileRect l="-100000" b="-100000"/>
          </a:gradFill>
          <a:ln w="22225" cap="flat" cmpd="sng" algn="ctr">
            <a:gradFill flip="none" rotWithShape="1">
              <a:gsLst>
                <a:gs pos="0">
                  <a:sysClr val="window" lastClr="FFFFFF">
                    <a:lumMod val="75000"/>
                  </a:sysClr>
                </a:gs>
                <a:gs pos="100000">
                  <a:sysClr val="window" lastClr="FFFFFF"/>
                </a:gs>
              </a:gsLst>
              <a:lin ang="18900000" scaled="1"/>
              <a:tileRect/>
            </a:gradFill>
            <a:prstDash val="solid"/>
          </a:ln>
          <a:effectLst>
            <a:outerShdw blurRad="203200" dist="101600" dir="8100000" sx="102000" sy="102000" algn="tr" rotWithShape="0">
              <a:prstClr val="black">
                <a:alpha val="30000"/>
              </a:prstClr>
            </a:outerShdw>
          </a:effectLst>
        </p:spPr>
        <p:txBody>
          <a:bodyPr lIns="91438" tIns="45719" rIns="91438" bIns="45719" rtlCol="0" anchor="ctr"/>
          <a:lstStyle/>
          <a:p>
            <a:pPr algn="ctr">
              <a:defRPr/>
            </a:pPr>
            <a:r>
              <a:rPr lang="zh-CN" altLang="en-US" sz="4800" b="1" kern="0" spc="-150">
                <a:solidFill>
                  <a:srgbClr val="019B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</a:t>
            </a:r>
            <a:endParaRPr lang="en-US" altLang="zh-CN" sz="4800" b="1" kern="0" spc="-150" dirty="0">
              <a:solidFill>
                <a:srgbClr val="019BA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Oval 13"/>
          <p:cNvSpPr>
            <a:spLocks noChangeArrowheads="1"/>
          </p:cNvSpPr>
          <p:nvPr/>
        </p:nvSpPr>
        <p:spPr bwMode="auto">
          <a:xfrm>
            <a:off x="4302608" y="1515440"/>
            <a:ext cx="930546" cy="930541"/>
          </a:xfrm>
          <a:prstGeom prst="ellipse">
            <a:avLst/>
          </a:prstGeom>
          <a:gradFill flip="none" rotWithShape="1">
            <a:gsLst>
              <a:gs pos="55000">
                <a:srgbClr val="E7E7E7"/>
              </a:gs>
              <a:gs pos="0">
                <a:sysClr val="window" lastClr="FFFFFF"/>
              </a:gs>
              <a:gs pos="100000">
                <a:sysClr val="window" lastClr="FFFFFF">
                  <a:lumMod val="75000"/>
                </a:sysClr>
              </a:gs>
            </a:gsLst>
            <a:path path="circle">
              <a:fillToRect t="100000" r="100000"/>
            </a:path>
            <a:tileRect l="-100000" b="-100000"/>
          </a:gradFill>
          <a:ln w="22225" cap="flat" cmpd="sng" algn="ctr">
            <a:gradFill flip="none" rotWithShape="1">
              <a:gsLst>
                <a:gs pos="0">
                  <a:sysClr val="window" lastClr="FFFFFF">
                    <a:lumMod val="75000"/>
                  </a:sysClr>
                </a:gs>
                <a:gs pos="100000">
                  <a:sysClr val="window" lastClr="FFFFFF"/>
                </a:gs>
              </a:gsLst>
              <a:lin ang="18900000" scaled="1"/>
              <a:tileRect/>
            </a:gradFill>
            <a:prstDash val="solid"/>
          </a:ln>
          <a:effectLst>
            <a:outerShdw blurRad="203200" dist="101600" dir="8100000" sx="102000" sy="102000" algn="tr" rotWithShape="0">
              <a:prstClr val="black">
                <a:alpha val="30000"/>
              </a:prstClr>
            </a:outerShdw>
          </a:effectLst>
        </p:spPr>
        <p:txBody>
          <a:bodyPr lIns="91438" tIns="45719" rIns="91438" bIns="45719" rtlCol="0" anchor="ctr"/>
          <a:lstStyle/>
          <a:p>
            <a:pPr algn="ctr">
              <a:defRPr/>
            </a:pPr>
            <a:r>
              <a:rPr lang="zh-CN" altLang="en-US" sz="4800" b="1" kern="0" spc="-150" smtClean="0">
                <a:solidFill>
                  <a:srgbClr val="019B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聆</a:t>
            </a:r>
            <a:endParaRPr lang="en-US" altLang="zh-CN" sz="4800" b="1" kern="0" spc="-150" dirty="0">
              <a:solidFill>
                <a:srgbClr val="019BA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Oval 13"/>
          <p:cNvSpPr>
            <a:spLocks noChangeArrowheads="1"/>
          </p:cNvSpPr>
          <p:nvPr/>
        </p:nvSpPr>
        <p:spPr bwMode="auto">
          <a:xfrm>
            <a:off x="5093026" y="1515440"/>
            <a:ext cx="930546" cy="930541"/>
          </a:xfrm>
          <a:prstGeom prst="ellipse">
            <a:avLst/>
          </a:prstGeom>
          <a:gradFill flip="none" rotWithShape="1">
            <a:gsLst>
              <a:gs pos="55000">
                <a:srgbClr val="E7E7E7"/>
              </a:gs>
              <a:gs pos="0">
                <a:sysClr val="window" lastClr="FFFFFF"/>
              </a:gs>
              <a:gs pos="100000">
                <a:sysClr val="window" lastClr="FFFFFF">
                  <a:lumMod val="75000"/>
                </a:sysClr>
              </a:gs>
            </a:gsLst>
            <a:path path="circle">
              <a:fillToRect t="100000" r="100000"/>
            </a:path>
            <a:tileRect l="-100000" b="-100000"/>
          </a:gradFill>
          <a:ln w="22225" cap="flat" cmpd="sng" algn="ctr">
            <a:gradFill flip="none" rotWithShape="1">
              <a:gsLst>
                <a:gs pos="0">
                  <a:sysClr val="window" lastClr="FFFFFF">
                    <a:lumMod val="75000"/>
                  </a:sysClr>
                </a:gs>
                <a:gs pos="100000">
                  <a:sysClr val="window" lastClr="FFFFFF"/>
                </a:gs>
              </a:gsLst>
              <a:lin ang="18900000" scaled="1"/>
              <a:tileRect/>
            </a:gradFill>
            <a:prstDash val="solid"/>
          </a:ln>
          <a:effectLst>
            <a:outerShdw blurRad="203200" dist="101600" dir="8100000" sx="102000" sy="102000" algn="tr" rotWithShape="0">
              <a:prstClr val="black">
                <a:alpha val="30000"/>
              </a:prstClr>
            </a:outerShdw>
          </a:effectLst>
        </p:spPr>
        <p:txBody>
          <a:bodyPr lIns="91438" tIns="45719" rIns="91438" bIns="45719" rtlCol="0" anchor="ctr"/>
          <a:lstStyle/>
          <a:p>
            <a:pPr algn="ctr">
              <a:defRPr/>
            </a:pPr>
            <a:r>
              <a:rPr lang="zh-CN" altLang="en-US" sz="4800" b="1" kern="0" spc="-150" smtClean="0">
                <a:solidFill>
                  <a:srgbClr val="019B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听</a:t>
            </a:r>
            <a:endParaRPr lang="en-US" altLang="zh-CN" sz="4800" b="1" kern="0" spc="-150" dirty="0">
              <a:solidFill>
                <a:srgbClr val="019BA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2721003" y="2757753"/>
            <a:ext cx="1494426" cy="300182"/>
          </a:xfrm>
          <a:prstGeom prst="roundRect">
            <a:avLst>
              <a:gd name="adj" fmla="val 0"/>
            </a:avLst>
          </a:prstGeom>
          <a:noFill/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1" tIns="34286" rIns="68571" bIns="34286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汇报人</a:t>
            </a:r>
            <a:r>
              <a:rPr lang="zh-CN" altLang="en-US" sz="12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zh-CN" altLang="en-US" sz="1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4710256" y="2752304"/>
            <a:ext cx="1805960" cy="300182"/>
          </a:xfrm>
          <a:prstGeom prst="roundRect">
            <a:avLst>
              <a:gd name="adj" fmla="val 0"/>
            </a:avLst>
          </a:prstGeom>
          <a:noFill/>
          <a:ln w="127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71" tIns="34286" rIns="68571" bIns="34286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日期</a:t>
            </a:r>
            <a:r>
              <a:rPr lang="zh-CN" altLang="en-US" sz="1200" dirty="0" smtClea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：年月日</a:t>
            </a:r>
            <a:endParaRPr lang="zh-CN" altLang="en-US" sz="12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2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9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9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9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9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1187625" y="1179390"/>
            <a:ext cx="7056784" cy="2880320"/>
          </a:xfrm>
          <a:prstGeom prst="roundRect">
            <a:avLst>
              <a:gd name="adj" fmla="val 9960"/>
            </a:avLst>
          </a:prstGeom>
          <a:gradFill flip="none" rotWithShape="1">
            <a:gsLst>
              <a:gs pos="0">
                <a:sysClr val="window" lastClr="FFFFFF">
                  <a:lumMod val="95000"/>
                </a:sysClr>
              </a:gs>
              <a:gs pos="100000">
                <a:sysClr val="window" lastClr="FFFFFF"/>
              </a:gs>
            </a:gsLst>
            <a:lin ang="5400000" scaled="1"/>
            <a:tileRect/>
          </a:gradFill>
          <a:ln w="9525" cap="flat" cmpd="sng" algn="ctr">
            <a:solidFill>
              <a:sysClr val="window" lastClr="FFFFFF"/>
            </a:solidFill>
            <a:prstDash val="solid"/>
          </a:ln>
          <a:effectLst>
            <a:outerShdw blurRad="571500" dist="241300" dir="5400000" algn="t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noAutofit/>
          </a:bodyPr>
          <a:lstStyle/>
          <a:p>
            <a:pPr algn="ctr">
              <a:defRPr/>
            </a:pPr>
            <a:endParaRPr lang="en-US" kern="0">
              <a:solidFill>
                <a:sysClr val="window" lastClr="FFFFFF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1403649" y="1395413"/>
            <a:ext cx="6624736" cy="2376264"/>
          </a:xfrm>
          <a:prstGeom prst="roundRect">
            <a:avLst/>
          </a:prstGeom>
          <a:solidFill>
            <a:srgbClr val="019BAB"/>
          </a:solidFill>
          <a:ln w="25400" cap="flat" cmpd="sng" algn="ctr">
            <a:solidFill>
              <a:sysClr val="window" lastClr="FFFFFF">
                <a:lumMod val="95000"/>
              </a:sysClr>
            </a:solidFill>
            <a:prstDash val="solid"/>
          </a:ln>
          <a:effectLst>
            <a:outerShdw blurRad="279400" dist="101600" dir="5400000" algn="t" rotWithShape="0">
              <a:prstClr val="black">
                <a:alpha val="34000"/>
              </a:prstClr>
            </a:outerShdw>
          </a:effectLst>
        </p:spPr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noAutofit/>
          </a:bodyPr>
          <a:lstStyle/>
          <a:p>
            <a:pPr algn="ctr">
              <a:defRPr/>
            </a:pPr>
            <a:endParaRPr lang="en-US" kern="0">
              <a:solidFill>
                <a:sysClr val="window" lastClr="FFFFFF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2998" y="1851670"/>
            <a:ext cx="4186661" cy="175432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zh-CN" altLang="en-US" kern="0" dirty="0" smtClean="0">
                <a:solidFill>
                  <a:srgbClr val="FFFF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故障现象：</a:t>
            </a:r>
            <a:endParaRPr lang="en-US" altLang="zh-CN" kern="0" dirty="0" smtClean="0">
              <a:solidFill>
                <a:srgbClr val="FFFFFF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defRPr/>
            </a:pPr>
            <a:r>
              <a:rPr lang="zh-CN" altLang="en-US" kern="0" dirty="0" smtClean="0">
                <a:solidFill>
                  <a:srgbClr val="FFFF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输入电压在</a:t>
            </a:r>
            <a:r>
              <a:rPr lang="en-US" altLang="zh-CN" kern="0" dirty="0" smtClean="0">
                <a:solidFill>
                  <a:srgbClr val="FFFF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14V</a:t>
            </a:r>
            <a:r>
              <a:rPr lang="zh-CN" altLang="en-US" kern="0" dirty="0" smtClean="0">
                <a:solidFill>
                  <a:srgbClr val="FFFF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到</a:t>
            </a:r>
            <a:r>
              <a:rPr lang="en-US" altLang="zh-CN" kern="0" dirty="0" smtClean="0">
                <a:solidFill>
                  <a:srgbClr val="FFFF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22V</a:t>
            </a:r>
            <a:r>
              <a:rPr lang="zh-CN" altLang="en-US" kern="0" dirty="0" smtClean="0">
                <a:solidFill>
                  <a:srgbClr val="FFFF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范围内，</a:t>
            </a:r>
            <a:endParaRPr lang="en-US" altLang="zh-CN" kern="0" dirty="0" smtClean="0">
              <a:solidFill>
                <a:srgbClr val="FFFFFF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defRPr/>
            </a:pPr>
            <a:r>
              <a:rPr lang="en-US" altLang="zh-CN" kern="0" dirty="0" smtClean="0">
                <a:solidFill>
                  <a:srgbClr val="FFFF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      1</a:t>
            </a:r>
            <a:r>
              <a:rPr lang="zh-CN" altLang="en-US" kern="0" dirty="0" smtClean="0">
                <a:solidFill>
                  <a:srgbClr val="FFFF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：电感啸叫。</a:t>
            </a:r>
            <a:endParaRPr lang="en-US" altLang="zh-CN" kern="0" dirty="0">
              <a:solidFill>
                <a:srgbClr val="FFFFFF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defRPr/>
            </a:pPr>
            <a:r>
              <a:rPr lang="en-US" altLang="zh-CN" kern="0" dirty="0" smtClean="0">
                <a:solidFill>
                  <a:srgbClr val="FFFF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       2</a:t>
            </a:r>
            <a:r>
              <a:rPr lang="zh-CN" altLang="en-US" kern="0" dirty="0" smtClean="0">
                <a:solidFill>
                  <a:srgbClr val="FFFFFF"/>
                </a:solidFill>
                <a:ea typeface="微软雅黑" panose="020B0503020204020204" pitchFamily="34" charset="-122"/>
                <a:cs typeface="Arial" panose="020B0604020202020204" pitchFamily="34" charset="0"/>
              </a:rPr>
              <a:t>：输入电流显示不正常。</a:t>
            </a:r>
            <a:endParaRPr lang="en-US" altLang="zh-CN" kern="0" dirty="0" smtClean="0">
              <a:solidFill>
                <a:srgbClr val="FFFFFF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defRPr/>
            </a:pPr>
            <a:endParaRPr lang="en-US" altLang="zh-CN" kern="0" dirty="0" smtClean="0">
              <a:solidFill>
                <a:srgbClr val="FFFFFF"/>
              </a:solidFill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086195" y="612599"/>
            <a:ext cx="1121653" cy="1120272"/>
            <a:chOff x="5086194" y="612599"/>
            <a:chExt cx="1121653" cy="1120272"/>
          </a:xfrm>
        </p:grpSpPr>
        <p:sp>
          <p:nvSpPr>
            <p:cNvPr id="9" name="Freeform 5"/>
            <p:cNvSpPr/>
            <p:nvPr/>
          </p:nvSpPr>
          <p:spPr bwMode="auto">
            <a:xfrm>
              <a:off x="5086194" y="612599"/>
              <a:ext cx="1121653" cy="1120272"/>
            </a:xfrm>
            <a:prstGeom prst="ellipse">
              <a:avLst/>
            </a:prstGeom>
            <a:gradFill flip="none" rotWithShape="1">
              <a:gsLst>
                <a:gs pos="55000">
                  <a:srgbClr val="E7E7E7"/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127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18900000" scaled="1"/>
                <a:tileRect/>
              </a:gradFill>
            </a:ln>
            <a:effectLst>
              <a:outerShdw blurRad="203200" dist="88900" dir="8100000" sx="102000" sy="102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5259368" y="791736"/>
              <a:ext cx="775306" cy="775306"/>
            </a:xfrm>
            <a:prstGeom prst="ellipse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323145" y="450027"/>
            <a:ext cx="1498636" cy="1497600"/>
            <a:chOff x="6323144" y="450027"/>
            <a:chExt cx="1498636" cy="1497600"/>
          </a:xfrm>
        </p:grpSpPr>
        <p:sp>
          <p:nvSpPr>
            <p:cNvPr id="12" name="Freeform 5"/>
            <p:cNvSpPr/>
            <p:nvPr/>
          </p:nvSpPr>
          <p:spPr bwMode="auto">
            <a:xfrm>
              <a:off x="6323144" y="450027"/>
              <a:ext cx="1498636" cy="1497600"/>
            </a:xfrm>
            <a:prstGeom prst="ellipse">
              <a:avLst/>
            </a:prstGeom>
            <a:gradFill flip="none" rotWithShape="1">
              <a:gsLst>
                <a:gs pos="55000">
                  <a:srgbClr val="E7E7E7"/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1270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18900000" scaled="1"/>
                <a:tileRect/>
              </a:gradFill>
            </a:ln>
            <a:effectLst>
              <a:outerShdw blurRad="203200" dist="88900" dir="8100000" sx="102000" sy="102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6529748" y="636675"/>
              <a:ext cx="1085428" cy="1085428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 l="-9965" r="-47089"/>
              </a:stretch>
            </a:blip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p:transition spd="slow" advTm="2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文本占位符 5"/>
          <p:cNvSpPr txBox="1"/>
          <p:nvPr/>
        </p:nvSpPr>
        <p:spPr>
          <a:xfrm>
            <a:off x="1475656" y="198815"/>
            <a:ext cx="5904656" cy="262979"/>
          </a:xfrm>
          <a:prstGeom prst="rect">
            <a:avLst/>
          </a:prstGeom>
          <a:ln>
            <a:solidFill>
              <a:schemeClr val="tx1"/>
            </a:solidFill>
            <a:prstDash val="sysDot"/>
          </a:ln>
        </p:spPr>
        <p:txBody>
          <a:bodyPr vert="horz" lIns="91428" tIns="45714" rIns="91428" bIns="45714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如下图为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：</a:t>
            </a:r>
            <a:r>
              <a:rPr lang="en-US" altLang="zh-CN" sz="1600" kern="0" spc="-150" dirty="0">
                <a:solidFill>
                  <a:srgbClr val="019B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kern="0" spc="-150" dirty="0" smtClean="0">
                <a:solidFill>
                  <a:srgbClr val="019B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JH12-SWUPS-V02.20220825B</a:t>
            </a:r>
            <a:r>
              <a:rPr lang="zh-CN" altLang="en-US" sz="1600" kern="0" spc="-150" dirty="0">
                <a:solidFill>
                  <a:srgbClr val="019B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en-US" altLang="zh-CN" sz="1600" kern="0" spc="-150" dirty="0" smtClean="0">
                <a:solidFill>
                  <a:srgbClr val="019B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LM5175PWP</a:t>
            </a:r>
            <a:r>
              <a:rPr lang="zh-CN" altLang="en-US" sz="1600" kern="0" spc="-150" dirty="0" smtClean="0">
                <a:solidFill>
                  <a:srgbClr val="019B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原理图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1085" name="Picture 61" descr="C:\Users\HD8\AppData\Roaming\feiq\RichOle\2099504285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87924"/>
            <a:ext cx="8784976" cy="430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2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文本占位符 5"/>
          <p:cNvSpPr txBox="1"/>
          <p:nvPr/>
        </p:nvSpPr>
        <p:spPr>
          <a:xfrm>
            <a:off x="1459158" y="195486"/>
            <a:ext cx="3024336" cy="262979"/>
          </a:xfrm>
          <a:prstGeom prst="rect">
            <a:avLst/>
          </a:prstGeom>
          <a:ln>
            <a:solidFill>
              <a:schemeClr val="tx1"/>
            </a:solidFill>
            <a:prstDash val="sysDot"/>
          </a:ln>
        </p:spPr>
        <p:txBody>
          <a:bodyPr vert="horz" lIns="91428" tIns="45714" rIns="91428" bIns="45714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如下图为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：</a:t>
            </a:r>
            <a:r>
              <a:rPr lang="en-US" altLang="zh-CN" sz="1600" kern="0" spc="-150" dirty="0">
                <a:solidFill>
                  <a:srgbClr val="019B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kern="0" spc="-150" dirty="0" smtClean="0">
                <a:solidFill>
                  <a:srgbClr val="019B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LM5175PWP</a:t>
            </a:r>
            <a:r>
              <a:rPr lang="zh-CN" altLang="en-US" sz="1600" kern="0" spc="-150" dirty="0" smtClean="0">
                <a:solidFill>
                  <a:srgbClr val="019B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原理图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4" name="图片 3" descr="Q:\QYWX\WXWork\1688851870691782\Cache\Image\2022-09\企业微信截图_16644120958057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987574"/>
            <a:ext cx="4464496" cy="3960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0133521"/>
      </p:ext>
    </p:extLst>
  </p:cSld>
  <p:clrMapOvr>
    <a:masterClrMapping/>
  </p:clrMapOvr>
  <p:transition spd="slow" advTm="2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文本占位符 5"/>
          <p:cNvSpPr txBox="1"/>
          <p:nvPr/>
        </p:nvSpPr>
        <p:spPr>
          <a:xfrm>
            <a:off x="467544" y="771550"/>
            <a:ext cx="8352928" cy="504056"/>
          </a:xfrm>
          <a:prstGeom prst="rect">
            <a:avLst/>
          </a:prstGeom>
          <a:ln>
            <a:solidFill>
              <a:schemeClr val="tx1"/>
            </a:solidFill>
            <a:prstDash val="sysDot"/>
          </a:ln>
        </p:spPr>
        <p:txBody>
          <a:bodyPr vert="horz" lIns="91428" tIns="45714" rIns="91428" bIns="45714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测试一： 输入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24.3V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，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空载状态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下 ，测量芯片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VCC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引脚的纹波在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300mV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左右，三角波形正常，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18V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输出的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纹波在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100mV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左右，电感不会啸叫。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占位符 5"/>
          <p:cNvSpPr txBox="1"/>
          <p:nvPr/>
        </p:nvSpPr>
        <p:spPr>
          <a:xfrm>
            <a:off x="1475656" y="196783"/>
            <a:ext cx="3024336" cy="262979"/>
          </a:xfrm>
          <a:prstGeom prst="rect">
            <a:avLst/>
          </a:prstGeom>
          <a:ln>
            <a:solidFill>
              <a:schemeClr val="tx1"/>
            </a:solidFill>
            <a:prstDash val="sysDot"/>
          </a:ln>
        </p:spPr>
        <p:txBody>
          <a:bodyPr vert="horz" lIns="91428" tIns="45714" rIns="91428" bIns="45714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如下图为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：</a:t>
            </a:r>
            <a:r>
              <a:rPr lang="en-US" altLang="zh-CN" sz="1600" kern="0" spc="-150" dirty="0">
                <a:solidFill>
                  <a:srgbClr val="019B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kern="0" spc="-150" dirty="0" smtClean="0">
                <a:solidFill>
                  <a:srgbClr val="019B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LM5175PWP</a:t>
            </a:r>
            <a:r>
              <a:rPr lang="zh-CN" altLang="en-US" sz="1600" kern="0" spc="-150" dirty="0" smtClean="0">
                <a:solidFill>
                  <a:srgbClr val="019B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原理图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5" name="图片 4" descr="C:\Users\HD8\AppData\Roaming\feiq\RichOle\38284262.bm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25" y="1538163"/>
            <a:ext cx="2742051" cy="2615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 descr="C:\Users\HD8\AppData\Roaming\feiq\RichOle\1730551770.bmp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180" y="1538163"/>
            <a:ext cx="2880320" cy="2615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 descr="C:\Users\HD8\AppData\Roaming\feiq\RichOle\1413504242.bmp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541223"/>
            <a:ext cx="2664296" cy="25457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9881075"/>
      </p:ext>
    </p:extLst>
  </p:cSld>
  <p:clrMapOvr>
    <a:masterClrMapping/>
  </p:clrMapOvr>
  <p:transition spd="slow" advTm="2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文本占位符 5"/>
          <p:cNvSpPr txBox="1"/>
          <p:nvPr/>
        </p:nvSpPr>
        <p:spPr>
          <a:xfrm>
            <a:off x="467544" y="771550"/>
            <a:ext cx="8352928" cy="792088"/>
          </a:xfrm>
          <a:prstGeom prst="rect">
            <a:avLst/>
          </a:prstGeom>
          <a:ln>
            <a:solidFill>
              <a:schemeClr val="tx1"/>
            </a:solidFill>
            <a:prstDash val="sysDot"/>
          </a:ln>
        </p:spPr>
        <p:txBody>
          <a:bodyPr vert="horz" lIns="91428" tIns="45714" rIns="91428" bIns="45714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测试二：输入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18.2V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，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空载状态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下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，测量芯片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VCC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引脚的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纹波在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800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m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V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，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三角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剥削不正常，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18V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输出的纹波有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6V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左右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，  电感啸叫，输入电流显示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0mA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，</a:t>
            </a:r>
            <a:endParaRPr lang="en-US" altLang="zh-CN" sz="1600" dirty="0" smtClean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（输入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16V—24V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区间内电感啸叫）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占位符 5"/>
          <p:cNvSpPr txBox="1"/>
          <p:nvPr/>
        </p:nvSpPr>
        <p:spPr>
          <a:xfrm>
            <a:off x="1493356" y="227415"/>
            <a:ext cx="3024336" cy="262979"/>
          </a:xfrm>
          <a:prstGeom prst="rect">
            <a:avLst/>
          </a:prstGeom>
          <a:ln>
            <a:solidFill>
              <a:schemeClr val="tx1"/>
            </a:solidFill>
            <a:prstDash val="sysDot"/>
          </a:ln>
        </p:spPr>
        <p:txBody>
          <a:bodyPr vert="horz" lIns="91428" tIns="45714" rIns="91428" bIns="45714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如下图为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：</a:t>
            </a:r>
            <a:r>
              <a:rPr lang="en-US" altLang="zh-CN" sz="1600" kern="0" spc="-150" dirty="0">
                <a:solidFill>
                  <a:srgbClr val="019B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kern="0" spc="-150" dirty="0" smtClean="0">
                <a:solidFill>
                  <a:srgbClr val="019B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LM5175PWP</a:t>
            </a:r>
            <a:r>
              <a:rPr lang="zh-CN" altLang="en-US" sz="1600" kern="0" spc="-150" dirty="0" smtClean="0">
                <a:solidFill>
                  <a:srgbClr val="019B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原理图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8" name="图片 7" descr="C:\Users\HD8\AppData\Roaming\feiq\RichOle\2824074058.bm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06" y="1635646"/>
            <a:ext cx="2550393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 8" descr="C:\Users\HD8\AppData\Roaming\feiq\RichOle\1721869175.bmp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200" y="1635646"/>
            <a:ext cx="2799928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 9" descr="C:\Users\HD8\AppData\Roaming\feiq\RichOle\3499911729.bmp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155" y="1635646"/>
            <a:ext cx="3038475" cy="2520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119889"/>
      </p:ext>
    </p:extLst>
  </p:cSld>
  <p:clrMapOvr>
    <a:masterClrMapping/>
  </p:clrMapOvr>
  <p:transition spd="slow" advTm="2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文本占位符 5"/>
          <p:cNvSpPr txBox="1"/>
          <p:nvPr/>
        </p:nvSpPr>
        <p:spPr>
          <a:xfrm>
            <a:off x="467544" y="843558"/>
            <a:ext cx="8352928" cy="576064"/>
          </a:xfrm>
          <a:prstGeom prst="rect">
            <a:avLst/>
          </a:prstGeom>
          <a:ln>
            <a:solidFill>
              <a:schemeClr val="tx1"/>
            </a:solidFill>
            <a:prstDash val="sysDot"/>
          </a:ln>
        </p:spPr>
        <p:txBody>
          <a:bodyPr vert="horz" lIns="91428" tIns="45714" rIns="91428" bIns="45714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测试三：输入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10.3V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，空载状态下 ，测量芯片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VCC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引脚的纹波在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300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m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V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左右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，三角波形正常，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18V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输出的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纹波在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100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m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V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左右，电感不会啸叫。</a:t>
            </a:r>
          </a:p>
        </p:txBody>
      </p:sp>
      <p:sp>
        <p:nvSpPr>
          <p:cNvPr id="4" name="文本占位符 5"/>
          <p:cNvSpPr txBox="1"/>
          <p:nvPr/>
        </p:nvSpPr>
        <p:spPr>
          <a:xfrm>
            <a:off x="1475656" y="226352"/>
            <a:ext cx="3024336" cy="262979"/>
          </a:xfrm>
          <a:prstGeom prst="rect">
            <a:avLst/>
          </a:prstGeom>
          <a:ln>
            <a:solidFill>
              <a:schemeClr val="tx1"/>
            </a:solidFill>
            <a:prstDash val="sysDot"/>
          </a:ln>
        </p:spPr>
        <p:txBody>
          <a:bodyPr vert="horz" lIns="91428" tIns="45714" rIns="91428" bIns="45714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如下图为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：</a:t>
            </a:r>
            <a:r>
              <a:rPr lang="en-US" altLang="zh-CN" sz="1600" kern="0" spc="-150" dirty="0">
                <a:solidFill>
                  <a:srgbClr val="019B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kern="0" spc="-150" dirty="0" smtClean="0">
                <a:solidFill>
                  <a:srgbClr val="019B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LM5175PWP</a:t>
            </a:r>
            <a:r>
              <a:rPr lang="zh-CN" altLang="en-US" sz="1600" kern="0" spc="-150" dirty="0" smtClean="0">
                <a:solidFill>
                  <a:srgbClr val="019B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原理图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7" name="图片 6" descr="C:\Users\HD8\AppData\Roaming\feiq\RichOle\204264968.bmp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01856"/>
            <a:ext cx="2343150" cy="216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图片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949" y="2017289"/>
            <a:ext cx="2836144" cy="220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11" descr="C:\Users\HD8\AppData\Roaming\feiq\RichOle\1121016127.bmp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339" y="2026975"/>
            <a:ext cx="2736304" cy="21540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9573301"/>
      </p:ext>
    </p:extLst>
  </p:cSld>
  <p:clrMapOvr>
    <a:masterClrMapping/>
  </p:clrMapOvr>
  <p:transition spd="slow" advTm="2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文本占位符 5"/>
          <p:cNvSpPr txBox="1"/>
          <p:nvPr/>
        </p:nvSpPr>
        <p:spPr>
          <a:xfrm>
            <a:off x="467544" y="771550"/>
            <a:ext cx="8352928" cy="504055"/>
          </a:xfrm>
          <a:prstGeom prst="rect">
            <a:avLst/>
          </a:prstGeom>
          <a:ln>
            <a:solidFill>
              <a:schemeClr val="tx1"/>
            </a:solidFill>
            <a:prstDash val="sysDot"/>
          </a:ln>
        </p:spPr>
        <p:txBody>
          <a:bodyPr vert="horz" lIns="91428" tIns="45714" rIns="91428" bIns="45714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优化参数</a:t>
            </a:r>
            <a:r>
              <a:rPr lang="en-US" altLang="zh-CN" sz="11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:C299</a:t>
            </a:r>
            <a:r>
              <a:rPr lang="zh-CN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改为</a:t>
            </a:r>
            <a:r>
              <a:rPr lang="en-US" altLang="zh-CN" sz="11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1.2nF</a:t>
            </a:r>
            <a:r>
              <a:rPr lang="zh-CN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，</a:t>
            </a:r>
            <a:r>
              <a:rPr lang="en-US" altLang="zh-CN" sz="11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C271</a:t>
            </a:r>
            <a:r>
              <a:rPr lang="zh-CN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改为</a:t>
            </a:r>
            <a:r>
              <a:rPr lang="en-US" altLang="zh-CN" sz="11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33nf</a:t>
            </a:r>
            <a:r>
              <a:rPr lang="zh-CN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，</a:t>
            </a:r>
            <a:r>
              <a:rPr lang="en-US" altLang="zh-CN" sz="11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R120</a:t>
            </a:r>
            <a:r>
              <a:rPr lang="zh-CN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改为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2K, </a:t>
            </a:r>
            <a:r>
              <a:rPr lang="en-US" altLang="zh-CN" sz="11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C267</a:t>
            </a:r>
            <a:r>
              <a:rPr lang="zh-CN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改为</a:t>
            </a:r>
            <a:r>
              <a:rPr lang="en-US" altLang="zh-CN" sz="11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1uf</a:t>
            </a:r>
            <a:r>
              <a:rPr lang="zh-CN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，</a:t>
            </a:r>
            <a:r>
              <a:rPr lang="en-US" altLang="zh-CN" sz="11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R257</a:t>
            </a:r>
            <a:r>
              <a:rPr lang="zh-CN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改为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0R, </a:t>
            </a:r>
            <a:r>
              <a:rPr lang="en-US" altLang="zh-CN" sz="11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C268</a:t>
            </a:r>
            <a:r>
              <a:rPr lang="zh-CN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改为</a:t>
            </a:r>
            <a:r>
              <a:rPr lang="en-US" altLang="zh-CN" sz="11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NC,</a:t>
            </a:r>
            <a:r>
              <a:rPr lang="zh-CN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输出端增加</a:t>
            </a:r>
            <a:r>
              <a:rPr lang="en-US" altLang="zh-CN" sz="11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470UF/25V</a:t>
            </a:r>
            <a:r>
              <a:rPr lang="zh-CN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，在</a:t>
            </a:r>
            <a:r>
              <a:rPr lang="en-US" altLang="zh-CN" sz="11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21.7</a:t>
            </a:r>
            <a:r>
              <a:rPr lang="zh-CN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左右有比较小声的啸叫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占位符 5"/>
          <p:cNvSpPr txBox="1"/>
          <p:nvPr/>
        </p:nvSpPr>
        <p:spPr>
          <a:xfrm>
            <a:off x="1475656" y="232978"/>
            <a:ext cx="6552728" cy="262979"/>
          </a:xfrm>
          <a:prstGeom prst="rect">
            <a:avLst/>
          </a:prstGeom>
          <a:ln>
            <a:solidFill>
              <a:schemeClr val="tx1"/>
            </a:solidFill>
            <a:prstDash val="sysDot"/>
          </a:ln>
        </p:spPr>
        <p:txBody>
          <a:bodyPr vert="horz" lIns="91428" tIns="45714" rIns="91428" bIns="45714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如下图为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：</a:t>
            </a:r>
            <a:r>
              <a:rPr lang="en-US" altLang="zh-CN" sz="1600" kern="0" spc="-150" dirty="0">
                <a:solidFill>
                  <a:srgbClr val="019B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JH12-SWUPS-V02.20220825B</a:t>
            </a:r>
            <a:r>
              <a:rPr lang="zh-CN" altLang="en-US" sz="1600" kern="0" spc="-150" dirty="0">
                <a:solidFill>
                  <a:srgbClr val="019B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en-US" altLang="zh-CN" sz="1600" kern="0" spc="-150" dirty="0">
                <a:solidFill>
                  <a:srgbClr val="019B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LM5175PWP</a:t>
            </a:r>
            <a:r>
              <a:rPr lang="zh-CN" altLang="en-US" sz="1600" kern="0" spc="-150" dirty="0">
                <a:solidFill>
                  <a:srgbClr val="019B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原理图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7172" name="Picture 4" descr="C:\Users\HD8\AppData\Roaming\feiq\RichOle\3489504309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9622"/>
            <a:ext cx="8496944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830756"/>
      </p:ext>
    </p:extLst>
  </p:cSld>
  <p:clrMapOvr>
    <a:masterClrMapping/>
  </p:clrMapOvr>
  <p:transition spd="slow" advTm="2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文本占位符 5"/>
          <p:cNvSpPr txBox="1"/>
          <p:nvPr/>
        </p:nvSpPr>
        <p:spPr>
          <a:xfrm>
            <a:off x="467544" y="771550"/>
            <a:ext cx="8352928" cy="504056"/>
          </a:xfrm>
          <a:prstGeom prst="rect">
            <a:avLst/>
          </a:prstGeom>
          <a:ln>
            <a:solidFill>
              <a:schemeClr val="tx1"/>
            </a:solidFill>
            <a:prstDash val="sysDot"/>
          </a:ln>
        </p:spPr>
        <p:txBody>
          <a:bodyPr vert="horz" lIns="91428" tIns="45714" rIns="91428" bIns="45714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测试一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：输入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24.3V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，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空载状态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下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，测量芯片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VCC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引脚的纹波在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300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m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V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左右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，三角波形正常，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18V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输出的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纹波在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100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m</a:t>
            </a:r>
            <a:r>
              <a:rPr lang="en-US" altLang="zh-CN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V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左右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，电感不会啸叫。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文本占位符 5"/>
          <p:cNvSpPr txBox="1"/>
          <p:nvPr/>
        </p:nvSpPr>
        <p:spPr>
          <a:xfrm>
            <a:off x="1475656" y="220757"/>
            <a:ext cx="3024336" cy="262979"/>
          </a:xfrm>
          <a:prstGeom prst="rect">
            <a:avLst/>
          </a:prstGeom>
          <a:ln>
            <a:solidFill>
              <a:schemeClr val="tx1"/>
            </a:solidFill>
            <a:prstDash val="sysDot"/>
          </a:ln>
        </p:spPr>
        <p:txBody>
          <a:bodyPr vert="horz" lIns="91428" tIns="45714" rIns="91428" bIns="45714" rtlCol="0" anchor="ctr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b="1" kern="1200">
                <a:solidFill>
                  <a:srgbClr val="56762C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如下图为</a:t>
            </a:r>
            <a:r>
              <a:rPr lang="zh-CN" alt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微软雅黑" panose="020B0503020204020204" pitchFamily="34" charset="-122"/>
              </a:rPr>
              <a:t>：</a:t>
            </a:r>
            <a:r>
              <a:rPr lang="en-US" altLang="zh-CN" sz="1600" kern="0" spc="-150" dirty="0">
                <a:solidFill>
                  <a:srgbClr val="019B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kern="0" spc="-150" dirty="0" smtClean="0">
                <a:solidFill>
                  <a:srgbClr val="019B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LM5175PWP</a:t>
            </a:r>
            <a:r>
              <a:rPr lang="zh-CN" altLang="en-US" sz="1600" kern="0" spc="-150" dirty="0" smtClean="0">
                <a:solidFill>
                  <a:srgbClr val="019BA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原理图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ea typeface="微软雅黑" panose="020B0503020204020204" pitchFamily="34" charset="-122"/>
            </a:endParaRPr>
          </a:p>
        </p:txBody>
      </p:sp>
      <p:pic>
        <p:nvPicPr>
          <p:cNvPr id="5" name="图片 4" descr="Q:\QYWX\WXWork\1688851870691782\Cache\Image\2022-09\62f3eb3fe9cd2671209385297febb97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563638"/>
            <a:ext cx="2407285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 descr="C:\Users\HD8\AppData\Roaming\feiq\RichOle\1701398926.bmp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247" y="1551429"/>
            <a:ext cx="2729230" cy="2613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 descr="C:\Users\HD8\AppData\Roaming\feiq\RichOle\46154062.bmp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3" y="1563638"/>
            <a:ext cx="2952328" cy="25383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5561733"/>
      </p:ext>
    </p:extLst>
  </p:cSld>
  <p:clrMapOvr>
    <a:masterClrMapping/>
  </p:clrMapOvr>
  <p:transition spd="slow" advTm="2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0009.pptx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670</Words>
  <Application>Microsoft Office PowerPoint</Application>
  <PresentationFormat>全屏显示(16:9)</PresentationFormat>
  <Paragraphs>63</Paragraphs>
  <Slides>17</Slides>
  <Notes>17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18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10009.pptx</dc:title>
  <dc:creator/>
  <cp:lastModifiedBy/>
  <cp:revision>1</cp:revision>
  <dcterms:created xsi:type="dcterms:W3CDTF">2017-02-18T07:12:35Z</dcterms:created>
  <dcterms:modified xsi:type="dcterms:W3CDTF">2022-10-10T12:02:46Z</dcterms:modified>
</cp:coreProperties>
</file>