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336" r:id="rId3"/>
    <p:sldId id="334" r:id="rId4"/>
    <p:sldId id="337"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38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0B33-4A9A-4945-A432-BA61C1AF0BE1}" type="datetimeFigureOut">
              <a:rPr lang="zh-CN" altLang="en-US" smtClean="0"/>
              <a:t>2023/11/14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145CD-313D-42D5-842C-E85E7A73BA75}" type="slidenum">
              <a:rPr lang="zh-CN" altLang="en-US" smtClean="0"/>
              <a:t>‹#›</a:t>
            </a:fld>
            <a:endParaRPr lang="zh-CN" altLang="en-US"/>
          </a:p>
        </p:txBody>
      </p:sp>
    </p:spTree>
    <p:extLst>
      <p:ext uri="{BB962C8B-B14F-4D97-AF65-F5344CB8AC3E}">
        <p14:creationId xmlns:p14="http://schemas.microsoft.com/office/powerpoint/2010/main" val="2764484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389ADBF-180F-4E45-B50C-493E07ABD4B3}" type="slidenum">
              <a:rPr lang="zh-CN" altLang="en-US" smtClean="0"/>
              <a:pPr/>
              <a:t>3</a:t>
            </a:fld>
            <a:endParaRPr lang="zh-CN" altLang="en-US"/>
          </a:p>
        </p:txBody>
      </p:sp>
    </p:spTree>
    <p:extLst>
      <p:ext uri="{BB962C8B-B14F-4D97-AF65-F5344CB8AC3E}">
        <p14:creationId xmlns:p14="http://schemas.microsoft.com/office/powerpoint/2010/main" val="342183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CA0691-D92F-483C-B6A9-6FB92416414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189313D-0B3F-4070-B820-43D5F72041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04CD2BBF-B352-4366-B540-6C63C4A409CC}"/>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AC14F1C5-440F-4664-9839-EFBE2EB784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A4417A-B756-442B-95AD-C90F9A1FC3DA}"/>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350470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56C4A-9429-4C52-9A38-D3E36BAA433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FA60B00-0B67-453E-89A4-55FAFB5495F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8B181F-B009-47FB-B4B4-25D7849C6818}"/>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165F5C60-4CA5-40F0-A2A1-BD5A09F6D13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8B210E-38BC-4C96-8A64-BEF2A9A7FB29}"/>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216997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137E26-B1E2-483D-8F2E-95B70972D4B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F571FAB-CC5B-4B36-98C4-68D8039599D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B8965E-C24D-4BC4-A399-1A922196B578}"/>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065C5EA7-6434-45F9-98E1-6BED0F53420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DA0779-ED13-45A6-BF6B-01FB3B051548}"/>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2137726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7" name="Picture 2" descr="G:\4 SDS纳铁福\20181023 PPT底纹（钟洁）\16-9-02.jpg"/>
          <p:cNvPicPr>
            <a:picLocks noChangeAspect="1" noChangeArrowheads="1"/>
          </p:cNvPicPr>
          <p:nvPr userDrawn="1"/>
        </p:nvPicPr>
        <p:blipFill>
          <a:blip r:embed="rId2" cstate="print"/>
          <a:srcRect/>
          <a:stretch>
            <a:fillRect/>
          </a:stretch>
        </p:blipFill>
        <p:spPr bwMode="auto">
          <a:xfrm>
            <a:off x="-8467" y="0"/>
            <a:ext cx="12200467" cy="6868584"/>
          </a:xfrm>
          <a:prstGeom prst="rect">
            <a:avLst/>
          </a:prstGeom>
          <a:noFill/>
        </p:spPr>
      </p:pic>
      <p:sp>
        <p:nvSpPr>
          <p:cNvPr id="3" name="灯片编号占位符 3"/>
          <p:cNvSpPr>
            <a:spLocks noGrp="1"/>
          </p:cNvSpPr>
          <p:nvPr>
            <p:ph type="sldNum" sz="quarter" idx="12"/>
          </p:nvPr>
        </p:nvSpPr>
        <p:spPr>
          <a:xfrm>
            <a:off x="10800523" y="6503459"/>
            <a:ext cx="1020597" cy="354541"/>
          </a:xfrm>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7795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7DF678-CFEF-4574-8B51-35AEB48AD4B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92D5EA-2BA7-4D1E-BBB7-2AB68A164173}"/>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7D03225-9D94-4B90-B572-AAC05941FC02}"/>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C8770BD1-77EE-484F-9BFE-60B52EA3F78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33B5F68-6DE2-45A2-B335-0935F1321E13}"/>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188476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711D25-930F-480E-BC71-DAB5C0C6F6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5747EB7-831A-4418-BBD6-D45529A7A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D43DCF6-65C9-4278-A955-2B30B2D72ADF}"/>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75A1B6EF-290A-47A3-A44E-BC378D499BA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912DD6D-7ED4-46DD-9F16-16250E3A0BED}"/>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28805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0EF53C-6338-4813-AAA3-3583D885B87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AF14E8-435F-4C30-8583-D7265226DE9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2258B72-D788-4C54-8737-D665E4041717}"/>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C115514E-C572-4F34-85E0-2E079CA49A73}"/>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88D525C0-7CC7-4379-B8CF-E99BD4A73A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2CC663B-CD57-4C75-8EE8-9F8A44E7DEE3}"/>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78079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9128DF-2E34-410B-BD5C-8D21858211C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8FC9B09-D95B-4334-93A1-85D653158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559EF8B-C356-4273-AD44-C18906F98D7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DB655CF-9466-4DD4-A6AC-97CF3CF0C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D205B94-7F6B-477D-A876-DAB5BDE7BC5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3A457E0-EFEB-451E-B80B-6FAE59477010}"/>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8" name="页脚占位符 7">
            <a:extLst>
              <a:ext uri="{FF2B5EF4-FFF2-40B4-BE49-F238E27FC236}">
                <a16:creationId xmlns:a16="http://schemas.microsoft.com/office/drawing/2014/main" id="{D7343BDC-608C-4F61-BCF0-E4495AF443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FFA3412-1D0F-4DCB-8905-70641EFF6CB9}"/>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418869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B084B-64DB-45A8-99FB-D26A1DC4A8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4FAACD3-7A22-47E5-9248-F950D7CE1447}"/>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4" name="页脚占位符 3">
            <a:extLst>
              <a:ext uri="{FF2B5EF4-FFF2-40B4-BE49-F238E27FC236}">
                <a16:creationId xmlns:a16="http://schemas.microsoft.com/office/drawing/2014/main" id="{711F283B-5312-45F4-95EF-B11D1FC382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FF56B4A-83EB-4311-B46E-C6F902A7EF3D}"/>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3366923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7271ECE-934F-4D1C-A35F-A29887545F41}"/>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3" name="页脚占位符 2">
            <a:extLst>
              <a:ext uri="{FF2B5EF4-FFF2-40B4-BE49-F238E27FC236}">
                <a16:creationId xmlns:a16="http://schemas.microsoft.com/office/drawing/2014/main" id="{DCEB73AE-A8DE-4151-B659-B3FE19FEBF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C01C7E7-C66A-43CD-90B0-46A1D069A4B5}"/>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3072931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B88F96-BAF6-46D7-A815-48C616320CC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27A62D7-0B59-4B46-8BFD-AC26B9DCFF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FB0247A-53DA-4F10-8A2E-70111E430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302755A-9017-4854-B04E-CFCA5D3EF8D9}"/>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6E105520-A20E-4AD1-9CD4-7AFC0E10BE0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925AD46-24E7-4B20-8302-4D333DC84A6B}"/>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1475666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A09B90-C6FD-4B2C-B48D-8CF85AD30E1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D9F58F-FCE9-4725-B0D7-CFEB21687B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E74FB70-5704-40AC-81F8-9CEB5F7007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2F14C14-C007-41B4-96B4-D9C90EF03C42}"/>
              </a:ext>
            </a:extLst>
          </p:cNvPr>
          <p:cNvSpPr>
            <a:spLocks noGrp="1"/>
          </p:cNvSpPr>
          <p:nvPr>
            <p:ph type="dt" sz="half" idx="10"/>
          </p:nvPr>
        </p:nvSpPr>
        <p:spPr/>
        <p:txBody>
          <a:bodyPr/>
          <a:lstStyle/>
          <a:p>
            <a:fld id="{7DC9C8AD-F995-4A72-AD0F-F70DC8BB8121}" type="datetimeFigureOut">
              <a:rPr lang="zh-CN" altLang="en-US" smtClean="0"/>
              <a:t>2023/11/14</a:t>
            </a:fld>
            <a:endParaRPr lang="zh-CN" altLang="en-US"/>
          </a:p>
        </p:txBody>
      </p:sp>
      <p:sp>
        <p:nvSpPr>
          <p:cNvPr id="6" name="页脚占位符 5">
            <a:extLst>
              <a:ext uri="{FF2B5EF4-FFF2-40B4-BE49-F238E27FC236}">
                <a16:creationId xmlns:a16="http://schemas.microsoft.com/office/drawing/2014/main" id="{7A816B8A-279C-4F95-A2F3-0BE94801D77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D6BBB99-1183-458A-8730-122675AF3429}"/>
              </a:ext>
            </a:extLst>
          </p:cNvPr>
          <p:cNvSpPr>
            <a:spLocks noGrp="1"/>
          </p:cNvSpPr>
          <p:nvPr>
            <p:ph type="sldNum" sz="quarter" idx="12"/>
          </p:nvPr>
        </p:nvSpPr>
        <p:spPr/>
        <p:txBody>
          <a:body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429093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91129BF-A41B-445F-AEEF-51059DC001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1552E08-7823-4CE5-B705-4171A548D5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9E75DCD-DEEA-41A2-9085-9DC792B4D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9C8AD-F995-4A72-AD0F-F70DC8BB8121}" type="datetimeFigureOut">
              <a:rPr lang="zh-CN" altLang="en-US" smtClean="0"/>
              <a:t>2023/11/14</a:t>
            </a:fld>
            <a:endParaRPr lang="zh-CN" altLang="en-US"/>
          </a:p>
        </p:txBody>
      </p:sp>
      <p:sp>
        <p:nvSpPr>
          <p:cNvPr id="5" name="页脚占位符 4">
            <a:extLst>
              <a:ext uri="{FF2B5EF4-FFF2-40B4-BE49-F238E27FC236}">
                <a16:creationId xmlns:a16="http://schemas.microsoft.com/office/drawing/2014/main" id="{155EEB5D-8C71-40EF-84B6-871C6AC7DA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A87C3AA-F456-472C-A7F7-9D58F0735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B10330-C78F-4B57-872C-976A5D866BFA}" type="slidenum">
              <a:rPr lang="zh-CN" altLang="en-US" smtClean="0"/>
              <a:t>‹#›</a:t>
            </a:fld>
            <a:endParaRPr lang="zh-CN" altLang="en-US"/>
          </a:p>
        </p:txBody>
      </p:sp>
    </p:spTree>
    <p:extLst>
      <p:ext uri="{BB962C8B-B14F-4D97-AF65-F5344CB8AC3E}">
        <p14:creationId xmlns:p14="http://schemas.microsoft.com/office/powerpoint/2010/main" val="298744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443FCB5-FC5F-4987-AEAF-12C01CB8E364}"/>
              </a:ext>
            </a:extLst>
          </p:cNvPr>
          <p:cNvPicPr>
            <a:picLocks noChangeAspect="1"/>
          </p:cNvPicPr>
          <p:nvPr/>
        </p:nvPicPr>
        <p:blipFill>
          <a:blip r:embed="rId2"/>
          <a:stretch>
            <a:fillRect/>
          </a:stretch>
        </p:blipFill>
        <p:spPr>
          <a:xfrm>
            <a:off x="4335391" y="822606"/>
            <a:ext cx="4703565" cy="2423720"/>
          </a:xfrm>
          <a:prstGeom prst="rect">
            <a:avLst/>
          </a:prstGeom>
        </p:spPr>
      </p:pic>
      <p:sp>
        <p:nvSpPr>
          <p:cNvPr id="4" name="AutoShape 2" descr="11 The power circuit diagram of a three phase bridge inverter using six ...">
            <a:extLst>
              <a:ext uri="{FF2B5EF4-FFF2-40B4-BE49-F238E27FC236}">
                <a16:creationId xmlns:a16="http://schemas.microsoft.com/office/drawing/2014/main" id="{387FE5FC-776D-4262-8D78-1390752CD6B0}"/>
              </a:ext>
            </a:extLst>
          </p:cNvPr>
          <p:cNvSpPr>
            <a:spLocks noChangeAspect="1" noChangeArrowheads="1"/>
          </p:cNvSpPr>
          <p:nvPr/>
        </p:nvSpPr>
        <p:spPr bwMode="auto">
          <a:xfrm>
            <a:off x="7016621" y="3495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cxnSp>
        <p:nvCxnSpPr>
          <p:cNvPr id="10" name="直接连接符 9">
            <a:extLst>
              <a:ext uri="{FF2B5EF4-FFF2-40B4-BE49-F238E27FC236}">
                <a16:creationId xmlns:a16="http://schemas.microsoft.com/office/drawing/2014/main" id="{9A7C3768-6AFB-4EDB-B869-568865CB66B2}"/>
              </a:ext>
            </a:extLst>
          </p:cNvPr>
          <p:cNvCxnSpPr>
            <a:cxnSpLocks/>
          </p:cNvCxnSpPr>
          <p:nvPr/>
        </p:nvCxnSpPr>
        <p:spPr>
          <a:xfrm flipH="1">
            <a:off x="2360645" y="935045"/>
            <a:ext cx="22393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F755FE46-9378-4F14-9238-CEE70C7E2911}"/>
              </a:ext>
            </a:extLst>
          </p:cNvPr>
          <p:cNvSpPr/>
          <p:nvPr/>
        </p:nvSpPr>
        <p:spPr>
          <a:xfrm>
            <a:off x="3638941" y="639931"/>
            <a:ext cx="5808680" cy="278906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a:extLst>
              <a:ext uri="{FF2B5EF4-FFF2-40B4-BE49-F238E27FC236}">
                <a16:creationId xmlns:a16="http://schemas.microsoft.com/office/drawing/2014/main" id="{CD51ED5D-5646-4A36-AADC-94543FE7D9BD}"/>
              </a:ext>
            </a:extLst>
          </p:cNvPr>
          <p:cNvCxnSpPr>
            <a:cxnSpLocks/>
          </p:cNvCxnSpPr>
          <p:nvPr/>
        </p:nvCxnSpPr>
        <p:spPr>
          <a:xfrm flipH="1">
            <a:off x="2360645" y="3158841"/>
            <a:ext cx="223934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B6343FB5-92E4-46E4-AC20-51AEB0955E8A}"/>
              </a:ext>
            </a:extLst>
          </p:cNvPr>
          <p:cNvSpPr/>
          <p:nvPr/>
        </p:nvSpPr>
        <p:spPr>
          <a:xfrm>
            <a:off x="1287624" y="639931"/>
            <a:ext cx="1069913" cy="2789069"/>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97AD6FCA-8184-42AD-BFC9-BA93D15E43F6}"/>
              </a:ext>
            </a:extLst>
          </p:cNvPr>
          <p:cNvSpPr txBox="1"/>
          <p:nvPr/>
        </p:nvSpPr>
        <p:spPr>
          <a:xfrm>
            <a:off x="869631" y="257665"/>
            <a:ext cx="2313992" cy="369332"/>
          </a:xfrm>
          <a:prstGeom prst="rect">
            <a:avLst/>
          </a:prstGeom>
          <a:noFill/>
        </p:spPr>
        <p:txBody>
          <a:bodyPr wrap="square" rtlCol="0">
            <a:spAutoFit/>
          </a:bodyPr>
          <a:lstStyle/>
          <a:p>
            <a:r>
              <a:rPr lang="en-US" altLang="zh-CN" dirty="0"/>
              <a:t>HV Power Supply</a:t>
            </a:r>
            <a:endParaRPr lang="zh-CN" altLang="en-US" dirty="0"/>
          </a:p>
        </p:txBody>
      </p:sp>
      <p:sp>
        <p:nvSpPr>
          <p:cNvPr id="23" name="文本框 22">
            <a:extLst>
              <a:ext uri="{FF2B5EF4-FFF2-40B4-BE49-F238E27FC236}">
                <a16:creationId xmlns:a16="http://schemas.microsoft.com/office/drawing/2014/main" id="{ECE6AAAD-CC32-483B-8E19-B7354E08B5D3}"/>
              </a:ext>
            </a:extLst>
          </p:cNvPr>
          <p:cNvSpPr txBox="1"/>
          <p:nvPr/>
        </p:nvSpPr>
        <p:spPr>
          <a:xfrm>
            <a:off x="2357537" y="573731"/>
            <a:ext cx="2313992" cy="369332"/>
          </a:xfrm>
          <a:prstGeom prst="rect">
            <a:avLst/>
          </a:prstGeom>
          <a:noFill/>
        </p:spPr>
        <p:txBody>
          <a:bodyPr wrap="square" rtlCol="0">
            <a:spAutoFit/>
          </a:bodyPr>
          <a:lstStyle/>
          <a:p>
            <a:r>
              <a:rPr lang="en-US" altLang="zh-CN" dirty="0"/>
              <a:t>HV+</a:t>
            </a:r>
            <a:endParaRPr lang="zh-CN" altLang="en-US" dirty="0"/>
          </a:p>
        </p:txBody>
      </p:sp>
      <p:sp>
        <p:nvSpPr>
          <p:cNvPr id="24" name="文本框 23">
            <a:extLst>
              <a:ext uri="{FF2B5EF4-FFF2-40B4-BE49-F238E27FC236}">
                <a16:creationId xmlns:a16="http://schemas.microsoft.com/office/drawing/2014/main" id="{E9669E7B-7784-4FBD-96B2-09F41BD59BDE}"/>
              </a:ext>
            </a:extLst>
          </p:cNvPr>
          <p:cNvSpPr txBox="1"/>
          <p:nvPr/>
        </p:nvSpPr>
        <p:spPr>
          <a:xfrm>
            <a:off x="2357537" y="2783665"/>
            <a:ext cx="2313992" cy="369332"/>
          </a:xfrm>
          <a:prstGeom prst="rect">
            <a:avLst/>
          </a:prstGeom>
          <a:noFill/>
        </p:spPr>
        <p:txBody>
          <a:bodyPr wrap="square" rtlCol="0">
            <a:spAutoFit/>
          </a:bodyPr>
          <a:lstStyle/>
          <a:p>
            <a:r>
              <a:rPr lang="en-US" altLang="zh-CN" dirty="0"/>
              <a:t>HV-</a:t>
            </a:r>
            <a:endParaRPr lang="zh-CN" altLang="en-US" dirty="0"/>
          </a:p>
        </p:txBody>
      </p:sp>
      <p:cxnSp>
        <p:nvCxnSpPr>
          <p:cNvPr id="26" name="直接连接符 25">
            <a:extLst>
              <a:ext uri="{FF2B5EF4-FFF2-40B4-BE49-F238E27FC236}">
                <a16:creationId xmlns:a16="http://schemas.microsoft.com/office/drawing/2014/main" id="{0017E6BD-3BB1-48D4-A87C-B224299211FC}"/>
              </a:ext>
            </a:extLst>
          </p:cNvPr>
          <p:cNvCxnSpPr>
            <a:cxnSpLocks/>
          </p:cNvCxnSpPr>
          <p:nvPr/>
        </p:nvCxnSpPr>
        <p:spPr>
          <a:xfrm>
            <a:off x="2976933" y="943063"/>
            <a:ext cx="0" cy="52935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25AEDFEE-6548-4EA8-BC06-47DEF37B231B}"/>
              </a:ext>
            </a:extLst>
          </p:cNvPr>
          <p:cNvSpPr/>
          <p:nvPr/>
        </p:nvSpPr>
        <p:spPr>
          <a:xfrm>
            <a:off x="3638941" y="4230766"/>
            <a:ext cx="5808676" cy="2416054"/>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a:extLst>
              <a:ext uri="{FF2B5EF4-FFF2-40B4-BE49-F238E27FC236}">
                <a16:creationId xmlns:a16="http://schemas.microsoft.com/office/drawing/2014/main" id="{9EFB8E27-A312-4318-BC92-3BFE45A5455F}"/>
              </a:ext>
            </a:extLst>
          </p:cNvPr>
          <p:cNvCxnSpPr>
            <a:cxnSpLocks/>
          </p:cNvCxnSpPr>
          <p:nvPr/>
        </p:nvCxnSpPr>
        <p:spPr>
          <a:xfrm>
            <a:off x="2965893" y="6236563"/>
            <a:ext cx="66200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id="{E5A22903-FF74-4447-A1E7-C62505FBE09C}"/>
              </a:ext>
            </a:extLst>
          </p:cNvPr>
          <p:cNvCxnSpPr>
            <a:cxnSpLocks/>
          </p:cNvCxnSpPr>
          <p:nvPr/>
        </p:nvCxnSpPr>
        <p:spPr>
          <a:xfrm flipV="1">
            <a:off x="3296897" y="3152997"/>
            <a:ext cx="0" cy="16110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1B4754DE-1AF8-444A-B230-82C7163ABFC4}"/>
              </a:ext>
            </a:extLst>
          </p:cNvPr>
          <p:cNvCxnSpPr>
            <a:cxnSpLocks/>
          </p:cNvCxnSpPr>
          <p:nvPr/>
        </p:nvCxnSpPr>
        <p:spPr>
          <a:xfrm>
            <a:off x="3296897" y="4764059"/>
            <a:ext cx="3310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182D1174-4E8D-4578-9E96-9AB0329F8D38}"/>
              </a:ext>
            </a:extLst>
          </p:cNvPr>
          <p:cNvPicPr>
            <a:picLocks noChangeAspect="1"/>
          </p:cNvPicPr>
          <p:nvPr/>
        </p:nvPicPr>
        <p:blipFill>
          <a:blip r:embed="rId3"/>
          <a:stretch>
            <a:fillRect/>
          </a:stretch>
        </p:blipFill>
        <p:spPr>
          <a:xfrm>
            <a:off x="3827982" y="4576725"/>
            <a:ext cx="5309654" cy="1821207"/>
          </a:xfrm>
          <a:prstGeom prst="rect">
            <a:avLst/>
          </a:prstGeom>
        </p:spPr>
      </p:pic>
      <p:sp>
        <p:nvSpPr>
          <p:cNvPr id="44" name="矩形 43">
            <a:extLst>
              <a:ext uri="{FF2B5EF4-FFF2-40B4-BE49-F238E27FC236}">
                <a16:creationId xmlns:a16="http://schemas.microsoft.com/office/drawing/2014/main" id="{9637737F-9733-4403-99AB-847329D5769D}"/>
              </a:ext>
            </a:extLst>
          </p:cNvPr>
          <p:cNvSpPr/>
          <p:nvPr/>
        </p:nvSpPr>
        <p:spPr>
          <a:xfrm>
            <a:off x="7064829" y="4764059"/>
            <a:ext cx="1224967" cy="797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A458DD82-EEB2-4EA1-94D1-3F2841D0FABD}"/>
              </a:ext>
            </a:extLst>
          </p:cNvPr>
          <p:cNvSpPr txBox="1"/>
          <p:nvPr/>
        </p:nvSpPr>
        <p:spPr>
          <a:xfrm>
            <a:off x="1689583" y="4900270"/>
            <a:ext cx="2239347" cy="369332"/>
          </a:xfrm>
          <a:prstGeom prst="rect">
            <a:avLst/>
          </a:prstGeom>
          <a:noFill/>
        </p:spPr>
        <p:txBody>
          <a:bodyPr wrap="square" rtlCol="0">
            <a:spAutoFit/>
          </a:bodyPr>
          <a:lstStyle/>
          <a:p>
            <a:r>
              <a:rPr lang="en-US" altLang="zh-CN" dirty="0"/>
              <a:t>Input 350V</a:t>
            </a:r>
            <a:endParaRPr lang="zh-CN" altLang="en-US" dirty="0"/>
          </a:p>
        </p:txBody>
      </p:sp>
      <p:cxnSp>
        <p:nvCxnSpPr>
          <p:cNvPr id="48" name="直接连接符 47">
            <a:extLst>
              <a:ext uri="{FF2B5EF4-FFF2-40B4-BE49-F238E27FC236}">
                <a16:creationId xmlns:a16="http://schemas.microsoft.com/office/drawing/2014/main" id="{F92F1C7D-7AF7-484A-A9F1-32830A0B1AEB}"/>
              </a:ext>
            </a:extLst>
          </p:cNvPr>
          <p:cNvCxnSpPr>
            <a:cxnSpLocks/>
          </p:cNvCxnSpPr>
          <p:nvPr/>
        </p:nvCxnSpPr>
        <p:spPr>
          <a:xfrm flipV="1">
            <a:off x="6421849" y="1738833"/>
            <a:ext cx="3983080" cy="9526"/>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直接连接符 52">
            <a:extLst>
              <a:ext uri="{FF2B5EF4-FFF2-40B4-BE49-F238E27FC236}">
                <a16:creationId xmlns:a16="http://schemas.microsoft.com/office/drawing/2014/main" id="{DD95FE95-4F40-4AF6-90F2-319D36AD9D60}"/>
              </a:ext>
            </a:extLst>
          </p:cNvPr>
          <p:cNvCxnSpPr>
            <a:cxnSpLocks/>
          </p:cNvCxnSpPr>
          <p:nvPr/>
        </p:nvCxnSpPr>
        <p:spPr>
          <a:xfrm flipV="1">
            <a:off x="7692196" y="2020752"/>
            <a:ext cx="2626373" cy="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D433272E-A5F5-45C7-9011-E649B04C2FA0}"/>
              </a:ext>
            </a:extLst>
          </p:cNvPr>
          <p:cNvCxnSpPr>
            <a:cxnSpLocks/>
          </p:cNvCxnSpPr>
          <p:nvPr/>
        </p:nvCxnSpPr>
        <p:spPr>
          <a:xfrm flipV="1">
            <a:off x="8465279" y="2325337"/>
            <a:ext cx="1939650" cy="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D63D63ED-57F1-4E95-B1DE-B56538FC062F}"/>
              </a:ext>
            </a:extLst>
          </p:cNvPr>
          <p:cNvSpPr/>
          <p:nvPr/>
        </p:nvSpPr>
        <p:spPr>
          <a:xfrm>
            <a:off x="10334757" y="1357179"/>
            <a:ext cx="1320800" cy="132714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6" name="Picture 12" descr="Symbol Of A Battery - ClipArt Best">
            <a:extLst>
              <a:ext uri="{FF2B5EF4-FFF2-40B4-BE49-F238E27FC236}">
                <a16:creationId xmlns:a16="http://schemas.microsoft.com/office/drawing/2014/main" id="{E1E03F36-13C5-4BF2-B276-9CC026DC1E54}"/>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1363082" y="1282026"/>
            <a:ext cx="945636" cy="1477450"/>
          </a:xfrm>
          <a:prstGeom prst="rect">
            <a:avLst/>
          </a:prstGeom>
          <a:noFill/>
          <a:extLst>
            <a:ext uri="{909E8E84-426E-40DD-AFC4-6F175D3DCCD1}">
              <a14:hiddenFill xmlns:a14="http://schemas.microsoft.com/office/drawing/2010/main">
                <a:solidFill>
                  <a:srgbClr val="FFFFFF"/>
                </a:solidFill>
              </a14:hiddenFill>
            </a:ext>
          </a:extLst>
        </p:spPr>
      </p:pic>
      <p:sp>
        <p:nvSpPr>
          <p:cNvPr id="64" name="文本框 63">
            <a:extLst>
              <a:ext uri="{FF2B5EF4-FFF2-40B4-BE49-F238E27FC236}">
                <a16:creationId xmlns:a16="http://schemas.microsoft.com/office/drawing/2014/main" id="{019D41F9-6CA2-4D3F-9B85-B983C676F4C5}"/>
              </a:ext>
            </a:extLst>
          </p:cNvPr>
          <p:cNvSpPr txBox="1"/>
          <p:nvPr/>
        </p:nvSpPr>
        <p:spPr>
          <a:xfrm>
            <a:off x="10514749" y="1789918"/>
            <a:ext cx="2313992" cy="461665"/>
          </a:xfrm>
          <a:prstGeom prst="rect">
            <a:avLst/>
          </a:prstGeom>
          <a:noFill/>
        </p:spPr>
        <p:txBody>
          <a:bodyPr wrap="square" rtlCol="0">
            <a:spAutoFit/>
          </a:bodyPr>
          <a:lstStyle/>
          <a:p>
            <a:r>
              <a:rPr lang="en-US" altLang="zh-CN" sz="2400" dirty="0"/>
              <a:t>Motor</a:t>
            </a:r>
            <a:endParaRPr lang="zh-CN" altLang="en-US" sz="2400" dirty="0"/>
          </a:p>
        </p:txBody>
      </p:sp>
      <p:sp>
        <p:nvSpPr>
          <p:cNvPr id="65" name="文本框 64">
            <a:extLst>
              <a:ext uri="{FF2B5EF4-FFF2-40B4-BE49-F238E27FC236}">
                <a16:creationId xmlns:a16="http://schemas.microsoft.com/office/drawing/2014/main" id="{D725BA1E-E4E8-4B18-9DE6-8E2A84776FFB}"/>
              </a:ext>
            </a:extLst>
          </p:cNvPr>
          <p:cNvSpPr txBox="1"/>
          <p:nvPr/>
        </p:nvSpPr>
        <p:spPr>
          <a:xfrm>
            <a:off x="9458657" y="4900270"/>
            <a:ext cx="2239347" cy="646331"/>
          </a:xfrm>
          <a:prstGeom prst="rect">
            <a:avLst/>
          </a:prstGeom>
          <a:noFill/>
        </p:spPr>
        <p:txBody>
          <a:bodyPr wrap="square" rtlCol="0">
            <a:spAutoFit/>
          </a:bodyPr>
          <a:lstStyle/>
          <a:p>
            <a:r>
              <a:rPr lang="en-US" altLang="zh-CN" dirty="0"/>
              <a:t>Output 14.7V, </a:t>
            </a:r>
          </a:p>
          <a:p>
            <a:r>
              <a:rPr lang="en-US" altLang="zh-CN" dirty="0"/>
              <a:t>3W-25W</a:t>
            </a:r>
            <a:endParaRPr lang="zh-CN" altLang="en-US" dirty="0"/>
          </a:p>
        </p:txBody>
      </p:sp>
      <p:sp>
        <p:nvSpPr>
          <p:cNvPr id="66" name="文本框 65">
            <a:extLst>
              <a:ext uri="{FF2B5EF4-FFF2-40B4-BE49-F238E27FC236}">
                <a16:creationId xmlns:a16="http://schemas.microsoft.com/office/drawing/2014/main" id="{48622ECB-BB9F-45A4-8737-4168C91464F3}"/>
              </a:ext>
            </a:extLst>
          </p:cNvPr>
          <p:cNvSpPr txBox="1"/>
          <p:nvPr/>
        </p:nvSpPr>
        <p:spPr>
          <a:xfrm>
            <a:off x="5530177" y="235508"/>
            <a:ext cx="2313992" cy="369332"/>
          </a:xfrm>
          <a:prstGeom prst="rect">
            <a:avLst/>
          </a:prstGeom>
          <a:noFill/>
        </p:spPr>
        <p:txBody>
          <a:bodyPr wrap="square" rtlCol="0">
            <a:spAutoFit/>
          </a:bodyPr>
          <a:lstStyle/>
          <a:p>
            <a:r>
              <a:rPr lang="en-US" altLang="zh-CN" dirty="0"/>
              <a:t>IGBT Power Module</a:t>
            </a:r>
            <a:endParaRPr lang="zh-CN" altLang="en-US" dirty="0"/>
          </a:p>
        </p:txBody>
      </p:sp>
    </p:spTree>
    <p:extLst>
      <p:ext uri="{BB962C8B-B14F-4D97-AF65-F5344CB8AC3E}">
        <p14:creationId xmlns:p14="http://schemas.microsoft.com/office/powerpoint/2010/main" val="3240483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6AA7742-B753-4805-95D3-194050200A56}"/>
              </a:ext>
            </a:extLst>
          </p:cNvPr>
          <p:cNvPicPr>
            <a:picLocks noChangeAspect="1"/>
          </p:cNvPicPr>
          <p:nvPr/>
        </p:nvPicPr>
        <p:blipFill>
          <a:blip r:embed="rId2"/>
          <a:stretch>
            <a:fillRect/>
          </a:stretch>
        </p:blipFill>
        <p:spPr>
          <a:xfrm>
            <a:off x="228331" y="1423649"/>
            <a:ext cx="3865926" cy="2899444"/>
          </a:xfrm>
          <a:prstGeom prst="rect">
            <a:avLst/>
          </a:prstGeom>
        </p:spPr>
      </p:pic>
      <p:pic>
        <p:nvPicPr>
          <p:cNvPr id="4" name="图片 3">
            <a:extLst>
              <a:ext uri="{FF2B5EF4-FFF2-40B4-BE49-F238E27FC236}">
                <a16:creationId xmlns:a16="http://schemas.microsoft.com/office/drawing/2014/main" id="{06620101-FC7A-40EB-BCAC-939092323973}"/>
              </a:ext>
            </a:extLst>
          </p:cNvPr>
          <p:cNvPicPr>
            <a:picLocks noChangeAspect="1"/>
          </p:cNvPicPr>
          <p:nvPr/>
        </p:nvPicPr>
        <p:blipFill>
          <a:blip r:embed="rId3"/>
          <a:stretch>
            <a:fillRect/>
          </a:stretch>
        </p:blipFill>
        <p:spPr>
          <a:xfrm>
            <a:off x="8216282" y="1423649"/>
            <a:ext cx="3865926" cy="2899446"/>
          </a:xfrm>
          <a:prstGeom prst="rect">
            <a:avLst/>
          </a:prstGeom>
        </p:spPr>
      </p:pic>
      <p:sp>
        <p:nvSpPr>
          <p:cNvPr id="5" name="矩形 4">
            <a:extLst>
              <a:ext uri="{FF2B5EF4-FFF2-40B4-BE49-F238E27FC236}">
                <a16:creationId xmlns:a16="http://schemas.microsoft.com/office/drawing/2014/main" id="{66C9E1E0-DDB0-404B-8555-DD005D56FB14}"/>
              </a:ext>
            </a:extLst>
          </p:cNvPr>
          <p:cNvSpPr/>
          <p:nvPr/>
        </p:nvSpPr>
        <p:spPr>
          <a:xfrm>
            <a:off x="1" y="644692"/>
            <a:ext cx="5227713" cy="461665"/>
          </a:xfrm>
          <a:prstGeom prst="rect">
            <a:avLst/>
          </a:prstGeom>
        </p:spPr>
        <p:txBody>
          <a:bodyPr wrap="none">
            <a:spAutoFit/>
          </a:bodyPr>
          <a:lstStyle/>
          <a:p>
            <a:r>
              <a:rPr lang="en-US" altLang="zh-CN" sz="2400" dirty="0"/>
              <a:t>UCC28730</a:t>
            </a:r>
            <a:r>
              <a:rPr lang="zh-CN" altLang="en-US" sz="2400" dirty="0"/>
              <a:t> </a:t>
            </a:r>
            <a:r>
              <a:rPr lang="en-US" altLang="zh-CN" sz="2400" dirty="0"/>
              <a:t>Abnormal </a:t>
            </a:r>
            <a:r>
              <a:rPr lang="en-US" altLang="zh-CN" sz="2400" dirty="0">
                <a:solidFill>
                  <a:srgbClr val="000000"/>
                </a:solidFill>
              </a:rPr>
              <a:t>Phenomenon</a:t>
            </a:r>
            <a:r>
              <a:rPr lang="zh-CN" altLang="en-US" sz="2400" dirty="0">
                <a:latin typeface="等线" panose="02010600030101010101" pitchFamily="2" charset="-122"/>
              </a:rPr>
              <a:t> ①</a:t>
            </a:r>
            <a:endParaRPr lang="zh-CN" altLang="en-US" sz="2400" dirty="0"/>
          </a:p>
        </p:txBody>
      </p:sp>
      <p:sp>
        <p:nvSpPr>
          <p:cNvPr id="7" name="矩形 6">
            <a:extLst>
              <a:ext uri="{FF2B5EF4-FFF2-40B4-BE49-F238E27FC236}">
                <a16:creationId xmlns:a16="http://schemas.microsoft.com/office/drawing/2014/main" id="{16AE09CD-59C5-42B8-AA78-A8CB7F4BADF6}"/>
              </a:ext>
            </a:extLst>
          </p:cNvPr>
          <p:cNvSpPr/>
          <p:nvPr/>
        </p:nvSpPr>
        <p:spPr>
          <a:xfrm>
            <a:off x="421875" y="4393077"/>
            <a:ext cx="4273927" cy="584775"/>
          </a:xfrm>
          <a:prstGeom prst="rect">
            <a:avLst/>
          </a:prstGeom>
        </p:spPr>
        <p:txBody>
          <a:bodyPr wrap="none">
            <a:spAutoFit/>
          </a:bodyPr>
          <a:lstStyle/>
          <a:p>
            <a:r>
              <a:rPr lang="en-US" altLang="zh-CN" sz="1600" dirty="0">
                <a:solidFill>
                  <a:srgbClr val="000000"/>
                </a:solidFill>
              </a:rPr>
              <a:t>IGBT</a:t>
            </a:r>
            <a:r>
              <a:rPr lang="zh-CN" altLang="en-US" sz="1600" dirty="0">
                <a:solidFill>
                  <a:srgbClr val="000000"/>
                </a:solidFill>
              </a:rPr>
              <a:t> </a:t>
            </a:r>
            <a:r>
              <a:rPr lang="en-US" altLang="zh-CN" sz="1600" dirty="0">
                <a:solidFill>
                  <a:srgbClr val="000000"/>
                </a:solidFill>
              </a:rPr>
              <a:t>module not running</a:t>
            </a:r>
            <a:r>
              <a:rPr lang="zh-CN" altLang="en-US" sz="1600" dirty="0">
                <a:solidFill>
                  <a:srgbClr val="000000"/>
                </a:solidFill>
              </a:rPr>
              <a:t>，</a:t>
            </a:r>
            <a:r>
              <a:rPr lang="en-US" altLang="zh-CN" sz="1600" dirty="0">
                <a:solidFill>
                  <a:srgbClr val="000000"/>
                </a:solidFill>
              </a:rPr>
              <a:t> </a:t>
            </a:r>
          </a:p>
          <a:p>
            <a:r>
              <a:rPr lang="en-US" altLang="zh-CN" sz="1600" dirty="0">
                <a:solidFill>
                  <a:srgbClr val="000000"/>
                </a:solidFill>
              </a:rPr>
              <a:t>@-40</a:t>
            </a:r>
            <a:r>
              <a:rPr lang="en-US" altLang="zh-CN" sz="1600" dirty="0">
                <a:solidFill>
                  <a:srgbClr val="000000"/>
                </a:solidFill>
                <a:latin typeface="等线" panose="02010600030101010101" pitchFamily="2" charset="-122"/>
              </a:rPr>
              <a:t> ℃ ——</a:t>
            </a:r>
            <a:r>
              <a:rPr lang="en-US" altLang="zh-CN" sz="1600" dirty="0">
                <a:solidFill>
                  <a:srgbClr val="000000"/>
                </a:solidFill>
              </a:rPr>
              <a:t>10</a:t>
            </a:r>
            <a:r>
              <a:rPr lang="en-US" altLang="zh-CN" sz="1600" dirty="0">
                <a:solidFill>
                  <a:srgbClr val="000000"/>
                </a:solidFill>
                <a:latin typeface="等线" panose="02010600030101010101" pitchFamily="2" charset="-122"/>
              </a:rPr>
              <a:t>5℃ environment temperature</a:t>
            </a:r>
            <a:endParaRPr lang="zh-CN" altLang="en-US" sz="1600" dirty="0"/>
          </a:p>
        </p:txBody>
      </p:sp>
      <p:sp>
        <p:nvSpPr>
          <p:cNvPr id="9" name="矩形 8">
            <a:extLst>
              <a:ext uri="{FF2B5EF4-FFF2-40B4-BE49-F238E27FC236}">
                <a16:creationId xmlns:a16="http://schemas.microsoft.com/office/drawing/2014/main" id="{6ED72823-AD2A-4BCD-B20E-664BE30A90E8}"/>
              </a:ext>
            </a:extLst>
          </p:cNvPr>
          <p:cNvSpPr/>
          <p:nvPr/>
        </p:nvSpPr>
        <p:spPr>
          <a:xfrm>
            <a:off x="8842420" y="4411417"/>
            <a:ext cx="3228769" cy="584775"/>
          </a:xfrm>
          <a:prstGeom prst="rect">
            <a:avLst/>
          </a:prstGeom>
        </p:spPr>
        <p:txBody>
          <a:bodyPr wrap="none">
            <a:spAutoFit/>
          </a:bodyPr>
          <a:lstStyle/>
          <a:p>
            <a:r>
              <a:rPr lang="en-US" altLang="zh-CN" sz="1600" dirty="0">
                <a:solidFill>
                  <a:srgbClr val="000000"/>
                </a:solidFill>
              </a:rPr>
              <a:t>IGBT</a:t>
            </a:r>
            <a:r>
              <a:rPr lang="zh-CN" altLang="en-US" sz="1600" dirty="0">
                <a:solidFill>
                  <a:srgbClr val="000000"/>
                </a:solidFill>
              </a:rPr>
              <a:t> </a:t>
            </a:r>
            <a:r>
              <a:rPr lang="en-US" altLang="zh-CN" sz="1600" dirty="0">
                <a:solidFill>
                  <a:srgbClr val="000000"/>
                </a:solidFill>
              </a:rPr>
              <a:t>module running </a:t>
            </a:r>
            <a:r>
              <a:rPr lang="zh-CN" altLang="en-US" sz="1600" dirty="0">
                <a:solidFill>
                  <a:srgbClr val="000000"/>
                </a:solidFill>
              </a:rPr>
              <a:t>，</a:t>
            </a:r>
            <a:endParaRPr lang="en-US" altLang="zh-CN" sz="1600" dirty="0">
              <a:solidFill>
                <a:srgbClr val="000000"/>
              </a:solidFill>
            </a:endParaRPr>
          </a:p>
          <a:p>
            <a:r>
              <a:rPr lang="en-US" altLang="zh-CN" sz="1600" dirty="0">
                <a:solidFill>
                  <a:srgbClr val="000000"/>
                </a:solidFill>
              </a:rPr>
              <a:t>@10</a:t>
            </a:r>
            <a:r>
              <a:rPr lang="en-US" altLang="zh-CN" sz="1600" dirty="0">
                <a:solidFill>
                  <a:srgbClr val="000000"/>
                </a:solidFill>
                <a:latin typeface="等线" panose="02010600030101010101" pitchFamily="2" charset="-122"/>
                <a:ea typeface="等线" panose="02010600030101010101" pitchFamily="2" charset="-122"/>
              </a:rPr>
              <a:t>5℃ </a:t>
            </a:r>
            <a:r>
              <a:rPr lang="en-US" altLang="zh-CN" sz="1600" dirty="0">
                <a:solidFill>
                  <a:srgbClr val="000000"/>
                </a:solidFill>
                <a:latin typeface="等线" panose="02010600030101010101" pitchFamily="2" charset="-122"/>
              </a:rPr>
              <a:t>environment</a:t>
            </a:r>
            <a:r>
              <a:rPr lang="en-US" altLang="zh-CN" sz="1600" dirty="0">
                <a:solidFill>
                  <a:srgbClr val="000000"/>
                </a:solidFill>
                <a:latin typeface="等线" panose="02010600030101010101" pitchFamily="2" charset="-122"/>
                <a:ea typeface="等线" panose="02010600030101010101" pitchFamily="2" charset="-122"/>
              </a:rPr>
              <a:t> temperature</a:t>
            </a:r>
            <a:endParaRPr lang="zh-CN" altLang="en-US" sz="1600" dirty="0"/>
          </a:p>
        </p:txBody>
      </p:sp>
      <p:sp>
        <p:nvSpPr>
          <p:cNvPr id="10" name="矩形 9">
            <a:extLst>
              <a:ext uri="{FF2B5EF4-FFF2-40B4-BE49-F238E27FC236}">
                <a16:creationId xmlns:a16="http://schemas.microsoft.com/office/drawing/2014/main" id="{B12BB873-26F7-45E9-99B8-6193DF39E0ED}"/>
              </a:ext>
            </a:extLst>
          </p:cNvPr>
          <p:cNvSpPr/>
          <p:nvPr/>
        </p:nvSpPr>
        <p:spPr>
          <a:xfrm>
            <a:off x="1537253" y="6895744"/>
            <a:ext cx="12115817" cy="1077218"/>
          </a:xfrm>
          <a:prstGeom prst="rect">
            <a:avLst/>
          </a:prstGeom>
        </p:spPr>
        <p:txBody>
          <a:bodyPr wrap="none">
            <a:spAutoFit/>
          </a:bodyPr>
          <a:lstStyle/>
          <a:p>
            <a:r>
              <a:rPr lang="en-US" altLang="zh-CN" sz="1600" dirty="0">
                <a:solidFill>
                  <a:srgbClr val="000000"/>
                </a:solidFill>
              </a:rPr>
              <a:t>IGBT</a:t>
            </a:r>
            <a:r>
              <a:rPr lang="zh-CN" altLang="en-US" sz="1600" dirty="0">
                <a:solidFill>
                  <a:srgbClr val="000000"/>
                </a:solidFill>
              </a:rPr>
              <a:t>模块不工作时，</a:t>
            </a:r>
            <a:r>
              <a:rPr lang="en-US" altLang="zh-CN" sz="1600" dirty="0">
                <a:solidFill>
                  <a:srgbClr val="000000"/>
                </a:solidFill>
              </a:rPr>
              <a:t>UCC28730</a:t>
            </a:r>
            <a:r>
              <a:rPr lang="zh-CN" altLang="en-US" sz="1600" dirty="0">
                <a:solidFill>
                  <a:srgbClr val="000000"/>
                </a:solidFill>
              </a:rPr>
              <a:t>输出</a:t>
            </a:r>
            <a:r>
              <a:rPr lang="en-US" altLang="zh-CN" sz="1600" dirty="0">
                <a:solidFill>
                  <a:srgbClr val="000000"/>
                </a:solidFill>
              </a:rPr>
              <a:t>PWM</a:t>
            </a:r>
            <a:r>
              <a:rPr lang="zh-CN" altLang="en-US" sz="1600" dirty="0">
                <a:solidFill>
                  <a:srgbClr val="000000"/>
                </a:solidFill>
              </a:rPr>
              <a:t>为均匀时间间隔的脉冲。</a:t>
            </a:r>
            <a:r>
              <a:rPr lang="en-US" altLang="zh-CN" sz="1600" dirty="0">
                <a:solidFill>
                  <a:srgbClr val="000000"/>
                </a:solidFill>
              </a:rPr>
              <a:t>IGBT</a:t>
            </a:r>
            <a:r>
              <a:rPr lang="zh-CN" altLang="en-US" sz="1600" dirty="0">
                <a:solidFill>
                  <a:srgbClr val="000000"/>
                </a:solidFill>
              </a:rPr>
              <a:t>模块工作后，</a:t>
            </a:r>
            <a:r>
              <a:rPr lang="en-US" altLang="zh-CN" sz="1600" dirty="0">
                <a:solidFill>
                  <a:srgbClr val="000000"/>
                </a:solidFill>
              </a:rPr>
              <a:t>UCC28730</a:t>
            </a:r>
            <a:r>
              <a:rPr lang="zh-CN" altLang="en-US" sz="1600" dirty="0">
                <a:solidFill>
                  <a:srgbClr val="000000"/>
                </a:solidFill>
              </a:rPr>
              <a:t>输出</a:t>
            </a:r>
            <a:r>
              <a:rPr lang="en-US" altLang="zh-CN" sz="1600" dirty="0">
                <a:solidFill>
                  <a:srgbClr val="000000"/>
                </a:solidFill>
              </a:rPr>
              <a:t>PWM</a:t>
            </a:r>
            <a:r>
              <a:rPr lang="zh-CN" altLang="en-US" sz="1600" dirty="0">
                <a:solidFill>
                  <a:srgbClr val="000000"/>
                </a:solidFill>
              </a:rPr>
              <a:t>出现改变。</a:t>
            </a:r>
            <a:r>
              <a:rPr lang="en-US" altLang="zh-CN" sz="1600" dirty="0">
                <a:solidFill>
                  <a:srgbClr val="000000"/>
                </a:solidFill>
              </a:rPr>
              <a:t>25</a:t>
            </a:r>
            <a:r>
              <a:rPr lang="en-US" altLang="zh-CN" sz="1600" dirty="0">
                <a:solidFill>
                  <a:srgbClr val="000000"/>
                </a:solidFill>
                <a:latin typeface="等线" panose="02010600030101010101" pitchFamily="2" charset="-122"/>
                <a:ea typeface="等线" panose="02010600030101010101" pitchFamily="2" charset="-122"/>
              </a:rPr>
              <a:t>°</a:t>
            </a:r>
            <a:r>
              <a:rPr lang="zh-CN" altLang="en-US" sz="1600" dirty="0">
                <a:solidFill>
                  <a:srgbClr val="000000"/>
                </a:solidFill>
                <a:latin typeface="等线" panose="02010600030101010101" pitchFamily="2" charset="-122"/>
                <a:ea typeface="等线" panose="02010600030101010101" pitchFamily="2" charset="-122"/>
              </a:rPr>
              <a:t>环温时，部分</a:t>
            </a:r>
            <a:endParaRPr lang="en-US" altLang="zh-CN" sz="1600" dirty="0">
              <a:solidFill>
                <a:srgbClr val="000000"/>
              </a:solidFill>
              <a:latin typeface="等线" panose="02010600030101010101" pitchFamily="2" charset="-122"/>
              <a:ea typeface="等线" panose="02010600030101010101" pitchFamily="2" charset="-122"/>
            </a:endParaRPr>
          </a:p>
          <a:p>
            <a:r>
              <a:rPr lang="en-US" altLang="zh-CN" sz="1600" dirty="0">
                <a:solidFill>
                  <a:srgbClr val="000000"/>
                </a:solidFill>
                <a:latin typeface="等线" panose="02010600030101010101" pitchFamily="2" charset="-122"/>
                <a:ea typeface="等线" panose="02010600030101010101" pitchFamily="2" charset="-122"/>
              </a:rPr>
              <a:t>PWM</a:t>
            </a:r>
            <a:r>
              <a:rPr lang="zh-CN" altLang="en-US" sz="1600" dirty="0">
                <a:solidFill>
                  <a:srgbClr val="000000"/>
                </a:solidFill>
                <a:latin typeface="等线" panose="02010600030101010101" pitchFamily="2" charset="-122"/>
                <a:ea typeface="等线" panose="02010600030101010101" pitchFamily="2" charset="-122"/>
              </a:rPr>
              <a:t>脉冲出现变化。温度越高，发生变化的</a:t>
            </a:r>
            <a:r>
              <a:rPr lang="en-US" altLang="zh-CN" sz="1600" dirty="0">
                <a:solidFill>
                  <a:srgbClr val="000000"/>
                </a:solidFill>
                <a:latin typeface="等线" panose="02010600030101010101" pitchFamily="2" charset="-122"/>
                <a:ea typeface="等线" panose="02010600030101010101" pitchFamily="2" charset="-122"/>
              </a:rPr>
              <a:t>PWM</a:t>
            </a:r>
            <a:r>
              <a:rPr lang="zh-CN" altLang="en-US" sz="1600" dirty="0">
                <a:solidFill>
                  <a:srgbClr val="000000"/>
                </a:solidFill>
                <a:latin typeface="等线" panose="02010600030101010101" pitchFamily="2" charset="-122"/>
                <a:ea typeface="等线" panose="02010600030101010101" pitchFamily="2" charset="-122"/>
              </a:rPr>
              <a:t>脉冲越多，</a:t>
            </a:r>
            <a:r>
              <a:rPr lang="en-US" altLang="zh-CN" sz="1600" dirty="0">
                <a:solidFill>
                  <a:srgbClr val="000000"/>
                </a:solidFill>
              </a:rPr>
              <a:t> 105</a:t>
            </a:r>
            <a:r>
              <a:rPr lang="en-US" altLang="zh-CN" sz="1600" dirty="0">
                <a:solidFill>
                  <a:srgbClr val="000000"/>
                </a:solidFill>
                <a:latin typeface="等线" panose="02010600030101010101" pitchFamily="2" charset="-122"/>
                <a:ea typeface="等线" panose="02010600030101010101" pitchFamily="2" charset="-122"/>
              </a:rPr>
              <a:t>°</a:t>
            </a:r>
            <a:r>
              <a:rPr lang="zh-CN" altLang="en-US" sz="1600" dirty="0">
                <a:solidFill>
                  <a:srgbClr val="000000"/>
                </a:solidFill>
                <a:latin typeface="等线" panose="02010600030101010101" pitchFamily="2" charset="-122"/>
                <a:ea typeface="等线" panose="02010600030101010101" pitchFamily="2" charset="-122"/>
              </a:rPr>
              <a:t>环温时，所有</a:t>
            </a:r>
            <a:r>
              <a:rPr lang="en-US" altLang="zh-CN" sz="1600" dirty="0">
                <a:solidFill>
                  <a:srgbClr val="000000"/>
                </a:solidFill>
                <a:latin typeface="等线" panose="02010600030101010101" pitchFamily="2" charset="-122"/>
                <a:ea typeface="等线" panose="02010600030101010101" pitchFamily="2" charset="-122"/>
              </a:rPr>
              <a:t>PWM</a:t>
            </a:r>
            <a:r>
              <a:rPr lang="zh-CN" altLang="en-US" sz="1600" dirty="0">
                <a:solidFill>
                  <a:srgbClr val="000000"/>
                </a:solidFill>
                <a:latin typeface="等线" panose="02010600030101010101" pitchFamily="2" charset="-122"/>
                <a:ea typeface="等线" panose="02010600030101010101" pitchFamily="2" charset="-122"/>
              </a:rPr>
              <a:t>脉冲均发生了变化。</a:t>
            </a:r>
            <a:endParaRPr lang="en-US" altLang="zh-CN" sz="1600" dirty="0">
              <a:solidFill>
                <a:srgbClr val="000000"/>
              </a:solidFill>
              <a:latin typeface="等线" panose="02010600030101010101" pitchFamily="2" charset="-122"/>
              <a:ea typeface="等线" panose="02010600030101010101" pitchFamily="2" charset="-122"/>
            </a:endParaRPr>
          </a:p>
          <a:p>
            <a:endParaRPr lang="en-US" altLang="zh-CN" sz="1600" dirty="0">
              <a:solidFill>
                <a:srgbClr val="000000"/>
              </a:solidFill>
              <a:latin typeface="等线" panose="02010600030101010101" pitchFamily="2" charset="-122"/>
              <a:ea typeface="等线" panose="02010600030101010101" pitchFamily="2" charset="-122"/>
            </a:endParaRPr>
          </a:p>
          <a:p>
            <a:r>
              <a:rPr lang="zh-CN" altLang="en-US" sz="1600" dirty="0">
                <a:solidFill>
                  <a:srgbClr val="000000"/>
                </a:solidFill>
                <a:latin typeface="等线" panose="02010600030101010101" pitchFamily="2" charset="-122"/>
                <a:ea typeface="等线" panose="02010600030101010101" pitchFamily="2" charset="-122"/>
              </a:rPr>
              <a:t>该受干扰情形下，</a:t>
            </a:r>
            <a:r>
              <a:rPr lang="en-US" altLang="zh-CN" sz="1600" dirty="0">
                <a:solidFill>
                  <a:srgbClr val="000000"/>
                </a:solidFill>
                <a:latin typeface="等线" panose="02010600030101010101" pitchFamily="2" charset="-122"/>
                <a:ea typeface="等线" panose="02010600030101010101" pitchFamily="2" charset="-122"/>
              </a:rPr>
              <a:t>UCC28730</a:t>
            </a:r>
            <a:r>
              <a:rPr lang="zh-CN" altLang="en-US" sz="1600" dirty="0">
                <a:solidFill>
                  <a:srgbClr val="000000"/>
                </a:solidFill>
                <a:latin typeface="等线" panose="02010600030101010101" pitchFamily="2" charset="-122"/>
                <a:ea typeface="等线" panose="02010600030101010101" pitchFamily="2" charset="-122"/>
              </a:rPr>
              <a:t>的环路控制依然有效，</a:t>
            </a:r>
            <a:r>
              <a:rPr lang="en-US" altLang="zh-CN" sz="1600" dirty="0" err="1">
                <a:solidFill>
                  <a:srgbClr val="000000"/>
                </a:solidFill>
                <a:latin typeface="等线" panose="02010600030101010101" pitchFamily="2" charset="-122"/>
                <a:ea typeface="等线" panose="02010600030101010101" pitchFamily="2" charset="-122"/>
              </a:rPr>
              <a:t>flyback</a:t>
            </a:r>
            <a:r>
              <a:rPr lang="zh-CN" altLang="en-US" sz="1600" dirty="0">
                <a:solidFill>
                  <a:srgbClr val="000000"/>
                </a:solidFill>
                <a:latin typeface="等线" panose="02010600030101010101" pitchFamily="2" charset="-122"/>
                <a:ea typeface="等线" panose="02010600030101010101" pitchFamily="2" charset="-122"/>
              </a:rPr>
              <a:t>输出电压与电流依旧稳定。</a:t>
            </a:r>
            <a:endParaRPr lang="zh-CN" altLang="en-US" sz="1600" dirty="0"/>
          </a:p>
        </p:txBody>
      </p:sp>
      <p:sp>
        <p:nvSpPr>
          <p:cNvPr id="11" name="矩形 10">
            <a:extLst>
              <a:ext uri="{FF2B5EF4-FFF2-40B4-BE49-F238E27FC236}">
                <a16:creationId xmlns:a16="http://schemas.microsoft.com/office/drawing/2014/main" id="{4222CE9D-EB95-493D-98BC-A5909C2C565C}"/>
              </a:ext>
            </a:extLst>
          </p:cNvPr>
          <p:cNvSpPr/>
          <p:nvPr/>
        </p:nvSpPr>
        <p:spPr>
          <a:xfrm>
            <a:off x="-11110" y="1001006"/>
            <a:ext cx="7818166" cy="338554"/>
          </a:xfrm>
          <a:prstGeom prst="rect">
            <a:avLst/>
          </a:prstGeom>
        </p:spPr>
        <p:txBody>
          <a:bodyPr wrap="none">
            <a:spAutoFit/>
          </a:bodyPr>
          <a:lstStyle/>
          <a:p>
            <a:r>
              <a:rPr lang="en-US" altLang="zh-CN" sz="1600" dirty="0">
                <a:solidFill>
                  <a:srgbClr val="000000"/>
                </a:solidFill>
              </a:rPr>
              <a:t>CH1</a:t>
            </a:r>
            <a:r>
              <a:rPr lang="zh-CN" altLang="en-US" sz="1600" dirty="0">
                <a:solidFill>
                  <a:srgbClr val="000000"/>
                </a:solidFill>
              </a:rPr>
              <a:t>：</a:t>
            </a:r>
            <a:r>
              <a:rPr lang="en-US" altLang="zh-CN" sz="1600" dirty="0" err="1">
                <a:solidFill>
                  <a:srgbClr val="000000"/>
                </a:solidFill>
              </a:rPr>
              <a:t>Flyback</a:t>
            </a:r>
            <a:r>
              <a:rPr lang="en-US" altLang="zh-CN" sz="1600" dirty="0">
                <a:solidFill>
                  <a:srgbClr val="000000"/>
                </a:solidFill>
              </a:rPr>
              <a:t> Output Voltage  CH2</a:t>
            </a:r>
            <a:r>
              <a:rPr lang="zh-CN" altLang="en-US" sz="1600" dirty="0">
                <a:solidFill>
                  <a:srgbClr val="000000"/>
                </a:solidFill>
              </a:rPr>
              <a:t>：</a:t>
            </a:r>
            <a:r>
              <a:rPr lang="en-US" altLang="zh-CN" sz="1600" dirty="0">
                <a:solidFill>
                  <a:srgbClr val="000000"/>
                </a:solidFill>
              </a:rPr>
              <a:t>HV Input Voltage   CH3:   UCC28730 PWM Signal</a:t>
            </a:r>
            <a:endParaRPr lang="zh-CN" altLang="en-US" sz="1600" dirty="0">
              <a:solidFill>
                <a:srgbClr val="000000"/>
              </a:solidFill>
            </a:endParaRPr>
          </a:p>
        </p:txBody>
      </p:sp>
      <p:pic>
        <p:nvPicPr>
          <p:cNvPr id="13" name="图片 12">
            <a:extLst>
              <a:ext uri="{FF2B5EF4-FFF2-40B4-BE49-F238E27FC236}">
                <a16:creationId xmlns:a16="http://schemas.microsoft.com/office/drawing/2014/main" id="{D347C272-5636-435A-B317-7DFD25B1BFE9}"/>
              </a:ext>
            </a:extLst>
          </p:cNvPr>
          <p:cNvPicPr>
            <a:picLocks noChangeAspect="1"/>
          </p:cNvPicPr>
          <p:nvPr/>
        </p:nvPicPr>
        <p:blipFill>
          <a:blip r:embed="rId4"/>
          <a:stretch>
            <a:fillRect/>
          </a:stretch>
        </p:blipFill>
        <p:spPr>
          <a:xfrm>
            <a:off x="4152018" y="1423649"/>
            <a:ext cx="3865925" cy="2899444"/>
          </a:xfrm>
          <a:prstGeom prst="rect">
            <a:avLst/>
          </a:prstGeom>
        </p:spPr>
      </p:pic>
      <p:sp>
        <p:nvSpPr>
          <p:cNvPr id="14" name="矩形 13">
            <a:extLst>
              <a:ext uri="{FF2B5EF4-FFF2-40B4-BE49-F238E27FC236}">
                <a16:creationId xmlns:a16="http://schemas.microsoft.com/office/drawing/2014/main" id="{A778AB5C-3B41-400A-9366-6BA4762DDCFA}"/>
              </a:ext>
            </a:extLst>
          </p:cNvPr>
          <p:cNvSpPr/>
          <p:nvPr/>
        </p:nvSpPr>
        <p:spPr>
          <a:xfrm>
            <a:off x="4868140" y="4411417"/>
            <a:ext cx="3121367" cy="584775"/>
          </a:xfrm>
          <a:prstGeom prst="rect">
            <a:avLst/>
          </a:prstGeom>
        </p:spPr>
        <p:txBody>
          <a:bodyPr wrap="none">
            <a:spAutoFit/>
          </a:bodyPr>
          <a:lstStyle/>
          <a:p>
            <a:r>
              <a:rPr lang="en-US" altLang="zh-CN" sz="1600" dirty="0">
                <a:solidFill>
                  <a:srgbClr val="000000"/>
                </a:solidFill>
              </a:rPr>
              <a:t>IGBT</a:t>
            </a:r>
            <a:r>
              <a:rPr lang="zh-CN" altLang="en-US" sz="1600" dirty="0">
                <a:solidFill>
                  <a:srgbClr val="000000"/>
                </a:solidFill>
              </a:rPr>
              <a:t> </a:t>
            </a:r>
            <a:r>
              <a:rPr lang="en-US" altLang="zh-CN" sz="1600" dirty="0">
                <a:solidFill>
                  <a:srgbClr val="000000"/>
                </a:solidFill>
              </a:rPr>
              <a:t>module running </a:t>
            </a:r>
            <a:r>
              <a:rPr lang="zh-CN" altLang="en-US" sz="1600" dirty="0">
                <a:solidFill>
                  <a:srgbClr val="000000"/>
                </a:solidFill>
              </a:rPr>
              <a:t>，</a:t>
            </a:r>
            <a:endParaRPr lang="en-US" altLang="zh-CN" sz="1600" dirty="0">
              <a:solidFill>
                <a:srgbClr val="000000"/>
              </a:solidFill>
            </a:endParaRPr>
          </a:p>
          <a:p>
            <a:r>
              <a:rPr lang="en-US" altLang="zh-CN" sz="1600" dirty="0">
                <a:solidFill>
                  <a:srgbClr val="000000"/>
                </a:solidFill>
              </a:rPr>
              <a:t>@2</a:t>
            </a:r>
            <a:r>
              <a:rPr lang="en-US" altLang="zh-CN" sz="1600" dirty="0">
                <a:solidFill>
                  <a:srgbClr val="000000"/>
                </a:solidFill>
                <a:latin typeface="等线" panose="02010600030101010101" pitchFamily="2" charset="-122"/>
                <a:ea typeface="等线" panose="02010600030101010101" pitchFamily="2" charset="-122"/>
              </a:rPr>
              <a:t>5℃ </a:t>
            </a:r>
            <a:r>
              <a:rPr lang="en-US" altLang="zh-CN" sz="1600" dirty="0">
                <a:solidFill>
                  <a:srgbClr val="000000"/>
                </a:solidFill>
                <a:latin typeface="等线" panose="02010600030101010101" pitchFamily="2" charset="-122"/>
              </a:rPr>
              <a:t>environment</a:t>
            </a:r>
            <a:r>
              <a:rPr lang="en-US" altLang="zh-CN" sz="1600" dirty="0">
                <a:solidFill>
                  <a:srgbClr val="000000"/>
                </a:solidFill>
                <a:latin typeface="等线" panose="02010600030101010101" pitchFamily="2" charset="-122"/>
                <a:ea typeface="等线" panose="02010600030101010101" pitchFamily="2" charset="-122"/>
              </a:rPr>
              <a:t> temperature</a:t>
            </a:r>
            <a:endParaRPr lang="zh-CN" altLang="en-US" sz="1600" dirty="0"/>
          </a:p>
        </p:txBody>
      </p:sp>
      <p:sp>
        <p:nvSpPr>
          <p:cNvPr id="15" name="矩形 14">
            <a:extLst>
              <a:ext uri="{FF2B5EF4-FFF2-40B4-BE49-F238E27FC236}">
                <a16:creationId xmlns:a16="http://schemas.microsoft.com/office/drawing/2014/main" id="{352F76B7-1E11-499D-8389-610F65669B7F}"/>
              </a:ext>
            </a:extLst>
          </p:cNvPr>
          <p:cNvSpPr/>
          <p:nvPr/>
        </p:nvSpPr>
        <p:spPr>
          <a:xfrm>
            <a:off x="120811" y="4876555"/>
            <a:ext cx="11802665" cy="1477328"/>
          </a:xfrm>
          <a:prstGeom prst="rect">
            <a:avLst/>
          </a:prstGeom>
        </p:spPr>
        <p:txBody>
          <a:bodyPr wrap="square">
            <a:spAutoFit/>
          </a:bodyPr>
          <a:lstStyle/>
          <a:p>
            <a:r>
              <a:rPr lang="en-US" altLang="zh-CN" dirty="0">
                <a:solidFill>
                  <a:srgbClr val="000000"/>
                </a:solidFill>
              </a:rPr>
              <a:t>Abnormal phenomenon</a:t>
            </a:r>
            <a:r>
              <a:rPr lang="zh-CN" altLang="en-US" dirty="0">
                <a:solidFill>
                  <a:srgbClr val="000000"/>
                </a:solidFill>
              </a:rPr>
              <a:t>：</a:t>
            </a:r>
            <a:endParaRPr lang="en-US" altLang="zh-CN" dirty="0">
              <a:solidFill>
                <a:srgbClr val="000000"/>
              </a:solidFill>
            </a:endParaRPr>
          </a:p>
          <a:p>
            <a:r>
              <a:rPr lang="en-US" altLang="zh-CN" dirty="0">
                <a:solidFill>
                  <a:srgbClr val="000000"/>
                </a:solidFill>
              </a:rPr>
              <a:t>When the</a:t>
            </a:r>
            <a:r>
              <a:rPr lang="zh-CN" altLang="en-US" dirty="0">
                <a:solidFill>
                  <a:srgbClr val="000000"/>
                </a:solidFill>
              </a:rPr>
              <a:t> </a:t>
            </a:r>
            <a:r>
              <a:rPr lang="en-US" altLang="zh-CN" dirty="0">
                <a:solidFill>
                  <a:srgbClr val="000000"/>
                </a:solidFill>
              </a:rPr>
              <a:t>IGBT</a:t>
            </a:r>
            <a:r>
              <a:rPr lang="zh-CN" altLang="en-US" dirty="0">
                <a:solidFill>
                  <a:srgbClr val="000000"/>
                </a:solidFill>
              </a:rPr>
              <a:t> </a:t>
            </a:r>
            <a:r>
              <a:rPr lang="en-US" altLang="zh-CN" dirty="0">
                <a:solidFill>
                  <a:srgbClr val="000000"/>
                </a:solidFill>
              </a:rPr>
              <a:t>module</a:t>
            </a:r>
            <a:r>
              <a:rPr lang="zh-CN" altLang="en-US" dirty="0">
                <a:solidFill>
                  <a:srgbClr val="000000"/>
                </a:solidFill>
              </a:rPr>
              <a:t> </a:t>
            </a:r>
            <a:r>
              <a:rPr lang="en-US" altLang="zh-CN" dirty="0">
                <a:solidFill>
                  <a:srgbClr val="000000"/>
                </a:solidFill>
              </a:rPr>
              <a:t>is</a:t>
            </a:r>
            <a:r>
              <a:rPr lang="zh-CN" altLang="en-US" dirty="0">
                <a:solidFill>
                  <a:srgbClr val="000000"/>
                </a:solidFill>
              </a:rPr>
              <a:t> </a:t>
            </a:r>
            <a:r>
              <a:rPr lang="en-US" altLang="zh-CN" dirty="0">
                <a:solidFill>
                  <a:srgbClr val="000000"/>
                </a:solidFill>
              </a:rPr>
              <a:t>not running,  UCC28730 DRV pin output normal PWM pulse. </a:t>
            </a:r>
          </a:p>
          <a:p>
            <a:r>
              <a:rPr lang="en-US" altLang="zh-CN" dirty="0">
                <a:solidFill>
                  <a:srgbClr val="000000"/>
                </a:solidFill>
              </a:rPr>
              <a:t>When the</a:t>
            </a:r>
            <a:r>
              <a:rPr lang="zh-CN" altLang="en-US" dirty="0">
                <a:solidFill>
                  <a:srgbClr val="000000"/>
                </a:solidFill>
              </a:rPr>
              <a:t> </a:t>
            </a:r>
            <a:r>
              <a:rPr lang="en-US" altLang="zh-CN" dirty="0">
                <a:solidFill>
                  <a:srgbClr val="000000"/>
                </a:solidFill>
              </a:rPr>
              <a:t>IGBT</a:t>
            </a:r>
            <a:r>
              <a:rPr lang="zh-CN" altLang="en-US" dirty="0">
                <a:solidFill>
                  <a:srgbClr val="000000"/>
                </a:solidFill>
              </a:rPr>
              <a:t> </a:t>
            </a:r>
            <a:r>
              <a:rPr lang="en-US" altLang="zh-CN" dirty="0">
                <a:solidFill>
                  <a:srgbClr val="000000"/>
                </a:solidFill>
              </a:rPr>
              <a:t>module</a:t>
            </a:r>
            <a:r>
              <a:rPr lang="zh-CN" altLang="en-US" dirty="0">
                <a:solidFill>
                  <a:srgbClr val="000000"/>
                </a:solidFill>
              </a:rPr>
              <a:t> </a:t>
            </a:r>
            <a:r>
              <a:rPr lang="en-US" altLang="zh-CN" dirty="0">
                <a:solidFill>
                  <a:srgbClr val="000000"/>
                </a:solidFill>
              </a:rPr>
              <a:t>is</a:t>
            </a:r>
            <a:r>
              <a:rPr lang="zh-CN" altLang="en-US" dirty="0">
                <a:solidFill>
                  <a:srgbClr val="000000"/>
                </a:solidFill>
              </a:rPr>
              <a:t> </a:t>
            </a:r>
            <a:r>
              <a:rPr lang="en-US" altLang="zh-CN" dirty="0">
                <a:solidFill>
                  <a:srgbClr val="000000"/>
                </a:solidFill>
              </a:rPr>
              <a:t>running, ,  UCC28730 PWM output pulse changed, even spacing single PWM pulse changed to four continuous short interval pulses, at 10</a:t>
            </a:r>
            <a:r>
              <a:rPr lang="en-US" altLang="zh-CN" dirty="0">
                <a:solidFill>
                  <a:srgbClr val="000000"/>
                </a:solidFill>
                <a:latin typeface="等线" panose="02010600030101010101" pitchFamily="2" charset="-122"/>
              </a:rPr>
              <a:t>5℃ environment temperature, all single </a:t>
            </a:r>
            <a:r>
              <a:rPr lang="en-US" altLang="zh-CN" dirty="0" err="1">
                <a:solidFill>
                  <a:srgbClr val="000000"/>
                </a:solidFill>
                <a:latin typeface="等线" panose="02010600030101010101" pitchFamily="2" charset="-122"/>
              </a:rPr>
              <a:t>pwm</a:t>
            </a:r>
            <a:r>
              <a:rPr lang="en-US" altLang="zh-CN" dirty="0">
                <a:solidFill>
                  <a:srgbClr val="000000"/>
                </a:solidFill>
                <a:latin typeface="等线" panose="02010600030101010101" pitchFamily="2" charset="-122"/>
              </a:rPr>
              <a:t> pulses are changed to abnormal pattern.</a:t>
            </a:r>
            <a:endParaRPr lang="en-US" altLang="zh-CN" dirty="0">
              <a:solidFill>
                <a:srgbClr val="000000"/>
              </a:solidFill>
            </a:endParaRPr>
          </a:p>
        </p:txBody>
      </p:sp>
    </p:spTree>
    <p:extLst>
      <p:ext uri="{BB962C8B-B14F-4D97-AF65-F5344CB8AC3E}">
        <p14:creationId xmlns:p14="http://schemas.microsoft.com/office/powerpoint/2010/main" val="4117478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8D91F1BD-8D71-4007-8A93-58931E8D0CE8}"/>
              </a:ext>
            </a:extLst>
          </p:cNvPr>
          <p:cNvSpPr/>
          <p:nvPr/>
        </p:nvSpPr>
        <p:spPr>
          <a:xfrm>
            <a:off x="0" y="644692"/>
            <a:ext cx="4812536" cy="461665"/>
          </a:xfrm>
          <a:prstGeom prst="rect">
            <a:avLst/>
          </a:prstGeom>
        </p:spPr>
        <p:txBody>
          <a:bodyPr wrap="none">
            <a:spAutoFit/>
          </a:bodyPr>
          <a:lstStyle/>
          <a:p>
            <a:r>
              <a:rPr lang="en-US" altLang="zh-CN" sz="2400" dirty="0" err="1"/>
              <a:t>Flyback</a:t>
            </a:r>
            <a:r>
              <a:rPr lang="zh-CN" altLang="en-US" sz="2400" dirty="0"/>
              <a:t> </a:t>
            </a:r>
            <a:r>
              <a:rPr lang="en-US" altLang="zh-CN" sz="2400" dirty="0"/>
              <a:t>Abnormal </a:t>
            </a:r>
            <a:r>
              <a:rPr lang="en-US" altLang="zh-CN" sz="2400" dirty="0">
                <a:solidFill>
                  <a:srgbClr val="000000"/>
                </a:solidFill>
              </a:rPr>
              <a:t>Phenomenon</a:t>
            </a:r>
            <a:r>
              <a:rPr lang="zh-CN" altLang="en-US" sz="2400" dirty="0">
                <a:latin typeface="等线" panose="02010600030101010101" pitchFamily="2" charset="-122"/>
              </a:rPr>
              <a:t> ②</a:t>
            </a:r>
            <a:endParaRPr lang="zh-CN" altLang="en-US" sz="2400" dirty="0"/>
          </a:p>
        </p:txBody>
      </p:sp>
      <p:sp>
        <p:nvSpPr>
          <p:cNvPr id="5" name="矩形 4">
            <a:extLst>
              <a:ext uri="{FF2B5EF4-FFF2-40B4-BE49-F238E27FC236}">
                <a16:creationId xmlns:a16="http://schemas.microsoft.com/office/drawing/2014/main" id="{0BC3DCB5-8B30-4669-B28F-406CC6D4FEDC}"/>
              </a:ext>
            </a:extLst>
          </p:cNvPr>
          <p:cNvSpPr/>
          <p:nvPr/>
        </p:nvSpPr>
        <p:spPr>
          <a:xfrm>
            <a:off x="0" y="5874754"/>
            <a:ext cx="7818166" cy="338554"/>
          </a:xfrm>
          <a:prstGeom prst="rect">
            <a:avLst/>
          </a:prstGeom>
        </p:spPr>
        <p:txBody>
          <a:bodyPr wrap="none">
            <a:spAutoFit/>
          </a:bodyPr>
          <a:lstStyle/>
          <a:p>
            <a:r>
              <a:rPr lang="en-US" altLang="zh-CN" sz="1600" dirty="0">
                <a:solidFill>
                  <a:srgbClr val="000000"/>
                </a:solidFill>
              </a:rPr>
              <a:t>CH1</a:t>
            </a:r>
            <a:r>
              <a:rPr lang="zh-CN" altLang="en-US" sz="1600" dirty="0">
                <a:solidFill>
                  <a:srgbClr val="000000"/>
                </a:solidFill>
              </a:rPr>
              <a:t>：</a:t>
            </a:r>
            <a:r>
              <a:rPr lang="en-US" altLang="zh-CN" sz="1600" dirty="0" err="1">
                <a:solidFill>
                  <a:srgbClr val="000000"/>
                </a:solidFill>
              </a:rPr>
              <a:t>Flyback</a:t>
            </a:r>
            <a:r>
              <a:rPr lang="en-US" altLang="zh-CN" sz="1600" dirty="0">
                <a:solidFill>
                  <a:srgbClr val="000000"/>
                </a:solidFill>
              </a:rPr>
              <a:t> Output Voltage  CH2</a:t>
            </a:r>
            <a:r>
              <a:rPr lang="zh-CN" altLang="en-US" sz="1600" dirty="0">
                <a:solidFill>
                  <a:srgbClr val="000000"/>
                </a:solidFill>
              </a:rPr>
              <a:t>：</a:t>
            </a:r>
            <a:r>
              <a:rPr lang="en-US" altLang="zh-CN" sz="1600" dirty="0">
                <a:solidFill>
                  <a:srgbClr val="000000"/>
                </a:solidFill>
              </a:rPr>
              <a:t>HV Input Voltage   CH3:   UCC28730 PWM Signal</a:t>
            </a:r>
            <a:endParaRPr lang="zh-CN" altLang="en-US" sz="1600" dirty="0">
              <a:solidFill>
                <a:srgbClr val="000000"/>
              </a:solidFill>
            </a:endParaRPr>
          </a:p>
        </p:txBody>
      </p:sp>
      <p:sp>
        <p:nvSpPr>
          <p:cNvPr id="9" name="矩形 8">
            <a:extLst>
              <a:ext uri="{FF2B5EF4-FFF2-40B4-BE49-F238E27FC236}">
                <a16:creationId xmlns:a16="http://schemas.microsoft.com/office/drawing/2014/main" id="{3508F740-732B-48D5-A395-C82BC9630B2F}"/>
              </a:ext>
            </a:extLst>
          </p:cNvPr>
          <p:cNvSpPr/>
          <p:nvPr/>
        </p:nvSpPr>
        <p:spPr>
          <a:xfrm>
            <a:off x="6457189" y="1106357"/>
            <a:ext cx="5598368" cy="2800767"/>
          </a:xfrm>
          <a:prstGeom prst="rect">
            <a:avLst/>
          </a:prstGeom>
        </p:spPr>
        <p:txBody>
          <a:bodyPr wrap="square">
            <a:spAutoFit/>
          </a:bodyPr>
          <a:lstStyle/>
          <a:p>
            <a:r>
              <a:rPr lang="en-US" altLang="zh-CN" sz="1600" dirty="0">
                <a:solidFill>
                  <a:srgbClr val="000000"/>
                </a:solidFill>
              </a:rPr>
              <a:t>Test Temperature: 105</a:t>
            </a:r>
            <a:r>
              <a:rPr lang="en-US" altLang="zh-CN" sz="1600" dirty="0">
                <a:solidFill>
                  <a:srgbClr val="000000"/>
                </a:solidFill>
                <a:latin typeface="等线" panose="02010600030101010101" pitchFamily="2" charset="-122"/>
                <a:ea typeface="等线" panose="02010600030101010101" pitchFamily="2" charset="-122"/>
              </a:rPr>
              <a:t>℃</a:t>
            </a:r>
            <a:endParaRPr lang="en-US" altLang="zh-CN" sz="1600" dirty="0">
              <a:solidFill>
                <a:srgbClr val="000000"/>
              </a:solidFill>
            </a:endParaRPr>
          </a:p>
          <a:p>
            <a:endParaRPr lang="en-US" altLang="zh-CN" sz="1600" dirty="0">
              <a:solidFill>
                <a:srgbClr val="000000"/>
              </a:solidFill>
            </a:endParaRPr>
          </a:p>
          <a:p>
            <a:r>
              <a:rPr lang="en-US" altLang="zh-CN" sz="1600" dirty="0">
                <a:solidFill>
                  <a:srgbClr val="000000"/>
                </a:solidFill>
              </a:rPr>
              <a:t>Test process:</a:t>
            </a:r>
          </a:p>
          <a:p>
            <a:r>
              <a:rPr lang="zh-CN" altLang="en-US" sz="1600" dirty="0">
                <a:solidFill>
                  <a:srgbClr val="000000"/>
                </a:solidFill>
              </a:rPr>
              <a:t>（</a:t>
            </a:r>
            <a:r>
              <a:rPr lang="en-US" altLang="zh-CN" sz="1600" dirty="0">
                <a:solidFill>
                  <a:srgbClr val="000000"/>
                </a:solidFill>
              </a:rPr>
              <a:t>1</a:t>
            </a:r>
            <a:r>
              <a:rPr lang="zh-CN" altLang="en-US" sz="1600" dirty="0">
                <a:solidFill>
                  <a:srgbClr val="000000"/>
                </a:solidFill>
              </a:rPr>
              <a:t>）</a:t>
            </a:r>
            <a:r>
              <a:rPr lang="en-US" altLang="zh-CN" sz="1600" dirty="0">
                <a:solidFill>
                  <a:srgbClr val="000000"/>
                </a:solidFill>
              </a:rPr>
              <a:t>IGBT module is running at 10kHz frequency</a:t>
            </a:r>
          </a:p>
          <a:p>
            <a:r>
              <a:rPr lang="zh-CN" altLang="en-US" sz="1600" dirty="0">
                <a:solidFill>
                  <a:srgbClr val="000000"/>
                </a:solidFill>
              </a:rPr>
              <a:t>（</a:t>
            </a:r>
            <a:r>
              <a:rPr lang="en-US" altLang="zh-CN" sz="1600" dirty="0">
                <a:solidFill>
                  <a:srgbClr val="000000"/>
                </a:solidFill>
              </a:rPr>
              <a:t>2</a:t>
            </a:r>
            <a:r>
              <a:rPr lang="zh-CN" altLang="en-US" sz="1600" dirty="0">
                <a:solidFill>
                  <a:srgbClr val="000000"/>
                </a:solidFill>
              </a:rPr>
              <a:t>）</a:t>
            </a:r>
            <a:r>
              <a:rPr lang="en-US" altLang="zh-CN" sz="1600" dirty="0">
                <a:solidFill>
                  <a:srgbClr val="000000"/>
                </a:solidFill>
              </a:rPr>
              <a:t>turn off IGTB module through MCU command</a:t>
            </a:r>
          </a:p>
          <a:p>
            <a:endParaRPr lang="en-US" altLang="zh-CN" sz="1600" dirty="0">
              <a:solidFill>
                <a:srgbClr val="000000"/>
              </a:solidFill>
            </a:endParaRPr>
          </a:p>
          <a:p>
            <a:r>
              <a:rPr lang="en-US" altLang="zh-CN" sz="1600" dirty="0">
                <a:solidFill>
                  <a:srgbClr val="000000"/>
                </a:solidFill>
              </a:rPr>
              <a:t>Abnormal phenomenon</a:t>
            </a:r>
            <a:r>
              <a:rPr lang="zh-CN" altLang="en-US" sz="1600" dirty="0">
                <a:solidFill>
                  <a:srgbClr val="000000"/>
                </a:solidFill>
              </a:rPr>
              <a:t>：</a:t>
            </a:r>
            <a:endParaRPr lang="en-US" altLang="zh-CN" sz="1600" dirty="0">
              <a:solidFill>
                <a:srgbClr val="000000"/>
              </a:solidFill>
            </a:endParaRPr>
          </a:p>
          <a:p>
            <a:r>
              <a:rPr lang="en-US" altLang="zh-CN" sz="1600" dirty="0">
                <a:solidFill>
                  <a:srgbClr val="000000"/>
                </a:solidFill>
              </a:rPr>
              <a:t>When the</a:t>
            </a:r>
            <a:r>
              <a:rPr lang="zh-CN" altLang="en-US" sz="1600" dirty="0">
                <a:solidFill>
                  <a:srgbClr val="000000"/>
                </a:solidFill>
              </a:rPr>
              <a:t> </a:t>
            </a:r>
            <a:r>
              <a:rPr lang="en-US" altLang="zh-CN" sz="1600" dirty="0">
                <a:solidFill>
                  <a:srgbClr val="000000"/>
                </a:solidFill>
              </a:rPr>
              <a:t>IGBT</a:t>
            </a:r>
            <a:r>
              <a:rPr lang="zh-CN" altLang="en-US" sz="1600" dirty="0">
                <a:solidFill>
                  <a:srgbClr val="000000"/>
                </a:solidFill>
              </a:rPr>
              <a:t> </a:t>
            </a:r>
            <a:r>
              <a:rPr lang="en-US" altLang="zh-CN" sz="1600" dirty="0">
                <a:solidFill>
                  <a:srgbClr val="000000"/>
                </a:solidFill>
              </a:rPr>
              <a:t>module</a:t>
            </a:r>
            <a:r>
              <a:rPr lang="zh-CN" altLang="en-US" sz="1600" dirty="0">
                <a:solidFill>
                  <a:srgbClr val="000000"/>
                </a:solidFill>
              </a:rPr>
              <a:t> </a:t>
            </a:r>
            <a:r>
              <a:rPr lang="en-US" altLang="zh-CN" sz="1600" dirty="0">
                <a:solidFill>
                  <a:srgbClr val="000000"/>
                </a:solidFill>
              </a:rPr>
              <a:t>is</a:t>
            </a:r>
            <a:r>
              <a:rPr lang="zh-CN" altLang="en-US" sz="1600" dirty="0">
                <a:solidFill>
                  <a:srgbClr val="000000"/>
                </a:solidFill>
              </a:rPr>
              <a:t> </a:t>
            </a:r>
            <a:r>
              <a:rPr lang="en-US" altLang="zh-CN" sz="1600" dirty="0">
                <a:solidFill>
                  <a:srgbClr val="000000"/>
                </a:solidFill>
              </a:rPr>
              <a:t>turned off by the MCU command,  UCC28730 DRV pin suddenly stopped outputting continuous PWM signal for about 20ms, then recover to output PWM again</a:t>
            </a:r>
          </a:p>
        </p:txBody>
      </p:sp>
      <p:pic>
        <p:nvPicPr>
          <p:cNvPr id="11" name="图片 10">
            <a:extLst>
              <a:ext uri="{FF2B5EF4-FFF2-40B4-BE49-F238E27FC236}">
                <a16:creationId xmlns:a16="http://schemas.microsoft.com/office/drawing/2014/main" id="{20F9C732-C6B1-4BEB-AFAD-B8933645A9FA}"/>
              </a:ext>
            </a:extLst>
          </p:cNvPr>
          <p:cNvPicPr>
            <a:picLocks noChangeAspect="1"/>
          </p:cNvPicPr>
          <p:nvPr/>
        </p:nvPicPr>
        <p:blipFill>
          <a:blip r:embed="rId3"/>
          <a:stretch>
            <a:fillRect/>
          </a:stretch>
        </p:blipFill>
        <p:spPr>
          <a:xfrm>
            <a:off x="136443" y="1116520"/>
            <a:ext cx="6217703" cy="4663277"/>
          </a:xfrm>
          <a:prstGeom prst="rect">
            <a:avLst/>
          </a:prstGeom>
        </p:spPr>
      </p:pic>
    </p:spTree>
    <p:extLst>
      <p:ext uri="{BB962C8B-B14F-4D97-AF65-F5344CB8AC3E}">
        <p14:creationId xmlns:p14="http://schemas.microsoft.com/office/powerpoint/2010/main" val="409137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36A3BC0-15A1-405E-9DCB-D2BDC269A383}"/>
              </a:ext>
            </a:extLst>
          </p:cNvPr>
          <p:cNvSpPr/>
          <p:nvPr/>
        </p:nvSpPr>
        <p:spPr>
          <a:xfrm>
            <a:off x="137341" y="758309"/>
            <a:ext cx="7265130" cy="461665"/>
          </a:xfrm>
          <a:prstGeom prst="rect">
            <a:avLst/>
          </a:prstGeom>
        </p:spPr>
        <p:txBody>
          <a:bodyPr wrap="none">
            <a:spAutoFit/>
          </a:bodyPr>
          <a:lstStyle/>
          <a:p>
            <a:r>
              <a:rPr lang="en-US" altLang="zh-CN" sz="2400" dirty="0"/>
              <a:t>Speculated Cause for UCC28730 abnormal operating </a:t>
            </a:r>
            <a:endParaRPr lang="zh-CN" altLang="en-US" sz="2400" dirty="0"/>
          </a:p>
        </p:txBody>
      </p:sp>
      <p:sp>
        <p:nvSpPr>
          <p:cNvPr id="4" name="矩形 3">
            <a:extLst>
              <a:ext uri="{FF2B5EF4-FFF2-40B4-BE49-F238E27FC236}">
                <a16:creationId xmlns:a16="http://schemas.microsoft.com/office/drawing/2014/main" id="{1D90ADE8-4C1A-48D6-AD0D-AAAB66C3AE88}"/>
              </a:ext>
            </a:extLst>
          </p:cNvPr>
          <p:cNvSpPr/>
          <p:nvPr/>
        </p:nvSpPr>
        <p:spPr>
          <a:xfrm>
            <a:off x="137341" y="1219974"/>
            <a:ext cx="12054659" cy="1569660"/>
          </a:xfrm>
          <a:prstGeom prst="rect">
            <a:avLst/>
          </a:prstGeom>
        </p:spPr>
        <p:txBody>
          <a:bodyPr wrap="square">
            <a:spAutoFit/>
          </a:bodyPr>
          <a:lstStyle/>
          <a:p>
            <a:pPr marL="285750" indent="-285750">
              <a:buFont typeface="Wingdings" panose="05000000000000000000" pitchFamily="2" charset="2"/>
              <a:buChar char="l"/>
            </a:pPr>
            <a:r>
              <a:rPr lang="en-US" altLang="zh-CN" sz="1600" dirty="0"/>
              <a:t>When IGBT module is running, the switching frequency is 10kHz</a:t>
            </a:r>
            <a:r>
              <a:rPr lang="zh-CN" altLang="en-US" sz="1600" dirty="0"/>
              <a:t>，</a:t>
            </a:r>
            <a:r>
              <a:rPr lang="en-US" altLang="zh-CN" sz="1600" dirty="0"/>
              <a:t>UCC28730 IC internal analog circuit is disturbed by the 10kHz based frequency noise on the HV input line caused by the IGBT module. IGBT turn off process also caused some noise on the input line will make UCC28730 stopped output.</a:t>
            </a:r>
          </a:p>
          <a:p>
            <a:endParaRPr lang="en-US" altLang="zh-CN" sz="1600" dirty="0"/>
          </a:p>
          <a:p>
            <a:pPr marL="285750" indent="-285750">
              <a:buFont typeface="Wingdings" panose="05000000000000000000" pitchFamily="2" charset="2"/>
              <a:buChar char="l"/>
            </a:pPr>
            <a:r>
              <a:rPr lang="en-US" altLang="zh-CN" sz="1600" dirty="0"/>
              <a:t>A CLC filter has been added in the input port of UCC28730, and a common choke also be used on the HV input line, but these solution had no effect, UCC28730 still work abnormally if IGBT module is running.</a:t>
            </a:r>
            <a:endParaRPr lang="zh-CN" altLang="en-US" sz="1600" dirty="0"/>
          </a:p>
        </p:txBody>
      </p:sp>
      <p:pic>
        <p:nvPicPr>
          <p:cNvPr id="5" name="图片 4">
            <a:extLst>
              <a:ext uri="{FF2B5EF4-FFF2-40B4-BE49-F238E27FC236}">
                <a16:creationId xmlns:a16="http://schemas.microsoft.com/office/drawing/2014/main" id="{BDB5187A-7BDD-4C58-93A5-49478B052CA2}"/>
              </a:ext>
            </a:extLst>
          </p:cNvPr>
          <p:cNvPicPr>
            <a:picLocks noChangeAspect="1"/>
          </p:cNvPicPr>
          <p:nvPr/>
        </p:nvPicPr>
        <p:blipFill>
          <a:blip r:embed="rId2"/>
          <a:stretch>
            <a:fillRect/>
          </a:stretch>
        </p:blipFill>
        <p:spPr>
          <a:xfrm>
            <a:off x="342900" y="3123218"/>
            <a:ext cx="3723799" cy="3258324"/>
          </a:xfrm>
          <a:prstGeom prst="rect">
            <a:avLst/>
          </a:prstGeom>
        </p:spPr>
      </p:pic>
      <p:sp>
        <p:nvSpPr>
          <p:cNvPr id="6" name="矩形 5">
            <a:extLst>
              <a:ext uri="{FF2B5EF4-FFF2-40B4-BE49-F238E27FC236}">
                <a16:creationId xmlns:a16="http://schemas.microsoft.com/office/drawing/2014/main" id="{F8D6CE4A-DA1F-4676-BB04-56AA7C8EF9A0}"/>
              </a:ext>
            </a:extLst>
          </p:cNvPr>
          <p:cNvSpPr/>
          <p:nvPr/>
        </p:nvSpPr>
        <p:spPr>
          <a:xfrm>
            <a:off x="1409483" y="5915025"/>
            <a:ext cx="1205779" cy="369332"/>
          </a:xfrm>
          <a:prstGeom prst="rect">
            <a:avLst/>
          </a:prstGeom>
        </p:spPr>
        <p:txBody>
          <a:bodyPr wrap="none">
            <a:spAutoFit/>
          </a:bodyPr>
          <a:lstStyle/>
          <a:p>
            <a:r>
              <a:rPr lang="en-US" altLang="zh-CN" dirty="0"/>
              <a:t>Input filter</a:t>
            </a:r>
            <a:endParaRPr lang="zh-CN" altLang="en-US" dirty="0"/>
          </a:p>
        </p:txBody>
      </p:sp>
    </p:spTree>
    <p:extLst>
      <p:ext uri="{BB962C8B-B14F-4D97-AF65-F5344CB8AC3E}">
        <p14:creationId xmlns:p14="http://schemas.microsoft.com/office/powerpoint/2010/main" val="370497865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400</Words>
  <Application>Microsoft Office PowerPoint</Application>
  <PresentationFormat>宽屏</PresentationFormat>
  <Paragraphs>39</Paragraphs>
  <Slides>4</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vt:i4>
      </vt:variant>
    </vt:vector>
  </HeadingPairs>
  <TitlesOfParts>
    <vt:vector size="9" baseType="lpstr">
      <vt:lpstr>等线</vt:lpstr>
      <vt:lpstr>等线 Light</vt:lpstr>
      <vt:lpstr>Arial</vt:lpstr>
      <vt:lpstr>Wingdings</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Xiaofeng 王晓峰</dc:creator>
  <cp:lastModifiedBy>Yang Zhen_tc 杨震</cp:lastModifiedBy>
  <cp:revision>9</cp:revision>
  <dcterms:created xsi:type="dcterms:W3CDTF">2023-09-26T02:49:23Z</dcterms:created>
  <dcterms:modified xsi:type="dcterms:W3CDTF">2023-11-14T01:01:21Z</dcterms:modified>
</cp:coreProperties>
</file>