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55" r:id="rId4"/>
    <p:sldMasterId id="2147483657" r:id="rId5"/>
    <p:sldMasterId id="2147483659" r:id="rId6"/>
  </p:sldMasterIdLst>
  <p:notesMasterIdLst>
    <p:notesMasterId r:id="rId13"/>
  </p:notesMasterIdLst>
  <p:sldIdLst>
    <p:sldId id="497" r:id="rId7"/>
    <p:sldId id="540" r:id="rId8"/>
    <p:sldId id="542" r:id="rId9"/>
    <p:sldId id="541" r:id="rId10"/>
    <p:sldId id="543" r:id="rId11"/>
    <p:sldId id="494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5AB9045-7E67-4DF2-B652-C795A434FFD5}">
          <p14:sldIdLst>
            <p14:sldId id="497"/>
            <p14:sldId id="540"/>
            <p14:sldId id="542"/>
            <p14:sldId id="541"/>
            <p14:sldId id="543"/>
            <p14:sldId id="4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idongyu" initials="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FFFF"/>
    <a:srgbClr val="1162F8"/>
    <a:srgbClr val="E9ECF5"/>
    <a:srgbClr val="0B318F"/>
    <a:srgbClr val="0C3393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44" y="36"/>
      </p:cViewPr>
      <p:guideLst>
        <p:guide orient="horz" pos="2195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C10FB-12C9-43BA-84C2-E8F15C4F32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61D24-68FD-446D-B3F4-75618850D52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9456" y="23912"/>
            <a:ext cx="8750763" cy="812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33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33156731-7DB3-42B5-BA3C-E11C2AFDBABA}" type="datetime1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/>
          <a:lstStyle>
            <a:lvl1pPr fontAlgn="auto">
              <a:buFont typeface="Arial" panose="020B0604020202020204" pitchFamily="34" charset="0"/>
              <a:buNone/>
              <a:defRPr noProof="1">
                <a:ea typeface="宋体" panose="02010600030101010101" pitchFamily="2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97997" y="6435891"/>
            <a:ext cx="636555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335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0F8630-C23A-4F66-9959-B4CE0D26AD54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D8F49CC7-6E37-4E88-83F3-CA6B6EA6829C}" type="datetime1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/>
          <a:lstStyle>
            <a:lvl1pPr fontAlgn="auto">
              <a:buFont typeface="Arial" panose="020B0604020202020204" pitchFamily="34" charset="0"/>
              <a:buNone/>
              <a:defRPr noProof="1">
                <a:ea typeface="宋体" panose="02010600030101010101" pitchFamily="2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97997" y="6435891"/>
            <a:ext cx="636555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335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0F8630-C23A-4F66-9959-B4CE0D26AD54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97997" y="6435891"/>
            <a:ext cx="636555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335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0F8630-C23A-4F66-9959-B4CE0D26AD54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367708" y="116269"/>
            <a:ext cx="7668789" cy="630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11050226" y="280121"/>
            <a:ext cx="11897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065" dirty="0">
                <a:solidFill>
                  <a:srgbClr val="FFFFFF"/>
                </a:solidFill>
              </a:rPr>
              <a:t>CONFIDENTIAL</a:t>
            </a:r>
            <a:endParaRPr lang="zh-CN" altLang="en-US" sz="1065" dirty="0">
              <a:solidFill>
                <a:srgbClr val="FFFFFF"/>
              </a:solidFill>
            </a:endParaRPr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128816" y="18145"/>
            <a:ext cx="1107049" cy="1199740"/>
            <a:chOff x="107133" y="-45357"/>
            <a:chExt cx="1358259" cy="1471983"/>
          </a:xfrm>
        </p:grpSpPr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3" y="-45357"/>
              <a:ext cx="1358259" cy="1318227"/>
            </a:xfrm>
            <a:prstGeom prst="flowChartPunchedCard">
              <a:avLst/>
            </a:prstGeom>
          </p:spPr>
        </p:pic>
        <p:sp>
          <p:nvSpPr>
            <p:cNvPr id="24" name="矩形 23"/>
            <p:cNvSpPr/>
            <p:nvPr userDrawn="1"/>
          </p:nvSpPr>
          <p:spPr>
            <a:xfrm rot="2137571">
              <a:off x="1013372" y="155187"/>
              <a:ext cx="419287" cy="12714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5" name="矩形 24"/>
            <p:cNvSpPr/>
            <p:nvPr userDrawn="1"/>
          </p:nvSpPr>
          <p:spPr>
            <a:xfrm rot="2137571" flipH="1">
              <a:off x="1011195" y="84798"/>
              <a:ext cx="28800" cy="1271439"/>
            </a:xfrm>
            <a:prstGeom prst="rect">
              <a:avLst/>
            </a:prstGeom>
            <a:solidFill>
              <a:srgbClr val="0C3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6" name="矩形 25"/>
          <p:cNvSpPr/>
          <p:nvPr userDrawn="1"/>
        </p:nvSpPr>
        <p:spPr>
          <a:xfrm>
            <a:off x="986972" y="797983"/>
            <a:ext cx="11205029" cy="64800"/>
          </a:xfrm>
          <a:prstGeom prst="rect">
            <a:avLst/>
          </a:prstGeom>
          <a:solidFill>
            <a:srgbClr val="0C3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462" y="142869"/>
            <a:ext cx="1822047" cy="551689"/>
          </a:xfrm>
          <a:prstGeom prst="rect">
            <a:avLst/>
          </a:prstGeom>
        </p:spPr>
      </p:pic>
      <p:grpSp>
        <p:nvGrpSpPr>
          <p:cNvPr id="34" name="组合 33"/>
          <p:cNvGrpSpPr/>
          <p:nvPr userDrawn="1"/>
        </p:nvGrpSpPr>
        <p:grpSpPr>
          <a:xfrm>
            <a:off x="11238319" y="-13630"/>
            <a:ext cx="1031051" cy="811612"/>
            <a:chOff x="11244670" y="-13630"/>
            <a:chExt cx="1031050" cy="811612"/>
          </a:xfrm>
        </p:grpSpPr>
        <p:sp>
          <p:nvSpPr>
            <p:cNvPr id="35" name="矩形 1"/>
            <p:cNvSpPr>
              <a:spLocks noChangeArrowheads="1"/>
            </p:cNvSpPr>
            <p:nvPr userDrawn="1"/>
          </p:nvSpPr>
          <p:spPr bwMode="auto">
            <a:xfrm flipH="1">
              <a:off x="11310206" y="-13630"/>
              <a:ext cx="891318" cy="811612"/>
            </a:xfrm>
            <a:prstGeom prst="rect">
              <a:avLst/>
            </a:prstGeom>
            <a:solidFill>
              <a:srgbClr val="D1261E"/>
            </a:solidFill>
            <a:ln w="9525">
              <a:noFill/>
              <a:round/>
            </a:ln>
          </p:spPr>
          <p:txBody>
            <a:bodyPr/>
            <a:lstStyle/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altLang="zh-CN" sz="1200" dirty="0">
                <a:solidFill>
                  <a:schemeClr val="bg1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保密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 userDrawn="1"/>
          </p:nvSpPr>
          <p:spPr>
            <a:xfrm>
              <a:off x="11244670" y="418713"/>
              <a:ext cx="103105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CONFIDENTIAL</a:t>
              </a:r>
              <a:endParaRPr lang="zh-CN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4413"/>
            <a:ext cx="12187904" cy="1902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5" y="-1"/>
            <a:ext cx="5031347" cy="68632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49" y="978794"/>
            <a:ext cx="5393051" cy="58792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51" y="1822654"/>
            <a:ext cx="3803620" cy="3661791"/>
          </a:xfrm>
          <a:prstGeom prst="rect">
            <a:avLst/>
          </a:prstGeom>
        </p:spPr>
      </p:pic>
      <p:grpSp>
        <p:nvGrpSpPr>
          <p:cNvPr id="5" name="组合 4"/>
          <p:cNvGrpSpPr/>
          <p:nvPr userDrawn="1"/>
        </p:nvGrpSpPr>
        <p:grpSpPr>
          <a:xfrm>
            <a:off x="9042400" y="670492"/>
            <a:ext cx="3159225" cy="400110"/>
            <a:chOff x="9042400" y="670492"/>
            <a:chExt cx="3159225" cy="400110"/>
          </a:xfrm>
        </p:grpSpPr>
        <p:sp>
          <p:nvSpPr>
            <p:cNvPr id="6" name="矩形 5"/>
            <p:cNvSpPr/>
            <p:nvPr userDrawn="1"/>
          </p:nvSpPr>
          <p:spPr>
            <a:xfrm flipH="1">
              <a:off x="9042400" y="670492"/>
              <a:ext cx="3149600" cy="379656"/>
            </a:xfrm>
            <a:prstGeom prst="rect">
              <a:avLst/>
            </a:prstGeom>
            <a:gradFill>
              <a:gsLst>
                <a:gs pos="72500">
                  <a:srgbClr val="FFFFFF">
                    <a:alpha val="16000"/>
                  </a:srgbClr>
                </a:gs>
                <a:gs pos="0">
                  <a:srgbClr val="E9ECF5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810145" y="670492"/>
              <a:ext cx="239148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000" b="1" dirty="0">
                  <a:solidFill>
                    <a:srgbClr val="0B318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股票代码：</a:t>
              </a:r>
              <a:r>
                <a:rPr lang="en-US" altLang="zh-CN" sz="2000" b="1" dirty="0">
                  <a:solidFill>
                    <a:srgbClr val="0B318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001283</a:t>
              </a:r>
              <a:endParaRPr lang="en-US" altLang="zh-CN" sz="2000" b="1" dirty="0">
                <a:solidFill>
                  <a:srgbClr val="0B318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9531869" y="787847"/>
              <a:ext cx="239761" cy="140449"/>
              <a:chOff x="9348939" y="370091"/>
              <a:chExt cx="377522" cy="221148"/>
            </a:xfrm>
          </p:grpSpPr>
          <p:sp>
            <p:nvSpPr>
              <p:cNvPr id="13" name="半闭框 12"/>
              <p:cNvSpPr/>
              <p:nvPr/>
            </p:nvSpPr>
            <p:spPr>
              <a:xfrm rot="8100000">
                <a:off x="9348939" y="370092"/>
                <a:ext cx="221147" cy="221147"/>
              </a:xfrm>
              <a:prstGeom prst="halfFrame">
                <a:avLst/>
              </a:prstGeom>
              <a:solidFill>
                <a:srgbClr val="0B31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半闭框 13"/>
              <p:cNvSpPr/>
              <p:nvPr/>
            </p:nvSpPr>
            <p:spPr>
              <a:xfrm rot="8100000">
                <a:off x="9505314" y="370091"/>
                <a:ext cx="221147" cy="221147"/>
              </a:xfrm>
              <a:prstGeom prst="halfFrame">
                <a:avLst/>
              </a:prstGeom>
              <a:solidFill>
                <a:srgbClr val="0B31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4413"/>
            <a:ext cx="12187904" cy="1902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5" y="-1"/>
            <a:ext cx="5031347" cy="68632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49" y="978794"/>
            <a:ext cx="5393051" cy="58792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51" y="1822654"/>
            <a:ext cx="3803620" cy="3661791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 flipH="1">
            <a:off x="9042400" y="670492"/>
            <a:ext cx="3149600" cy="379656"/>
          </a:xfrm>
          <a:prstGeom prst="rect">
            <a:avLst/>
          </a:prstGeom>
          <a:gradFill>
            <a:gsLst>
              <a:gs pos="72500">
                <a:srgbClr val="FFFFFF">
                  <a:alpha val="16000"/>
                </a:srgbClr>
              </a:gs>
              <a:gs pos="0">
                <a:srgbClr val="E9ECF5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9531012" y="670492"/>
            <a:ext cx="27026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/>
            <a:r>
              <a:rPr lang="en-US" altLang="zh-CN" sz="2000" b="1" dirty="0">
                <a:solidFill>
                  <a:srgbClr val="0B318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Stock Code: 001283</a:t>
            </a:r>
            <a:endParaRPr lang="en-US" altLang="zh-CN" sz="2000" b="1" dirty="0">
              <a:solidFill>
                <a:srgbClr val="0B318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9252737" y="787847"/>
            <a:ext cx="239761" cy="140449"/>
            <a:chOff x="9348939" y="370091"/>
            <a:chExt cx="377522" cy="221148"/>
          </a:xfrm>
        </p:grpSpPr>
        <p:sp>
          <p:nvSpPr>
            <p:cNvPr id="15" name="半闭框 14"/>
            <p:cNvSpPr/>
            <p:nvPr/>
          </p:nvSpPr>
          <p:spPr>
            <a:xfrm rot="8100000">
              <a:off x="9348939" y="370092"/>
              <a:ext cx="221147" cy="221147"/>
            </a:xfrm>
            <a:prstGeom prst="halfFrame">
              <a:avLst/>
            </a:prstGeom>
            <a:solidFill>
              <a:srgbClr val="0B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半闭框 15"/>
            <p:cNvSpPr/>
            <p:nvPr/>
          </p:nvSpPr>
          <p:spPr>
            <a:xfrm rot="8100000">
              <a:off x="9505314" y="370091"/>
              <a:ext cx="221147" cy="221147"/>
            </a:xfrm>
            <a:prstGeom prst="halfFrame">
              <a:avLst/>
            </a:prstGeom>
            <a:solidFill>
              <a:srgbClr val="0B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4"/>
            <a:ext cx="12192000" cy="6860015"/>
          </a:xfrm>
          <a:prstGeom prst="rect">
            <a:avLst/>
          </a:prstGeom>
        </p:spPr>
      </p:pic>
      <p:grpSp>
        <p:nvGrpSpPr>
          <p:cNvPr id="23" name="组合 22"/>
          <p:cNvGrpSpPr/>
          <p:nvPr userDrawn="1"/>
        </p:nvGrpSpPr>
        <p:grpSpPr>
          <a:xfrm>
            <a:off x="9042400" y="670492"/>
            <a:ext cx="3159225" cy="400110"/>
            <a:chOff x="9042400" y="670492"/>
            <a:chExt cx="3159225" cy="400110"/>
          </a:xfrm>
        </p:grpSpPr>
        <p:sp>
          <p:nvSpPr>
            <p:cNvPr id="24" name="矩形 23"/>
            <p:cNvSpPr/>
            <p:nvPr userDrawn="1"/>
          </p:nvSpPr>
          <p:spPr>
            <a:xfrm flipH="1">
              <a:off x="9042400" y="670492"/>
              <a:ext cx="3149600" cy="379656"/>
            </a:xfrm>
            <a:prstGeom prst="rect">
              <a:avLst/>
            </a:prstGeom>
            <a:gradFill>
              <a:gsLst>
                <a:gs pos="72500">
                  <a:srgbClr val="FFFFFF">
                    <a:alpha val="16000"/>
                  </a:srgbClr>
                </a:gs>
                <a:gs pos="0">
                  <a:srgbClr val="E9ECF5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810145" y="670492"/>
              <a:ext cx="239148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000" b="1" dirty="0">
                  <a:solidFill>
                    <a:srgbClr val="0B318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股票代码：</a:t>
              </a:r>
              <a:r>
                <a:rPr lang="en-US" altLang="zh-CN" sz="2000" b="1" dirty="0">
                  <a:solidFill>
                    <a:srgbClr val="0B318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001283</a:t>
              </a:r>
              <a:endParaRPr lang="en-US" altLang="zh-CN" sz="2000" b="1" dirty="0">
                <a:solidFill>
                  <a:srgbClr val="0B318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9531869" y="787847"/>
              <a:ext cx="239761" cy="140449"/>
              <a:chOff x="9348939" y="370091"/>
              <a:chExt cx="377522" cy="221148"/>
            </a:xfrm>
          </p:grpSpPr>
          <p:sp>
            <p:nvSpPr>
              <p:cNvPr id="27" name="半闭框 26"/>
              <p:cNvSpPr/>
              <p:nvPr/>
            </p:nvSpPr>
            <p:spPr>
              <a:xfrm rot="8100000">
                <a:off x="9348939" y="370092"/>
                <a:ext cx="221147" cy="221147"/>
              </a:xfrm>
              <a:prstGeom prst="halfFrame">
                <a:avLst/>
              </a:prstGeom>
              <a:solidFill>
                <a:srgbClr val="0B31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半闭框 27"/>
              <p:cNvSpPr/>
              <p:nvPr/>
            </p:nvSpPr>
            <p:spPr>
              <a:xfrm rot="8100000">
                <a:off x="9505314" y="370091"/>
                <a:ext cx="221147" cy="221147"/>
              </a:xfrm>
              <a:prstGeom prst="halfFrame">
                <a:avLst/>
              </a:prstGeom>
              <a:solidFill>
                <a:srgbClr val="0B31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4"/>
            <a:ext cx="12192000" cy="6860015"/>
          </a:xfrm>
          <a:prstGeom prst="rect">
            <a:avLst/>
          </a:prstGeom>
        </p:spPr>
      </p:pic>
      <p:sp>
        <p:nvSpPr>
          <p:cNvPr id="24" name="矩形 23"/>
          <p:cNvSpPr/>
          <p:nvPr userDrawn="1"/>
        </p:nvSpPr>
        <p:spPr>
          <a:xfrm flipH="1">
            <a:off x="9042400" y="670492"/>
            <a:ext cx="3149600" cy="379656"/>
          </a:xfrm>
          <a:prstGeom prst="rect">
            <a:avLst/>
          </a:prstGeom>
          <a:gradFill>
            <a:gsLst>
              <a:gs pos="72500">
                <a:srgbClr val="FFFFFF">
                  <a:alpha val="16000"/>
                </a:srgbClr>
              </a:gs>
              <a:gs pos="0">
                <a:srgbClr val="E9ECF5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9531012" y="670492"/>
            <a:ext cx="27026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/>
            <a:r>
              <a:rPr lang="en-US" altLang="zh-CN" sz="2000" b="1" dirty="0">
                <a:solidFill>
                  <a:srgbClr val="0B318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Stock Code: 001283</a:t>
            </a:r>
            <a:endParaRPr lang="en-US" altLang="zh-CN" sz="2000" b="1" dirty="0">
              <a:solidFill>
                <a:srgbClr val="0B318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252737" y="787847"/>
            <a:ext cx="239761" cy="140449"/>
            <a:chOff x="9348939" y="370091"/>
            <a:chExt cx="377522" cy="221148"/>
          </a:xfrm>
        </p:grpSpPr>
        <p:sp>
          <p:nvSpPr>
            <p:cNvPr id="27" name="半闭框 26"/>
            <p:cNvSpPr/>
            <p:nvPr/>
          </p:nvSpPr>
          <p:spPr>
            <a:xfrm rot="8100000">
              <a:off x="9348939" y="370092"/>
              <a:ext cx="221147" cy="221147"/>
            </a:xfrm>
            <a:prstGeom prst="halfFrame">
              <a:avLst/>
            </a:prstGeom>
            <a:solidFill>
              <a:srgbClr val="0B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半闭框 27"/>
            <p:cNvSpPr/>
            <p:nvPr/>
          </p:nvSpPr>
          <p:spPr>
            <a:xfrm rot="8100000">
              <a:off x="9505314" y="370091"/>
              <a:ext cx="221147" cy="221147"/>
            </a:xfrm>
            <a:prstGeom prst="halfFrame">
              <a:avLst/>
            </a:prstGeom>
            <a:solidFill>
              <a:srgbClr val="0B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28.png"/><Relationship Id="rId16" Type="http://schemas.openxmlformats.org/officeDocument/2006/relationships/image" Target="../media/image27.png"/><Relationship Id="rId15" Type="http://schemas.openxmlformats.org/officeDocument/2006/relationships/image" Target="../media/image26.png"/><Relationship Id="rId14" Type="http://schemas.openxmlformats.org/officeDocument/2006/relationships/image" Target="../media/image25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44.png"/><Relationship Id="rId15" Type="http://schemas.openxmlformats.org/officeDocument/2006/relationships/image" Target="../media/image43.png"/><Relationship Id="rId14" Type="http://schemas.openxmlformats.org/officeDocument/2006/relationships/image" Target="../media/image42.png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39" y="670492"/>
            <a:ext cx="2880000" cy="8720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5" y="2752090"/>
            <a:ext cx="7230110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/>
            <a:r>
              <a:rPr lang="zh-CN" altLang="en-US" sz="5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补充测试</a:t>
            </a:r>
            <a:r>
              <a:rPr lang="en-US" altLang="zh-CN" sz="5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/Supplementary Test</a:t>
            </a:r>
            <a:endParaRPr lang="en-US" altLang="zh-CN" sz="54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1738" y="5042899"/>
            <a:ext cx="60960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/>
            <a:r>
              <a:rPr lang="zh-CN" alt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报告人：     班国帅</a:t>
            </a: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9200"/>
            <a:r>
              <a:rPr lang="zh-CN" alt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报告时间： </a:t>
            </a:r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2026.04</a:t>
            </a:r>
            <a:endParaRPr lang="en-US" altLang="zh-CN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93777" y="212557"/>
            <a:ext cx="3253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0B318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endParaRPr lang="en-US" altLang="zh-CN" sz="2800" b="1" spc="600" dirty="0">
              <a:solidFill>
                <a:srgbClr val="0B318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8008" y="212557"/>
            <a:ext cx="7941976" cy="52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C339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异常芯片情况</a:t>
            </a:r>
            <a:r>
              <a:rPr lang="en-US" altLang="zh-CN" sz="2800" dirty="0">
                <a:solidFill>
                  <a:srgbClr val="0C339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/Abnormal Chip Condition</a:t>
            </a:r>
            <a:endParaRPr lang="en-US" altLang="zh-CN" sz="2800" dirty="0">
              <a:solidFill>
                <a:srgbClr val="0C339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985520" y="1045845"/>
            <a:ext cx="2012950" cy="2133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04240" y="4275455"/>
            <a:ext cx="2137410" cy="209613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913130" y="3232150"/>
            <a:ext cx="2231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1#</a:t>
            </a:r>
            <a:endParaRPr lang="en-US" altLang="zh-CN"/>
          </a:p>
        </p:txBody>
      </p:sp>
      <p:sp>
        <p:nvSpPr>
          <p:cNvPr id="47" name="文本框 46"/>
          <p:cNvSpPr txBox="1"/>
          <p:nvPr/>
        </p:nvSpPr>
        <p:spPr>
          <a:xfrm>
            <a:off x="913130" y="6392545"/>
            <a:ext cx="2231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2#</a:t>
            </a:r>
            <a:endParaRPr lang="en-US" altLang="zh-CN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880" y="2335530"/>
            <a:ext cx="7658735" cy="405701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4119880" y="1664970"/>
            <a:ext cx="4545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通讯情况</a:t>
            </a:r>
            <a:r>
              <a:rPr lang="en-US" altLang="zh-CN"/>
              <a:t>/Communication Status(NG)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93777" y="212557"/>
            <a:ext cx="3253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0B318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2800" b="1" spc="600" dirty="0">
              <a:solidFill>
                <a:srgbClr val="0B318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8008" y="212557"/>
            <a:ext cx="7941976" cy="52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C339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引脚电阻</a:t>
            </a:r>
            <a:r>
              <a:rPr lang="en-US" altLang="zh-CN" sz="2800" dirty="0">
                <a:solidFill>
                  <a:srgbClr val="0C339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/Pin Resistance</a:t>
            </a:r>
            <a:endParaRPr lang="en-US" altLang="zh-CN" sz="2800" dirty="0">
              <a:solidFill>
                <a:srgbClr val="0C339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440" y="1094105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PBI-</a:t>
            </a:r>
            <a:endParaRPr lang="en-US" altLang="zh-CN" sz="1400"/>
          </a:p>
          <a:p>
            <a:r>
              <a:rPr lang="en-US" altLang="zh-CN" sz="1400"/>
              <a:t>67.1KΩ</a:t>
            </a:r>
            <a:endParaRPr lang="en-US" altLang="zh-CN" sz="1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150" y="937260"/>
            <a:ext cx="727075" cy="1356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46225" y="1019175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VC4</a:t>
            </a:r>
            <a:endParaRPr lang="en-US" altLang="zh-CN" sz="1400"/>
          </a:p>
          <a:p>
            <a:r>
              <a:rPr lang="en-US" altLang="zh-CN" sz="1400"/>
              <a:t>6.25MΩ</a:t>
            </a:r>
            <a:endParaRPr lang="en-US" altLang="zh-CN" sz="1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10" y="937260"/>
            <a:ext cx="826135" cy="14497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930" y="937260"/>
            <a:ext cx="909955" cy="15252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28645" y="93726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VC3</a:t>
            </a:r>
            <a:endParaRPr lang="en-US" altLang="zh-CN" sz="1400"/>
          </a:p>
          <a:p>
            <a:r>
              <a:rPr lang="en-US" altLang="zh-CN" sz="1400"/>
              <a:t>7.13MΩ</a:t>
            </a:r>
            <a:endParaRPr lang="en-US" altLang="zh-CN" sz="14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170" y="937260"/>
            <a:ext cx="740410" cy="16179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52670" y="93726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VC2</a:t>
            </a:r>
            <a:endParaRPr lang="en-US" altLang="zh-CN" sz="1400"/>
          </a:p>
          <a:p>
            <a:r>
              <a:rPr lang="en-US" altLang="zh-CN" sz="1400"/>
              <a:t>7.29MΩ</a:t>
            </a:r>
            <a:endParaRPr lang="en-US" altLang="zh-CN" sz="14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865" y="937260"/>
            <a:ext cx="760730" cy="16522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249670" y="93726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VC1</a:t>
            </a:r>
            <a:endParaRPr lang="en-US" altLang="zh-CN" sz="1400"/>
          </a:p>
          <a:p>
            <a:r>
              <a:rPr lang="en-US" altLang="zh-CN" sz="1400"/>
              <a:t>5.42MΩ</a:t>
            </a:r>
            <a:endParaRPr lang="en-US" altLang="zh-CN" sz="140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2345" y="937260"/>
            <a:ext cx="644525" cy="161544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846695" y="93726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SRN</a:t>
            </a:r>
            <a:endParaRPr lang="en-US" altLang="zh-CN" sz="1400"/>
          </a:p>
          <a:p>
            <a:r>
              <a:rPr lang="en-US" altLang="zh-CN" sz="1400"/>
              <a:t>100.6Ω</a:t>
            </a:r>
            <a:endParaRPr lang="en-US" altLang="zh-CN" sz="140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2390" y="932180"/>
            <a:ext cx="727075" cy="16573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294495" y="93726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SRP</a:t>
            </a:r>
            <a:endParaRPr lang="en-US" altLang="zh-CN" sz="1400"/>
          </a:p>
          <a:p>
            <a:r>
              <a:rPr lang="en-US" altLang="zh-CN" sz="1400"/>
              <a:t>100.6Ω</a:t>
            </a:r>
            <a:endParaRPr lang="en-US" altLang="zh-CN" sz="140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150" y="2670810"/>
            <a:ext cx="711835" cy="155575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1440" y="267081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TS1</a:t>
            </a:r>
            <a:endParaRPr lang="en-US" altLang="zh-CN" sz="1400"/>
          </a:p>
          <a:p>
            <a:r>
              <a:rPr lang="en-US" altLang="zh-CN" sz="1400"/>
              <a:t>9.2KΩ</a:t>
            </a:r>
            <a:endParaRPr lang="en-US" altLang="zh-CN" sz="140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1080" y="2670810"/>
            <a:ext cx="794385" cy="155575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546225" y="267081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PRES</a:t>
            </a:r>
            <a:endParaRPr lang="en-US" altLang="zh-CN" sz="1400"/>
          </a:p>
          <a:p>
            <a:r>
              <a:rPr lang="en-US" altLang="zh-CN" sz="1400"/>
              <a:t>9.9KΩ</a:t>
            </a:r>
            <a:endParaRPr lang="en-US" altLang="zh-CN" sz="14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4930" y="2665095"/>
            <a:ext cx="781685" cy="163322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085465" y="2665095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SMBD</a:t>
            </a:r>
            <a:endParaRPr lang="en-US" altLang="zh-CN" sz="1400"/>
          </a:p>
          <a:p>
            <a:r>
              <a:rPr lang="en-US" altLang="zh-CN" sz="1400"/>
              <a:t>134.7KΩ</a:t>
            </a:r>
            <a:endParaRPr lang="en-US" altLang="zh-CN" sz="140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2755" y="2670810"/>
            <a:ext cx="702310" cy="162750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737100" y="2665095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SMBC</a:t>
            </a:r>
            <a:endParaRPr lang="en-US" altLang="zh-CN" sz="1400"/>
          </a:p>
          <a:p>
            <a:r>
              <a:rPr lang="en-US" altLang="zh-CN" sz="1400"/>
              <a:t>135.1KΩ</a:t>
            </a:r>
            <a:endParaRPr lang="en-US" altLang="zh-CN" sz="140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0560" y="2670810"/>
            <a:ext cx="757555" cy="166433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249670" y="2665095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FUSE</a:t>
            </a:r>
            <a:endParaRPr lang="en-US" altLang="zh-CN" sz="1400"/>
          </a:p>
          <a:p>
            <a:r>
              <a:rPr lang="en-US" altLang="zh-CN" sz="1400"/>
              <a:t>20.2MΩ</a:t>
            </a:r>
            <a:endParaRPr lang="en-US" altLang="zh-CN" sz="1400"/>
          </a:p>
        </p:txBody>
      </p:sp>
      <p:sp>
        <p:nvSpPr>
          <p:cNvPr id="31" name="文本框 30"/>
          <p:cNvSpPr txBox="1"/>
          <p:nvPr/>
        </p:nvSpPr>
        <p:spPr>
          <a:xfrm>
            <a:off x="7762240" y="267081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DSG</a:t>
            </a:r>
            <a:endParaRPr lang="en-US" altLang="zh-CN" sz="1400"/>
          </a:p>
          <a:p>
            <a:r>
              <a:rPr lang="en-US" altLang="zh-CN" sz="1400"/>
              <a:t>14.35MΩ</a:t>
            </a:r>
            <a:endParaRPr lang="en-US" altLang="zh-CN" sz="14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94725" y="2665095"/>
            <a:ext cx="762000" cy="16370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59060" y="2670810"/>
            <a:ext cx="782955" cy="162814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9413875" y="2665095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CHG</a:t>
            </a:r>
            <a:endParaRPr lang="en-US" altLang="zh-CN" sz="1400"/>
          </a:p>
          <a:p>
            <a:r>
              <a:rPr lang="en-US" altLang="zh-CN" sz="1400"/>
              <a:t>17.92MΩ</a:t>
            </a:r>
            <a:endParaRPr lang="en-US" altLang="zh-CN" sz="140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9150" y="4603750"/>
            <a:ext cx="865505" cy="176149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0" y="460375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PCHG</a:t>
            </a:r>
            <a:endParaRPr lang="en-US" altLang="zh-CN" sz="1400"/>
          </a:p>
          <a:p>
            <a:r>
              <a:rPr lang="en-US" altLang="zh-CN" sz="1400"/>
              <a:t>6.51MΩ</a:t>
            </a:r>
            <a:endParaRPr lang="en-US" altLang="zh-CN" sz="140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25875" y="4603750"/>
            <a:ext cx="840740" cy="1661795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2993390" y="460375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BAT</a:t>
            </a:r>
            <a:endParaRPr lang="en-US" altLang="zh-CN" sz="1400"/>
          </a:p>
          <a:p>
            <a:r>
              <a:rPr lang="en-US" altLang="zh-CN" sz="1400"/>
              <a:t>106.3KΩ</a:t>
            </a:r>
            <a:endParaRPr lang="en-US" altLang="zh-CN" sz="1400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32755" y="4603750"/>
            <a:ext cx="835660" cy="166116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4666615" y="460375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PACK</a:t>
            </a:r>
            <a:endParaRPr lang="en-US" altLang="zh-CN" sz="1400"/>
          </a:p>
          <a:p>
            <a:r>
              <a:rPr lang="en-US" altLang="zh-CN" sz="1400"/>
              <a:t>10.55MΩ</a:t>
            </a:r>
            <a:endParaRPr lang="en-US" altLang="zh-CN" sz="1400"/>
          </a:p>
        </p:txBody>
      </p:sp>
      <p:sp>
        <p:nvSpPr>
          <p:cNvPr id="2" name="文本框 1"/>
          <p:cNvSpPr txBox="1"/>
          <p:nvPr/>
        </p:nvSpPr>
        <p:spPr>
          <a:xfrm>
            <a:off x="7450455" y="5743575"/>
            <a:ext cx="35909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备注：未上电。</a:t>
            </a:r>
            <a:r>
              <a:rPr lang="en-US" altLang="zh-CN" sz="1400"/>
              <a:t>B-</a:t>
            </a:r>
            <a:r>
              <a:rPr lang="zh-CN" altLang="en-US" sz="1400"/>
              <a:t>对各引脚电阻</a:t>
            </a:r>
            <a:endParaRPr lang="zh-CN" altLang="en-US" sz="1400"/>
          </a:p>
          <a:p>
            <a:r>
              <a:rPr lang="en-US" altLang="zh-CN" sz="1400"/>
              <a:t>Note: Not powered on. Resistance between B- and each pin</a:t>
            </a:r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93777" y="212557"/>
            <a:ext cx="3253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0B318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2800" b="1" spc="600" dirty="0">
              <a:solidFill>
                <a:srgbClr val="0B318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8008" y="212557"/>
            <a:ext cx="7941976" cy="52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C339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引脚电压</a:t>
            </a:r>
            <a:r>
              <a:rPr lang="en-US" altLang="zh-CN" sz="2800" dirty="0">
                <a:solidFill>
                  <a:srgbClr val="0C339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/Pin Voltage</a:t>
            </a:r>
            <a:endParaRPr lang="en-US" altLang="zh-CN" sz="2800" dirty="0">
              <a:solidFill>
                <a:srgbClr val="0C339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440" y="1094105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PBI-</a:t>
            </a:r>
            <a:endParaRPr lang="en-US" altLang="zh-CN" sz="1400"/>
          </a:p>
          <a:p>
            <a:r>
              <a:rPr lang="en-US" altLang="zh-CN" sz="1400"/>
              <a:t>0.011V</a:t>
            </a:r>
            <a:endParaRPr lang="en-US" altLang="zh-CN" sz="1400"/>
          </a:p>
        </p:txBody>
      </p:sp>
      <p:sp>
        <p:nvSpPr>
          <p:cNvPr id="7" name="文本框 6"/>
          <p:cNvSpPr txBox="1"/>
          <p:nvPr/>
        </p:nvSpPr>
        <p:spPr>
          <a:xfrm>
            <a:off x="1546225" y="1019175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VC4</a:t>
            </a:r>
            <a:endParaRPr lang="en-US" altLang="zh-CN" sz="1400"/>
          </a:p>
          <a:p>
            <a:r>
              <a:rPr lang="en-US" altLang="zh-CN" sz="1400"/>
              <a:t>11.35V</a:t>
            </a:r>
            <a:endParaRPr lang="en-US" altLang="zh-CN" sz="1400"/>
          </a:p>
        </p:txBody>
      </p:sp>
      <p:sp>
        <p:nvSpPr>
          <p:cNvPr id="11" name="文本框 10"/>
          <p:cNvSpPr txBox="1"/>
          <p:nvPr/>
        </p:nvSpPr>
        <p:spPr>
          <a:xfrm>
            <a:off x="3128645" y="93726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VC3</a:t>
            </a:r>
            <a:endParaRPr lang="en-US" altLang="zh-CN" sz="1400"/>
          </a:p>
          <a:p>
            <a:r>
              <a:rPr lang="en-US" altLang="zh-CN" sz="1400"/>
              <a:t>8.49V</a:t>
            </a:r>
            <a:endParaRPr lang="en-US" altLang="zh-CN" sz="1400"/>
          </a:p>
        </p:txBody>
      </p:sp>
      <p:sp>
        <p:nvSpPr>
          <p:cNvPr id="13" name="文本框 12"/>
          <p:cNvSpPr txBox="1"/>
          <p:nvPr/>
        </p:nvSpPr>
        <p:spPr>
          <a:xfrm>
            <a:off x="4852670" y="93726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VC2</a:t>
            </a:r>
            <a:endParaRPr lang="en-US" altLang="zh-CN" sz="1400"/>
          </a:p>
          <a:p>
            <a:r>
              <a:rPr lang="en-US" altLang="zh-CN" sz="1400"/>
              <a:t>5.63V</a:t>
            </a:r>
            <a:endParaRPr lang="en-US" altLang="zh-CN" sz="1400"/>
          </a:p>
        </p:txBody>
      </p:sp>
      <p:sp>
        <p:nvSpPr>
          <p:cNvPr id="15" name="文本框 14"/>
          <p:cNvSpPr txBox="1"/>
          <p:nvPr/>
        </p:nvSpPr>
        <p:spPr>
          <a:xfrm>
            <a:off x="6249670" y="93726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VC1</a:t>
            </a:r>
            <a:endParaRPr lang="en-US" altLang="zh-CN" sz="1400"/>
          </a:p>
          <a:p>
            <a:r>
              <a:rPr lang="en-US" altLang="zh-CN" sz="1400"/>
              <a:t>2.761V</a:t>
            </a:r>
            <a:endParaRPr lang="en-US" altLang="zh-CN" sz="1400"/>
          </a:p>
        </p:txBody>
      </p:sp>
      <p:sp>
        <p:nvSpPr>
          <p:cNvPr id="17" name="文本框 16"/>
          <p:cNvSpPr txBox="1"/>
          <p:nvPr/>
        </p:nvSpPr>
        <p:spPr>
          <a:xfrm>
            <a:off x="7846695" y="93726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SRN</a:t>
            </a:r>
            <a:endParaRPr lang="en-US" altLang="zh-CN" sz="1400"/>
          </a:p>
          <a:p>
            <a:r>
              <a:rPr lang="en-US" altLang="zh-CN" sz="1400"/>
              <a:t>0V</a:t>
            </a:r>
            <a:endParaRPr lang="en-US" altLang="zh-CN" sz="1400"/>
          </a:p>
        </p:txBody>
      </p:sp>
      <p:sp>
        <p:nvSpPr>
          <p:cNvPr id="19" name="文本框 18"/>
          <p:cNvSpPr txBox="1"/>
          <p:nvPr/>
        </p:nvSpPr>
        <p:spPr>
          <a:xfrm>
            <a:off x="9294495" y="93726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SRP</a:t>
            </a:r>
            <a:endParaRPr lang="en-US" altLang="zh-CN" sz="1400"/>
          </a:p>
          <a:p>
            <a:r>
              <a:rPr lang="en-US" altLang="zh-CN" sz="1400"/>
              <a:t>0V</a:t>
            </a:r>
            <a:endParaRPr lang="en-US" altLang="zh-CN" sz="1400"/>
          </a:p>
        </p:txBody>
      </p:sp>
      <p:sp>
        <p:nvSpPr>
          <p:cNvPr id="21" name="文本框 20"/>
          <p:cNvSpPr txBox="1"/>
          <p:nvPr/>
        </p:nvSpPr>
        <p:spPr>
          <a:xfrm>
            <a:off x="91440" y="267081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TS1</a:t>
            </a:r>
            <a:endParaRPr lang="en-US" altLang="zh-CN" sz="1400"/>
          </a:p>
          <a:p>
            <a:r>
              <a:rPr lang="en-US" altLang="zh-CN" sz="1400"/>
              <a:t>0V</a:t>
            </a:r>
            <a:endParaRPr lang="en-US" altLang="zh-CN" sz="1400"/>
          </a:p>
        </p:txBody>
      </p:sp>
      <p:sp>
        <p:nvSpPr>
          <p:cNvPr id="23" name="文本框 22"/>
          <p:cNvSpPr txBox="1"/>
          <p:nvPr/>
        </p:nvSpPr>
        <p:spPr>
          <a:xfrm>
            <a:off x="1546225" y="267081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PRES</a:t>
            </a:r>
            <a:endParaRPr lang="en-US" altLang="zh-CN" sz="1400"/>
          </a:p>
          <a:p>
            <a:r>
              <a:rPr lang="en-US" altLang="zh-CN" sz="1400"/>
              <a:t>0</a:t>
            </a:r>
            <a:r>
              <a:rPr lang="en-US" altLang="zh-CN" sz="1400"/>
              <a:t>V</a:t>
            </a:r>
            <a:endParaRPr lang="en-US" altLang="zh-CN" sz="1400"/>
          </a:p>
        </p:txBody>
      </p:sp>
      <p:sp>
        <p:nvSpPr>
          <p:cNvPr id="25" name="文本框 24"/>
          <p:cNvSpPr txBox="1"/>
          <p:nvPr/>
        </p:nvSpPr>
        <p:spPr>
          <a:xfrm>
            <a:off x="3085465" y="2665095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SMBD</a:t>
            </a:r>
            <a:endParaRPr lang="en-US" altLang="zh-CN" sz="1400"/>
          </a:p>
          <a:p>
            <a:r>
              <a:rPr lang="en-US" altLang="zh-CN" sz="1400"/>
              <a:t>0V</a:t>
            </a:r>
            <a:endParaRPr lang="en-US" altLang="zh-CN" sz="1400"/>
          </a:p>
        </p:txBody>
      </p:sp>
      <p:sp>
        <p:nvSpPr>
          <p:cNvPr id="27" name="文本框 26"/>
          <p:cNvSpPr txBox="1"/>
          <p:nvPr/>
        </p:nvSpPr>
        <p:spPr>
          <a:xfrm>
            <a:off x="4737100" y="2665095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SMBC</a:t>
            </a:r>
            <a:endParaRPr lang="en-US" altLang="zh-CN" sz="1400"/>
          </a:p>
          <a:p>
            <a:r>
              <a:rPr lang="en-US" altLang="zh-CN" sz="1400"/>
              <a:t>0V</a:t>
            </a:r>
            <a:endParaRPr lang="en-US" altLang="zh-CN" sz="1400"/>
          </a:p>
        </p:txBody>
      </p:sp>
      <p:sp>
        <p:nvSpPr>
          <p:cNvPr id="29" name="文本框 28"/>
          <p:cNvSpPr txBox="1"/>
          <p:nvPr/>
        </p:nvSpPr>
        <p:spPr>
          <a:xfrm>
            <a:off x="6249670" y="2665095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FUSE</a:t>
            </a:r>
            <a:endParaRPr lang="en-US" altLang="zh-CN" sz="1400"/>
          </a:p>
          <a:p>
            <a:r>
              <a:rPr lang="en-US" altLang="zh-CN" sz="1400"/>
              <a:t>0.020V</a:t>
            </a:r>
            <a:endParaRPr lang="en-US" altLang="zh-CN" sz="1400"/>
          </a:p>
        </p:txBody>
      </p:sp>
      <p:sp>
        <p:nvSpPr>
          <p:cNvPr id="31" name="文本框 30"/>
          <p:cNvSpPr txBox="1"/>
          <p:nvPr/>
        </p:nvSpPr>
        <p:spPr>
          <a:xfrm>
            <a:off x="7762240" y="267081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PACK</a:t>
            </a:r>
            <a:endParaRPr lang="en-US" altLang="zh-CN" sz="1400"/>
          </a:p>
          <a:p>
            <a:r>
              <a:rPr lang="en-US" altLang="zh-CN" sz="1400"/>
              <a:t>0.0023</a:t>
            </a:r>
            <a:r>
              <a:rPr lang="en-US" altLang="zh-CN" sz="1400"/>
              <a:t>V</a:t>
            </a:r>
            <a:endParaRPr lang="en-US" altLang="zh-CN" sz="1400"/>
          </a:p>
        </p:txBody>
      </p:sp>
      <p:sp>
        <p:nvSpPr>
          <p:cNvPr id="36" name="文本框 35"/>
          <p:cNvSpPr txBox="1"/>
          <p:nvPr/>
        </p:nvSpPr>
        <p:spPr>
          <a:xfrm>
            <a:off x="9413875" y="2665095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CHG</a:t>
            </a:r>
            <a:endParaRPr lang="en-US" altLang="zh-CN" sz="1400"/>
          </a:p>
          <a:p>
            <a:r>
              <a:rPr lang="en-US" altLang="zh-CN" sz="1400"/>
              <a:t>5.7V</a:t>
            </a:r>
            <a:endParaRPr lang="en-US" altLang="zh-CN" sz="1400"/>
          </a:p>
        </p:txBody>
      </p:sp>
      <p:sp>
        <p:nvSpPr>
          <p:cNvPr id="38" name="文本框 37"/>
          <p:cNvSpPr txBox="1"/>
          <p:nvPr/>
        </p:nvSpPr>
        <p:spPr>
          <a:xfrm>
            <a:off x="0" y="460375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PCHG</a:t>
            </a:r>
            <a:endParaRPr lang="en-US" altLang="zh-CN" sz="1400"/>
          </a:p>
          <a:p>
            <a:r>
              <a:rPr lang="en-US" altLang="zh-CN" sz="1400"/>
              <a:t>10.79V</a:t>
            </a:r>
            <a:endParaRPr lang="en-US" altLang="zh-CN" sz="1400"/>
          </a:p>
        </p:txBody>
      </p:sp>
      <p:sp>
        <p:nvSpPr>
          <p:cNvPr id="40" name="文本框 39"/>
          <p:cNvSpPr txBox="1"/>
          <p:nvPr/>
        </p:nvSpPr>
        <p:spPr>
          <a:xfrm>
            <a:off x="2993390" y="460375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BAT</a:t>
            </a:r>
            <a:endParaRPr lang="en-US" altLang="zh-CN" sz="1400"/>
          </a:p>
          <a:p>
            <a:r>
              <a:rPr lang="en-US" altLang="zh-CN" sz="1400"/>
              <a:t>11.07</a:t>
            </a:r>
            <a:r>
              <a:rPr lang="en-US" altLang="zh-CN" sz="1400"/>
              <a:t>V</a:t>
            </a:r>
            <a:endParaRPr lang="en-US" altLang="zh-CN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435" y="929640"/>
            <a:ext cx="716915" cy="1545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205" y="869315"/>
            <a:ext cx="716280" cy="16529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535" y="877570"/>
            <a:ext cx="778510" cy="167767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550" y="877570"/>
            <a:ext cx="772160" cy="159766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560" y="877570"/>
            <a:ext cx="734060" cy="160401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2510" y="869315"/>
            <a:ext cx="711200" cy="164846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7135" y="877570"/>
            <a:ext cx="845820" cy="156972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510" y="2670175"/>
            <a:ext cx="808990" cy="149098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5695" y="2680970"/>
            <a:ext cx="781050" cy="143954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6995" y="2698115"/>
            <a:ext cx="850265" cy="143002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2280" y="2660650"/>
            <a:ext cx="778510" cy="149987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1980" y="2698115"/>
            <a:ext cx="810895" cy="145732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52510" y="2652395"/>
            <a:ext cx="744855" cy="150558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51980" y="4603750"/>
            <a:ext cx="901065" cy="166179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5681980" y="460375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DSG</a:t>
            </a:r>
            <a:endParaRPr lang="en-US" altLang="zh-CN" sz="1400"/>
          </a:p>
          <a:p>
            <a:r>
              <a:rPr lang="en-US" altLang="zh-CN" sz="1400"/>
              <a:t>0.023</a:t>
            </a:r>
            <a:r>
              <a:rPr lang="en-US" altLang="zh-CN" sz="1400"/>
              <a:t>V</a:t>
            </a:r>
            <a:endParaRPr lang="en-US" altLang="zh-CN" sz="1400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9140" y="4603750"/>
            <a:ext cx="874395" cy="166116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97135" y="2680970"/>
            <a:ext cx="803275" cy="153352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6995" y="4603750"/>
            <a:ext cx="850265" cy="1617980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8222615" y="5351145"/>
            <a:ext cx="39693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备注：上电</a:t>
            </a:r>
            <a:r>
              <a:rPr lang="en-US" altLang="zh-CN" sz="1400"/>
              <a:t>(</a:t>
            </a:r>
            <a:r>
              <a:rPr lang="zh-CN" altLang="en-US" sz="1400"/>
              <a:t>四串电芯，总电压是</a:t>
            </a:r>
            <a:r>
              <a:rPr lang="en-US" altLang="zh-CN" sz="1400"/>
              <a:t>11.35V),</a:t>
            </a:r>
            <a:r>
              <a:rPr lang="zh-CN" altLang="en-US" sz="1400"/>
              <a:t>各引脚对</a:t>
            </a:r>
            <a:r>
              <a:rPr lang="en-US" altLang="zh-CN" sz="1400"/>
              <a:t>B-</a:t>
            </a:r>
            <a:r>
              <a:rPr lang="zh-CN" altLang="en-US" sz="1400"/>
              <a:t>的电压</a:t>
            </a:r>
            <a:endParaRPr lang="zh-CN" altLang="en-US" sz="1400"/>
          </a:p>
          <a:p>
            <a:r>
              <a:rPr lang="en-US" altLang="zh-CN" sz="1400"/>
              <a:t>Note: Powered on (4-series cells, total voltage 11.35 V). Voltage of each pin relative to B-.</a:t>
            </a:r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93777" y="212557"/>
            <a:ext cx="3253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0B318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2800" b="1" spc="600" dirty="0">
              <a:solidFill>
                <a:srgbClr val="0B318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8008" y="212557"/>
            <a:ext cx="7941976" cy="52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C339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正常芯片状况</a:t>
            </a:r>
            <a:endParaRPr lang="zh-CN" altLang="en-US" sz="2800" dirty="0">
              <a:solidFill>
                <a:srgbClr val="0C339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4750" y="1734820"/>
            <a:ext cx="7141845" cy="37217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" y="1734820"/>
            <a:ext cx="3333750" cy="2984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7530" y="48672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正常芯片丝印</a:t>
            </a:r>
            <a:r>
              <a:rPr lang="en-US" altLang="zh-CN"/>
              <a:t>/Normal Chip Marking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4984750" y="54565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通讯情况</a:t>
            </a:r>
            <a:r>
              <a:rPr lang="en-US" altLang="zh-CN"/>
              <a:t>/Communication Status(OK)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557530" y="6135370"/>
            <a:ext cx="7345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备注：按照</a:t>
            </a:r>
            <a:r>
              <a:rPr lang="en-US" altLang="zh-CN"/>
              <a:t>A-B-A</a:t>
            </a:r>
            <a:r>
              <a:rPr lang="zh-CN" altLang="en-US"/>
              <a:t>交叉实验验证不良跟随芯片走</a:t>
            </a:r>
            <a:endParaRPr lang="zh-CN" altLang="en-US"/>
          </a:p>
          <a:p>
            <a:r>
              <a:rPr lang="en-US" altLang="zh-CN"/>
              <a:t>Note: Defect follows the chip as verified by A-B-A cross-test.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40" y="3067001"/>
            <a:ext cx="2996811" cy="907391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5999" y="3130845"/>
            <a:ext cx="52789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265" b="1" dirty="0">
                <a:solidFill>
                  <a:srgbClr val="0C339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Power the Future</a:t>
            </a:r>
            <a:endParaRPr lang="en-US" altLang="zh-CN" sz="4265" b="1" dirty="0">
              <a:solidFill>
                <a:srgbClr val="0C339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jlhNzEzMDA0YWZiZTBlYzBkYWViZWJlOGI5ZGFmY2YifQ=="/>
  <p:tag name="commondata" val="eyJoZGlkIjoiN2E4N2FlODg4M2EwMWMwMDk4ODlmMGRjYmJkZjhkNTQifQ=="/>
</p:tagLst>
</file>

<file path=ppt/theme/theme1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chemeClr val="bg1"/>
          </a:solidFill>
        </a:ln>
      </a:spPr>
      <a:bodyPr vert="horz" wrap="square" lIns="91440" tIns="45720" rIns="91440" bIns="45720" numCol="1" anchor="t" anchorCtr="0" compatLnSpc="1"/>
      <a:lstStyle>
        <a:defPPr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WPS 演示</Application>
  <PresentationFormat>宽屏</PresentationFormat>
  <Paragraphs>144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等线</vt:lpstr>
      <vt:lpstr>2_Office 主题​​</vt:lpstr>
      <vt:lpstr>6_自定义设计方案</vt:lpstr>
      <vt:lpstr>7_自定义设计方案</vt:lpstr>
      <vt:lpstr>15_自定义设计方案</vt:lpstr>
      <vt:lpstr>16_自定义设计方案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黄泽琼</dc:creator>
  <cp:lastModifiedBy>班国帅</cp:lastModifiedBy>
  <cp:revision>659</cp:revision>
  <dcterms:created xsi:type="dcterms:W3CDTF">2020-06-09T05:47:00Z</dcterms:created>
  <dcterms:modified xsi:type="dcterms:W3CDTF">2026-04-15T01:04:06Z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D1DB322688C543598D141747EC0874B8</vt:lpwstr>
  </property>
  <property fmtid="{D5CDD505-2E9C-101B-9397-08002B2CF9AE}" pid="3" name="KSOProductBuildVer">
    <vt:lpwstr>2052-12.1.0.25225</vt:lpwstr>
  </property>
</Properties>
</file>