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3" r:id="rId2"/>
    <p:sldMasterId id="2147483665" r:id="rId3"/>
    <p:sldMasterId id="2147483668" r:id="rId4"/>
    <p:sldMasterId id="2147483671" r:id="rId5"/>
    <p:sldMasterId id="2147483673" r:id="rId6"/>
  </p:sldMasterIdLst>
  <p:notesMasterIdLst>
    <p:notesMasterId r:id="rId13"/>
  </p:notesMasterIdLst>
  <p:sldIdLst>
    <p:sldId id="767" r:id="rId7"/>
    <p:sldId id="777" r:id="rId8"/>
    <p:sldId id="775" r:id="rId9"/>
    <p:sldId id="778" r:id="rId10"/>
    <p:sldId id="774" r:id="rId11"/>
    <p:sldId id="678" r:id="rId12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66"/>
    <a:srgbClr val="3366FF"/>
    <a:srgbClr val="BCBCBC"/>
    <a:srgbClr val="FF66FF"/>
    <a:srgbClr val="F3F3F3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6400" autoAdjust="0"/>
  </p:normalViewPr>
  <p:slideViewPr>
    <p:cSldViewPr snapToGrid="0">
      <p:cViewPr varScale="1">
        <p:scale>
          <a:sx n="62" d="100"/>
          <a:sy n="62" d="100"/>
        </p:scale>
        <p:origin x="716" y="52"/>
      </p:cViewPr>
      <p:guideLst>
        <p:guide orient="horz" pos="220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3508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2"/>
            <a:ext cx="3076363" cy="513508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300"/>
            </a:lvl1pPr>
          </a:lstStyle>
          <a:p>
            <a:fld id="{E3DF6F7F-6AC7-499A-9F39-F95A1359900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2" tIns="47311" rIns="94622" bIns="473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9"/>
            <a:ext cx="5679440" cy="4029878"/>
          </a:xfrm>
          <a:prstGeom prst="rect">
            <a:avLst/>
          </a:prstGeom>
        </p:spPr>
        <p:txBody>
          <a:bodyPr vert="horz" lIns="94622" tIns="47311" rIns="94622" bIns="473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300"/>
            </a:lvl1pPr>
          </a:lstStyle>
          <a:p>
            <a:fld id="{9B6CF9CB-EB49-4F18-9F81-3A36077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48A-BAA6-4764-89B4-A59EB5287D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48A-BAA6-4764-89B4-A59EB5287D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48A-BAA6-4764-89B4-A59EB5287D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rafik 9" descr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21" y="194482"/>
            <a:ext cx="1760380" cy="27241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5" name="Gerader Verbinder 2"/>
          <p:cNvSpPr/>
          <p:nvPr/>
        </p:nvSpPr>
        <p:spPr>
          <a:xfrm>
            <a:off x="1423421" y="539885"/>
            <a:ext cx="9367392" cy="1"/>
          </a:xfrm>
          <a:prstGeom prst="line">
            <a:avLst/>
          </a:prstGeom>
          <a:ln w="12700">
            <a:solidFill>
              <a:srgbClr val="003E52"/>
            </a:solidFill>
            <a:miter/>
          </a:ln>
        </p:spPr>
        <p:txBody>
          <a:bodyPr tIns="45720" bIns="45720"/>
          <a:lstStyle/>
          <a:p>
            <a:pPr defTabSz="914400">
              <a:defRPr sz="3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1800"/>
          </a:p>
        </p:txBody>
      </p:sp>
      <p:sp>
        <p:nvSpPr>
          <p:cNvPr id="116" name="Rechteck 4"/>
          <p:cNvSpPr txBox="1"/>
          <p:nvPr/>
        </p:nvSpPr>
        <p:spPr>
          <a:xfrm>
            <a:off x="8557298" y="293665"/>
            <a:ext cx="2369559" cy="246221"/>
          </a:xfrm>
          <a:prstGeom prst="rect">
            <a:avLst/>
          </a:prstGeom>
          <a:ln w="12700">
            <a:miter lim="400000"/>
          </a:ln>
        </p:spPr>
        <p:txBody>
          <a:bodyPr wrap="none" tIns="45720" bIns="45720">
            <a:spAutoFit/>
          </a:bodyPr>
          <a:lstStyle/>
          <a:p>
            <a:pPr defTabSz="914400">
              <a:defRPr sz="2000">
                <a:solidFill>
                  <a:srgbClr val="003E52"/>
                </a:solidFill>
                <a:latin typeface="Proxima Nova Light" panose="02000506030000020004"/>
                <a:ea typeface="Proxima Nova Light" panose="02000506030000020004"/>
                <a:cs typeface="Proxima Nova Light" panose="02000506030000020004"/>
                <a:sym typeface="Proxima Nova Light" panose="02000506030000020004"/>
              </a:defRPr>
            </a:pPr>
            <a:r>
              <a:rPr sz="1000"/>
              <a:t>Serious Sound. Inspired by the Future</a:t>
            </a:r>
            <a:r>
              <a:rPr sz="1000">
                <a:latin typeface="Segoe UI Light" panose="020B0502040204020203"/>
                <a:ea typeface="Segoe UI Light" panose="020B0502040204020203"/>
                <a:cs typeface="Segoe UI Light" panose="020B0502040204020203"/>
                <a:sym typeface="Segoe UI Light" panose="020B0502040204020203"/>
              </a:rPr>
              <a:t>.</a:t>
            </a:r>
          </a:p>
        </p:txBody>
      </p:sp>
      <p:sp>
        <p:nvSpPr>
          <p:cNvPr id="117" name="大標題文字"/>
          <p:cNvSpPr txBox="1">
            <a:spLocks noGrp="1"/>
          </p:cNvSpPr>
          <p:nvPr>
            <p:ph type="title" hasCustomPrompt="1"/>
          </p:nvPr>
        </p:nvSpPr>
        <p:spPr>
          <a:xfrm>
            <a:off x="1370888" y="877185"/>
            <a:ext cx="9442012" cy="512281"/>
          </a:xfrm>
          <a:prstGeom prst="rect">
            <a:avLst/>
          </a:prstGeom>
        </p:spPr>
        <p:txBody>
          <a:bodyPr lIns="91439" tIns="91439" rIns="91439" bIns="91439"/>
          <a:lstStyle>
            <a:lvl1pPr>
              <a:defRPr sz="2800">
                <a:solidFill>
                  <a:srgbClr val="9E3223"/>
                </a:solidFill>
                <a:latin typeface="Proxima Nova Medium" panose="02000506030000020004"/>
                <a:ea typeface="Proxima Nova Medium" panose="02000506030000020004"/>
                <a:cs typeface="Proxima Nova Medium" panose="02000506030000020004"/>
                <a:sym typeface="Proxima Nova Medium" panose="02000506030000020004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18" name="內文層級一…"/>
          <p:cNvSpPr txBox="1">
            <a:spLocks noGrp="1"/>
          </p:cNvSpPr>
          <p:nvPr>
            <p:ph type="body" idx="1" hasCustomPrompt="1"/>
          </p:nvPr>
        </p:nvSpPr>
        <p:spPr>
          <a:xfrm>
            <a:off x="1370888" y="1602093"/>
            <a:ext cx="9442012" cy="4759798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171450" indent="-171450" defTabSz="685800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/>
              <a:defRPr sz="1600">
                <a:solidFill>
                  <a:srgbClr val="003E52"/>
                </a:solidFill>
                <a:latin typeface="Proxima Nova Medium" panose="02000506030000020004"/>
                <a:ea typeface="Proxima Nova Medium" panose="02000506030000020004"/>
                <a:cs typeface="Proxima Nova Medium" panose="02000506030000020004"/>
                <a:sym typeface="Proxima Nova Medium" panose="02000506030000020004"/>
              </a:defRPr>
            </a:lvl1pPr>
            <a:lvl2pPr marL="342900" indent="-171450" defTabSz="685800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/>
              <a:defRPr sz="1600">
                <a:solidFill>
                  <a:srgbClr val="003E52"/>
                </a:solidFill>
                <a:latin typeface="Proxima Nova Medium" panose="02000506030000020004"/>
                <a:ea typeface="Proxima Nova Medium" panose="02000506030000020004"/>
                <a:cs typeface="Proxima Nova Medium" panose="02000506030000020004"/>
                <a:sym typeface="Proxima Nova Medium" panose="02000506030000020004"/>
              </a:defRPr>
            </a:lvl2pPr>
            <a:lvl3pPr marL="514350" indent="-171450" defTabSz="685800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/>
              <a:defRPr sz="1600">
                <a:solidFill>
                  <a:srgbClr val="003E52"/>
                </a:solidFill>
                <a:latin typeface="Proxima Nova Medium" panose="02000506030000020004"/>
                <a:ea typeface="Proxima Nova Medium" panose="02000506030000020004"/>
                <a:cs typeface="Proxima Nova Medium" panose="02000506030000020004"/>
                <a:sym typeface="Proxima Nova Medium" panose="02000506030000020004"/>
              </a:defRPr>
            </a:lvl3pPr>
            <a:lvl4pPr marL="685800" indent="-171450" defTabSz="685800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/>
              <a:defRPr sz="1600">
                <a:solidFill>
                  <a:srgbClr val="003E52"/>
                </a:solidFill>
                <a:latin typeface="Proxima Nova Medium" panose="02000506030000020004"/>
                <a:ea typeface="Proxima Nova Medium" panose="02000506030000020004"/>
                <a:cs typeface="Proxima Nova Medium" panose="02000506030000020004"/>
                <a:sym typeface="Proxima Nova Medium" panose="02000506030000020004"/>
              </a:defRPr>
            </a:lvl4pPr>
            <a:lvl5pPr marL="857250" indent="-171450" defTabSz="685800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/>
              <a:defRPr sz="1600">
                <a:solidFill>
                  <a:srgbClr val="003E52"/>
                </a:solidFill>
                <a:latin typeface="Proxima Nova Medium" panose="02000506030000020004"/>
                <a:ea typeface="Proxima Nova Medium" panose="02000506030000020004"/>
                <a:cs typeface="Proxima Nova Medium" panose="02000506030000020004"/>
                <a:sym typeface="Proxima Nova Medium" panose="02000506030000020004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749981" y="6574516"/>
            <a:ext cx="202489" cy="23114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defRPr sz="900" b="0" cap="none">
                <a:solidFill>
                  <a:srgbClr val="003E52"/>
                </a:solidFill>
                <a:latin typeface="Proxima Nova Light" panose="02000506030000020004"/>
                <a:ea typeface="Proxima Nova Light" panose="02000506030000020004"/>
                <a:cs typeface="Proxima Nova Light" panose="02000506030000020004"/>
                <a:sym typeface="Proxima Nova Light" panose="02000506030000020004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21468" y="1527499"/>
            <a:ext cx="10807700" cy="506553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E52"/>
                </a:solidFill>
                <a:latin typeface="Proxima Nova Medium" panose="02000506030000020004" pitchFamily="50" charset="0"/>
              </a:defRPr>
            </a:lvl1pPr>
            <a:lvl2pPr>
              <a:defRPr sz="1600">
                <a:solidFill>
                  <a:srgbClr val="003E52"/>
                </a:solidFill>
                <a:latin typeface="Proxima Nova Medium" panose="02000506030000020004" pitchFamily="50" charset="0"/>
              </a:defRPr>
            </a:lvl2pPr>
            <a:lvl3pPr>
              <a:defRPr sz="1600">
                <a:solidFill>
                  <a:srgbClr val="003E52"/>
                </a:solidFill>
                <a:latin typeface="Proxima Nova Medium" panose="02000506030000020004" pitchFamily="50" charset="0"/>
              </a:defRPr>
            </a:lvl3pPr>
            <a:lvl4pPr>
              <a:defRPr sz="1600">
                <a:solidFill>
                  <a:srgbClr val="003E52"/>
                </a:solidFill>
                <a:latin typeface="Proxima Nova Medium" panose="02000506030000020004" pitchFamily="50" charset="0"/>
              </a:defRPr>
            </a:lvl4pPr>
            <a:lvl5pPr>
              <a:defRPr sz="1600">
                <a:solidFill>
                  <a:srgbClr val="003E52"/>
                </a:solidFill>
                <a:latin typeface="Proxima Nova Medium" panose="02000506030000020004" pitchFamily="50" charset="0"/>
              </a:defRPr>
            </a:lvl5pPr>
          </a:lstStyle>
          <a:p>
            <a:pPr lvl="0"/>
            <a:r>
              <a:rPr lang="de-DE"/>
              <a:t>Content</a:t>
            </a:r>
          </a:p>
          <a:p>
            <a:pPr lvl="1"/>
            <a:r>
              <a:rPr lang="de-DE"/>
              <a:t>2</a:t>
            </a:r>
          </a:p>
          <a:p>
            <a:pPr lvl="2"/>
            <a:r>
              <a:rPr lang="de-DE"/>
              <a:t>3</a:t>
            </a:r>
          </a:p>
          <a:p>
            <a:pPr lvl="3"/>
            <a:r>
              <a:rPr lang="de-DE"/>
              <a:t>4</a:t>
            </a:r>
          </a:p>
          <a:p>
            <a:pPr lvl="4"/>
            <a:r>
              <a:rPr lang="de-DE"/>
              <a:t>5</a:t>
            </a:r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1468" y="890042"/>
            <a:ext cx="10807700" cy="521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9E3223"/>
                </a:solidFill>
                <a:latin typeface="Proxima Nova Medium" panose="02000506030000020004" pitchFamily="50" charset="0"/>
              </a:defRPr>
            </a:lvl1pPr>
          </a:lstStyle>
          <a:p>
            <a:pPr lvl="0"/>
            <a:r>
              <a:rPr lang="de-DE"/>
              <a:t>Headline</a:t>
            </a:r>
            <a:endParaRPr lang="en-US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7590836" y="6547935"/>
            <a:ext cx="4390417" cy="30122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003E52"/>
                </a:solidFill>
                <a:latin typeface="Proxima Nova Light" panose="02000506030000020004" pitchFamily="50" charset="0"/>
              </a:defRPr>
            </a:lvl1pPr>
          </a:lstStyle>
          <a:p>
            <a:r>
              <a:rPr lang="de-DE" err="1"/>
              <a:t>footer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385186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st page_S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C858A1F-F17A-4284-95CF-BB733772AC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70084" y="3732008"/>
            <a:ext cx="5891177" cy="1131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Proxima Nova Medium" panose="02000506030000020004" pitchFamily="50" charset="0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Proxima Nova Medium" panose="02000506030000020004" pitchFamily="50" charset="0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Proxima Nova Medium" panose="02000506030000020004" pitchFamily="50" charset="0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Proxima Nova Medium" panose="02000506030000020004" pitchFamily="50" charset="0"/>
              </a:defRPr>
            </a:lvl5pPr>
          </a:lstStyle>
          <a:p>
            <a:pPr lvl="0"/>
            <a:r>
              <a:rPr lang="de-DE"/>
              <a:t>TITLE</a:t>
            </a:r>
            <a:endParaRPr lang="en-U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44EAD1F-456F-4958-B1D7-906778687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7564" y="6556780"/>
            <a:ext cx="4390417" cy="30122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 err="1"/>
              <a:t>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UI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3">
            <a:extLst>
              <a:ext uri="{FF2B5EF4-FFF2-40B4-BE49-F238E27FC236}">
                <a16:creationId xmlns:a16="http://schemas.microsoft.com/office/drawing/2014/main" id="{66FACDAC-294B-4D19-A046-4DBABE17F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493" y="877185"/>
            <a:ext cx="10807699" cy="512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rgbClr val="9E322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Headline</a:t>
            </a:r>
            <a:endParaRPr lang="en-US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4276836-B562-4735-B2A6-13C6B71A1C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8494" y="1511279"/>
            <a:ext cx="10807700" cy="506553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E5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rgbClr val="003E5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solidFill>
                  <a:srgbClr val="003E5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003E5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003E5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/>
              <a:t>Content</a:t>
            </a:r>
          </a:p>
          <a:p>
            <a:pPr lvl="1"/>
            <a:r>
              <a:rPr lang="de-DE"/>
              <a:t>2</a:t>
            </a:r>
          </a:p>
          <a:p>
            <a:pPr lvl="2"/>
            <a:r>
              <a:rPr lang="de-DE"/>
              <a:t>3</a:t>
            </a:r>
          </a:p>
          <a:p>
            <a:pPr lvl="3"/>
            <a:r>
              <a:rPr lang="de-DE"/>
              <a:t>4</a:t>
            </a:r>
          </a:p>
          <a:p>
            <a:pPr lvl="4"/>
            <a:r>
              <a:rPr lang="de-DE"/>
              <a:t>5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72279C-5446-40DF-82F1-04D51EBE95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6851" y="6530819"/>
            <a:ext cx="5179484" cy="324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rgbClr val="003E5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 err="1"/>
              <a:t>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48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4276836-B562-4735-B2A6-13C6B71A1C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1469" y="1527499"/>
            <a:ext cx="10807700" cy="506553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E52"/>
                </a:solidFill>
                <a:latin typeface="Proxima Nova Medium" panose="02000506030000020004" pitchFamily="50" charset="0"/>
              </a:defRPr>
            </a:lvl1pPr>
            <a:lvl2pPr>
              <a:defRPr sz="1600">
                <a:solidFill>
                  <a:srgbClr val="003E52"/>
                </a:solidFill>
                <a:latin typeface="Proxima Nova Medium" panose="02000506030000020004" pitchFamily="50" charset="0"/>
              </a:defRPr>
            </a:lvl2pPr>
            <a:lvl3pPr>
              <a:defRPr sz="1600">
                <a:solidFill>
                  <a:srgbClr val="003E52"/>
                </a:solidFill>
                <a:latin typeface="Proxima Nova Medium" panose="02000506030000020004" pitchFamily="50" charset="0"/>
              </a:defRPr>
            </a:lvl3pPr>
            <a:lvl4pPr>
              <a:defRPr sz="1600">
                <a:solidFill>
                  <a:srgbClr val="003E52"/>
                </a:solidFill>
                <a:latin typeface="Proxima Nova Medium" panose="02000506030000020004" pitchFamily="50" charset="0"/>
              </a:defRPr>
            </a:lvl4pPr>
            <a:lvl5pPr>
              <a:defRPr sz="1600">
                <a:solidFill>
                  <a:srgbClr val="003E52"/>
                </a:solidFill>
                <a:latin typeface="Proxima Nova Medium" panose="02000506030000020004" pitchFamily="50" charset="0"/>
              </a:defRPr>
            </a:lvl5pPr>
          </a:lstStyle>
          <a:p>
            <a:pPr lvl="0"/>
            <a:r>
              <a:rPr lang="de-DE"/>
              <a:t>Content</a:t>
            </a:r>
          </a:p>
          <a:p>
            <a:pPr lvl="1"/>
            <a:r>
              <a:rPr lang="de-DE"/>
              <a:t>2</a:t>
            </a:r>
          </a:p>
          <a:p>
            <a:pPr lvl="2"/>
            <a:r>
              <a:rPr lang="de-DE"/>
              <a:t>3</a:t>
            </a:r>
          </a:p>
          <a:p>
            <a:pPr lvl="3"/>
            <a:r>
              <a:rPr lang="de-DE"/>
              <a:t>4</a:t>
            </a:r>
          </a:p>
          <a:p>
            <a:pPr lvl="4"/>
            <a:r>
              <a:rPr lang="de-DE"/>
              <a:t>5</a:t>
            </a:r>
            <a:endParaRPr lang="en-US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88CEE5F-212C-43BE-A7A1-558684156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1469" y="890042"/>
            <a:ext cx="10807700" cy="521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9E3223"/>
                </a:solidFill>
                <a:latin typeface="Proxima Nova Medium" panose="02000506030000020004" pitchFamily="50" charset="0"/>
              </a:defRPr>
            </a:lvl1pPr>
          </a:lstStyle>
          <a:p>
            <a:pPr lvl="0"/>
            <a:r>
              <a:rPr lang="de-DE"/>
              <a:t>Headline</a:t>
            </a:r>
            <a:endParaRPr lang="en-U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2B9D194-04C4-498B-96C5-4DBC479B4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0833" y="6547935"/>
            <a:ext cx="4390417" cy="30122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003E52"/>
                </a:solidFill>
                <a:latin typeface="Proxima Nova Light" panose="02000506030000020004" pitchFamily="50" charset="0"/>
              </a:defRPr>
            </a:lvl1pPr>
          </a:lstStyle>
          <a:p>
            <a:r>
              <a:rPr lang="de-DE" err="1"/>
              <a:t>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21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st page_P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5989542" y="3761190"/>
            <a:ext cx="5891175" cy="1156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Proxima Nova Medium" panose="02000506030000020004" pitchFamily="50" charset="0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Proxima Nova Medium" panose="02000506030000020004" pitchFamily="50" charset="0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Proxima Nova Medium" panose="02000506030000020004" pitchFamily="50" charset="0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Proxima Nova Medium" panose="02000506030000020004" pitchFamily="50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1630" y="6556781"/>
            <a:ext cx="4390417" cy="3012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Proxima Nova Light" panose="02000506030000020004" pitchFamily="50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0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721470" y="1527499"/>
            <a:ext cx="10807700" cy="5065531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rgbClr val="003E52"/>
                </a:solidFill>
                <a:latin typeface="Proxima Nova Medium" panose="02000506030000020004" pitchFamily="50" charset="0"/>
              </a:defRPr>
            </a:lvl1pPr>
            <a:lvl2pPr>
              <a:defRPr sz="2133">
                <a:solidFill>
                  <a:srgbClr val="003E52"/>
                </a:solidFill>
                <a:latin typeface="Proxima Nova Medium" panose="02000506030000020004" pitchFamily="50" charset="0"/>
              </a:defRPr>
            </a:lvl2pPr>
            <a:lvl3pPr>
              <a:defRPr sz="2133">
                <a:solidFill>
                  <a:srgbClr val="003E52"/>
                </a:solidFill>
                <a:latin typeface="Proxima Nova Medium" panose="02000506030000020004" pitchFamily="50" charset="0"/>
              </a:defRPr>
            </a:lvl3pPr>
            <a:lvl4pPr>
              <a:defRPr sz="2133">
                <a:solidFill>
                  <a:srgbClr val="003E52"/>
                </a:solidFill>
                <a:latin typeface="Proxima Nova Medium" panose="02000506030000020004" pitchFamily="50" charset="0"/>
              </a:defRPr>
            </a:lvl4pPr>
            <a:lvl5pPr>
              <a:defRPr sz="2133">
                <a:solidFill>
                  <a:srgbClr val="003E52"/>
                </a:solidFill>
                <a:latin typeface="Proxima Nova Medium" panose="02000506030000020004" pitchFamily="50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721470" y="890042"/>
            <a:ext cx="10807700" cy="521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rgbClr val="9E3223"/>
                </a:solidFill>
                <a:latin typeface="Proxima Nova Medium" panose="02000506030000020004" pitchFamily="50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590834" y="6547935"/>
            <a:ext cx="4390417" cy="3012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3E52"/>
                </a:solidFill>
                <a:latin typeface="Proxima Nova Light" panose="02000506030000020004" pitchFamily="50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0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48A-BAA6-4764-89B4-A59EB5287D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48A-BAA6-4764-89B4-A59EB5287D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48A-BAA6-4764-89B4-A59EB5287D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48A-BAA6-4764-89B4-A59EB5287D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48A-BAA6-4764-89B4-A59EB5287D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48A-BAA6-4764-89B4-A59EB5287D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48A-BAA6-4764-89B4-A59EB5287D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48A-BAA6-4764-89B4-A59EB5287D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sv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sv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648A-BAA6-4764-89B4-A59EB5287D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7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BE43107-ADFE-43FA-B4C7-946E43111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08973" y="1444777"/>
            <a:ext cx="4333240" cy="54483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A628662-B8CB-4550-B0F6-FFF7C88C94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3171310" y="3768909"/>
            <a:ext cx="55081932" cy="252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ADEF84E-19C1-4CC8-9961-7C0068783F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134" y="194482"/>
            <a:ext cx="2166620" cy="272415"/>
          </a:xfrm>
          <a:prstGeom prst="rect">
            <a:avLst/>
          </a:prstGeom>
        </p:spPr>
      </p:pic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F00AF8A8-CA79-4CCC-9A40-DDE40826EDEE}"/>
              </a:ext>
            </a:extLst>
          </p:cNvPr>
          <p:cNvCxnSpPr/>
          <p:nvPr userDrawn="1"/>
        </p:nvCxnSpPr>
        <p:spPr>
          <a:xfrm>
            <a:off x="345133" y="539885"/>
            <a:ext cx="11529096" cy="0"/>
          </a:xfrm>
          <a:prstGeom prst="line">
            <a:avLst/>
          </a:prstGeom>
          <a:ln>
            <a:solidFill>
              <a:srgbClr val="003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AD3BF1BD-CD68-4878-835C-340B77BD8A63}"/>
              </a:ext>
            </a:extLst>
          </p:cNvPr>
          <p:cNvSpPr/>
          <p:nvPr userDrawn="1"/>
        </p:nvSpPr>
        <p:spPr>
          <a:xfrm>
            <a:off x="9069019" y="293665"/>
            <a:ext cx="22172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srgbClr val="003E52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Serious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3E52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Sound. </a:t>
            </a: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srgbClr val="003E52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Inspired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3E52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by </a:t>
            </a: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srgbClr val="003E52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the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3E52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Future.</a:t>
            </a:r>
          </a:p>
        </p:txBody>
      </p:sp>
    </p:spTree>
    <p:extLst>
      <p:ext uri="{BB962C8B-B14F-4D97-AF65-F5344CB8AC3E}">
        <p14:creationId xmlns:p14="http://schemas.microsoft.com/office/powerpoint/2010/main" val="72949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ADEF84E-19C1-4CC8-9961-7C0068783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134" y="194482"/>
            <a:ext cx="2166620" cy="272415"/>
          </a:xfrm>
          <a:prstGeom prst="rect">
            <a:avLst/>
          </a:prstGeom>
        </p:spPr>
      </p:pic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F00AF8A8-CA79-4CCC-9A40-DDE40826EDEE}"/>
              </a:ext>
            </a:extLst>
          </p:cNvPr>
          <p:cNvCxnSpPr/>
          <p:nvPr/>
        </p:nvCxnSpPr>
        <p:spPr>
          <a:xfrm>
            <a:off x="345133" y="539885"/>
            <a:ext cx="11529096" cy="0"/>
          </a:xfrm>
          <a:prstGeom prst="line">
            <a:avLst/>
          </a:prstGeom>
          <a:ln>
            <a:solidFill>
              <a:srgbClr val="003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AD3BF1BD-CD68-4878-835C-340B77BD8A63}"/>
              </a:ext>
            </a:extLst>
          </p:cNvPr>
          <p:cNvSpPr/>
          <p:nvPr/>
        </p:nvSpPr>
        <p:spPr>
          <a:xfrm>
            <a:off x="8958669" y="288801"/>
            <a:ext cx="23791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srgbClr val="003E52"/>
                </a:solidFill>
                <a:effectLst/>
                <a:uLnTx/>
                <a:uFillTx/>
                <a:latin typeface="Proxima Nova Light" panose="02000506030000020004" pitchFamily="50" charset="0"/>
                <a:ea typeface="+mn-ea"/>
                <a:cs typeface="+mn-cs"/>
              </a:rPr>
              <a:t>Serious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3E52"/>
                </a:solidFill>
                <a:effectLst/>
                <a:uLnTx/>
                <a:uFillTx/>
                <a:latin typeface="Proxima Nova Light" panose="02000506030000020004" pitchFamily="50" charset="0"/>
                <a:ea typeface="+mn-ea"/>
                <a:cs typeface="+mn-cs"/>
              </a:rPr>
              <a:t> Sound. </a:t>
            </a: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srgbClr val="003E52"/>
                </a:solidFill>
                <a:effectLst/>
                <a:uLnTx/>
                <a:uFillTx/>
                <a:latin typeface="Proxima Nova Light" panose="02000506030000020004" pitchFamily="50" charset="0"/>
                <a:ea typeface="+mn-ea"/>
                <a:cs typeface="+mn-cs"/>
              </a:rPr>
              <a:t>Inspired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3E52"/>
                </a:solidFill>
                <a:effectLst/>
                <a:uLnTx/>
                <a:uFillTx/>
                <a:latin typeface="Proxima Nova Light" panose="02000506030000020004" pitchFamily="50" charset="0"/>
                <a:ea typeface="+mn-ea"/>
                <a:cs typeface="+mn-cs"/>
              </a:rPr>
              <a:t> by </a:t>
            </a: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srgbClr val="003E52"/>
                </a:solidFill>
                <a:effectLst/>
                <a:uLnTx/>
                <a:uFillTx/>
                <a:latin typeface="Proxima Nova Light" panose="02000506030000020004" pitchFamily="50" charset="0"/>
                <a:ea typeface="+mn-ea"/>
                <a:cs typeface="+mn-cs"/>
              </a:rPr>
              <a:t>the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3E52"/>
                </a:solidFill>
                <a:effectLst/>
                <a:uLnTx/>
                <a:uFillTx/>
                <a:latin typeface="Proxima Nova Light" panose="02000506030000020004" pitchFamily="50" charset="0"/>
                <a:ea typeface="+mn-ea"/>
                <a:cs typeface="+mn-cs"/>
              </a:rPr>
              <a:t> Future.</a:t>
            </a:r>
          </a:p>
        </p:txBody>
      </p:sp>
    </p:spTree>
    <p:extLst>
      <p:ext uri="{BB962C8B-B14F-4D97-AF65-F5344CB8AC3E}">
        <p14:creationId xmlns:p14="http://schemas.microsoft.com/office/powerpoint/2010/main" val="313061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817" y="1471084"/>
            <a:ext cx="4332816" cy="54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70284" y="3769785"/>
            <a:ext cx="55079901" cy="252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41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4792" indent="-304792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7" y="194733"/>
            <a:ext cx="2167467" cy="27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r Verbinder 2"/>
          <p:cNvCxnSpPr/>
          <p:nvPr userDrawn="1"/>
        </p:nvCxnSpPr>
        <p:spPr>
          <a:xfrm>
            <a:off x="345017" y="539751"/>
            <a:ext cx="11529483" cy="0"/>
          </a:xfrm>
          <a:prstGeom prst="line">
            <a:avLst/>
          </a:prstGeom>
          <a:ln>
            <a:solidFill>
              <a:srgbClr val="003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echteck 4"/>
          <p:cNvSpPr>
            <a:spLocks noChangeArrowheads="1"/>
          </p:cNvSpPr>
          <p:nvPr userDrawn="1"/>
        </p:nvSpPr>
        <p:spPr bwMode="auto">
          <a:xfrm>
            <a:off x="8727017" y="294218"/>
            <a:ext cx="3121304" cy="2974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kumimoji="0" lang="de-DE" altLang="zh-TW" sz="1333" dirty="0">
                <a:solidFill>
                  <a:srgbClr val="003E5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Serious Sound. Inspired by the Future.</a:t>
            </a:r>
          </a:p>
        </p:txBody>
      </p:sp>
    </p:spTree>
    <p:extLst>
      <p:ext uri="{BB962C8B-B14F-4D97-AF65-F5344CB8AC3E}">
        <p14:creationId xmlns:p14="http://schemas.microsoft.com/office/powerpoint/2010/main" val="86712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4792" indent="-304792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479" y="586596"/>
            <a:ext cx="9066364" cy="7331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+mn-lt"/>
                <a:ea typeface="仿宋" panose="02010609060101010101" pitchFamily="49" charset="-122"/>
              </a:rPr>
              <a:t>一、有</a:t>
            </a:r>
            <a:r>
              <a:rPr lang="en-US" altLang="zh-CN" sz="2000" dirty="0">
                <a:latin typeface="+mn-lt"/>
                <a:ea typeface="仿宋" panose="02010609060101010101" pitchFamily="49" charset="-122"/>
              </a:rPr>
              <a:t>Noise  PCBA </a:t>
            </a:r>
            <a:r>
              <a:rPr lang="zh-CN" altLang="en-US" sz="2000" dirty="0">
                <a:latin typeface="+mn-lt"/>
                <a:ea typeface="仿宋" panose="02010609060101010101" pitchFamily="49" charset="-122"/>
              </a:rPr>
              <a:t>二维码编号</a:t>
            </a:r>
            <a:r>
              <a:rPr lang="en-US" altLang="zh-CN" sz="2000" dirty="0">
                <a:latin typeface="+mn-lt"/>
                <a:ea typeface="仿宋" panose="02010609060101010101" pitchFamily="49" charset="-122"/>
              </a:rPr>
              <a:t>02P0001426 +GBS2M0465</a:t>
            </a:r>
            <a:r>
              <a:rPr lang="zh-CN" altLang="en-US" sz="2000" dirty="0">
                <a:latin typeface="+mn-lt"/>
                <a:ea typeface="仿宋" panose="02010609060101010101" pitchFamily="49" charset="-122"/>
              </a:rPr>
              <a:t>，</a:t>
            </a:r>
            <a:r>
              <a:rPr lang="en-US" altLang="zh-CN" sz="2000" dirty="0">
                <a:latin typeface="+mn-lt"/>
                <a:ea typeface="仿宋" panose="02010609060101010101" pitchFamily="49" charset="-122"/>
              </a:rPr>
              <a:t>AP</a:t>
            </a:r>
            <a:r>
              <a:rPr lang="zh-CN" altLang="en-US" sz="2000" dirty="0">
                <a:latin typeface="+mn-lt"/>
                <a:ea typeface="仿宋" panose="02010609060101010101" pitchFamily="49" charset="-122"/>
              </a:rPr>
              <a:t>测得噪声如下截图所示，约</a:t>
            </a:r>
            <a:r>
              <a:rPr lang="en-US" altLang="zh-CN" sz="2000" dirty="0">
                <a:latin typeface="+mn-lt"/>
                <a:ea typeface="仿宋" panose="02010609060101010101" pitchFamily="49" charset="-122"/>
              </a:rPr>
              <a:t>4.4KHZ</a:t>
            </a:r>
            <a:r>
              <a:rPr lang="zh-CN" altLang="en-US" sz="2000" dirty="0">
                <a:latin typeface="+mn-lt"/>
                <a:ea typeface="仿宋" panose="02010609060101010101" pitchFamily="49" charset="-122"/>
              </a:rPr>
              <a:t>处，幅度</a:t>
            </a:r>
            <a:r>
              <a:rPr lang="en-US" altLang="zh-CN" sz="2000" dirty="0">
                <a:latin typeface="+mn-lt"/>
                <a:ea typeface="仿宋" panose="02010609060101010101" pitchFamily="49" charset="-122"/>
              </a:rPr>
              <a:t>100uV</a:t>
            </a:r>
            <a:r>
              <a:rPr lang="zh-CN" altLang="en-US" sz="2000" dirty="0">
                <a:latin typeface="+mn-lt"/>
                <a:ea typeface="仿宋" panose="02010609060101010101" pitchFamily="49" charset="-122"/>
              </a:rPr>
              <a:t>。</a:t>
            </a:r>
            <a:endParaRPr lang="en-SG" sz="2000" dirty="0">
              <a:latin typeface="+mn-lt"/>
              <a:ea typeface="仿宋" panose="02010609060101010101" pitchFamily="49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1</a:t>
            </a:fld>
            <a:endParaRPr lang="en-SG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3" y="1369960"/>
            <a:ext cx="10804859" cy="548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204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0888" y="644272"/>
            <a:ext cx="9442012" cy="512281"/>
          </a:xfrm>
        </p:spPr>
        <p:txBody>
          <a:bodyPr>
            <a:noAutofit/>
          </a:bodyPr>
          <a:lstStyle/>
          <a:p>
            <a:r>
              <a:rPr lang="zh-CN" altLang="en-US" sz="2000" dirty="0">
                <a:latin typeface="+mn-lt"/>
                <a:ea typeface="仿宋" panose="02010609060101010101" pitchFamily="49" charset="-122"/>
              </a:rPr>
              <a:t>二、换上无噪声的</a:t>
            </a:r>
            <a:r>
              <a:rPr lang="en-US" altLang="zh-CN" sz="2000" dirty="0">
                <a:latin typeface="+mn-lt"/>
                <a:ea typeface="仿宋" panose="02010609060101010101" pitchFamily="49" charset="-122"/>
              </a:rPr>
              <a:t>PCBA</a:t>
            </a:r>
            <a:r>
              <a:rPr lang="zh-CN" altLang="en-US" sz="2000" dirty="0">
                <a:latin typeface="+mn-lt"/>
                <a:ea typeface="仿宋" panose="02010609060101010101" pitchFamily="49" charset="-122"/>
              </a:rPr>
              <a:t>上的</a:t>
            </a:r>
            <a:r>
              <a:rPr lang="en-US" altLang="zh-CN" sz="2000" dirty="0">
                <a:latin typeface="+mn-lt"/>
                <a:ea typeface="仿宋" panose="02010609060101010101" pitchFamily="49" charset="-122"/>
              </a:rPr>
              <a:t>AMP IC TAS5717</a:t>
            </a:r>
            <a:r>
              <a:rPr lang="zh-CN" altLang="en-US" sz="2000" dirty="0">
                <a:latin typeface="+mn-lt"/>
                <a:ea typeface="仿宋" panose="02010609060101010101" pitchFamily="49" charset="-122"/>
              </a:rPr>
              <a:t>后，</a:t>
            </a:r>
            <a:r>
              <a:rPr lang="en-US" altLang="zh-CN" sz="2000" dirty="0">
                <a:latin typeface="+mn-lt"/>
                <a:ea typeface="仿宋" panose="02010609060101010101" pitchFamily="49" charset="-122"/>
              </a:rPr>
              <a:t>4.4KHZ</a:t>
            </a:r>
            <a:r>
              <a:rPr lang="zh-CN" altLang="en-US" sz="2000" dirty="0">
                <a:latin typeface="+mn-lt"/>
                <a:ea typeface="仿宋" panose="02010609060101010101" pitchFamily="49" charset="-122"/>
              </a:rPr>
              <a:t>处的噪声没有了，如下截图所示：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</a:t>
            </a:fld>
            <a:endParaRPr lang="en-US" altLang="zh-CN"/>
          </a:p>
        </p:txBody>
      </p:sp>
      <p:sp>
        <p:nvSpPr>
          <p:cNvPr id="3" name="文字方塊 2"/>
          <p:cNvSpPr txBox="1"/>
          <p:nvPr/>
        </p:nvSpPr>
        <p:spPr>
          <a:xfrm>
            <a:off x="3124905" y="2294627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</a:t>
            </a:r>
            <a:r>
              <a:rPr lang="zh-CN" altLang="en-US" dirty="0">
                <a:solidFill>
                  <a:schemeClr val="bg1"/>
                </a:solidFill>
              </a:rPr>
              <a:t>聲道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042463" y="2294627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en-US" dirty="0">
                <a:solidFill>
                  <a:schemeClr val="bg1"/>
                </a:solidFill>
              </a:rPr>
              <a:t>聲道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67" y="1087441"/>
            <a:ext cx="10881253" cy="55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8351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0888" y="612475"/>
            <a:ext cx="9161965" cy="560717"/>
          </a:xfrm>
        </p:spPr>
        <p:txBody>
          <a:bodyPr>
            <a:noAutofit/>
          </a:bodyPr>
          <a:lstStyle/>
          <a:p>
            <a:r>
              <a:rPr lang="zh-CN" altLang="en-US" sz="2000" dirty="0">
                <a:latin typeface="+mn-lt"/>
                <a:ea typeface="仿宋" panose="02010609060101010101" pitchFamily="49" charset="-122"/>
              </a:rPr>
              <a:t>三、</a:t>
            </a:r>
            <a:r>
              <a:rPr lang="zh-CN" altLang="en-US" sz="2000" dirty="0">
                <a:ea typeface="仿宋" panose="02010609060101010101" pitchFamily="49" charset="-122"/>
              </a:rPr>
              <a:t>无噪声的</a:t>
            </a:r>
            <a:r>
              <a:rPr lang="en-US" altLang="zh-CN" sz="2000" dirty="0">
                <a:ea typeface="仿宋" panose="02010609060101010101" pitchFamily="49" charset="-122"/>
              </a:rPr>
              <a:t>  PCBA </a:t>
            </a:r>
            <a:r>
              <a:rPr lang="zh-CN" altLang="en-US" sz="2000" dirty="0">
                <a:ea typeface="仿宋" panose="02010609060101010101" pitchFamily="49" charset="-122"/>
              </a:rPr>
              <a:t>二维码编号</a:t>
            </a:r>
            <a:r>
              <a:rPr lang="en-US" altLang="zh-CN" sz="2000" dirty="0">
                <a:ea typeface="仿宋" panose="02010609060101010101" pitchFamily="49" charset="-122"/>
              </a:rPr>
              <a:t>02P0001426 + IAQ5M2424 </a:t>
            </a:r>
            <a:r>
              <a:rPr lang="zh-CN" altLang="en-US" sz="2000" dirty="0">
                <a:ea typeface="仿宋" panose="02010609060101010101" pitchFamily="49" charset="-122"/>
              </a:rPr>
              <a:t>， </a:t>
            </a:r>
            <a:r>
              <a:rPr lang="en-US" altLang="zh-CN" sz="2000" dirty="0">
                <a:ea typeface="仿宋" panose="02010609060101010101" pitchFamily="49" charset="-122"/>
              </a:rPr>
              <a:t>AP</a:t>
            </a:r>
            <a:r>
              <a:rPr lang="zh-CN" altLang="en-US" sz="2000" dirty="0">
                <a:ea typeface="仿宋" panose="02010609060101010101" pitchFamily="49" charset="-122"/>
              </a:rPr>
              <a:t>测得噪声如下截图，没有噪声。</a:t>
            </a:r>
            <a:endParaRPr lang="zh-CN" altLang="en-US" sz="2000" dirty="0">
              <a:latin typeface="+mn-lt"/>
              <a:ea typeface="仿宋" panose="02010609060101010101" pitchFamily="49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en-US" altLang="zh-CN"/>
          </a:p>
        </p:txBody>
      </p:sp>
      <p:sp>
        <p:nvSpPr>
          <p:cNvPr id="8" name="文字方塊 7"/>
          <p:cNvSpPr txBox="1"/>
          <p:nvPr/>
        </p:nvSpPr>
        <p:spPr>
          <a:xfrm>
            <a:off x="3114775" y="2294627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</a:t>
            </a:r>
            <a:r>
              <a:rPr lang="zh-CN" altLang="en-US" dirty="0">
                <a:solidFill>
                  <a:schemeClr val="bg1"/>
                </a:solidFill>
              </a:rPr>
              <a:t>聲道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432233" y="2294627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en-US" dirty="0">
                <a:solidFill>
                  <a:schemeClr val="bg1"/>
                </a:solidFill>
              </a:rPr>
              <a:t>聲道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90" y="1173192"/>
            <a:ext cx="10409524" cy="5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273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0888" y="603849"/>
            <a:ext cx="9442012" cy="785617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ea typeface="仿宋" panose="02010609060101010101" pitchFamily="49" charset="-122"/>
              </a:rPr>
              <a:t>四、无噪声的</a:t>
            </a:r>
            <a:r>
              <a:rPr lang="en-US" altLang="zh-CN" sz="2000" dirty="0">
                <a:ea typeface="仿宋" panose="02010609060101010101" pitchFamily="49" charset="-122"/>
              </a:rPr>
              <a:t>  PCBA </a:t>
            </a:r>
            <a:r>
              <a:rPr lang="zh-CN" altLang="en-US" sz="2000" dirty="0">
                <a:ea typeface="仿宋" panose="02010609060101010101" pitchFamily="49" charset="-122"/>
              </a:rPr>
              <a:t>换上有噪声的</a:t>
            </a:r>
            <a:r>
              <a:rPr lang="en-US" altLang="zh-CN" sz="2000" dirty="0">
                <a:ea typeface="仿宋" panose="02010609060101010101" pitchFamily="49" charset="-122"/>
              </a:rPr>
              <a:t>AMP IC TAS5717</a:t>
            </a:r>
            <a:r>
              <a:rPr lang="zh-CN" altLang="en-US" sz="2000" dirty="0">
                <a:ea typeface="仿宋" panose="02010609060101010101" pitchFamily="49" charset="-122"/>
              </a:rPr>
              <a:t>后，输出有噪声了， </a:t>
            </a:r>
            <a:r>
              <a:rPr lang="en-US" altLang="zh-CN" sz="2000" dirty="0">
                <a:ea typeface="仿宋" panose="02010609060101010101" pitchFamily="49" charset="-122"/>
              </a:rPr>
              <a:t>AP</a:t>
            </a:r>
            <a:r>
              <a:rPr lang="zh-CN" altLang="en-US" sz="2000" dirty="0">
                <a:ea typeface="仿宋" panose="02010609060101010101" pitchFamily="49" charset="-122"/>
              </a:rPr>
              <a:t>测得噪声如下截图所示，约</a:t>
            </a:r>
            <a:r>
              <a:rPr lang="en-US" altLang="zh-CN" sz="2000" dirty="0">
                <a:ea typeface="仿宋" panose="02010609060101010101" pitchFamily="49" charset="-122"/>
              </a:rPr>
              <a:t>3.0KHZ</a:t>
            </a:r>
            <a:r>
              <a:rPr lang="zh-CN" altLang="en-US" sz="2000" dirty="0">
                <a:ea typeface="仿宋" panose="02010609060101010101" pitchFamily="49" charset="-122"/>
              </a:rPr>
              <a:t>处，幅度</a:t>
            </a:r>
            <a:r>
              <a:rPr lang="en-US" altLang="zh-CN" sz="2000" dirty="0">
                <a:ea typeface="仿宋" panose="02010609060101010101" pitchFamily="49" charset="-122"/>
              </a:rPr>
              <a:t>100uV</a:t>
            </a:r>
            <a:r>
              <a:rPr lang="zh-CN" altLang="en-US" sz="2000" dirty="0">
                <a:ea typeface="仿宋" panose="02010609060101010101" pitchFamily="49" charset="-122"/>
              </a:rPr>
              <a:t>。</a:t>
            </a:r>
            <a:endParaRPr lang="zh-CN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</a:t>
            </a:fld>
            <a:endParaRPr lang="en-US" altLang="zh-CN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75" y="1296004"/>
            <a:ext cx="10488850" cy="541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518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9213" y="618393"/>
            <a:ext cx="9442012" cy="787713"/>
          </a:xfrm>
        </p:spPr>
        <p:txBody>
          <a:bodyPr>
            <a:noAutofit/>
          </a:bodyPr>
          <a:lstStyle/>
          <a:p>
            <a:r>
              <a:rPr lang="zh-CN" altLang="en-US" sz="2000" dirty="0">
                <a:latin typeface="+mn-lt"/>
                <a:ea typeface="仿宋" panose="02010609060101010101" pitchFamily="49" charset="-122"/>
              </a:rPr>
              <a:t>五、结论，耳朵听到的尖噪声（约</a:t>
            </a:r>
            <a:r>
              <a:rPr lang="en-US" altLang="zh-CN" sz="2000" dirty="0">
                <a:latin typeface="+mn-lt"/>
                <a:ea typeface="仿宋" panose="02010609060101010101" pitchFamily="49" charset="-122"/>
              </a:rPr>
              <a:t>3~5KHZ</a:t>
            </a:r>
            <a:r>
              <a:rPr lang="zh-CN" altLang="en-US" sz="2000" dirty="0">
                <a:latin typeface="+mn-lt"/>
                <a:ea typeface="仿宋" panose="02010609060101010101" pitchFamily="49" charset="-122"/>
              </a:rPr>
              <a:t>处，每次</a:t>
            </a:r>
            <a:r>
              <a:rPr lang="en-US" altLang="zh-CN" sz="2000" dirty="0">
                <a:latin typeface="+mn-lt"/>
                <a:ea typeface="仿宋" panose="02010609060101010101" pitchFamily="49" charset="-122"/>
              </a:rPr>
              <a:t>AP</a:t>
            </a:r>
            <a:r>
              <a:rPr lang="zh-CN" altLang="en-US" sz="2000" dirty="0">
                <a:latin typeface="+mn-lt"/>
                <a:ea typeface="仿宋" panose="02010609060101010101" pitchFamily="49" charset="-122"/>
              </a:rPr>
              <a:t>测试到的频点不会完全相同，有小的变动</a:t>
            </a:r>
            <a:r>
              <a:rPr lang="en-US" altLang="zh-CN" sz="2000" dirty="0">
                <a:latin typeface="+mn-lt"/>
                <a:ea typeface="仿宋" panose="02010609060101010101" pitchFamily="49" charset="-122"/>
              </a:rPr>
              <a:t>)</a:t>
            </a:r>
            <a:r>
              <a:rPr lang="zh-CN" altLang="en-US" sz="2000" dirty="0">
                <a:latin typeface="+mn-lt"/>
                <a:ea typeface="仿宋" panose="02010609060101010101" pitchFamily="49" charset="-122"/>
              </a:rPr>
              <a:t>会跟随功放</a:t>
            </a:r>
            <a:r>
              <a:rPr lang="en-US" altLang="zh-CN" sz="2000" dirty="0">
                <a:latin typeface="+mn-lt"/>
                <a:ea typeface="仿宋" panose="02010609060101010101" pitchFamily="49" charset="-122"/>
              </a:rPr>
              <a:t>IC TAS5717</a:t>
            </a:r>
            <a:r>
              <a:rPr lang="zh-CN" altLang="en-US" sz="2000" dirty="0">
                <a:latin typeface="+mn-lt"/>
                <a:ea typeface="仿宋" panose="02010609060101010101" pitchFamily="49" charset="-122"/>
              </a:rPr>
              <a:t>走，噪声是由</a:t>
            </a:r>
            <a:r>
              <a:rPr lang="en-US" altLang="zh-CN" sz="2000" dirty="0">
                <a:latin typeface="+mn-lt"/>
                <a:ea typeface="仿宋" panose="02010609060101010101" pitchFamily="49" charset="-122"/>
              </a:rPr>
              <a:t>TAS5717</a:t>
            </a:r>
            <a:r>
              <a:rPr lang="zh-CN" altLang="en-US" sz="2000" dirty="0">
                <a:latin typeface="+mn-lt"/>
                <a:ea typeface="仿宋" panose="02010609060101010101" pitchFamily="49" charset="-122"/>
              </a:rPr>
              <a:t>本身不良引起。</a:t>
            </a:r>
            <a:endParaRPr lang="en-US" sz="2000" dirty="0">
              <a:latin typeface="+mn-lt"/>
              <a:ea typeface="仿宋" panose="02010609060101010101" pitchFamily="49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286664" y="1925295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</a:t>
            </a:r>
            <a:r>
              <a:rPr lang="zh-CN" altLang="en-US" dirty="0">
                <a:solidFill>
                  <a:schemeClr val="bg1"/>
                </a:solidFill>
              </a:rPr>
              <a:t>聲道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605622" y="1925295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en-US" dirty="0">
                <a:solidFill>
                  <a:schemeClr val="bg1"/>
                </a:solidFill>
              </a:rPr>
              <a:t>聲道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13" y="1641895"/>
            <a:ext cx="4371429" cy="433333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228" y="1641895"/>
            <a:ext cx="4752381" cy="4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870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" name="影像" descr="影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921" y="2353992"/>
            <a:ext cx="2502159" cy="21500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1505189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rgbClr val="FFC000"/>
          </a:solidFill>
          <a:prstDash val="solid"/>
        </a:ln>
      </a:spPr>
      <a:bodyPr vert="horz" wrap="square" lIns="0" tIns="0" rIns="0" bIns="0" rtlCol="0" anchor="ctr" anchorCtr="1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15503</TotalTime>
  <Words>188</Words>
  <Application>Microsoft Office PowerPoint</Application>
  <PresentationFormat>宽屏</PresentationFormat>
  <Paragraphs>16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Proxima Nova Light</vt:lpstr>
      <vt:lpstr>Proxima Nova Medium</vt:lpstr>
      <vt:lpstr>微軟正黑體 Light</vt:lpstr>
      <vt:lpstr>Arial</vt:lpstr>
      <vt:lpstr>Calibri</vt:lpstr>
      <vt:lpstr>Calibri Light</vt:lpstr>
      <vt:lpstr>Segoe UI</vt:lpstr>
      <vt:lpstr>Segoe UI Light</vt:lpstr>
      <vt:lpstr>Office Theme</vt:lpstr>
      <vt:lpstr>4_TITEL</vt:lpstr>
      <vt:lpstr>9_Benutzerdefiniertes Design</vt:lpstr>
      <vt:lpstr>7_Benutzerdefiniertes Design</vt:lpstr>
      <vt:lpstr>3_TITEL</vt:lpstr>
      <vt:lpstr>5_Benutzerdefiniertes Design</vt:lpstr>
      <vt:lpstr>一、有Noise  PCBA 二维码编号02P0001426 +GBS2M0465，AP测得噪声如下截图所示，约4.4KHZ处，幅度100uV。</vt:lpstr>
      <vt:lpstr>二、换上无噪声的PCBA上的AMP IC TAS5717后，4.4KHZ处的噪声没有了，如下截图所示：</vt:lpstr>
      <vt:lpstr>三、无噪声的  PCBA 二维码编号02P0001426 + IAQ5M2424 ， AP测得噪声如下截图，没有噪声。</vt:lpstr>
      <vt:lpstr>四、无噪声的  PCBA 换上有噪声的AMP IC TAS5717后，输出有噪声了， AP测得噪声如下截图所示，约3.0KHZ处，幅度100uV。</vt:lpstr>
      <vt:lpstr>五、结论，耳朵听到的尖噪声（约3~5KHZ处，每次AP测试到的频点不会完全相同，有小的变动)会跟随功放IC TAS5717走，噪声是由TAS5717本身不良引起。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 Birch</dc:creator>
  <cp:lastModifiedBy>Smith Liu</cp:lastModifiedBy>
  <cp:revision>666</cp:revision>
  <cp:lastPrinted>2023-05-03T00:44:47Z</cp:lastPrinted>
  <dcterms:created xsi:type="dcterms:W3CDTF">2021-06-08T20:33:00Z</dcterms:created>
  <dcterms:modified xsi:type="dcterms:W3CDTF">2023-06-28T03:31:25Z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2052-11.1.0.10214</vt:lpwstr>
  </property>
  <property fmtid="{D5CDD505-2E9C-101B-9397-08002B2CF9AE}" pid="3" name="MSIP_Label_879e395e-e3b5-421f-8616-70a10f9451af_Enabled">
    <vt:lpwstr>true</vt:lpwstr>
  </property>
  <property fmtid="{D5CDD505-2E9C-101B-9397-08002B2CF9AE}" pid="4" name="MSIP_Label_879e395e-e3b5-421f-8616-70a10f9451af_SetDate">
    <vt:lpwstr>2023-06-28T03:30:58Z</vt:lpwstr>
  </property>
  <property fmtid="{D5CDD505-2E9C-101B-9397-08002B2CF9AE}" pid="5" name="MSIP_Label_879e395e-e3b5-421f-8616-70a10f9451af_Method">
    <vt:lpwstr>Standard</vt:lpwstr>
  </property>
  <property fmtid="{D5CDD505-2E9C-101B-9397-08002B2CF9AE}" pid="6" name="MSIP_Label_879e395e-e3b5-421f-8616-70a10f9451af_Name">
    <vt:lpwstr>879e395e-e3b5-421f-8616-70a10f9451af</vt:lpwstr>
  </property>
  <property fmtid="{D5CDD505-2E9C-101B-9397-08002B2CF9AE}" pid="7" name="MSIP_Label_879e395e-e3b5-421f-8616-70a10f9451af_SiteId">
    <vt:lpwstr>0beb0c35-9cbb-4feb-99e5-589e415c7944</vt:lpwstr>
  </property>
  <property fmtid="{D5CDD505-2E9C-101B-9397-08002B2CF9AE}" pid="8" name="MSIP_Label_879e395e-e3b5-421f-8616-70a10f9451af_ActionId">
    <vt:lpwstr>34577c01-3835-4e1a-b185-f47ff46a1be3</vt:lpwstr>
  </property>
  <property fmtid="{D5CDD505-2E9C-101B-9397-08002B2CF9AE}" pid="9" name="MSIP_Label_879e395e-e3b5-421f-8616-70a10f9451af_ContentBits">
    <vt:lpwstr>0</vt:lpwstr>
  </property>
</Properties>
</file>