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4" r:id="rId1"/>
  </p:sldMasterIdLst>
  <p:notesMasterIdLst>
    <p:notesMasterId r:id="rId11"/>
  </p:notesMasterIdLst>
  <p:handoutMasterIdLst>
    <p:handoutMasterId r:id="rId12"/>
  </p:handoutMasterIdLst>
  <p:sldIdLst>
    <p:sldId id="272" r:id="rId2"/>
    <p:sldId id="273" r:id="rId3"/>
    <p:sldId id="274" r:id="rId4"/>
    <p:sldId id="275" r:id="rId5"/>
    <p:sldId id="279" r:id="rId6"/>
    <p:sldId id="276" r:id="rId7"/>
    <p:sldId id="277" r:id="rId8"/>
    <p:sldId id="278" r:id="rId9"/>
    <p:sldId id="280" r:id="rId10"/>
  </p:sldIdLst>
  <p:sldSz cx="9144000" cy="5143500" type="screen16x9"/>
  <p:notesSz cx="9296400" cy="147701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380895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76179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142683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523573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1904467" algn="l" defTabSz="76179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285362" algn="l" defTabSz="76179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2666253" algn="l" defTabSz="76179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047146" algn="l" defTabSz="76179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7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4652">
          <p15:clr>
            <a:srgbClr val="A4A3A4"/>
          </p15:clr>
        </p15:guide>
        <p15:guide id="2" pos="2927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AAAA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598" autoAdjust="0"/>
  </p:normalViewPr>
  <p:slideViewPr>
    <p:cSldViewPr snapToGrid="0">
      <p:cViewPr varScale="1">
        <p:scale>
          <a:sx n="151" d="100"/>
          <a:sy n="151" d="100"/>
        </p:scale>
        <p:origin x="456" y="138"/>
      </p:cViewPr>
      <p:guideLst>
        <p:guide orient="horz" pos="1620"/>
        <p:guide pos="287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49" d="100"/>
          <a:sy n="49" d="100"/>
        </p:scale>
        <p:origin x="-1512" y="-90"/>
      </p:cViewPr>
      <p:guideLst>
        <p:guide orient="horz" pos="4652"/>
        <p:guide pos="2927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2"/>
            <a:ext cx="4027944" cy="737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6205" tIns="68102" rIns="136205" bIns="68102" numCol="1" anchor="t" anchorCtr="0" compatLnSpc="1">
            <a:prstTxWarp prst="textNoShape">
              <a:avLst/>
            </a:prstTxWarp>
          </a:bodyPr>
          <a:lstStyle>
            <a:lvl1pPr>
              <a:defRPr sz="18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266329" y="2"/>
            <a:ext cx="4027943" cy="737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6205" tIns="68102" rIns="136205" bIns="68102" numCol="1" anchor="t" anchorCtr="0" compatLnSpc="1">
            <a:prstTxWarp prst="textNoShape">
              <a:avLst/>
            </a:prstTxWarp>
          </a:bodyPr>
          <a:lstStyle>
            <a:lvl1pPr algn="r">
              <a:defRPr sz="18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8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14030071"/>
            <a:ext cx="4027944" cy="737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6205" tIns="68102" rIns="136205" bIns="68102" numCol="1" anchor="b" anchorCtr="0" compatLnSpc="1">
            <a:prstTxWarp prst="textNoShape">
              <a:avLst/>
            </a:prstTxWarp>
          </a:bodyPr>
          <a:lstStyle>
            <a:lvl1pPr>
              <a:defRPr sz="18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8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266329" y="14030071"/>
            <a:ext cx="4027943" cy="737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6205" tIns="68102" rIns="136205" bIns="68102" numCol="1" anchor="b" anchorCtr="0" compatLnSpc="1">
            <a:prstTxWarp prst="textNoShape">
              <a:avLst/>
            </a:prstTxWarp>
          </a:bodyPr>
          <a:lstStyle>
            <a:lvl1pPr algn="r">
              <a:defRPr sz="1800"/>
            </a:lvl1pPr>
          </a:lstStyle>
          <a:p>
            <a:pPr>
              <a:defRPr/>
            </a:pPr>
            <a:fld id="{8D56EAE8-38CB-4EE5-8A34-F5F49B68F2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0079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2"/>
            <a:ext cx="4027944" cy="737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6205" tIns="68102" rIns="136205" bIns="68102" numCol="1" anchor="t" anchorCtr="0" compatLnSpc="1">
            <a:prstTxWarp prst="textNoShape">
              <a:avLst/>
            </a:prstTxWarp>
          </a:bodyPr>
          <a:lstStyle>
            <a:lvl1pPr>
              <a:defRPr sz="18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18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266329" y="2"/>
            <a:ext cx="4027943" cy="737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6205" tIns="68102" rIns="136205" bIns="68102" numCol="1" anchor="t" anchorCtr="0" compatLnSpc="1">
            <a:prstTxWarp prst="textNoShape">
              <a:avLst/>
            </a:prstTxWarp>
          </a:bodyPr>
          <a:lstStyle>
            <a:lvl1pPr algn="r">
              <a:defRPr sz="18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-274638" y="1108075"/>
            <a:ext cx="9845676" cy="55387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18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9854" y="7016308"/>
            <a:ext cx="7436693" cy="66450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6205" tIns="68102" rIns="136205" bIns="6810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218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14030071"/>
            <a:ext cx="4027944" cy="737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6205" tIns="68102" rIns="136205" bIns="68102" numCol="1" anchor="b" anchorCtr="0" compatLnSpc="1">
            <a:prstTxWarp prst="textNoShape">
              <a:avLst/>
            </a:prstTxWarp>
          </a:bodyPr>
          <a:lstStyle>
            <a:lvl1pPr>
              <a:defRPr sz="18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18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266329" y="14030071"/>
            <a:ext cx="4027943" cy="737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6205" tIns="68102" rIns="136205" bIns="68102" numCol="1" anchor="b" anchorCtr="0" compatLnSpc="1">
            <a:prstTxWarp prst="textNoShape">
              <a:avLst/>
            </a:prstTxWarp>
          </a:bodyPr>
          <a:lstStyle>
            <a:lvl1pPr algn="r">
              <a:defRPr sz="1800"/>
            </a:lvl1pPr>
          </a:lstStyle>
          <a:p>
            <a:pPr>
              <a:defRPr/>
            </a:pPr>
            <a:fld id="{BED2394B-E06C-4DC9-BCC2-551C3DED9A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703543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1pPr>
    <a:lvl2pPr marL="380895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2pPr>
    <a:lvl3pPr marL="76179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3pPr>
    <a:lvl4pPr marL="1142683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4pPr>
    <a:lvl5pPr marL="1523573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5pPr>
    <a:lvl6pPr marL="1904467" algn="l" defTabSz="76179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6pPr>
    <a:lvl7pPr marL="2285362" algn="l" defTabSz="76179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7pPr>
    <a:lvl8pPr marL="2666253" algn="l" defTabSz="76179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8pPr>
    <a:lvl9pPr marL="3047146" algn="l" defTabSz="76179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42900" y="1457331"/>
            <a:ext cx="8458200" cy="1102519"/>
          </a:xfrm>
        </p:spPr>
        <p:txBody>
          <a:bodyPr/>
          <a:lstStyle>
            <a:lvl1pPr>
              <a:defRPr sz="33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42900" y="2774158"/>
            <a:ext cx="8458200" cy="1114425"/>
          </a:xfrm>
          <a:ln/>
        </p:spPr>
        <p:txBody>
          <a:bodyPr/>
          <a:lstStyle>
            <a:lvl1pPr marL="0" indent="0">
              <a:buFontTx/>
              <a:buNone/>
              <a:defRPr b="1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Rectangle 2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642100" y="4439927"/>
            <a:ext cx="2133600" cy="154782"/>
          </a:xfrm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3BA23CF-AA30-4A18-B744-605C3E9DBF07}" type="slidenum">
              <a:rPr kumimoji="0" lang="en-US" sz="7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7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56687D7-76F0-8040-93B6-084C7529F854}"/>
              </a:ext>
            </a:extLst>
          </p:cNvPr>
          <p:cNvSpPr txBox="1"/>
          <p:nvPr userDrawn="1"/>
        </p:nvSpPr>
        <p:spPr>
          <a:xfrm>
            <a:off x="4705815" y="478015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pic>
        <p:nvPicPr>
          <p:cNvPr id="6" name="Picture 27" descr="ti_logo_powerpoint_1_line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29362" y="4782264"/>
            <a:ext cx="1562364" cy="1931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7024735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6_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42900" y="1457331"/>
            <a:ext cx="8458200" cy="1102519"/>
          </a:xfrm>
        </p:spPr>
        <p:txBody>
          <a:bodyPr/>
          <a:lstStyle>
            <a:lvl1pPr>
              <a:defRPr sz="33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42900" y="2774158"/>
            <a:ext cx="8458200" cy="1114425"/>
          </a:xfrm>
          <a:ln/>
        </p:spPr>
        <p:txBody>
          <a:bodyPr/>
          <a:lstStyle>
            <a:lvl1pPr marL="0" indent="0">
              <a:buFontTx/>
              <a:buNone/>
              <a:defRPr b="1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24">
            <a:extLst>
              <a:ext uri="{FF2B5EF4-FFF2-40B4-BE49-F238E27FC236}">
                <a16:creationId xmlns:a16="http://schemas.microsoft.com/office/drawing/2014/main" id="{73F1F293-7B5B-6248-AEF0-BCB7B73543E3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xfrm>
            <a:off x="6642100" y="4439927"/>
            <a:ext cx="2133600" cy="15478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BA23CF-AA30-4A18-B744-605C3E9DBF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6" name="Picture 27" descr="ti_logo_powerpoint_1_line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29362" y="4782264"/>
            <a:ext cx="1562364" cy="1931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230667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9_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42900" y="2774158"/>
            <a:ext cx="8458200" cy="1114425"/>
          </a:xfrm>
          <a:ln/>
        </p:spPr>
        <p:txBody>
          <a:bodyPr/>
          <a:lstStyle>
            <a:lvl1pPr marL="0" indent="0">
              <a:buFontTx/>
              <a:buNone/>
              <a:defRPr b="1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42900" y="1457331"/>
            <a:ext cx="8458200" cy="1102519"/>
          </a:xfrm>
        </p:spPr>
        <p:txBody>
          <a:bodyPr/>
          <a:lstStyle>
            <a:lvl1pPr>
              <a:defRPr sz="33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Rectangle 24">
            <a:extLst>
              <a:ext uri="{FF2B5EF4-FFF2-40B4-BE49-F238E27FC236}">
                <a16:creationId xmlns:a16="http://schemas.microsoft.com/office/drawing/2014/main" id="{7815B5F2-A5A7-1E49-BC30-BA3F75996177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xfrm>
            <a:off x="6642100" y="4439927"/>
            <a:ext cx="2133600" cy="154782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03BA23CF-AA30-4A18-B744-605C3E9DBF0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6" name="Picture 27" descr="ti_logo_powerpoint_1_line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29362" y="4782264"/>
            <a:ext cx="1562364" cy="1931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8849467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8_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42900" y="1457331"/>
            <a:ext cx="8458200" cy="1102519"/>
          </a:xfrm>
        </p:spPr>
        <p:txBody>
          <a:bodyPr/>
          <a:lstStyle>
            <a:lvl1pPr>
              <a:defRPr sz="33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42900" y="2774158"/>
            <a:ext cx="8458200" cy="1114425"/>
          </a:xfrm>
          <a:ln/>
        </p:spPr>
        <p:txBody>
          <a:bodyPr/>
          <a:lstStyle>
            <a:lvl1pPr marL="0" indent="0">
              <a:buFontTx/>
              <a:buNone/>
              <a:defRPr b="1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24">
            <a:extLst>
              <a:ext uri="{FF2B5EF4-FFF2-40B4-BE49-F238E27FC236}">
                <a16:creationId xmlns:a16="http://schemas.microsoft.com/office/drawing/2014/main" id="{73F1F293-7B5B-6248-AEF0-BCB7B73543E3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xfrm>
            <a:off x="6642100" y="4439927"/>
            <a:ext cx="2133600" cy="15478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BA23CF-AA30-4A18-B744-605C3E9DBF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6" name="Picture 5" descr="A picture containing drawing, cup&#10;&#10;Description automatically generated">
            <a:extLst>
              <a:ext uri="{FF2B5EF4-FFF2-40B4-BE49-F238E27FC236}">
                <a16:creationId xmlns:a16="http://schemas.microsoft.com/office/drawing/2014/main" id="{7CC34E39-7310-7442-846F-66689DD005D3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29868" y="4782676"/>
            <a:ext cx="1563597" cy="191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72511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3378" y="786357"/>
            <a:ext cx="8467725" cy="3709449"/>
          </a:xfrm>
        </p:spPr>
        <p:txBody>
          <a:bodyPr/>
          <a:lstStyle>
            <a:lvl1pPr>
              <a:spcBef>
                <a:spcPts val="667"/>
              </a:spcBef>
              <a:defRPr/>
            </a:lvl1pPr>
            <a:lvl3pPr>
              <a:defRPr sz="1500"/>
            </a:lvl3pPr>
            <a:lvl4pPr>
              <a:defRPr sz="1500"/>
            </a:lvl4pPr>
            <a:lvl5pPr>
              <a:defRPr sz="15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97888F-6AF7-4263-B69D-592D8C33BA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5" name="Picture 27" descr="ti_logo_powerpoint_1_line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29362" y="4782264"/>
            <a:ext cx="1562364" cy="1931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6543435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33375" y="889398"/>
            <a:ext cx="4157663" cy="3519488"/>
          </a:xfrm>
          <a:noFill/>
          <a:ln w="9525" algn="ctr">
            <a:noFill/>
            <a:miter lim="800000"/>
            <a:headEnd/>
            <a:tailEnd/>
          </a:ln>
        </p:spPr>
        <p:txBody>
          <a:bodyPr vert="horz" wrap="square" lIns="76179" tIns="38088" rIns="76179" bIns="38088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Aft>
                <a:spcPct val="0"/>
              </a:spcAft>
              <a:defRPr lang="en-US" sz="17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rtl="0" eaLnBrk="0" fontAlgn="base" hangingPunct="0">
              <a:spcAft>
                <a:spcPct val="0"/>
              </a:spcAft>
              <a:defRPr lang="en-US" sz="15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rtl="0" eaLnBrk="0" fontAlgn="base" hangingPunct="0">
              <a:spcAft>
                <a:spcPct val="0"/>
              </a:spcAft>
              <a:defRPr lang="en-US" sz="15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rtl="0" eaLnBrk="0" fontAlgn="base" hangingPunct="0">
              <a:spcAft>
                <a:spcPct val="0"/>
              </a:spcAft>
              <a:defRPr lang="en-US" sz="15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rtl="0" eaLnBrk="0" fontAlgn="base" hangingPunct="0">
              <a:spcAft>
                <a:spcPct val="0"/>
              </a:spcAft>
              <a:defRPr lang="en-US" sz="17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3438" y="889398"/>
            <a:ext cx="4157662" cy="3519488"/>
          </a:xfrm>
          <a:noFill/>
          <a:ln w="9525" algn="ctr">
            <a:noFill/>
            <a:miter lim="800000"/>
            <a:headEnd/>
            <a:tailEnd/>
          </a:ln>
        </p:spPr>
        <p:txBody>
          <a:bodyPr vert="horz" wrap="square" lIns="76179" tIns="38088" rIns="76179" bIns="38088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Aft>
                <a:spcPct val="0"/>
              </a:spcAft>
              <a:defRPr lang="en-US" sz="17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rtl="0" eaLnBrk="0" fontAlgn="base" hangingPunct="0">
              <a:spcAft>
                <a:spcPct val="0"/>
              </a:spcAft>
              <a:defRPr lang="en-US" sz="15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rtl="0" eaLnBrk="0" fontAlgn="base" hangingPunct="0">
              <a:spcAft>
                <a:spcPct val="0"/>
              </a:spcAft>
              <a:defRPr lang="en-US" sz="15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rtl="0" eaLnBrk="0" fontAlgn="base" hangingPunct="0">
              <a:spcAft>
                <a:spcPct val="0"/>
              </a:spcAft>
              <a:defRPr lang="en-US" sz="15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rtl="0" eaLnBrk="0" fontAlgn="base" hangingPunct="0">
              <a:spcAft>
                <a:spcPct val="0"/>
              </a:spcAft>
              <a:defRPr lang="en-US" sz="15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3548F6-AAA9-4A8D-A869-511B3DFE32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6" name="Picture 27" descr="ti_logo_powerpoint_1_line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29362" y="4782264"/>
            <a:ext cx="1562364" cy="1931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8509888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380895" indent="0">
              <a:buNone/>
              <a:defRPr sz="1700" b="1"/>
            </a:lvl2pPr>
            <a:lvl3pPr marL="761790" indent="0">
              <a:buNone/>
              <a:defRPr sz="1500" b="1"/>
            </a:lvl3pPr>
            <a:lvl4pPr marL="1142683" indent="0">
              <a:buNone/>
              <a:defRPr sz="1300" b="1"/>
            </a:lvl4pPr>
            <a:lvl5pPr marL="1523573" indent="0">
              <a:buNone/>
              <a:defRPr sz="1300" b="1"/>
            </a:lvl5pPr>
            <a:lvl6pPr marL="1904467" indent="0">
              <a:buNone/>
              <a:defRPr sz="1300" b="1"/>
            </a:lvl6pPr>
            <a:lvl7pPr marL="2285362" indent="0">
              <a:buNone/>
              <a:defRPr sz="1300" b="1"/>
            </a:lvl7pPr>
            <a:lvl8pPr marL="2666253" indent="0">
              <a:buNone/>
              <a:defRPr sz="1300" b="1"/>
            </a:lvl8pPr>
            <a:lvl9pPr marL="3047146" indent="0">
              <a:buNone/>
              <a:defRPr sz="13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7"/>
            <a:ext cx="4040188" cy="2963466"/>
          </a:xfrm>
          <a:noFill/>
          <a:ln w="9525" algn="ctr">
            <a:noFill/>
            <a:miter lim="800000"/>
            <a:headEnd/>
            <a:tailEnd/>
          </a:ln>
        </p:spPr>
        <p:txBody>
          <a:bodyPr vert="horz" wrap="square" lIns="76179" tIns="38088" rIns="76179" bIns="38088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Aft>
                <a:spcPct val="0"/>
              </a:spcAft>
              <a:defRPr lang="en-US" sz="17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rtl="0" eaLnBrk="0" fontAlgn="base" hangingPunct="0">
              <a:spcAft>
                <a:spcPct val="0"/>
              </a:spcAft>
              <a:defRPr lang="en-US" sz="17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rtl="0" eaLnBrk="0" fontAlgn="base" hangingPunct="0">
              <a:spcAft>
                <a:spcPct val="0"/>
              </a:spcAft>
              <a:defRPr lang="en-US" sz="17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rtl="0" eaLnBrk="0" fontAlgn="base" hangingPunct="0">
              <a:spcAft>
                <a:spcPct val="0"/>
              </a:spcAft>
              <a:defRPr lang="en-US" sz="17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rtl="0" eaLnBrk="0" fontAlgn="base" hangingPunct="0">
              <a:spcAft>
                <a:spcPct val="0"/>
              </a:spcAft>
              <a:defRPr lang="en-US" sz="17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380895" indent="0">
              <a:buNone/>
              <a:defRPr sz="1700" b="1"/>
            </a:lvl2pPr>
            <a:lvl3pPr marL="761790" indent="0">
              <a:buNone/>
              <a:defRPr sz="1500" b="1"/>
            </a:lvl3pPr>
            <a:lvl4pPr marL="1142683" indent="0">
              <a:buNone/>
              <a:defRPr sz="1300" b="1"/>
            </a:lvl4pPr>
            <a:lvl5pPr marL="1523573" indent="0">
              <a:buNone/>
              <a:defRPr sz="1300" b="1"/>
            </a:lvl5pPr>
            <a:lvl6pPr marL="1904467" indent="0">
              <a:buNone/>
              <a:defRPr sz="1300" b="1"/>
            </a:lvl6pPr>
            <a:lvl7pPr marL="2285362" indent="0">
              <a:buNone/>
              <a:defRPr sz="1300" b="1"/>
            </a:lvl7pPr>
            <a:lvl8pPr marL="2666253" indent="0">
              <a:buNone/>
              <a:defRPr sz="1300" b="1"/>
            </a:lvl8pPr>
            <a:lvl9pPr marL="3047146" indent="0">
              <a:buNone/>
              <a:defRPr sz="13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1631157"/>
            <a:ext cx="4041775" cy="2963466"/>
          </a:xfrm>
          <a:noFill/>
          <a:ln w="9525" algn="ctr">
            <a:noFill/>
            <a:miter lim="800000"/>
            <a:headEnd/>
            <a:tailEnd/>
          </a:ln>
        </p:spPr>
        <p:txBody>
          <a:bodyPr vert="horz" wrap="square" lIns="76179" tIns="38088" rIns="76179" bIns="38088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Aft>
                <a:spcPct val="0"/>
              </a:spcAft>
              <a:defRPr lang="en-US" sz="17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rtl="0" eaLnBrk="0" fontAlgn="base" hangingPunct="0">
              <a:spcAft>
                <a:spcPct val="0"/>
              </a:spcAft>
              <a:defRPr lang="en-US" sz="17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rtl="0" eaLnBrk="0" fontAlgn="base" hangingPunct="0">
              <a:spcAft>
                <a:spcPct val="0"/>
              </a:spcAft>
              <a:defRPr lang="en-US" sz="17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rtl="0" eaLnBrk="0" fontAlgn="base" hangingPunct="0">
              <a:spcAft>
                <a:spcPct val="0"/>
              </a:spcAft>
              <a:defRPr lang="en-US" sz="17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rtl="0" eaLnBrk="0" fontAlgn="base" hangingPunct="0">
              <a:spcAft>
                <a:spcPct val="0"/>
              </a:spcAft>
              <a:defRPr lang="en-US" sz="17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4C35C9-3222-4444-B33E-8AB075BE83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8" name="Picture 27" descr="ti_logo_powerpoint_1_line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29362" y="4782264"/>
            <a:ext cx="1562364" cy="1931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3537736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C52F08-588C-488E-A5AB-DF69250DE8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4" name="Picture 27" descr="ti_logo_powerpoint_1_line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29362" y="4782264"/>
            <a:ext cx="1562364" cy="1931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5237049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3008313" cy="871538"/>
          </a:xfrm>
        </p:spPr>
        <p:txBody>
          <a:bodyPr anchor="b"/>
          <a:lstStyle>
            <a:lvl1pPr algn="l">
              <a:defRPr sz="2700" b="1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  <a:noFill/>
          <a:ln w="9525" algn="ctr">
            <a:noFill/>
            <a:miter lim="800000"/>
            <a:headEnd/>
            <a:tailEnd/>
          </a:ln>
        </p:spPr>
        <p:txBody>
          <a:bodyPr vert="horz" wrap="square" lIns="76179" tIns="38088" rIns="76179" bIns="38088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Aft>
                <a:spcPct val="0"/>
              </a:spcAft>
              <a:defRPr lang="en-US" sz="17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rtl="0" eaLnBrk="0" fontAlgn="base" hangingPunct="0">
              <a:spcAft>
                <a:spcPct val="0"/>
              </a:spcAft>
              <a:defRPr lang="en-US" sz="15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rtl="0" eaLnBrk="0" fontAlgn="base" hangingPunct="0">
              <a:spcAft>
                <a:spcPct val="0"/>
              </a:spcAft>
              <a:defRPr lang="en-US" sz="15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rtl="0" eaLnBrk="0" fontAlgn="base" hangingPunct="0">
              <a:spcAft>
                <a:spcPct val="0"/>
              </a:spcAft>
              <a:defRPr lang="en-US" sz="15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rtl="0" eaLnBrk="0" fontAlgn="base" hangingPunct="0">
              <a:spcAft>
                <a:spcPct val="0"/>
              </a:spcAft>
              <a:defRPr lang="en-US" sz="15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076325"/>
            <a:ext cx="3008313" cy="3518298"/>
          </a:xfrm>
        </p:spPr>
        <p:txBody>
          <a:bodyPr/>
          <a:lstStyle>
            <a:lvl1pPr marL="0" indent="0">
              <a:buNone/>
              <a:defRPr sz="1700"/>
            </a:lvl1pPr>
            <a:lvl2pPr marL="380895" indent="0">
              <a:buNone/>
              <a:defRPr sz="1000"/>
            </a:lvl2pPr>
            <a:lvl3pPr marL="761790" indent="0">
              <a:buNone/>
              <a:defRPr sz="800"/>
            </a:lvl3pPr>
            <a:lvl4pPr marL="1142683" indent="0">
              <a:buNone/>
              <a:defRPr sz="700"/>
            </a:lvl4pPr>
            <a:lvl5pPr marL="1523573" indent="0">
              <a:buNone/>
              <a:defRPr sz="700"/>
            </a:lvl5pPr>
            <a:lvl6pPr marL="1904467" indent="0">
              <a:buNone/>
              <a:defRPr sz="700"/>
            </a:lvl6pPr>
            <a:lvl7pPr marL="2285362" indent="0">
              <a:buNone/>
              <a:defRPr sz="700"/>
            </a:lvl7pPr>
            <a:lvl8pPr marL="2666253" indent="0">
              <a:buNone/>
              <a:defRPr sz="700"/>
            </a:lvl8pPr>
            <a:lvl9pPr marL="3047146" indent="0">
              <a:buNone/>
              <a:defRPr sz="7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B97EEC-B5BC-42C5-B73F-31CC660D4D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6" name="Picture 27" descr="ti_logo_powerpoint_1_line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29362" y="4782264"/>
            <a:ext cx="1562364" cy="1931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27261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31775" y="107163"/>
            <a:ext cx="8458200" cy="6107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6179" tIns="38088" rIns="76179" bIns="3808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33378" y="794149"/>
            <a:ext cx="8467725" cy="370165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76179" tIns="38088" rIns="76179" bIns="3808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667503" y="4442792"/>
            <a:ext cx="2133600" cy="1547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76179" tIns="38088" rIns="76179" bIns="38088" numCol="1" anchor="t" anchorCtr="0" compatLnSpc="1">
            <a:prstTxWarp prst="textNoShape">
              <a:avLst/>
            </a:prstTxWarp>
          </a:bodyPr>
          <a:lstStyle>
            <a:lvl1pPr algn="r">
              <a:defRPr sz="700"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6C70261-DCF8-4A97-9502-E8EEF2364CDE}" type="slidenum">
              <a:rPr kumimoji="0" lang="en-US" sz="7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7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92663C74-62AB-B64B-BCBB-0866ABE6E2D3}"/>
              </a:ext>
            </a:extLst>
          </p:cNvPr>
          <p:cNvCxnSpPr>
            <a:cxnSpLocks/>
          </p:cNvCxnSpPr>
          <p:nvPr userDrawn="1"/>
        </p:nvCxnSpPr>
        <p:spPr>
          <a:xfrm>
            <a:off x="0" y="4656947"/>
            <a:ext cx="8928896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363778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5" r:id="rId1"/>
    <p:sldLayoutId id="2147483776" r:id="rId2"/>
    <p:sldLayoutId id="2147483777" r:id="rId3"/>
    <p:sldLayoutId id="2147483778" r:id="rId4"/>
    <p:sldLayoutId id="2147483779" r:id="rId5"/>
    <p:sldLayoutId id="2147483780" r:id="rId6"/>
    <p:sldLayoutId id="2147483781" r:id="rId7"/>
    <p:sldLayoutId id="2147483782" r:id="rId8"/>
    <p:sldLayoutId id="2147483783" r:id="rId9"/>
  </p:sldLayoutIdLst>
  <p:hf hdr="0" ftr="0" dt="0"/>
  <p:txStyles>
    <p:titleStyle>
      <a:lvl1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7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700" b="1">
          <a:solidFill>
            <a:schemeClr val="tx2"/>
          </a:solidFill>
          <a:latin typeface="Arial" charset="0"/>
        </a:defRPr>
      </a:lvl2pPr>
      <a:lvl3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700" b="1">
          <a:solidFill>
            <a:schemeClr val="tx2"/>
          </a:solidFill>
          <a:latin typeface="Arial" charset="0"/>
        </a:defRPr>
      </a:lvl3pPr>
      <a:lvl4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700" b="1">
          <a:solidFill>
            <a:schemeClr val="tx2"/>
          </a:solidFill>
          <a:latin typeface="Arial" charset="0"/>
        </a:defRPr>
      </a:lvl4pPr>
      <a:lvl5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700" b="1">
          <a:solidFill>
            <a:schemeClr val="tx2"/>
          </a:solidFill>
          <a:latin typeface="Arial" charset="0"/>
        </a:defRPr>
      </a:lvl5pPr>
      <a:lvl6pPr marL="380895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700" b="1">
          <a:solidFill>
            <a:srgbClr val="FF0000"/>
          </a:solidFill>
          <a:latin typeface="Arial" charset="0"/>
        </a:defRPr>
      </a:lvl6pPr>
      <a:lvl7pPr marL="76179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700" b="1">
          <a:solidFill>
            <a:srgbClr val="FF0000"/>
          </a:solidFill>
          <a:latin typeface="Arial" charset="0"/>
        </a:defRPr>
      </a:lvl7pPr>
      <a:lvl8pPr marL="1142683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700" b="1">
          <a:solidFill>
            <a:srgbClr val="FF0000"/>
          </a:solidFill>
          <a:latin typeface="Arial" charset="0"/>
        </a:defRPr>
      </a:lvl8pPr>
      <a:lvl9pPr marL="1523573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700" b="1">
          <a:solidFill>
            <a:srgbClr val="FF0000"/>
          </a:solidFill>
          <a:latin typeface="Arial" charset="0"/>
        </a:defRPr>
      </a:lvl9pPr>
    </p:titleStyle>
    <p:bodyStyle>
      <a:lvl1pPr marL="189124" indent="-189124" algn="l" rtl="0" eaLnBrk="1" fontAlgn="base" hangingPunct="1">
        <a:spcBef>
          <a:spcPts val="667"/>
        </a:spcBef>
        <a:spcAft>
          <a:spcPct val="0"/>
        </a:spcAft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478763" indent="-194416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2pPr>
      <a:lvl3pPr marL="711530" indent="-137548" algn="l" rtl="0" eaLnBrk="1" fontAlgn="base" hangingPunct="1">
        <a:spcBef>
          <a:spcPct val="15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3pPr>
      <a:lvl4pPr marL="1001168" indent="-194416" algn="l" rtl="0" eaLnBrk="1" fontAlgn="base" hangingPunct="1">
        <a:spcBef>
          <a:spcPct val="5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240546" indent="-144163" algn="l" rtl="0" eaLnBrk="1" fontAlgn="base" hangingPunct="1">
        <a:spcBef>
          <a:spcPct val="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1621441" indent="-144163" algn="l" rtl="0" eaLnBrk="1" fontAlgn="base" hangingPunct="1">
        <a:spcBef>
          <a:spcPct val="0"/>
        </a:spcBef>
        <a:spcAft>
          <a:spcPct val="0"/>
        </a:spcAft>
        <a:buChar char="»"/>
        <a:defRPr sz="1300">
          <a:solidFill>
            <a:schemeClr val="tx1"/>
          </a:solidFill>
          <a:latin typeface="+mn-lt"/>
        </a:defRPr>
      </a:lvl6pPr>
      <a:lvl7pPr marL="2002336" indent="-144163" algn="l" rtl="0" eaLnBrk="1" fontAlgn="base" hangingPunct="1">
        <a:spcBef>
          <a:spcPct val="0"/>
        </a:spcBef>
        <a:spcAft>
          <a:spcPct val="0"/>
        </a:spcAft>
        <a:buChar char="»"/>
        <a:defRPr sz="1300">
          <a:solidFill>
            <a:schemeClr val="tx1"/>
          </a:solidFill>
          <a:latin typeface="+mn-lt"/>
        </a:defRPr>
      </a:lvl7pPr>
      <a:lvl8pPr marL="2383230" indent="-144163" algn="l" rtl="0" eaLnBrk="1" fontAlgn="base" hangingPunct="1">
        <a:spcBef>
          <a:spcPct val="0"/>
        </a:spcBef>
        <a:spcAft>
          <a:spcPct val="0"/>
        </a:spcAft>
        <a:buChar char="»"/>
        <a:defRPr sz="1300">
          <a:solidFill>
            <a:schemeClr val="tx1"/>
          </a:solidFill>
          <a:latin typeface="+mn-lt"/>
        </a:defRPr>
      </a:lvl8pPr>
      <a:lvl9pPr marL="2764124" indent="-144163" algn="l" rtl="0" eaLnBrk="1" fontAlgn="base" hangingPunct="1">
        <a:spcBef>
          <a:spcPct val="0"/>
        </a:spcBef>
        <a:spcAft>
          <a:spcPct val="0"/>
        </a:spcAft>
        <a:buChar char="»"/>
        <a:defRPr sz="13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76179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80895" algn="l" defTabSz="76179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61790" algn="l" defTabSz="76179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42683" algn="l" defTabSz="76179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23573" algn="l" defTabSz="76179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904467" algn="l" defTabSz="76179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85362" algn="l" defTabSz="76179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666253" algn="l" defTabSz="76179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047146" algn="l" defTabSz="76179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training.ti.com/ti-precision-labs-op-amps-vos-and-ib-specifications" TargetMode="Externa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68A065-9139-244A-86CE-7E7BF673FC0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Monte Carlo &amp; Worst Case Analysis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7E82DED-767D-4547-AF13-5AC0A5F27DE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Adding Simulation Value to Models</a:t>
            </a:r>
          </a:p>
          <a:p>
            <a:pPr eaLnBrk="1" hangingPunct="1"/>
            <a:r>
              <a:rPr lang="en-US" dirty="0"/>
              <a:t>Alec Saebeler</a:t>
            </a:r>
          </a:p>
          <a:p>
            <a:endParaRPr lang="en-US" dirty="0"/>
          </a:p>
        </p:txBody>
      </p:sp>
      <p:sp>
        <p:nvSpPr>
          <p:cNvPr id="5" name="Rectangle 24">
            <a:extLst>
              <a:ext uri="{FF2B5EF4-FFF2-40B4-BE49-F238E27FC236}">
                <a16:creationId xmlns:a16="http://schemas.microsoft.com/office/drawing/2014/main" id="{BF4BDD6C-DF5D-6045-B8B0-A93D8BE41299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xfrm>
            <a:off x="6667500" y="4448217"/>
            <a:ext cx="2133600" cy="154782"/>
          </a:xfrm>
        </p:spPr>
        <p:txBody>
          <a:bodyPr/>
          <a:lstStyle/>
          <a:p>
            <a:fld id="{07B5736C-021E-4EDA-A2F9-FF199D20DBAA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1768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D1D229-0A6D-4627-956E-32D71DBF66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Monte Carlo Analysis: Reason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598E3D-B800-4F45-88FD-36EDF99A30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Monte Carlo -&gt;</a:t>
            </a:r>
          </a:p>
          <a:p>
            <a:pPr lvl="1"/>
            <a:r>
              <a:rPr lang="en-US" dirty="0"/>
              <a:t>Randomly varies component values by changing device parameters</a:t>
            </a:r>
          </a:p>
          <a:p>
            <a:pPr lvl="2"/>
            <a:r>
              <a:rPr lang="en-US" dirty="0"/>
              <a:t>For resistors, this is typically tolerance for the resistance value</a:t>
            </a:r>
          </a:p>
          <a:p>
            <a:pPr lvl="2"/>
            <a:r>
              <a:rPr lang="en-US" dirty="0"/>
              <a:t>Usually a given tolerance or range of tolerances is specified, sometimes with specific lot or deviation values (lot being a major percent difference across a run, and deviation being a small difference for each unit)</a:t>
            </a:r>
          </a:p>
          <a:p>
            <a:pPr lvl="1"/>
            <a:r>
              <a:rPr lang="en-US" dirty="0"/>
              <a:t>For more complicated devices, such as op-amps, the op-amp parameters often cannot be varied by using a built-in Monte Carlo analysis feature, like the one present in PSPICE.  Rather, the user will either need to manually edit the model file, or find other ways of varying op-amp parameters external to the model.</a:t>
            </a:r>
          </a:p>
          <a:p>
            <a:pPr lvl="1"/>
            <a:r>
              <a:rPr lang="en-US" dirty="0"/>
              <a:t>Monte Carlo allows for a statistical dataset on the impact of component value variance across the circuit/system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A815519-0150-495F-A786-3555F46B0A3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B97888F-6AF7-4263-B69D-592D8C33BAC7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2038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2DBE7C-4A92-447F-94EA-F7AE798CB4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Worst Case Analysis: Reason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B44C4A-A1D2-4681-ADE9-2766E1DCCA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Worst Case -&gt;</a:t>
            </a:r>
          </a:p>
          <a:p>
            <a:pPr lvl="1"/>
            <a:r>
              <a:rPr lang="en-US" dirty="0"/>
              <a:t>Targets worst possible performance by following maximum/minimum targets of specified fields.  Temperature range and component tolerance are typically used in worst-case analysis.</a:t>
            </a:r>
          </a:p>
          <a:p>
            <a:pPr lvl="1"/>
            <a:r>
              <a:rPr lang="en-US" dirty="0"/>
              <a:t>Unlike Monte Carlo, which randomly varies multiple parameters, worst-case analysis only varies a single parameter per run.</a:t>
            </a:r>
          </a:p>
          <a:p>
            <a:pPr lvl="1"/>
            <a:r>
              <a:rPr lang="en-US" dirty="0"/>
              <a:t>Worst Case can be utilized as a targeted sub-analysis for Monte Carlo when Monte Carlo analysis is not viable or easily implemented.</a:t>
            </a:r>
          </a:p>
          <a:p>
            <a:pPr lvl="1"/>
            <a:r>
              <a:rPr lang="en-US" dirty="0"/>
              <a:t>For op-amps, a pseudo-Monte Carlo/Worst-Case analysis can be implemented external to the op-amp models.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304518-11A5-407E-9493-F49B7F67829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B97888F-6AF7-4263-B69D-592D8C33BAC7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70700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A2E9EA-7F19-4977-B1D1-CB45903DF9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DC Parameters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EE18E2C-9AB1-41AD-88B5-9BC19DBB25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 the LMH5401-SP</a:t>
            </a:r>
          </a:p>
          <a:p>
            <a:pPr lvl="1"/>
            <a:r>
              <a:rPr lang="en-US" dirty="0"/>
              <a:t>Vos -&gt; TYP = +/- 0. 5mV; Min/Max = +/- 5mV</a:t>
            </a:r>
          </a:p>
          <a:p>
            <a:pPr lvl="1"/>
            <a:r>
              <a:rPr lang="en-US" dirty="0"/>
              <a:t>The existing LMH5401-SP does not strictly model Vos or </a:t>
            </a:r>
            <a:r>
              <a:rPr lang="en-US" dirty="0" err="1"/>
              <a:t>Ib</a:t>
            </a:r>
            <a:r>
              <a:rPr lang="en-US" dirty="0"/>
              <a:t> across temperature.</a:t>
            </a:r>
          </a:p>
          <a:p>
            <a:pPr lvl="1"/>
            <a:r>
              <a:rPr lang="en-US" dirty="0"/>
              <a:t>To model Vos, </a:t>
            </a:r>
            <a:r>
              <a:rPr lang="en-US" dirty="0" err="1"/>
              <a:t>Ib</a:t>
            </a:r>
            <a:r>
              <a:rPr lang="en-US" dirty="0"/>
              <a:t>, or other op-amp parameters, you must first characterize the baseline model performance.  Then, you must add in passive components or DC sources to provide the ‘extension’ in functionality that is desired.  </a:t>
            </a:r>
          </a:p>
          <a:p>
            <a:pPr lvl="1"/>
            <a:r>
              <a:rPr lang="en-US" dirty="0"/>
              <a:t>TI models are not designed to have user-variable internal tolerances.  However, a user is welcome to externally stimulate or internally modify a model parameter for testing, as long as the user understands the assumed risk of the model not behaving as expected.  Adding an external offset to Vos results in a more accurate Vos at extreme temperatures, for example.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4E3EBF59-CD8F-4B80-9600-1A7B606C8258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Two parameters of op-amps which can be modelled successfully external to the op-amp model are offset voltage (Vos) and input bias current (</a:t>
            </a:r>
            <a:r>
              <a:rPr lang="en-US" dirty="0" err="1"/>
              <a:t>Ib</a:t>
            </a:r>
            <a:r>
              <a:rPr lang="en-US" dirty="0"/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Discrete DC sources can be used to extend a ‘basic’ op-amp model into a Monte Carlo/Worst-Case capable model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7180135-36A8-4153-B1A6-0EF07F30145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B97888F-6AF7-4263-B69D-592D8C33BAC7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12652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729CCA-9339-4B36-8CBB-2D4FB7EE19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Recommended: TI Precision Labs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1F2EEE77-E050-4A06-B5D7-72E676DF047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75050" y="396498"/>
            <a:ext cx="5111750" cy="4006016"/>
          </a:xfrm>
          <a:prstGeom prst="rect">
            <a:avLst/>
          </a:prstGeom>
        </p:spPr>
      </p:pic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ED1EDD9-DE67-4D62-AEFD-8ED8AF57F18C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As this extension of model ability does involve some technical choices and knowledge, TI’s Precision Labs training series on </a:t>
            </a:r>
            <a:r>
              <a:rPr lang="en-US" dirty="0">
                <a:hlinkClick r:id="rId3"/>
              </a:rPr>
              <a:t>Op-Amps</a:t>
            </a:r>
            <a:r>
              <a:rPr lang="en-US" dirty="0"/>
              <a:t> is recommended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If you know the concepts of Vos and </a:t>
            </a:r>
            <a:r>
              <a:rPr lang="en-US" dirty="0" err="1"/>
              <a:t>Ib</a:t>
            </a:r>
            <a:r>
              <a:rPr lang="en-US" dirty="0"/>
              <a:t>, as well as how they interact with an op-amp in simulation, you can proceed without the training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0CC554A-A144-4D7C-B2F0-825DE6029DD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9B97EEC-B5BC-42C5-B73F-31CC660D4D8A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25616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80C0BB44-E179-4E28-A853-765A0ADED7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OPA830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D6E30C2E-0D6F-4C03-B4EB-5B22A5389245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/>
              <a:t>For the OPA830, the typical value of Vos = +/-1.5mV.  The necessary external DC voltage source needs to be 7.1mV to reach the highest temperature maximum of 8.6mV; the voltage source is added into the noninverting node.  The typical </a:t>
            </a:r>
            <a:r>
              <a:rPr lang="en-US" dirty="0" err="1"/>
              <a:t>Ib</a:t>
            </a:r>
            <a:r>
              <a:rPr lang="en-US" dirty="0"/>
              <a:t> = 5uA, to reach the maximum, DC current sources must add 8uA to each op-amp input to reach </a:t>
            </a:r>
            <a:r>
              <a:rPr lang="en-US" dirty="0" err="1"/>
              <a:t>Ib_max</a:t>
            </a:r>
            <a:r>
              <a:rPr lang="en-US" dirty="0"/>
              <a:t> = 13uA.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73E63FF-141C-4FB3-954C-83E5B72E97B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9B97EEC-B5BC-42C5-B73F-31CC660D4D8A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pic>
        <p:nvPicPr>
          <p:cNvPr id="12" name="Content Placeholder 11">
            <a:extLst>
              <a:ext uri="{FF2B5EF4-FFF2-40B4-BE49-F238E27FC236}">
                <a16:creationId xmlns:a16="http://schemas.microsoft.com/office/drawing/2014/main" id="{0B11FE55-AB25-42C7-9B5E-88538368341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75050" y="242987"/>
            <a:ext cx="5111750" cy="4313038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18CAF2D7-21C8-41D9-9AB5-8D5EDF824F4E}"/>
              </a:ext>
            </a:extLst>
          </p:cNvPr>
          <p:cNvSpPr/>
          <p:nvPr/>
        </p:nvSpPr>
        <p:spPr>
          <a:xfrm>
            <a:off x="5873750" y="1549400"/>
            <a:ext cx="1225550" cy="172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ABB8905-19BF-4DE7-A0AB-CA7C96458A11}"/>
              </a:ext>
            </a:extLst>
          </p:cNvPr>
          <p:cNvSpPr txBox="1"/>
          <p:nvPr/>
        </p:nvSpPr>
        <p:spPr>
          <a:xfrm>
            <a:off x="5372103" y="269975"/>
            <a:ext cx="3022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You will need a DC current source for each op-amp input, for a total of two DC current sources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A8D77F4-4C02-47C2-9A52-CA3462F0696D}"/>
              </a:ext>
            </a:extLst>
          </p:cNvPr>
          <p:cNvSpPr txBox="1"/>
          <p:nvPr/>
        </p:nvSpPr>
        <p:spPr>
          <a:xfrm>
            <a:off x="6486525" y="3498850"/>
            <a:ext cx="23098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Voltage source goes into same input as input signal</a:t>
            </a:r>
          </a:p>
        </p:txBody>
      </p:sp>
    </p:spTree>
    <p:extLst>
      <p:ext uri="{BB962C8B-B14F-4D97-AF65-F5344CB8AC3E}">
        <p14:creationId xmlns:p14="http://schemas.microsoft.com/office/powerpoint/2010/main" val="27424531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91165A-4EC4-4FCF-846C-0AA23A8182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 Guidelines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683A00-178F-4AF5-A20E-099C5B1C04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8137" y="608557"/>
            <a:ext cx="8467725" cy="3709449"/>
          </a:xfrm>
        </p:spPr>
        <p:txBody>
          <a:bodyPr/>
          <a:lstStyle/>
          <a:p>
            <a:r>
              <a:rPr lang="en-US" sz="1600" dirty="0"/>
              <a:t>Some models will have explicit values for Vos and </a:t>
            </a:r>
            <a:r>
              <a:rPr lang="en-US" sz="1600" dirty="0" err="1"/>
              <a:t>Ib</a:t>
            </a:r>
            <a:r>
              <a:rPr lang="en-US" sz="1600" dirty="0"/>
              <a:t> represented in the model; others will have Vos and </a:t>
            </a:r>
            <a:r>
              <a:rPr lang="en-US" sz="1600" dirty="0" err="1"/>
              <a:t>Ib</a:t>
            </a:r>
            <a:r>
              <a:rPr lang="en-US" sz="1600" dirty="0"/>
              <a:t> as functions of the input common mode voltage, like the OPA2863.  Selection of the proper value for the external sources depends on the accepted ‘baseline’ Vos and </a:t>
            </a:r>
            <a:r>
              <a:rPr lang="en-US" sz="1600" dirty="0" err="1"/>
              <a:t>Ib</a:t>
            </a:r>
            <a:r>
              <a:rPr lang="en-US" sz="1600" dirty="0"/>
              <a:t> of the model you are working with.</a:t>
            </a:r>
          </a:p>
          <a:p>
            <a:r>
              <a:rPr lang="en-US" sz="1600" dirty="0"/>
              <a:t>For models that do not have the values of Vos and </a:t>
            </a:r>
            <a:r>
              <a:rPr lang="en-US" sz="1600" dirty="0" err="1"/>
              <a:t>Ib</a:t>
            </a:r>
            <a:r>
              <a:rPr lang="en-US" sz="1600" dirty="0"/>
              <a:t> listed in the model, you will need to simulate a baseline to find your typical values.</a:t>
            </a:r>
          </a:p>
          <a:p>
            <a:r>
              <a:rPr lang="en-US" sz="1600" dirty="0"/>
              <a:t>First test the model in your circuit setup without any temperature or tolerance variation, and measure the Vos and Ib.  </a:t>
            </a:r>
          </a:p>
          <a:p>
            <a:pPr lvl="1"/>
            <a:r>
              <a:rPr lang="en-US" dirty="0"/>
              <a:t>Place an ammeter at each input to the op-amp, and a voltmeter across the inputs</a:t>
            </a:r>
          </a:p>
          <a:p>
            <a:r>
              <a:rPr lang="en-US" sz="1600" dirty="0"/>
              <a:t>These values form your baseline. If you are unable to measure Vos, you may use the datasheet TYP value as the assumed amount modelled in the op-amp model. 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00240D4-4018-44CC-AA28-19385EE5BD1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B97888F-6AF7-4263-B69D-592D8C33BAC7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9884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413191-83C4-47E8-8871-FF1E75624C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 Guidelines Pt.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4F9F48-645F-45D5-BF68-652D6D3683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Take this value and subtract from the maximum or minimum value of Vos or </a:t>
            </a:r>
            <a:r>
              <a:rPr lang="en-US" dirty="0" err="1"/>
              <a:t>Ib</a:t>
            </a:r>
            <a:r>
              <a:rPr lang="en-US" dirty="0"/>
              <a:t> shown in the datasheet.  For positive datasheet </a:t>
            </a:r>
            <a:r>
              <a:rPr lang="en-US" dirty="0" err="1"/>
              <a:t>Ib</a:t>
            </a:r>
            <a:r>
              <a:rPr lang="en-US" dirty="0"/>
              <a:t>, current sources go into the input nodes.  For negative datasheet </a:t>
            </a:r>
            <a:r>
              <a:rPr lang="en-US" dirty="0" err="1"/>
              <a:t>Ib</a:t>
            </a:r>
            <a:r>
              <a:rPr lang="en-US" dirty="0"/>
              <a:t>, current sources sink current from the input nodes.  This represents the type of input structure, such as PNP vs. NPN transistors.</a:t>
            </a:r>
          </a:p>
          <a:p>
            <a:r>
              <a:rPr lang="en-US" dirty="0"/>
              <a:t>For Vos, if the model does not select a positive or negative polarity for Vos, you may choose the one that best suits your application.  If you are trying for absolute worst, adding a same-polarity quantity to a quantity results in the greatest magnitude, which is typically desired for worst-case analysis.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11AE76E-4E2C-499C-9B5A-99BB1179F09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B97888F-6AF7-4263-B69D-592D8C33BAC7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43599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17DBEF-C2FF-4211-AEA7-FD57423BE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 Guidelines Pt. 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441201-F29C-44C9-8BB5-C174255F18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considering Worst-Case analysis, use of temperature extremes such as 125°C or -40°C is common.  These temperatures often have minimum or maximum values for Vos, </a:t>
            </a:r>
            <a:r>
              <a:rPr lang="en-US" dirty="0" err="1"/>
              <a:t>Ib</a:t>
            </a:r>
            <a:r>
              <a:rPr lang="en-US" dirty="0"/>
              <a:t>, etc.</a:t>
            </a:r>
          </a:p>
          <a:p>
            <a:r>
              <a:rPr lang="en-US" dirty="0"/>
              <a:t>To effectively explore worst-case behavior, use the min/max values from the extreme temperatures to add independent DC sources to your circuit.</a:t>
            </a:r>
          </a:p>
          <a:p>
            <a:r>
              <a:rPr lang="en-US" dirty="0"/>
              <a:t>You may perform a Monte-Carlo on resistors, capacitors, </a:t>
            </a:r>
            <a:r>
              <a:rPr lang="en-US" dirty="0" err="1"/>
              <a:t>etc</a:t>
            </a:r>
            <a:r>
              <a:rPr lang="en-US" dirty="0"/>
              <a:t> while leaving the DC sources present in the circuit.  This method allows for a close approximation of op-amp behavior at extreme temperatures, since the offset added by the DC sources will force the op-amp to behave at its min/max for a spec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FEC99B0-E2AB-4261-B965-4D39A26EA82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B97888F-6AF7-4263-B69D-592D8C33BAC7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1408605"/>
      </p:ext>
    </p:extLst>
  </p:cSld>
  <p:clrMapOvr>
    <a:masterClrMapping/>
  </p:clrMapOvr>
</p:sld>
</file>

<file path=ppt/theme/theme1.xml><?xml version="1.0" encoding="utf-8"?>
<a:theme xmlns:a="http://schemas.openxmlformats.org/drawingml/2006/main" name="2_FinalPowerpoint">
  <a:themeElements>
    <a:clrScheme name="Custom 1">
      <a:dk1>
        <a:srgbClr val="000000"/>
      </a:dk1>
      <a:lt1>
        <a:srgbClr val="FFFFFF"/>
      </a:lt1>
      <a:dk2>
        <a:srgbClr val="DE0000"/>
      </a:dk2>
      <a:lt2>
        <a:srgbClr val="808080"/>
      </a:lt2>
      <a:accent1>
        <a:srgbClr val="DE0000"/>
      </a:accent1>
      <a:accent2>
        <a:srgbClr val="A4A4A4"/>
      </a:accent2>
      <a:accent3>
        <a:srgbClr val="117788"/>
      </a:accent3>
      <a:accent4>
        <a:srgbClr val="404040"/>
      </a:accent4>
      <a:accent5>
        <a:srgbClr val="4ABED4"/>
      </a:accent5>
      <a:accent6>
        <a:srgbClr val="7F7F7F"/>
      </a:accent6>
      <a:hlink>
        <a:srgbClr val="DE0000"/>
      </a:hlink>
      <a:folHlink>
        <a:srgbClr val="AAAAAA"/>
      </a:folHlink>
    </a:clrScheme>
    <a:fontScheme name="FinalPowerpoi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FinalPowerpoint 1">
        <a:dk1>
          <a:srgbClr val="000000"/>
        </a:dk1>
        <a:lt1>
          <a:srgbClr val="FFFFFF"/>
        </a:lt1>
        <a:dk2>
          <a:srgbClr val="FF0000"/>
        </a:dk2>
        <a:lt2>
          <a:srgbClr val="808080"/>
        </a:lt2>
        <a:accent1>
          <a:srgbClr val="AAAAAA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D2D2D2"/>
        </a:accent5>
        <a:accent6>
          <a:srgbClr val="000000"/>
        </a:accent6>
        <a:hlink>
          <a:srgbClr val="FF0000"/>
        </a:hlink>
        <a:folHlink>
          <a:srgbClr val="AAAAA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nalPowerpoint 2">
        <a:dk1>
          <a:srgbClr val="AAAAAA"/>
        </a:dk1>
        <a:lt1>
          <a:srgbClr val="FFFFFF"/>
        </a:lt1>
        <a:dk2>
          <a:srgbClr val="000000"/>
        </a:dk2>
        <a:lt2>
          <a:srgbClr val="FFFFFF"/>
        </a:lt2>
        <a:accent1>
          <a:srgbClr val="AAAAAA"/>
        </a:accent1>
        <a:accent2>
          <a:srgbClr val="FFFFFF"/>
        </a:accent2>
        <a:accent3>
          <a:srgbClr val="AAAAAA"/>
        </a:accent3>
        <a:accent4>
          <a:srgbClr val="DADADA"/>
        </a:accent4>
        <a:accent5>
          <a:srgbClr val="D2D2D2"/>
        </a:accent5>
        <a:accent6>
          <a:srgbClr val="E7E7E7"/>
        </a:accent6>
        <a:hlink>
          <a:srgbClr val="AAAAAA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nalPowerpoint 3">
        <a:dk1>
          <a:srgbClr val="808080"/>
        </a:dk1>
        <a:lt1>
          <a:srgbClr val="FFFFFF"/>
        </a:lt1>
        <a:dk2>
          <a:srgbClr val="AAAAAA"/>
        </a:dk2>
        <a:lt2>
          <a:srgbClr val="000000"/>
        </a:lt2>
        <a:accent1>
          <a:srgbClr val="000000"/>
        </a:accent1>
        <a:accent2>
          <a:srgbClr val="AAAAAA"/>
        </a:accent2>
        <a:accent3>
          <a:srgbClr val="D2D2D2"/>
        </a:accent3>
        <a:accent4>
          <a:srgbClr val="DADADA"/>
        </a:accent4>
        <a:accent5>
          <a:srgbClr val="AAAAAA"/>
        </a:accent5>
        <a:accent6>
          <a:srgbClr val="9A9A9A"/>
        </a:accent6>
        <a:hlink>
          <a:srgbClr val="FF0000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nalPowerpoint 4">
        <a:dk1>
          <a:srgbClr val="000000"/>
        </a:dk1>
        <a:lt1>
          <a:srgbClr val="FF0000"/>
        </a:lt1>
        <a:dk2>
          <a:srgbClr val="FFFFFF"/>
        </a:dk2>
        <a:lt2>
          <a:srgbClr val="000000"/>
        </a:lt2>
        <a:accent1>
          <a:srgbClr val="AAAAAA"/>
        </a:accent1>
        <a:accent2>
          <a:srgbClr val="FFFFFF"/>
        </a:accent2>
        <a:accent3>
          <a:srgbClr val="FFAAAA"/>
        </a:accent3>
        <a:accent4>
          <a:srgbClr val="000000"/>
        </a:accent4>
        <a:accent5>
          <a:srgbClr val="D2D2D2"/>
        </a:accent5>
        <a:accent6>
          <a:srgbClr val="E7E7E7"/>
        </a:accent6>
        <a:hlink>
          <a:srgbClr val="000000"/>
        </a:hlink>
        <a:folHlink>
          <a:srgbClr val="AAAAA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0450184F-FECE-4F4E-9465-90FF95DEA0E4}" vid="{4EBE6972-D454-4FA8-9A2F-9FAFE2BB323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TI - No CIP marking</Template>
  <TotalTime>584</TotalTime>
  <Words>1023</Words>
  <Application>Microsoft Office PowerPoint</Application>
  <PresentationFormat>On-screen Show (16:9)</PresentationFormat>
  <Paragraphs>53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Arial</vt:lpstr>
      <vt:lpstr>2_FinalPowerpoint</vt:lpstr>
      <vt:lpstr>Monte Carlo &amp; Worst Case Analysis</vt:lpstr>
      <vt:lpstr>Monte Carlo Analysis: Reason</vt:lpstr>
      <vt:lpstr>Worst Case Analysis: Reason</vt:lpstr>
      <vt:lpstr>Example: DC Parameters</vt:lpstr>
      <vt:lpstr>Recommended: TI Precision Labs</vt:lpstr>
      <vt:lpstr>Example: OPA830</vt:lpstr>
      <vt:lpstr>General Guidelines</vt:lpstr>
      <vt:lpstr>General Guidelines Pt. 2</vt:lpstr>
      <vt:lpstr>General Guidelines Pt. 3</vt:lpstr>
    </vt:vector>
  </TitlesOfParts>
  <Company>Texas Instruments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Monte Carlo &amp; Worst Case Analysis</dc:title>
  <dc:creator>Saebeler, Alec</dc:creator>
  <cp:lastModifiedBy>Saebeler, Alec</cp:lastModifiedBy>
  <cp:revision>17</cp:revision>
  <dcterms:created xsi:type="dcterms:W3CDTF">2022-04-26T18:40:03Z</dcterms:created>
  <dcterms:modified xsi:type="dcterms:W3CDTF">2022-05-18T20:19:32Z</dcterms:modified>
</cp:coreProperties>
</file>