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6" r:id="rId2"/>
    <p:sldId id="268" r:id="rId3"/>
    <p:sldId id="275" r:id="rId4"/>
    <p:sldId id="276" r:id="rId5"/>
    <p:sldId id="277" r:id="rId6"/>
    <p:sldId id="279" r:id="rId7"/>
    <p:sldId id="280" r:id="rId8"/>
    <p:sldId id="281" r:id="rId9"/>
    <p:sldId id="286" r:id="rId10"/>
    <p:sldId id="267" r:id="rId11"/>
    <p:sldId id="270" r:id="rId12"/>
    <p:sldId id="269" r:id="rId13"/>
    <p:sldId id="271" r:id="rId14"/>
    <p:sldId id="272" r:id="rId15"/>
    <p:sldId id="274" r:id="rId16"/>
    <p:sldId id="273" r:id="rId17"/>
    <p:sldId id="287" r:id="rId18"/>
    <p:sldId id="288" r:id="rId19"/>
    <p:sldId id="289" r:id="rId20"/>
    <p:sldId id="290" r:id="rId21"/>
    <p:sldId id="291" r:id="rId22"/>
    <p:sldId id="283" r:id="rId23"/>
    <p:sldId id="284" r:id="rId24"/>
    <p:sldId id="285" r:id="rId25"/>
    <p:sldId id="292" r:id="rId26"/>
    <p:sldId id="294" r:id="rId27"/>
    <p:sldId id="295" r:id="rId28"/>
    <p:sldId id="296" r:id="rId29"/>
    <p:sldId id="297" r:id="rId30"/>
    <p:sldId id="301" r:id="rId31"/>
    <p:sldId id="298" r:id="rId32"/>
    <p:sldId id="299" r:id="rId33"/>
    <p:sldId id="293" r:id="rId34"/>
    <p:sldId id="300" r:id="rId35"/>
  </p:sldIdLst>
  <p:sldSz cx="9144000" cy="6858000" type="screen4x3"/>
  <p:notesSz cx="6935788"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BBCFDCC1-64E9-4854-AAB9-4DB24EABF144}">
          <p14:sldIdLst>
            <p14:sldId id="266"/>
            <p14:sldId id="268"/>
            <p14:sldId id="275"/>
            <p14:sldId id="276"/>
            <p14:sldId id="277"/>
            <p14:sldId id="279"/>
            <p14:sldId id="280"/>
            <p14:sldId id="281"/>
            <p14:sldId id="286"/>
            <p14:sldId id="267"/>
            <p14:sldId id="270"/>
            <p14:sldId id="269"/>
            <p14:sldId id="271"/>
            <p14:sldId id="272"/>
            <p14:sldId id="274"/>
            <p14:sldId id="273"/>
            <p14:sldId id="287"/>
            <p14:sldId id="288"/>
            <p14:sldId id="289"/>
            <p14:sldId id="290"/>
            <p14:sldId id="291"/>
            <p14:sldId id="283"/>
            <p14:sldId id="284"/>
            <p14:sldId id="285"/>
            <p14:sldId id="292"/>
            <p14:sldId id="294"/>
            <p14:sldId id="295"/>
            <p14:sldId id="296"/>
            <p14:sldId id="297"/>
            <p14:sldId id="301"/>
            <p14:sldId id="298"/>
            <p14:sldId id="299"/>
            <p14:sldId id="293"/>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0000"/>
    <a:srgbClr val="AAAAAA"/>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94718" autoAdjust="0"/>
  </p:normalViewPr>
  <p:slideViewPr>
    <p:cSldViewPr snapToGrid="0">
      <p:cViewPr>
        <p:scale>
          <a:sx n="100" d="100"/>
          <a:sy n="100" d="100"/>
        </p:scale>
        <p:origin x="-1133" y="317"/>
      </p:cViewPr>
      <p:guideLst>
        <p:guide orient="horz" pos="216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26" Type="http://schemas.openxmlformats.org/officeDocument/2006/relationships/image" Target="../media/image30.emf"/><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5" Type="http://schemas.openxmlformats.org/officeDocument/2006/relationships/image" Target="../media/image29.emf"/><Relationship Id="rId2" Type="http://schemas.openxmlformats.org/officeDocument/2006/relationships/image" Target="../media/image6.emf"/><Relationship Id="rId16" Type="http://schemas.openxmlformats.org/officeDocument/2006/relationships/image" Target="../media/image20.emf"/><Relationship Id="rId20" Type="http://schemas.openxmlformats.org/officeDocument/2006/relationships/image" Target="../media/image24.emf"/><Relationship Id="rId29" Type="http://schemas.openxmlformats.org/officeDocument/2006/relationships/image" Target="../media/image33.emf"/><Relationship Id="rId1" Type="http://schemas.openxmlformats.org/officeDocument/2006/relationships/image" Target="../media/image5.emf"/><Relationship Id="rId6" Type="http://schemas.openxmlformats.org/officeDocument/2006/relationships/image" Target="../media/image10.emf"/><Relationship Id="rId11" Type="http://schemas.openxmlformats.org/officeDocument/2006/relationships/image" Target="../media/image15.emf"/><Relationship Id="rId24" Type="http://schemas.openxmlformats.org/officeDocument/2006/relationships/image" Target="../media/image28.emf"/><Relationship Id="rId5" Type="http://schemas.openxmlformats.org/officeDocument/2006/relationships/image" Target="../media/image9.emf"/><Relationship Id="rId15" Type="http://schemas.openxmlformats.org/officeDocument/2006/relationships/image" Target="../media/image19.emf"/><Relationship Id="rId23" Type="http://schemas.openxmlformats.org/officeDocument/2006/relationships/image" Target="../media/image27.emf"/><Relationship Id="rId28" Type="http://schemas.openxmlformats.org/officeDocument/2006/relationships/image" Target="../media/image32.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emf"/><Relationship Id="rId27" Type="http://schemas.openxmlformats.org/officeDocument/2006/relationships/image" Target="../media/image31.emf"/><Relationship Id="rId30"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883"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884"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885" name="Rectangle 5"/>
          <p:cNvSpPr>
            <a:spLocks noGrp="1" noChangeArrowheads="1"/>
          </p:cNvSpPr>
          <p:nvPr>
            <p:ph type="sldNum" sz="quarter" idx="3"/>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3C7419-61D9-46C1-97E9-76E9D8F8C3E9}" type="slidenum">
              <a:rPr lang="en-US"/>
              <a:pPr/>
              <a:t>‹#›</a:t>
            </a:fld>
            <a:endParaRPr lang="en-US"/>
          </a:p>
        </p:txBody>
      </p:sp>
    </p:spTree>
    <p:extLst>
      <p:ext uri="{BB962C8B-B14F-4D97-AF65-F5344CB8AC3E}">
        <p14:creationId xmlns:p14="http://schemas.microsoft.com/office/powerpoint/2010/main" val="100877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1859" name="Rectangle 3"/>
          <p:cNvSpPr>
            <a:spLocks noGrp="1" noChangeArrowheads="1"/>
          </p:cNvSpPr>
          <p:nvPr>
            <p:ph type="dt" idx="1"/>
          </p:nvPr>
        </p:nvSpPr>
        <p:spPr bwMode="auto">
          <a:xfrm>
            <a:off x="3929063" y="0"/>
            <a:ext cx="3005137"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93738" y="4379913"/>
            <a:ext cx="5548312"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1863" name="Rectangle 7"/>
          <p:cNvSpPr>
            <a:spLocks noGrp="1" noChangeArrowheads="1"/>
          </p:cNvSpPr>
          <p:nvPr>
            <p:ph type="sldNum" sz="quarter" idx="5"/>
          </p:nvPr>
        </p:nvSpPr>
        <p:spPr bwMode="auto">
          <a:xfrm>
            <a:off x="3929063" y="8758238"/>
            <a:ext cx="3005137"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603C3B5-9CFC-4B60-AD1F-942309290D4C}" type="slidenum">
              <a:rPr lang="en-US"/>
              <a:pPr/>
              <a:t>‹#›</a:t>
            </a:fld>
            <a:endParaRPr lang="en-US"/>
          </a:p>
        </p:txBody>
      </p:sp>
    </p:spTree>
    <p:extLst>
      <p:ext uri="{BB962C8B-B14F-4D97-AF65-F5344CB8AC3E}">
        <p14:creationId xmlns:p14="http://schemas.microsoft.com/office/powerpoint/2010/main" val="66566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a:t>
            </a:fld>
            <a:endParaRPr lang="en-US"/>
          </a:p>
        </p:txBody>
      </p:sp>
    </p:spTree>
    <p:extLst>
      <p:ext uri="{BB962C8B-B14F-4D97-AF65-F5344CB8AC3E}">
        <p14:creationId xmlns:p14="http://schemas.microsoft.com/office/powerpoint/2010/main" val="82542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10</a:t>
            </a:fld>
            <a:endParaRPr lang="en-US"/>
          </a:p>
        </p:txBody>
      </p:sp>
    </p:spTree>
    <p:extLst>
      <p:ext uri="{BB962C8B-B14F-4D97-AF65-F5344CB8AC3E}">
        <p14:creationId xmlns:p14="http://schemas.microsoft.com/office/powerpoint/2010/main" val="243681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11</a:t>
            </a:fld>
            <a:endParaRPr lang="en-US"/>
          </a:p>
        </p:txBody>
      </p:sp>
    </p:spTree>
    <p:extLst>
      <p:ext uri="{BB962C8B-B14F-4D97-AF65-F5344CB8AC3E}">
        <p14:creationId xmlns:p14="http://schemas.microsoft.com/office/powerpoint/2010/main" val="15796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12</a:t>
            </a:fld>
            <a:endParaRPr lang="en-US" dirty="0"/>
          </a:p>
        </p:txBody>
      </p:sp>
    </p:spTree>
    <p:extLst>
      <p:ext uri="{BB962C8B-B14F-4D97-AF65-F5344CB8AC3E}">
        <p14:creationId xmlns:p14="http://schemas.microsoft.com/office/powerpoint/2010/main" val="1154582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13</a:t>
            </a:fld>
            <a:endParaRPr lang="en-US"/>
          </a:p>
        </p:txBody>
      </p:sp>
    </p:spTree>
    <p:extLst>
      <p:ext uri="{BB962C8B-B14F-4D97-AF65-F5344CB8AC3E}">
        <p14:creationId xmlns:p14="http://schemas.microsoft.com/office/powerpoint/2010/main" val="8150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16</a:t>
            </a:fld>
            <a:endParaRPr lang="en-US"/>
          </a:p>
        </p:txBody>
      </p:sp>
    </p:spTree>
    <p:extLst>
      <p:ext uri="{BB962C8B-B14F-4D97-AF65-F5344CB8AC3E}">
        <p14:creationId xmlns:p14="http://schemas.microsoft.com/office/powerpoint/2010/main" val="4157306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17</a:t>
            </a:fld>
            <a:endParaRPr lang="en-US"/>
          </a:p>
        </p:txBody>
      </p:sp>
    </p:spTree>
    <p:extLst>
      <p:ext uri="{BB962C8B-B14F-4D97-AF65-F5344CB8AC3E}">
        <p14:creationId xmlns:p14="http://schemas.microsoft.com/office/powerpoint/2010/main" val="307570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18</a:t>
            </a:fld>
            <a:endParaRPr lang="en-US"/>
          </a:p>
        </p:txBody>
      </p:sp>
    </p:spTree>
    <p:extLst>
      <p:ext uri="{BB962C8B-B14F-4D97-AF65-F5344CB8AC3E}">
        <p14:creationId xmlns:p14="http://schemas.microsoft.com/office/powerpoint/2010/main" val="335063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19</a:t>
            </a:fld>
            <a:endParaRPr lang="en-US"/>
          </a:p>
        </p:txBody>
      </p:sp>
    </p:spTree>
    <p:extLst>
      <p:ext uri="{BB962C8B-B14F-4D97-AF65-F5344CB8AC3E}">
        <p14:creationId xmlns:p14="http://schemas.microsoft.com/office/powerpoint/2010/main" val="30233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20</a:t>
            </a:fld>
            <a:endParaRPr lang="en-US"/>
          </a:p>
        </p:txBody>
      </p:sp>
    </p:spTree>
    <p:extLst>
      <p:ext uri="{BB962C8B-B14F-4D97-AF65-F5344CB8AC3E}">
        <p14:creationId xmlns:p14="http://schemas.microsoft.com/office/powerpoint/2010/main" val="3883367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21</a:t>
            </a:fld>
            <a:endParaRPr lang="en-US"/>
          </a:p>
        </p:txBody>
      </p:sp>
    </p:spTree>
    <p:extLst>
      <p:ext uri="{BB962C8B-B14F-4D97-AF65-F5344CB8AC3E}">
        <p14:creationId xmlns:p14="http://schemas.microsoft.com/office/powerpoint/2010/main" val="266667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795" indent="-230795">
              <a:buAutoNum type="arabicPeriod"/>
            </a:pPr>
            <a:endParaRPr lang="en-US" dirty="0"/>
          </a:p>
        </p:txBody>
      </p:sp>
      <p:sp>
        <p:nvSpPr>
          <p:cNvPr id="4" name="Slide Number Placeholder 3"/>
          <p:cNvSpPr>
            <a:spLocks noGrp="1"/>
          </p:cNvSpPr>
          <p:nvPr>
            <p:ph type="sldNum" sz="quarter" idx="10"/>
          </p:nvPr>
        </p:nvSpPr>
        <p:spPr/>
        <p:txBody>
          <a:bodyPr/>
          <a:lstStyle/>
          <a:p>
            <a:fld id="{0051D144-CB68-444B-8C7F-132AC0660D27}" type="slidenum">
              <a:rPr lang="en-US" smtClean="0"/>
              <a:t>2</a:t>
            </a:fld>
            <a:endParaRPr lang="en-US"/>
          </a:p>
        </p:txBody>
      </p:sp>
    </p:spTree>
    <p:extLst>
      <p:ext uri="{BB962C8B-B14F-4D97-AF65-F5344CB8AC3E}">
        <p14:creationId xmlns:p14="http://schemas.microsoft.com/office/powerpoint/2010/main" val="73767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82" indent="-288493" eaLnBrk="0" hangingPunct="0">
              <a:defRPr>
                <a:solidFill>
                  <a:schemeClr val="tx1"/>
                </a:solidFill>
                <a:latin typeface="Arial" charset="0"/>
              </a:defRPr>
            </a:lvl2pPr>
            <a:lvl3pPr marL="1153973" indent="-230795" eaLnBrk="0" hangingPunct="0">
              <a:defRPr>
                <a:solidFill>
                  <a:schemeClr val="tx1"/>
                </a:solidFill>
                <a:latin typeface="Arial" charset="0"/>
              </a:defRPr>
            </a:lvl3pPr>
            <a:lvl4pPr marL="1615562" indent="-230795" eaLnBrk="0" hangingPunct="0">
              <a:defRPr>
                <a:solidFill>
                  <a:schemeClr val="tx1"/>
                </a:solidFill>
                <a:latin typeface="Arial" charset="0"/>
              </a:defRPr>
            </a:lvl4pPr>
            <a:lvl5pPr marL="2077151" indent="-230795" eaLnBrk="0" hangingPunct="0">
              <a:defRPr>
                <a:solidFill>
                  <a:schemeClr val="tx1"/>
                </a:solidFill>
                <a:latin typeface="Arial" charset="0"/>
              </a:defRPr>
            </a:lvl5pPr>
            <a:lvl6pPr marL="2538740" indent="-230795" eaLnBrk="0" fontAlgn="base" hangingPunct="0">
              <a:spcBef>
                <a:spcPct val="0"/>
              </a:spcBef>
              <a:spcAft>
                <a:spcPct val="0"/>
              </a:spcAft>
              <a:defRPr>
                <a:solidFill>
                  <a:schemeClr val="tx1"/>
                </a:solidFill>
                <a:latin typeface="Arial" charset="0"/>
              </a:defRPr>
            </a:lvl6pPr>
            <a:lvl7pPr marL="3000329" indent="-230795" eaLnBrk="0" fontAlgn="base" hangingPunct="0">
              <a:spcBef>
                <a:spcPct val="0"/>
              </a:spcBef>
              <a:spcAft>
                <a:spcPct val="0"/>
              </a:spcAft>
              <a:defRPr>
                <a:solidFill>
                  <a:schemeClr val="tx1"/>
                </a:solidFill>
                <a:latin typeface="Arial" charset="0"/>
              </a:defRPr>
            </a:lvl7pPr>
            <a:lvl8pPr marL="3461918" indent="-230795" eaLnBrk="0" fontAlgn="base" hangingPunct="0">
              <a:spcBef>
                <a:spcPct val="0"/>
              </a:spcBef>
              <a:spcAft>
                <a:spcPct val="0"/>
              </a:spcAft>
              <a:defRPr>
                <a:solidFill>
                  <a:schemeClr val="tx1"/>
                </a:solidFill>
                <a:latin typeface="Arial" charset="0"/>
              </a:defRPr>
            </a:lvl8pPr>
            <a:lvl9pPr marL="3923508" indent="-230795" eaLnBrk="0" fontAlgn="base" hangingPunct="0">
              <a:spcBef>
                <a:spcPct val="0"/>
              </a:spcBef>
              <a:spcAft>
                <a:spcPct val="0"/>
              </a:spcAft>
              <a:defRPr>
                <a:solidFill>
                  <a:schemeClr val="tx1"/>
                </a:solidFill>
                <a:latin typeface="Arial" charset="0"/>
              </a:defRPr>
            </a:lvl9pPr>
          </a:lstStyle>
          <a:p>
            <a:pPr eaLnBrk="1" hangingPunct="1"/>
            <a:fld id="{07C68617-84E8-4A34-A5FB-21DB872A4AAE}" type="slidenum">
              <a:rPr lang="en-US" smtClean="0"/>
              <a:pPr eaLnBrk="1" hangingPunct="1"/>
              <a:t>22</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82" indent="-288493" eaLnBrk="0" hangingPunct="0">
              <a:defRPr>
                <a:solidFill>
                  <a:schemeClr val="tx1"/>
                </a:solidFill>
                <a:latin typeface="Arial" charset="0"/>
              </a:defRPr>
            </a:lvl2pPr>
            <a:lvl3pPr marL="1153973" indent="-230795" eaLnBrk="0" hangingPunct="0">
              <a:defRPr>
                <a:solidFill>
                  <a:schemeClr val="tx1"/>
                </a:solidFill>
                <a:latin typeface="Arial" charset="0"/>
              </a:defRPr>
            </a:lvl3pPr>
            <a:lvl4pPr marL="1615562" indent="-230795" eaLnBrk="0" hangingPunct="0">
              <a:defRPr>
                <a:solidFill>
                  <a:schemeClr val="tx1"/>
                </a:solidFill>
                <a:latin typeface="Arial" charset="0"/>
              </a:defRPr>
            </a:lvl4pPr>
            <a:lvl5pPr marL="2077151" indent="-230795" eaLnBrk="0" hangingPunct="0">
              <a:defRPr>
                <a:solidFill>
                  <a:schemeClr val="tx1"/>
                </a:solidFill>
                <a:latin typeface="Arial" charset="0"/>
              </a:defRPr>
            </a:lvl5pPr>
            <a:lvl6pPr marL="2538740" indent="-230795" eaLnBrk="0" fontAlgn="base" hangingPunct="0">
              <a:spcBef>
                <a:spcPct val="0"/>
              </a:spcBef>
              <a:spcAft>
                <a:spcPct val="0"/>
              </a:spcAft>
              <a:defRPr>
                <a:solidFill>
                  <a:schemeClr val="tx1"/>
                </a:solidFill>
                <a:latin typeface="Arial" charset="0"/>
              </a:defRPr>
            </a:lvl6pPr>
            <a:lvl7pPr marL="3000329" indent="-230795" eaLnBrk="0" fontAlgn="base" hangingPunct="0">
              <a:spcBef>
                <a:spcPct val="0"/>
              </a:spcBef>
              <a:spcAft>
                <a:spcPct val="0"/>
              </a:spcAft>
              <a:defRPr>
                <a:solidFill>
                  <a:schemeClr val="tx1"/>
                </a:solidFill>
                <a:latin typeface="Arial" charset="0"/>
              </a:defRPr>
            </a:lvl7pPr>
            <a:lvl8pPr marL="3461918" indent="-230795" eaLnBrk="0" fontAlgn="base" hangingPunct="0">
              <a:spcBef>
                <a:spcPct val="0"/>
              </a:spcBef>
              <a:spcAft>
                <a:spcPct val="0"/>
              </a:spcAft>
              <a:defRPr>
                <a:solidFill>
                  <a:schemeClr val="tx1"/>
                </a:solidFill>
                <a:latin typeface="Arial" charset="0"/>
              </a:defRPr>
            </a:lvl8pPr>
            <a:lvl9pPr marL="3923508" indent="-230795" eaLnBrk="0" fontAlgn="base" hangingPunct="0">
              <a:spcBef>
                <a:spcPct val="0"/>
              </a:spcBef>
              <a:spcAft>
                <a:spcPct val="0"/>
              </a:spcAft>
              <a:defRPr>
                <a:solidFill>
                  <a:schemeClr val="tx1"/>
                </a:solidFill>
                <a:latin typeface="Arial" charset="0"/>
              </a:defRPr>
            </a:lvl9pPr>
          </a:lstStyle>
          <a:p>
            <a:pPr eaLnBrk="1" hangingPunct="1"/>
            <a:fld id="{3D336ED8-1302-433E-A576-B6E884357F4F}" type="slidenum">
              <a:rPr lang="en-US" smtClean="0"/>
              <a:pPr eaLnBrk="1" hangingPunct="1"/>
              <a:t>23</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82" indent="-288493" eaLnBrk="0" hangingPunct="0">
              <a:defRPr>
                <a:solidFill>
                  <a:schemeClr val="tx1"/>
                </a:solidFill>
                <a:latin typeface="Arial" charset="0"/>
              </a:defRPr>
            </a:lvl2pPr>
            <a:lvl3pPr marL="1153973" indent="-230795" eaLnBrk="0" hangingPunct="0">
              <a:defRPr>
                <a:solidFill>
                  <a:schemeClr val="tx1"/>
                </a:solidFill>
                <a:latin typeface="Arial" charset="0"/>
              </a:defRPr>
            </a:lvl3pPr>
            <a:lvl4pPr marL="1615562" indent="-230795" eaLnBrk="0" hangingPunct="0">
              <a:defRPr>
                <a:solidFill>
                  <a:schemeClr val="tx1"/>
                </a:solidFill>
                <a:latin typeface="Arial" charset="0"/>
              </a:defRPr>
            </a:lvl4pPr>
            <a:lvl5pPr marL="2077151" indent="-230795" eaLnBrk="0" hangingPunct="0">
              <a:defRPr>
                <a:solidFill>
                  <a:schemeClr val="tx1"/>
                </a:solidFill>
                <a:latin typeface="Arial" charset="0"/>
              </a:defRPr>
            </a:lvl5pPr>
            <a:lvl6pPr marL="2538740" indent="-230795" eaLnBrk="0" fontAlgn="base" hangingPunct="0">
              <a:spcBef>
                <a:spcPct val="0"/>
              </a:spcBef>
              <a:spcAft>
                <a:spcPct val="0"/>
              </a:spcAft>
              <a:defRPr>
                <a:solidFill>
                  <a:schemeClr val="tx1"/>
                </a:solidFill>
                <a:latin typeface="Arial" charset="0"/>
              </a:defRPr>
            </a:lvl6pPr>
            <a:lvl7pPr marL="3000329" indent="-230795" eaLnBrk="0" fontAlgn="base" hangingPunct="0">
              <a:spcBef>
                <a:spcPct val="0"/>
              </a:spcBef>
              <a:spcAft>
                <a:spcPct val="0"/>
              </a:spcAft>
              <a:defRPr>
                <a:solidFill>
                  <a:schemeClr val="tx1"/>
                </a:solidFill>
                <a:latin typeface="Arial" charset="0"/>
              </a:defRPr>
            </a:lvl7pPr>
            <a:lvl8pPr marL="3461918" indent="-230795" eaLnBrk="0" fontAlgn="base" hangingPunct="0">
              <a:spcBef>
                <a:spcPct val="0"/>
              </a:spcBef>
              <a:spcAft>
                <a:spcPct val="0"/>
              </a:spcAft>
              <a:defRPr>
                <a:solidFill>
                  <a:schemeClr val="tx1"/>
                </a:solidFill>
                <a:latin typeface="Arial" charset="0"/>
              </a:defRPr>
            </a:lvl8pPr>
            <a:lvl9pPr marL="3923508" indent="-230795" eaLnBrk="0" fontAlgn="base" hangingPunct="0">
              <a:spcBef>
                <a:spcPct val="0"/>
              </a:spcBef>
              <a:spcAft>
                <a:spcPct val="0"/>
              </a:spcAft>
              <a:defRPr>
                <a:solidFill>
                  <a:schemeClr val="tx1"/>
                </a:solidFill>
                <a:latin typeface="Arial" charset="0"/>
              </a:defRPr>
            </a:lvl9pPr>
          </a:lstStyle>
          <a:p>
            <a:pPr eaLnBrk="1" hangingPunct="1"/>
            <a:fld id="{EEF7BD9E-7AF5-49B7-A11D-01B0061710D9}" type="slidenum">
              <a:rPr lang="en-US" smtClean="0"/>
              <a:pPr eaLnBrk="1" hangingPunct="1"/>
              <a:t>24</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25</a:t>
            </a:fld>
            <a:endParaRPr lang="en-US"/>
          </a:p>
        </p:txBody>
      </p:sp>
    </p:spTree>
    <p:extLst>
      <p:ext uri="{BB962C8B-B14F-4D97-AF65-F5344CB8AC3E}">
        <p14:creationId xmlns:p14="http://schemas.microsoft.com/office/powerpoint/2010/main" val="382066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26</a:t>
            </a:fld>
            <a:endParaRPr lang="en-US"/>
          </a:p>
        </p:txBody>
      </p:sp>
    </p:spTree>
    <p:extLst>
      <p:ext uri="{BB962C8B-B14F-4D97-AF65-F5344CB8AC3E}">
        <p14:creationId xmlns:p14="http://schemas.microsoft.com/office/powerpoint/2010/main" val="1844739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27</a:t>
            </a:fld>
            <a:endParaRPr lang="en-US"/>
          </a:p>
        </p:txBody>
      </p:sp>
    </p:spTree>
    <p:extLst>
      <p:ext uri="{BB962C8B-B14F-4D97-AF65-F5344CB8AC3E}">
        <p14:creationId xmlns:p14="http://schemas.microsoft.com/office/powerpoint/2010/main" val="2689611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28</a:t>
            </a:fld>
            <a:endParaRPr lang="en-US"/>
          </a:p>
        </p:txBody>
      </p:sp>
    </p:spTree>
    <p:extLst>
      <p:ext uri="{BB962C8B-B14F-4D97-AF65-F5344CB8AC3E}">
        <p14:creationId xmlns:p14="http://schemas.microsoft.com/office/powerpoint/2010/main" val="3455051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29</a:t>
            </a:fld>
            <a:endParaRPr lang="en-US"/>
          </a:p>
        </p:txBody>
      </p:sp>
    </p:spTree>
    <p:extLst>
      <p:ext uri="{BB962C8B-B14F-4D97-AF65-F5344CB8AC3E}">
        <p14:creationId xmlns:p14="http://schemas.microsoft.com/office/powerpoint/2010/main" val="430609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30</a:t>
            </a:fld>
            <a:endParaRPr lang="en-US"/>
          </a:p>
        </p:txBody>
      </p:sp>
    </p:spTree>
    <p:extLst>
      <p:ext uri="{BB962C8B-B14F-4D97-AF65-F5344CB8AC3E}">
        <p14:creationId xmlns:p14="http://schemas.microsoft.com/office/powerpoint/2010/main" val="2424281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31</a:t>
            </a:fld>
            <a:endParaRPr lang="en-US"/>
          </a:p>
        </p:txBody>
      </p:sp>
    </p:spTree>
    <p:extLst>
      <p:ext uri="{BB962C8B-B14F-4D97-AF65-F5344CB8AC3E}">
        <p14:creationId xmlns:p14="http://schemas.microsoft.com/office/powerpoint/2010/main" val="371063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 *Newer devices like the 2806x and 2805x have access to the eCAP and eQEP modules, shown in blue, while the 2803x line does not</a:t>
            </a:r>
          </a:p>
          <a:p>
            <a:endParaRPr 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82" indent="-288493" eaLnBrk="0" hangingPunct="0">
              <a:defRPr>
                <a:solidFill>
                  <a:schemeClr val="tx1"/>
                </a:solidFill>
                <a:latin typeface="Arial" charset="0"/>
              </a:defRPr>
            </a:lvl2pPr>
            <a:lvl3pPr marL="1153973" indent="-230795" eaLnBrk="0" hangingPunct="0">
              <a:defRPr>
                <a:solidFill>
                  <a:schemeClr val="tx1"/>
                </a:solidFill>
                <a:latin typeface="Arial" charset="0"/>
              </a:defRPr>
            </a:lvl3pPr>
            <a:lvl4pPr marL="1615562" indent="-230795" eaLnBrk="0" hangingPunct="0">
              <a:defRPr>
                <a:solidFill>
                  <a:schemeClr val="tx1"/>
                </a:solidFill>
                <a:latin typeface="Arial" charset="0"/>
              </a:defRPr>
            </a:lvl4pPr>
            <a:lvl5pPr marL="2077151" indent="-230795" eaLnBrk="0" hangingPunct="0">
              <a:defRPr>
                <a:solidFill>
                  <a:schemeClr val="tx1"/>
                </a:solidFill>
                <a:latin typeface="Arial" charset="0"/>
              </a:defRPr>
            </a:lvl5pPr>
            <a:lvl6pPr marL="2538740" indent="-230795" eaLnBrk="0" fontAlgn="base" hangingPunct="0">
              <a:spcBef>
                <a:spcPct val="0"/>
              </a:spcBef>
              <a:spcAft>
                <a:spcPct val="0"/>
              </a:spcAft>
              <a:defRPr>
                <a:solidFill>
                  <a:schemeClr val="tx1"/>
                </a:solidFill>
                <a:latin typeface="Arial" charset="0"/>
              </a:defRPr>
            </a:lvl6pPr>
            <a:lvl7pPr marL="3000329" indent="-230795" eaLnBrk="0" fontAlgn="base" hangingPunct="0">
              <a:spcBef>
                <a:spcPct val="0"/>
              </a:spcBef>
              <a:spcAft>
                <a:spcPct val="0"/>
              </a:spcAft>
              <a:defRPr>
                <a:solidFill>
                  <a:schemeClr val="tx1"/>
                </a:solidFill>
                <a:latin typeface="Arial" charset="0"/>
              </a:defRPr>
            </a:lvl7pPr>
            <a:lvl8pPr marL="3461918" indent="-230795" eaLnBrk="0" fontAlgn="base" hangingPunct="0">
              <a:spcBef>
                <a:spcPct val="0"/>
              </a:spcBef>
              <a:spcAft>
                <a:spcPct val="0"/>
              </a:spcAft>
              <a:defRPr>
                <a:solidFill>
                  <a:schemeClr val="tx1"/>
                </a:solidFill>
                <a:latin typeface="Arial" charset="0"/>
              </a:defRPr>
            </a:lvl8pPr>
            <a:lvl9pPr marL="3923508" indent="-230795" eaLnBrk="0" fontAlgn="base" hangingPunct="0">
              <a:spcBef>
                <a:spcPct val="0"/>
              </a:spcBef>
              <a:spcAft>
                <a:spcPct val="0"/>
              </a:spcAft>
              <a:defRPr>
                <a:solidFill>
                  <a:schemeClr val="tx1"/>
                </a:solidFill>
                <a:latin typeface="Arial" charset="0"/>
              </a:defRPr>
            </a:lvl9pPr>
          </a:lstStyle>
          <a:p>
            <a:pPr eaLnBrk="1" hangingPunct="1"/>
            <a:fld id="{80774D34-89B9-4EDA-8731-F0AE4FA106C3}" type="slidenum">
              <a:rPr lang="en-US" smtClean="0"/>
              <a:pPr eaLnBrk="1" hangingPunct="1"/>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32</a:t>
            </a:fld>
            <a:endParaRPr lang="en-US"/>
          </a:p>
        </p:txBody>
      </p:sp>
    </p:spTree>
    <p:extLst>
      <p:ext uri="{BB962C8B-B14F-4D97-AF65-F5344CB8AC3E}">
        <p14:creationId xmlns:p14="http://schemas.microsoft.com/office/powerpoint/2010/main" val="3896044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33</a:t>
            </a:fld>
            <a:endParaRPr lang="en-US"/>
          </a:p>
        </p:txBody>
      </p:sp>
    </p:spTree>
    <p:extLst>
      <p:ext uri="{BB962C8B-B14F-4D97-AF65-F5344CB8AC3E}">
        <p14:creationId xmlns:p14="http://schemas.microsoft.com/office/powerpoint/2010/main" val="4040805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0082" indent="-288493" eaLnBrk="0" hangingPunct="0">
              <a:defRPr>
                <a:solidFill>
                  <a:schemeClr val="tx1"/>
                </a:solidFill>
                <a:latin typeface="Arial" charset="0"/>
              </a:defRPr>
            </a:lvl2pPr>
            <a:lvl3pPr marL="1153973" indent="-230795" eaLnBrk="0" hangingPunct="0">
              <a:defRPr>
                <a:solidFill>
                  <a:schemeClr val="tx1"/>
                </a:solidFill>
                <a:latin typeface="Arial" charset="0"/>
              </a:defRPr>
            </a:lvl3pPr>
            <a:lvl4pPr marL="1615562" indent="-230795" eaLnBrk="0" hangingPunct="0">
              <a:defRPr>
                <a:solidFill>
                  <a:schemeClr val="tx1"/>
                </a:solidFill>
                <a:latin typeface="Arial" charset="0"/>
              </a:defRPr>
            </a:lvl4pPr>
            <a:lvl5pPr marL="2077151" indent="-230795" eaLnBrk="0" hangingPunct="0">
              <a:defRPr>
                <a:solidFill>
                  <a:schemeClr val="tx1"/>
                </a:solidFill>
                <a:latin typeface="Arial" charset="0"/>
              </a:defRPr>
            </a:lvl5pPr>
            <a:lvl6pPr marL="2538740" indent="-230795" eaLnBrk="0" fontAlgn="base" hangingPunct="0">
              <a:spcBef>
                <a:spcPct val="0"/>
              </a:spcBef>
              <a:spcAft>
                <a:spcPct val="0"/>
              </a:spcAft>
              <a:defRPr>
                <a:solidFill>
                  <a:schemeClr val="tx1"/>
                </a:solidFill>
                <a:latin typeface="Arial" charset="0"/>
              </a:defRPr>
            </a:lvl6pPr>
            <a:lvl7pPr marL="3000329" indent="-230795" eaLnBrk="0" fontAlgn="base" hangingPunct="0">
              <a:spcBef>
                <a:spcPct val="0"/>
              </a:spcBef>
              <a:spcAft>
                <a:spcPct val="0"/>
              </a:spcAft>
              <a:defRPr>
                <a:solidFill>
                  <a:schemeClr val="tx1"/>
                </a:solidFill>
                <a:latin typeface="Arial" charset="0"/>
              </a:defRPr>
            </a:lvl7pPr>
            <a:lvl8pPr marL="3461918" indent="-230795" eaLnBrk="0" fontAlgn="base" hangingPunct="0">
              <a:spcBef>
                <a:spcPct val="0"/>
              </a:spcBef>
              <a:spcAft>
                <a:spcPct val="0"/>
              </a:spcAft>
              <a:defRPr>
                <a:solidFill>
                  <a:schemeClr val="tx1"/>
                </a:solidFill>
                <a:latin typeface="Arial" charset="0"/>
              </a:defRPr>
            </a:lvl8pPr>
            <a:lvl9pPr marL="3923508" indent="-230795" eaLnBrk="0" fontAlgn="base" hangingPunct="0">
              <a:spcBef>
                <a:spcPct val="0"/>
              </a:spcBef>
              <a:spcAft>
                <a:spcPct val="0"/>
              </a:spcAft>
              <a:defRPr>
                <a:solidFill>
                  <a:schemeClr val="tx1"/>
                </a:solidFill>
                <a:latin typeface="Arial" charset="0"/>
              </a:defRPr>
            </a:lvl9pPr>
          </a:lstStyle>
          <a:p>
            <a:pPr eaLnBrk="1" hangingPunct="1"/>
            <a:fld id="{07C68617-84E8-4A34-A5FB-21DB872A4AAE}" type="slidenum">
              <a:rPr lang="en-US" smtClean="0"/>
              <a:pPr eaLnBrk="1" hangingPunct="1"/>
              <a:t>34</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Line through int1 and trigger 1, small grey leading portion for the tasks to show 2 cycle delay</a:t>
            </a:r>
            <a:endParaRPr lang="en-US" dirty="0"/>
          </a:p>
        </p:txBody>
      </p:sp>
      <p:sp>
        <p:nvSpPr>
          <p:cNvPr id="4" name="Slide Number Placeholder 3"/>
          <p:cNvSpPr>
            <a:spLocks noGrp="1"/>
          </p:cNvSpPr>
          <p:nvPr>
            <p:ph type="sldNum" sz="quarter" idx="10"/>
          </p:nvPr>
        </p:nvSpPr>
        <p:spPr/>
        <p:txBody>
          <a:bodyPr/>
          <a:lstStyle/>
          <a:p>
            <a:fld id="{0051D144-CB68-444B-8C7F-132AC0660D27}" type="slidenum">
              <a:rPr lang="en-US" smtClean="0"/>
              <a:t>4</a:t>
            </a:fld>
            <a:endParaRPr lang="en-US"/>
          </a:p>
        </p:txBody>
      </p:sp>
    </p:spTree>
    <p:extLst>
      <p:ext uri="{BB962C8B-B14F-4D97-AF65-F5344CB8AC3E}">
        <p14:creationId xmlns:p14="http://schemas.microsoft.com/office/powerpoint/2010/main" val="290759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5</a:t>
            </a:fld>
            <a:endParaRPr lang="en-US"/>
          </a:p>
        </p:txBody>
      </p:sp>
    </p:spTree>
    <p:extLst>
      <p:ext uri="{BB962C8B-B14F-4D97-AF65-F5344CB8AC3E}">
        <p14:creationId xmlns:p14="http://schemas.microsoft.com/office/powerpoint/2010/main" val="136308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baseline="30000" dirty="0" smtClean="0"/>
              <a:t>1 </a:t>
            </a:r>
            <a:r>
              <a:rPr lang="en-US" sz="1200" b="0" baseline="0" dirty="0" smtClean="0"/>
              <a:t>Since CGT 6.4.0 the programming model has changed, </a:t>
            </a:r>
            <a:r>
              <a:rPr lang="en-US" sz="1200" b="0" baseline="0" dirty="0" err="1" smtClean="0"/>
              <a:t>CLAScratch</a:t>
            </a:r>
            <a:r>
              <a:rPr lang="en-US" sz="1200" b="0" baseline="0" dirty="0" smtClean="0"/>
              <a:t> is no longer the section name for the scratchpad memory. It is instead replaced by “.scratchpad”. The symbols __</a:t>
            </a:r>
            <a:r>
              <a:rPr lang="en-US" sz="1200" b="0" baseline="0" dirty="0" err="1" smtClean="0"/>
              <a:t>cla_scratchpad_start</a:t>
            </a:r>
            <a:r>
              <a:rPr lang="en-US" sz="1200" b="0" baseline="0" dirty="0" smtClean="0"/>
              <a:t> and __</a:t>
            </a:r>
            <a:r>
              <a:rPr lang="en-US" sz="1200" b="0" baseline="0" dirty="0" err="1" smtClean="0"/>
              <a:t>cla_scratchpad_end</a:t>
            </a:r>
            <a:r>
              <a:rPr lang="en-US" sz="1200" b="0" baseline="0" dirty="0" smtClean="0"/>
              <a:t> are no longer required in this model. Also</a:t>
            </a:r>
            <a:endParaRPr lang="en-US" b="0"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6</a:t>
            </a:fld>
            <a:endParaRPr lang="en-US" dirty="0"/>
          </a:p>
        </p:txBody>
      </p:sp>
    </p:spTree>
    <p:extLst>
      <p:ext uri="{BB962C8B-B14F-4D97-AF65-F5344CB8AC3E}">
        <p14:creationId xmlns:p14="http://schemas.microsoft.com/office/powerpoint/2010/main" val="265556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a:t>
            </a:r>
            <a:r>
              <a:rPr lang="en-US" baseline="0" dirty="0" smtClean="0"/>
              <a:t> .</a:t>
            </a:r>
            <a:r>
              <a:rPr lang="en-US" baseline="0" dirty="0" err="1" smtClean="0"/>
              <a:t>sysmem</a:t>
            </a:r>
            <a:r>
              <a:rPr lang="en-US" baseline="0" dirty="0" smtClean="0"/>
              <a:t> – </a:t>
            </a:r>
            <a:r>
              <a:rPr lang="en-US" baseline="0" dirty="0" err="1" smtClean="0"/>
              <a:t>malloc</a:t>
            </a:r>
            <a:r>
              <a:rPr lang="en-US" baseline="0" dirty="0" smtClean="0"/>
              <a:t> not supported</a:t>
            </a:r>
          </a:p>
          <a:p>
            <a:pPr marL="171450" indent="-171450">
              <a:buFont typeface="Arial" panose="020B0604020202020204" pitchFamily="34" charset="0"/>
              <a:buChar char="•"/>
            </a:pPr>
            <a:r>
              <a:rPr lang="en-US" baseline="0" dirty="0" smtClean="0"/>
              <a:t>No .</a:t>
            </a:r>
            <a:r>
              <a:rPr lang="en-US" baseline="0" dirty="0" err="1" smtClean="0"/>
              <a:t>pinit</a:t>
            </a:r>
            <a:r>
              <a:rPr lang="en-US" baseline="0" dirty="0" smtClean="0"/>
              <a:t> – no support for C++, so constructor tables wont be needed</a:t>
            </a:r>
          </a:p>
          <a:p>
            <a:pPr marL="171450" indent="-171450">
              <a:buFont typeface="Arial" panose="020B0604020202020204" pitchFamily="34" charset="0"/>
              <a:buChar char="•"/>
            </a:pPr>
            <a:r>
              <a:rPr lang="en-US" baseline="0" dirty="0" smtClean="0"/>
              <a:t>No .</a:t>
            </a:r>
            <a:r>
              <a:rPr lang="en-US" baseline="0" dirty="0" err="1" smtClean="0"/>
              <a:t>cinit</a:t>
            </a:r>
            <a:r>
              <a:rPr lang="en-US" baseline="0" dirty="0" smtClean="0"/>
              <a:t> – no RTS lib, plus rum time initialization of global variables not permitted</a:t>
            </a:r>
          </a:p>
          <a:p>
            <a:pPr marL="171450" indent="-171450">
              <a:buFont typeface="Arial" panose="020B0604020202020204" pitchFamily="34" charset="0"/>
              <a:buChar char="•"/>
            </a:pPr>
            <a:r>
              <a:rPr lang="en-US" baseline="0" dirty="0" smtClean="0"/>
              <a:t>.</a:t>
            </a:r>
            <a:r>
              <a:rPr lang="en-US" baseline="0" dirty="0" err="1" smtClean="0"/>
              <a:t>const_cla</a:t>
            </a:r>
            <a:r>
              <a:rPr lang="en-US" baseline="0" dirty="0" smtClean="0"/>
              <a:t> – declaring a </a:t>
            </a:r>
            <a:r>
              <a:rPr lang="en-US" baseline="0" dirty="0" err="1" smtClean="0"/>
              <a:t>const</a:t>
            </a:r>
            <a:r>
              <a:rPr lang="en-US" baseline="0" dirty="0" smtClean="0"/>
              <a:t> variable simply does this:</a:t>
            </a:r>
          </a:p>
          <a:p>
            <a:pPr marL="0" indent="0">
              <a:buFont typeface="Arial" panose="020B0604020202020204" pitchFamily="34" charset="0"/>
              <a:buNone/>
            </a:pPr>
            <a:r>
              <a:rPr lang="en-US" baseline="0" dirty="0" smtClean="0"/>
              <a:t>            </a:t>
            </a:r>
            <a:r>
              <a:rPr lang="en-US" baseline="0" dirty="0" err="1" smtClean="0"/>
              <a:t>const</a:t>
            </a:r>
            <a:r>
              <a:rPr lang="en-US" baseline="0" dirty="0" smtClean="0"/>
              <a:t> float k =10.0</a:t>
            </a:r>
          </a:p>
          <a:p>
            <a:pPr marL="0" indent="0">
              <a:buFont typeface="Arial" panose="020B0604020202020204" pitchFamily="34" charset="0"/>
              <a:buNone/>
            </a:pPr>
            <a:r>
              <a:rPr lang="en-US" baseline="0" dirty="0" smtClean="0"/>
              <a:t>            .sect     .</a:t>
            </a:r>
            <a:r>
              <a:rPr lang="en-US" baseline="0" dirty="0" err="1" smtClean="0"/>
              <a:t>const_cla</a:t>
            </a:r>
            <a:endParaRPr lang="en-US" baseline="0" dirty="0" smtClean="0"/>
          </a:p>
          <a:p>
            <a:pPr marL="0" indent="0">
              <a:buFont typeface="Arial" panose="020B0604020202020204" pitchFamily="34" charset="0"/>
              <a:buNone/>
            </a:pPr>
            <a:r>
              <a:rPr lang="en-US" baseline="0" dirty="0" smtClean="0"/>
              <a:t>       _k  .float    10.0</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a standalone application you would place .</a:t>
            </a:r>
            <a:r>
              <a:rPr lang="en-US" baseline="0" dirty="0" err="1" smtClean="0"/>
              <a:t>const_cla</a:t>
            </a:r>
            <a:r>
              <a:rPr lang="en-US" baseline="0" dirty="0" smtClean="0"/>
              <a:t> on page 1 in flash and </a:t>
            </a:r>
            <a:r>
              <a:rPr lang="en-US" baseline="0" dirty="0" err="1" smtClean="0"/>
              <a:t>memcpy</a:t>
            </a:r>
            <a:r>
              <a:rPr lang="en-US" baseline="0" dirty="0" smtClean="0"/>
              <a:t> it over to a data RAM, once initialized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7</a:t>
            </a:fld>
            <a:endParaRPr lang="en-US" dirty="0"/>
          </a:p>
        </p:txBody>
      </p:sp>
    </p:spTree>
    <p:extLst>
      <p:ext uri="{BB962C8B-B14F-4D97-AF65-F5344CB8AC3E}">
        <p14:creationId xmlns:p14="http://schemas.microsoft.com/office/powerpoint/2010/main" val="52994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8</a:t>
            </a:fld>
            <a:endParaRPr lang="en-US"/>
          </a:p>
        </p:txBody>
      </p:sp>
    </p:spTree>
    <p:extLst>
      <p:ext uri="{BB962C8B-B14F-4D97-AF65-F5344CB8AC3E}">
        <p14:creationId xmlns:p14="http://schemas.microsoft.com/office/powerpoint/2010/main" val="211109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9</a:t>
            </a:fld>
            <a:endParaRPr lang="en-US"/>
          </a:p>
        </p:txBody>
      </p:sp>
    </p:spTree>
    <p:extLst>
      <p:ext uri="{BB962C8B-B14F-4D97-AF65-F5344CB8AC3E}">
        <p14:creationId xmlns:p14="http://schemas.microsoft.com/office/powerpoint/2010/main" val="214557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4" name="Rectangle 24"/>
          <p:cNvSpPr>
            <a:spLocks noGrp="1" noChangeArrowheads="1"/>
          </p:cNvSpPr>
          <p:nvPr>
            <p:ph type="sldNum" sz="quarter" idx="10"/>
          </p:nvPr>
        </p:nvSpPr>
        <p:spPr>
          <a:xfrm>
            <a:off x="6642100" y="6038850"/>
            <a:ext cx="2133600" cy="206375"/>
          </a:xfrm>
        </p:spPr>
        <p:txBody>
          <a:bodyPr/>
          <a:lstStyle>
            <a:lvl1pPr>
              <a:defRPr/>
            </a:lvl1pPr>
          </a:lstStyle>
          <a:p>
            <a:fld id="{B1006088-BF21-4FD5-870B-675EAADE47B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BD60626-1ACC-48B1-8201-AA7BD5684B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1F5D59E-3020-483D-90FC-392986F41C5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E2DB302-961D-41B7-BD2E-EA757E550C4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89852D4D-CA63-4F5E-A04D-C043C1229BE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1C0706DD-24B8-4851-91EA-2616D1811F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B09843C0-6DAC-490D-A4BA-BCECDC8ED96F}" type="slidenum">
              <a:rPr lang="en-US"/>
              <a:pPr/>
              <a:t>‹#›</a:t>
            </a:fld>
            <a:endParaRPr lang="en-US"/>
          </a:p>
        </p:txBody>
      </p:sp>
      <p:sp>
        <p:nvSpPr>
          <p:cNvPr id="9" name="Text Box 31"/>
          <p:cNvSpPr txBox="1">
            <a:spLocks noChangeArrowheads="1"/>
          </p:cNvSpPr>
          <p:nvPr userDrawn="1"/>
        </p:nvSpPr>
        <p:spPr bwMode="auto">
          <a:xfrm>
            <a:off x="314325" y="603885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cs typeface="+mn-cs"/>
              </a:rPr>
              <a:t>TI </a:t>
            </a:r>
            <a:r>
              <a:rPr lang="en-US" sz="800" dirty="0" smtClean="0">
                <a:cs typeface="+mn-cs"/>
              </a:rPr>
              <a:t>Information – Selective Disclosure</a:t>
            </a:r>
            <a:endParaRPr lang="en-US" sz="800" dirty="0">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2394529-A9B3-4A54-83EC-E61379E8334E}" type="slidenum">
              <a:rPr lang="en-US"/>
              <a:pPr/>
              <a:t>‹#›</a:t>
            </a:fld>
            <a:endParaRPr lang="en-US"/>
          </a:p>
        </p:txBody>
      </p:sp>
      <p:sp>
        <p:nvSpPr>
          <p:cNvPr id="14" name="Text Box 31"/>
          <p:cNvSpPr txBox="1">
            <a:spLocks noChangeArrowheads="1"/>
          </p:cNvSpPr>
          <p:nvPr userDrawn="1"/>
        </p:nvSpPr>
        <p:spPr bwMode="auto">
          <a:xfrm>
            <a:off x="314325" y="603885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cs typeface="+mn-cs"/>
              </a:rPr>
              <a:t>TI </a:t>
            </a:r>
            <a:r>
              <a:rPr lang="en-US" sz="800" dirty="0" smtClean="0">
                <a:cs typeface="+mn-cs"/>
              </a:rPr>
              <a:t>Information – Selective Disclosure</a:t>
            </a:r>
            <a:endParaRPr lang="en-US" sz="800" dirty="0">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userDrawn="1"/>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userDrawn="1"/>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85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cs typeface="+mn-cs"/>
              </a:rPr>
              <a:t>TI </a:t>
            </a:r>
            <a:r>
              <a:rPr lang="en-US" sz="800" dirty="0" smtClean="0">
                <a:cs typeface="+mn-cs"/>
              </a:rPr>
              <a:t>Information – Selective Disclosure</a:t>
            </a:r>
            <a:endParaRPr lang="en-US" sz="800" dirty="0">
              <a:cs typeface="+mn-cs"/>
            </a:endParaRPr>
          </a:p>
        </p:txBody>
      </p:sp>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91A5AC0A-F4BD-4464-80DC-A88E0D9F781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fld id="{3B20521C-F793-4067-BB07-C7AF74E21EF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a:defRPr/>
            </a:lvl1pPr>
          </a:lstStyle>
          <a:p>
            <a:fld id="{156AB8A3-9FE4-4612-8857-687BFF70DD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375" y="1185863"/>
            <a:ext cx="4157663"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3438" y="1185863"/>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93A6A834-CC4A-4943-952A-D55BFAADAD5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2B3D8EEF-7576-4AB0-8518-088FB58AB7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803D9FE4-F784-4A94-8F3E-54A098F0E8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8" descr="ti_logo_powerpoint_1_line.png"/>
          <p:cNvPicPr>
            <a:picLocks noChangeAspect="1"/>
          </p:cNvPicPr>
          <p:nvPr/>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3144B24B-BAB1-431A-82C6-36E096187F50}" type="slidenum">
              <a:rPr lang="en-US"/>
              <a:pPr/>
              <a:t>‹#›</a:t>
            </a:fld>
            <a:endParaRPr lang="en-US"/>
          </a:p>
        </p:txBody>
      </p:sp>
      <p:sp>
        <p:nvSpPr>
          <p:cNvPr id="10" name="Text Box 31"/>
          <p:cNvSpPr txBox="1">
            <a:spLocks noChangeArrowheads="1"/>
          </p:cNvSpPr>
          <p:nvPr/>
        </p:nvSpPr>
        <p:spPr bwMode="auto">
          <a:xfrm>
            <a:off x="314325" y="6038850"/>
            <a:ext cx="2533650" cy="215900"/>
          </a:xfrm>
          <a:prstGeom prst="rect">
            <a:avLst/>
          </a:prstGeom>
          <a:noFill/>
          <a:ln w="9525">
            <a:noFill/>
            <a:miter lim="800000"/>
            <a:headEnd/>
            <a:tailEnd/>
          </a:ln>
          <a:effectLst/>
        </p:spPr>
        <p:txBody>
          <a:bodyPr>
            <a:spAutoFit/>
          </a:bodyPr>
          <a:lstStyle/>
          <a:p>
            <a:pPr>
              <a:spcBef>
                <a:spcPct val="50000"/>
              </a:spcBef>
              <a:defRPr/>
            </a:pPr>
            <a:r>
              <a:rPr lang="en-US" sz="800" dirty="0">
                <a:cs typeface="+mn-cs"/>
              </a:rPr>
              <a:t>TI </a:t>
            </a:r>
            <a:r>
              <a:rPr lang="en-US" sz="800" dirty="0" smtClean="0">
                <a:cs typeface="+mn-cs"/>
              </a:rPr>
              <a:t>Information – Selective Disclosure</a:t>
            </a:r>
            <a:endParaRPr lang="en-US" sz="800" dirty="0">
              <a:cs typeface="+mn-cs"/>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28" r:id="rId5"/>
    <p:sldLayoutId id="2147483741"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39.wmf"/><Relationship Id="rId5" Type="http://schemas.openxmlformats.org/officeDocument/2006/relationships/image" Target="../media/image38.emf"/><Relationship Id="rId4" Type="http://schemas.openxmlformats.org/officeDocument/2006/relationships/oleObject" Target="../embeddings/oleObject40.bin"/></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processors.wiki.ti.co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e2e.ti.com/" TargetMode="External"/><Relationship Id="rId4" Type="http://schemas.openxmlformats.org/officeDocument/2006/relationships/hyperlink" Target="http://www.training.ti.com/" TargetMode="External"/></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5.bin"/><Relationship Id="rId18" Type="http://schemas.openxmlformats.org/officeDocument/2006/relationships/image" Target="../media/image11.emf"/><Relationship Id="rId26" Type="http://schemas.openxmlformats.org/officeDocument/2006/relationships/image" Target="../media/image15.emf"/><Relationship Id="rId39" Type="http://schemas.openxmlformats.org/officeDocument/2006/relationships/oleObject" Target="../embeddings/oleObject20.bin"/><Relationship Id="rId21" Type="http://schemas.openxmlformats.org/officeDocument/2006/relationships/oleObject" Target="../embeddings/oleObject9.bin"/><Relationship Id="rId34" Type="http://schemas.openxmlformats.org/officeDocument/2006/relationships/oleObject" Target="../embeddings/oleObject17.bin"/><Relationship Id="rId42" Type="http://schemas.openxmlformats.org/officeDocument/2006/relationships/image" Target="../media/image21.emf"/><Relationship Id="rId47" Type="http://schemas.openxmlformats.org/officeDocument/2006/relationships/oleObject" Target="../embeddings/oleObject24.bin"/><Relationship Id="rId50" Type="http://schemas.openxmlformats.org/officeDocument/2006/relationships/image" Target="../media/image25.emf"/><Relationship Id="rId55" Type="http://schemas.openxmlformats.org/officeDocument/2006/relationships/oleObject" Target="../embeddings/oleObject28.bin"/><Relationship Id="rId63" Type="http://schemas.openxmlformats.org/officeDocument/2006/relationships/oleObject" Target="../embeddings/oleObject33.bin"/><Relationship Id="rId68" Type="http://schemas.openxmlformats.org/officeDocument/2006/relationships/oleObject" Target="../embeddings/oleObject37.bin"/><Relationship Id="rId7" Type="http://schemas.openxmlformats.org/officeDocument/2006/relationships/oleObject" Target="../embeddings/oleObject2.bin"/><Relationship Id="rId71" Type="http://schemas.openxmlformats.org/officeDocument/2006/relationships/image" Target="../media/image33.emf"/><Relationship Id="rId2" Type="http://schemas.openxmlformats.org/officeDocument/2006/relationships/tags" Target="../tags/tag3.xml"/><Relationship Id="rId16" Type="http://schemas.openxmlformats.org/officeDocument/2006/relationships/image" Target="../media/image10.emf"/><Relationship Id="rId29" Type="http://schemas.openxmlformats.org/officeDocument/2006/relationships/image" Target="../media/image16.emf"/><Relationship Id="rId11" Type="http://schemas.openxmlformats.org/officeDocument/2006/relationships/oleObject" Target="../embeddings/oleObject4.bin"/><Relationship Id="rId24" Type="http://schemas.openxmlformats.org/officeDocument/2006/relationships/image" Target="../media/image14.emf"/><Relationship Id="rId32" Type="http://schemas.openxmlformats.org/officeDocument/2006/relationships/oleObject" Target="../embeddings/oleObject15.bin"/><Relationship Id="rId37" Type="http://schemas.openxmlformats.org/officeDocument/2006/relationships/oleObject" Target="../embeddings/oleObject19.bin"/><Relationship Id="rId40" Type="http://schemas.openxmlformats.org/officeDocument/2006/relationships/image" Target="../media/image20.emf"/><Relationship Id="rId45" Type="http://schemas.openxmlformats.org/officeDocument/2006/relationships/oleObject" Target="../embeddings/oleObject23.bin"/><Relationship Id="rId53" Type="http://schemas.openxmlformats.org/officeDocument/2006/relationships/oleObject" Target="../embeddings/oleObject27.bin"/><Relationship Id="rId58" Type="http://schemas.openxmlformats.org/officeDocument/2006/relationships/image" Target="../media/image28.emf"/><Relationship Id="rId66" Type="http://schemas.openxmlformats.org/officeDocument/2006/relationships/oleObject" Target="../embeddings/oleObject35.bin"/><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oleObject" Target="../embeddings/oleObject13.bin"/><Relationship Id="rId36" Type="http://schemas.openxmlformats.org/officeDocument/2006/relationships/image" Target="../media/image18.emf"/><Relationship Id="rId49" Type="http://schemas.openxmlformats.org/officeDocument/2006/relationships/oleObject" Target="../embeddings/oleObject25.bin"/><Relationship Id="rId57" Type="http://schemas.openxmlformats.org/officeDocument/2006/relationships/oleObject" Target="../embeddings/oleObject30.bin"/><Relationship Id="rId61" Type="http://schemas.openxmlformats.org/officeDocument/2006/relationships/oleObject" Target="../embeddings/oleObject32.bin"/><Relationship Id="rId10" Type="http://schemas.openxmlformats.org/officeDocument/2006/relationships/image" Target="../media/image7.emf"/><Relationship Id="rId19" Type="http://schemas.openxmlformats.org/officeDocument/2006/relationships/oleObject" Target="../embeddings/oleObject8.bin"/><Relationship Id="rId31" Type="http://schemas.openxmlformats.org/officeDocument/2006/relationships/image" Target="../media/image17.emf"/><Relationship Id="rId44" Type="http://schemas.openxmlformats.org/officeDocument/2006/relationships/image" Target="../media/image22.emf"/><Relationship Id="rId52" Type="http://schemas.openxmlformats.org/officeDocument/2006/relationships/image" Target="../media/image26.emf"/><Relationship Id="rId60" Type="http://schemas.openxmlformats.org/officeDocument/2006/relationships/image" Target="../media/image29.emf"/><Relationship Id="rId65" Type="http://schemas.openxmlformats.org/officeDocument/2006/relationships/image" Target="../media/image31.emf"/><Relationship Id="rId73" Type="http://schemas.openxmlformats.org/officeDocument/2006/relationships/image" Target="../media/image34.emf"/><Relationship Id="rId4" Type="http://schemas.openxmlformats.org/officeDocument/2006/relationships/notesSlide" Target="../notesSlides/notesSlide4.xml"/><Relationship Id="rId9" Type="http://schemas.openxmlformats.org/officeDocument/2006/relationships/oleObject" Target="../embeddings/oleObject3.bin"/><Relationship Id="rId14" Type="http://schemas.openxmlformats.org/officeDocument/2006/relationships/image" Target="../media/image9.emf"/><Relationship Id="rId22" Type="http://schemas.openxmlformats.org/officeDocument/2006/relationships/image" Target="../media/image13.emf"/><Relationship Id="rId27" Type="http://schemas.openxmlformats.org/officeDocument/2006/relationships/oleObject" Target="../embeddings/oleObject12.bin"/><Relationship Id="rId30" Type="http://schemas.openxmlformats.org/officeDocument/2006/relationships/oleObject" Target="../embeddings/oleObject14.bin"/><Relationship Id="rId35" Type="http://schemas.openxmlformats.org/officeDocument/2006/relationships/oleObject" Target="../embeddings/oleObject18.bin"/><Relationship Id="rId43" Type="http://schemas.openxmlformats.org/officeDocument/2006/relationships/oleObject" Target="../embeddings/oleObject22.bin"/><Relationship Id="rId48" Type="http://schemas.openxmlformats.org/officeDocument/2006/relationships/image" Target="../media/image24.emf"/><Relationship Id="rId56" Type="http://schemas.openxmlformats.org/officeDocument/2006/relationships/oleObject" Target="../embeddings/oleObject29.bin"/><Relationship Id="rId64" Type="http://schemas.openxmlformats.org/officeDocument/2006/relationships/oleObject" Target="../embeddings/oleObject34.bin"/><Relationship Id="rId69" Type="http://schemas.openxmlformats.org/officeDocument/2006/relationships/image" Target="../media/image32.emf"/><Relationship Id="rId8" Type="http://schemas.openxmlformats.org/officeDocument/2006/relationships/image" Target="../media/image6.emf"/><Relationship Id="rId51" Type="http://schemas.openxmlformats.org/officeDocument/2006/relationships/oleObject" Target="../embeddings/oleObject26.bin"/><Relationship Id="rId72" Type="http://schemas.openxmlformats.org/officeDocument/2006/relationships/oleObject" Target="../embeddings/oleObject39.bin"/><Relationship Id="rId3" Type="http://schemas.openxmlformats.org/officeDocument/2006/relationships/slideLayout" Target="../slideLayouts/slideLayout9.xml"/><Relationship Id="rId12" Type="http://schemas.openxmlformats.org/officeDocument/2006/relationships/image" Target="../media/image8.e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6.bin"/><Relationship Id="rId38" Type="http://schemas.openxmlformats.org/officeDocument/2006/relationships/image" Target="../media/image19.emf"/><Relationship Id="rId46" Type="http://schemas.openxmlformats.org/officeDocument/2006/relationships/image" Target="../media/image23.emf"/><Relationship Id="rId59" Type="http://schemas.openxmlformats.org/officeDocument/2006/relationships/oleObject" Target="../embeddings/oleObject31.bin"/><Relationship Id="rId67" Type="http://schemas.openxmlformats.org/officeDocument/2006/relationships/oleObject" Target="../embeddings/oleObject36.bin"/><Relationship Id="rId20" Type="http://schemas.openxmlformats.org/officeDocument/2006/relationships/image" Target="../media/image12.emf"/><Relationship Id="rId41" Type="http://schemas.openxmlformats.org/officeDocument/2006/relationships/oleObject" Target="../embeddings/oleObject21.bin"/><Relationship Id="rId54" Type="http://schemas.openxmlformats.org/officeDocument/2006/relationships/image" Target="../media/image27.emf"/><Relationship Id="rId62" Type="http://schemas.openxmlformats.org/officeDocument/2006/relationships/image" Target="../media/image30.emf"/><Relationship Id="rId70" Type="http://schemas.openxmlformats.org/officeDocument/2006/relationships/oleObject" Target="../embeddings/oleObject38.bin"/><Relationship Id="rId1" Type="http://schemas.openxmlformats.org/officeDocument/2006/relationships/vmlDrawing" Target="../drawings/vmlDrawing1.vml"/><Relationship Id="rId6"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36.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dirty="0"/>
              <a:t>CLA Hands-On Workshop</a:t>
            </a:r>
            <a:endParaRPr lang="en-US" dirty="0" smtClean="0"/>
          </a:p>
        </p:txBody>
      </p:sp>
      <p:sp>
        <p:nvSpPr>
          <p:cNvPr id="8195" name="Rectangle 3"/>
          <p:cNvSpPr>
            <a:spLocks noGrp="1" noChangeArrowheads="1"/>
          </p:cNvSpPr>
          <p:nvPr>
            <p:ph type="subTitle" idx="1"/>
          </p:nvPr>
        </p:nvSpPr>
        <p:spPr/>
        <p:txBody>
          <a:bodyPr/>
          <a:lstStyle/>
          <a:p>
            <a:r>
              <a:rPr lang="en-US" dirty="0"/>
              <a:t>C2000 Software Team</a:t>
            </a:r>
          </a:p>
          <a:p>
            <a:r>
              <a:rPr lang="en-US" dirty="0"/>
              <a:t>Vishal Coelho</a:t>
            </a:r>
          </a:p>
        </p:txBody>
      </p:sp>
      <p:sp>
        <p:nvSpPr>
          <p:cNvPr id="8196" name="Rectangle 24"/>
          <p:cNvSpPr>
            <a:spLocks noGrp="1" noChangeArrowheads="1"/>
          </p:cNvSpPr>
          <p:nvPr>
            <p:ph type="sldNum" sz="quarter" idx="10"/>
          </p:nvPr>
        </p:nvSpPr>
        <p:spPr>
          <a:noFill/>
        </p:spPr>
        <p:txBody>
          <a:bodyPr/>
          <a:lstStyle/>
          <a:p>
            <a:fld id="{E1042B2B-4D16-4CA7-B712-48A3938A4074}"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783" y="2710899"/>
            <a:ext cx="6919913" cy="31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Rounded Rectangle 100"/>
          <p:cNvSpPr/>
          <p:nvPr/>
        </p:nvSpPr>
        <p:spPr>
          <a:xfrm>
            <a:off x="193042" y="568960"/>
            <a:ext cx="4768964" cy="5628640"/>
          </a:xfrm>
          <a:custGeom>
            <a:avLst/>
            <a:gdLst>
              <a:gd name="connsiteX0" fmla="*/ 0 w 3091815"/>
              <a:gd name="connsiteY0" fmla="*/ 515313 h 5516880"/>
              <a:gd name="connsiteX1" fmla="*/ 515313 w 3091815"/>
              <a:gd name="connsiteY1" fmla="*/ 0 h 5516880"/>
              <a:gd name="connsiteX2" fmla="*/ 2576502 w 3091815"/>
              <a:gd name="connsiteY2" fmla="*/ 0 h 5516880"/>
              <a:gd name="connsiteX3" fmla="*/ 3091815 w 3091815"/>
              <a:gd name="connsiteY3" fmla="*/ 515313 h 5516880"/>
              <a:gd name="connsiteX4" fmla="*/ 3091815 w 3091815"/>
              <a:gd name="connsiteY4" fmla="*/ 5001567 h 5516880"/>
              <a:gd name="connsiteX5" fmla="*/ 2576502 w 3091815"/>
              <a:gd name="connsiteY5" fmla="*/ 5516880 h 5516880"/>
              <a:gd name="connsiteX6" fmla="*/ 515313 w 3091815"/>
              <a:gd name="connsiteY6" fmla="*/ 5516880 h 5516880"/>
              <a:gd name="connsiteX7" fmla="*/ 0 w 3091815"/>
              <a:gd name="connsiteY7" fmla="*/ 5001567 h 5516880"/>
              <a:gd name="connsiteX8" fmla="*/ 0 w 3091815"/>
              <a:gd name="connsiteY8" fmla="*/ 515313 h 5516880"/>
              <a:gd name="connsiteX0" fmla="*/ 0 w 5221316"/>
              <a:gd name="connsiteY0" fmla="*/ 515313 h 5516880"/>
              <a:gd name="connsiteX1" fmla="*/ 515313 w 5221316"/>
              <a:gd name="connsiteY1" fmla="*/ 0 h 5516880"/>
              <a:gd name="connsiteX2" fmla="*/ 5197782 w 5221316"/>
              <a:gd name="connsiteY2" fmla="*/ 10160 h 5516880"/>
              <a:gd name="connsiteX3" fmla="*/ 3091815 w 5221316"/>
              <a:gd name="connsiteY3" fmla="*/ 515313 h 5516880"/>
              <a:gd name="connsiteX4" fmla="*/ 3091815 w 5221316"/>
              <a:gd name="connsiteY4" fmla="*/ 5001567 h 5516880"/>
              <a:gd name="connsiteX5" fmla="*/ 2576502 w 5221316"/>
              <a:gd name="connsiteY5" fmla="*/ 5516880 h 5516880"/>
              <a:gd name="connsiteX6" fmla="*/ 515313 w 5221316"/>
              <a:gd name="connsiteY6" fmla="*/ 5516880 h 5516880"/>
              <a:gd name="connsiteX7" fmla="*/ 0 w 5221316"/>
              <a:gd name="connsiteY7" fmla="*/ 5001567 h 5516880"/>
              <a:gd name="connsiteX8" fmla="*/ 0 w 5221316"/>
              <a:gd name="connsiteY8"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091815 w 5402992"/>
              <a:gd name="connsiteY4" fmla="*/ 5001567 h 5516880"/>
              <a:gd name="connsiteX5" fmla="*/ 2576502 w 5402992"/>
              <a:gd name="connsiteY5" fmla="*/ 5516880 h 5516880"/>
              <a:gd name="connsiteX6" fmla="*/ 515313 w 5402992"/>
              <a:gd name="connsiteY6" fmla="*/ 5516880 h 5516880"/>
              <a:gd name="connsiteX7" fmla="*/ 0 w 5402992"/>
              <a:gd name="connsiteY7" fmla="*/ 5001567 h 5516880"/>
              <a:gd name="connsiteX8" fmla="*/ 0 w 5402992"/>
              <a:gd name="connsiteY8"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091815 w 5402992"/>
              <a:gd name="connsiteY4" fmla="*/ 5001567 h 5516880"/>
              <a:gd name="connsiteX5" fmla="*/ 2576502 w 5402992"/>
              <a:gd name="connsiteY5" fmla="*/ 5516880 h 5516880"/>
              <a:gd name="connsiteX6" fmla="*/ 515313 w 5402992"/>
              <a:gd name="connsiteY6" fmla="*/ 5516880 h 5516880"/>
              <a:gd name="connsiteX7" fmla="*/ 0 w 5402992"/>
              <a:gd name="connsiteY7" fmla="*/ 5001567 h 5516880"/>
              <a:gd name="connsiteX8" fmla="*/ 0 w 5402992"/>
              <a:gd name="connsiteY8"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688079 w 5402992"/>
              <a:gd name="connsiteY4" fmla="*/ 4033520 h 5516880"/>
              <a:gd name="connsiteX5" fmla="*/ 3091815 w 5402992"/>
              <a:gd name="connsiteY5" fmla="*/ 5001567 h 5516880"/>
              <a:gd name="connsiteX6" fmla="*/ 2576502 w 5402992"/>
              <a:gd name="connsiteY6" fmla="*/ 5516880 h 5516880"/>
              <a:gd name="connsiteX7" fmla="*/ 515313 w 5402992"/>
              <a:gd name="connsiteY7" fmla="*/ 5516880 h 5516880"/>
              <a:gd name="connsiteX8" fmla="*/ 0 w 5402992"/>
              <a:gd name="connsiteY8" fmla="*/ 5001567 h 5516880"/>
              <a:gd name="connsiteX9" fmla="*/ 0 w 5402992"/>
              <a:gd name="connsiteY9"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241039 w 5402992"/>
              <a:gd name="connsiteY4" fmla="*/ 2346960 h 5516880"/>
              <a:gd name="connsiteX5" fmla="*/ 3091815 w 5402992"/>
              <a:gd name="connsiteY5" fmla="*/ 5001567 h 5516880"/>
              <a:gd name="connsiteX6" fmla="*/ 2576502 w 5402992"/>
              <a:gd name="connsiteY6" fmla="*/ 5516880 h 5516880"/>
              <a:gd name="connsiteX7" fmla="*/ 515313 w 5402992"/>
              <a:gd name="connsiteY7" fmla="*/ 5516880 h 5516880"/>
              <a:gd name="connsiteX8" fmla="*/ 0 w 5402992"/>
              <a:gd name="connsiteY8" fmla="*/ 5001567 h 5516880"/>
              <a:gd name="connsiteX9" fmla="*/ 0 w 5402992"/>
              <a:gd name="connsiteY9"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241039 w 5402992"/>
              <a:gd name="connsiteY4" fmla="*/ 2346960 h 5516880"/>
              <a:gd name="connsiteX5" fmla="*/ 3091815 w 5402992"/>
              <a:gd name="connsiteY5" fmla="*/ 5001567 h 5516880"/>
              <a:gd name="connsiteX6" fmla="*/ 2576502 w 5402992"/>
              <a:gd name="connsiteY6" fmla="*/ 5516880 h 5516880"/>
              <a:gd name="connsiteX7" fmla="*/ 515313 w 5402992"/>
              <a:gd name="connsiteY7" fmla="*/ 5516880 h 5516880"/>
              <a:gd name="connsiteX8" fmla="*/ 0 w 5402992"/>
              <a:gd name="connsiteY8" fmla="*/ 5001567 h 5516880"/>
              <a:gd name="connsiteX9" fmla="*/ 0 w 5402992"/>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241039 w 5374214"/>
              <a:gd name="connsiteY4" fmla="*/ 2346960 h 5516880"/>
              <a:gd name="connsiteX5" fmla="*/ 30918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241039 w 5374214"/>
              <a:gd name="connsiteY4" fmla="*/ 2346960 h 5516880"/>
              <a:gd name="connsiteX5" fmla="*/ 30918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0918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0918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8325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8325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8325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426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426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426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37175"/>
              <a:gd name="connsiteY0" fmla="*/ 515313 h 5516880"/>
              <a:gd name="connsiteX1" fmla="*/ 515313 w 5337175"/>
              <a:gd name="connsiteY1" fmla="*/ 0 h 5516880"/>
              <a:gd name="connsiteX2" fmla="*/ 4578022 w 5337175"/>
              <a:gd name="connsiteY2" fmla="*/ 0 h 5516880"/>
              <a:gd name="connsiteX3" fmla="*/ 5337175 w 5337175"/>
              <a:gd name="connsiteY3" fmla="*/ 1825953 h 5516880"/>
              <a:gd name="connsiteX4" fmla="*/ 3119119 w 5337175"/>
              <a:gd name="connsiteY4" fmla="*/ 2407920 h 5516880"/>
              <a:gd name="connsiteX5" fmla="*/ 3142615 w 5337175"/>
              <a:gd name="connsiteY5" fmla="*/ 5001567 h 5516880"/>
              <a:gd name="connsiteX6" fmla="*/ 2576502 w 5337175"/>
              <a:gd name="connsiteY6" fmla="*/ 5516880 h 5516880"/>
              <a:gd name="connsiteX7" fmla="*/ 515313 w 5337175"/>
              <a:gd name="connsiteY7" fmla="*/ 5516880 h 5516880"/>
              <a:gd name="connsiteX8" fmla="*/ 0 w 5337175"/>
              <a:gd name="connsiteY8" fmla="*/ 5001567 h 5516880"/>
              <a:gd name="connsiteX9" fmla="*/ 0 w 5337175"/>
              <a:gd name="connsiteY9" fmla="*/ 515313 h 5516880"/>
              <a:gd name="connsiteX0" fmla="*/ 0 w 4715111"/>
              <a:gd name="connsiteY0" fmla="*/ 515313 h 5516880"/>
              <a:gd name="connsiteX1" fmla="*/ 515313 w 4715111"/>
              <a:gd name="connsiteY1" fmla="*/ 0 h 5516880"/>
              <a:gd name="connsiteX2" fmla="*/ 4578022 w 4715111"/>
              <a:gd name="connsiteY2" fmla="*/ 0 h 5516880"/>
              <a:gd name="connsiteX3" fmla="*/ 4615815 w 4715111"/>
              <a:gd name="connsiteY3" fmla="*/ 1866593 h 5516880"/>
              <a:gd name="connsiteX4" fmla="*/ 3119119 w 4715111"/>
              <a:gd name="connsiteY4" fmla="*/ 2407920 h 5516880"/>
              <a:gd name="connsiteX5" fmla="*/ 3142615 w 4715111"/>
              <a:gd name="connsiteY5" fmla="*/ 5001567 h 5516880"/>
              <a:gd name="connsiteX6" fmla="*/ 2576502 w 4715111"/>
              <a:gd name="connsiteY6" fmla="*/ 5516880 h 5516880"/>
              <a:gd name="connsiteX7" fmla="*/ 515313 w 4715111"/>
              <a:gd name="connsiteY7" fmla="*/ 5516880 h 5516880"/>
              <a:gd name="connsiteX8" fmla="*/ 0 w 4715111"/>
              <a:gd name="connsiteY8" fmla="*/ 5001567 h 5516880"/>
              <a:gd name="connsiteX9" fmla="*/ 0 w 4715111"/>
              <a:gd name="connsiteY9" fmla="*/ 515313 h 5516880"/>
              <a:gd name="connsiteX0" fmla="*/ 0 w 4710628"/>
              <a:gd name="connsiteY0" fmla="*/ 515313 h 5516880"/>
              <a:gd name="connsiteX1" fmla="*/ 515313 w 4710628"/>
              <a:gd name="connsiteY1" fmla="*/ 0 h 5516880"/>
              <a:gd name="connsiteX2" fmla="*/ 4578022 w 4710628"/>
              <a:gd name="connsiteY2" fmla="*/ 0 h 5516880"/>
              <a:gd name="connsiteX3" fmla="*/ 4615815 w 4710628"/>
              <a:gd name="connsiteY3" fmla="*/ 1866593 h 5516880"/>
              <a:gd name="connsiteX4" fmla="*/ 3119119 w 4710628"/>
              <a:gd name="connsiteY4" fmla="*/ 2407920 h 5516880"/>
              <a:gd name="connsiteX5" fmla="*/ 3142615 w 4710628"/>
              <a:gd name="connsiteY5" fmla="*/ 5001567 h 5516880"/>
              <a:gd name="connsiteX6" fmla="*/ 2576502 w 4710628"/>
              <a:gd name="connsiteY6" fmla="*/ 5516880 h 5516880"/>
              <a:gd name="connsiteX7" fmla="*/ 515313 w 4710628"/>
              <a:gd name="connsiteY7" fmla="*/ 5516880 h 5516880"/>
              <a:gd name="connsiteX8" fmla="*/ 0 w 4710628"/>
              <a:gd name="connsiteY8" fmla="*/ 5001567 h 5516880"/>
              <a:gd name="connsiteX9" fmla="*/ 0 w 4710628"/>
              <a:gd name="connsiteY9" fmla="*/ 515313 h 5516880"/>
              <a:gd name="connsiteX0" fmla="*/ 0 w 4659624"/>
              <a:gd name="connsiteY0" fmla="*/ 515313 h 5516880"/>
              <a:gd name="connsiteX1" fmla="*/ 515313 w 4659624"/>
              <a:gd name="connsiteY1" fmla="*/ 0 h 5516880"/>
              <a:gd name="connsiteX2" fmla="*/ 4496742 w 4659624"/>
              <a:gd name="connsiteY2" fmla="*/ 10160 h 5516880"/>
              <a:gd name="connsiteX3" fmla="*/ 4615815 w 4659624"/>
              <a:gd name="connsiteY3" fmla="*/ 1866593 h 5516880"/>
              <a:gd name="connsiteX4" fmla="*/ 3119119 w 4659624"/>
              <a:gd name="connsiteY4" fmla="*/ 2407920 h 5516880"/>
              <a:gd name="connsiteX5" fmla="*/ 3142615 w 4659624"/>
              <a:gd name="connsiteY5" fmla="*/ 5001567 h 5516880"/>
              <a:gd name="connsiteX6" fmla="*/ 2576502 w 4659624"/>
              <a:gd name="connsiteY6" fmla="*/ 5516880 h 5516880"/>
              <a:gd name="connsiteX7" fmla="*/ 515313 w 4659624"/>
              <a:gd name="connsiteY7" fmla="*/ 5516880 h 5516880"/>
              <a:gd name="connsiteX8" fmla="*/ 0 w 4659624"/>
              <a:gd name="connsiteY8" fmla="*/ 5001567 h 5516880"/>
              <a:gd name="connsiteX9" fmla="*/ 0 w 4659624"/>
              <a:gd name="connsiteY9" fmla="*/ 515313 h 5516880"/>
              <a:gd name="connsiteX0" fmla="*/ 0 w 4650879"/>
              <a:gd name="connsiteY0" fmla="*/ 515313 h 5516880"/>
              <a:gd name="connsiteX1" fmla="*/ 515313 w 4650879"/>
              <a:gd name="connsiteY1" fmla="*/ 0 h 5516880"/>
              <a:gd name="connsiteX2" fmla="*/ 4496742 w 4650879"/>
              <a:gd name="connsiteY2" fmla="*/ 10160 h 5516880"/>
              <a:gd name="connsiteX3" fmla="*/ 4595495 w 4650879"/>
              <a:gd name="connsiteY3" fmla="*/ 1907233 h 5516880"/>
              <a:gd name="connsiteX4" fmla="*/ 3119119 w 4650879"/>
              <a:gd name="connsiteY4" fmla="*/ 2407920 h 5516880"/>
              <a:gd name="connsiteX5" fmla="*/ 3142615 w 4650879"/>
              <a:gd name="connsiteY5" fmla="*/ 5001567 h 5516880"/>
              <a:gd name="connsiteX6" fmla="*/ 2576502 w 4650879"/>
              <a:gd name="connsiteY6" fmla="*/ 5516880 h 5516880"/>
              <a:gd name="connsiteX7" fmla="*/ 515313 w 4650879"/>
              <a:gd name="connsiteY7" fmla="*/ 5516880 h 5516880"/>
              <a:gd name="connsiteX8" fmla="*/ 0 w 4650879"/>
              <a:gd name="connsiteY8" fmla="*/ 5001567 h 5516880"/>
              <a:gd name="connsiteX9" fmla="*/ 0 w 4650879"/>
              <a:gd name="connsiteY9" fmla="*/ 515313 h 5516880"/>
              <a:gd name="connsiteX0" fmla="*/ 0 w 4650879"/>
              <a:gd name="connsiteY0" fmla="*/ 515313 h 5516880"/>
              <a:gd name="connsiteX1" fmla="*/ 515313 w 4650879"/>
              <a:gd name="connsiteY1" fmla="*/ 0 h 5516880"/>
              <a:gd name="connsiteX2" fmla="*/ 4496742 w 4650879"/>
              <a:gd name="connsiteY2" fmla="*/ 10160 h 5516880"/>
              <a:gd name="connsiteX3" fmla="*/ 4595495 w 4650879"/>
              <a:gd name="connsiteY3" fmla="*/ 1907233 h 5516880"/>
              <a:gd name="connsiteX4" fmla="*/ 3119119 w 4650879"/>
              <a:gd name="connsiteY4" fmla="*/ 2407920 h 5516880"/>
              <a:gd name="connsiteX5" fmla="*/ 3142615 w 4650879"/>
              <a:gd name="connsiteY5" fmla="*/ 5001567 h 5516880"/>
              <a:gd name="connsiteX6" fmla="*/ 2576502 w 4650879"/>
              <a:gd name="connsiteY6" fmla="*/ 5516880 h 5516880"/>
              <a:gd name="connsiteX7" fmla="*/ 515313 w 4650879"/>
              <a:gd name="connsiteY7" fmla="*/ 5516880 h 5516880"/>
              <a:gd name="connsiteX8" fmla="*/ 0 w 4650879"/>
              <a:gd name="connsiteY8" fmla="*/ 5001567 h 5516880"/>
              <a:gd name="connsiteX9" fmla="*/ 0 w 4650879"/>
              <a:gd name="connsiteY9" fmla="*/ 515313 h 5516880"/>
              <a:gd name="connsiteX0" fmla="*/ 0 w 4664654"/>
              <a:gd name="connsiteY0" fmla="*/ 515313 h 5516880"/>
              <a:gd name="connsiteX1" fmla="*/ 515313 w 4664654"/>
              <a:gd name="connsiteY1" fmla="*/ 0 h 5516880"/>
              <a:gd name="connsiteX2" fmla="*/ 4496742 w 4664654"/>
              <a:gd name="connsiteY2" fmla="*/ 10160 h 5516880"/>
              <a:gd name="connsiteX3" fmla="*/ 4595495 w 4664654"/>
              <a:gd name="connsiteY3" fmla="*/ 1907233 h 5516880"/>
              <a:gd name="connsiteX4" fmla="*/ 3119119 w 4664654"/>
              <a:gd name="connsiteY4" fmla="*/ 2407920 h 5516880"/>
              <a:gd name="connsiteX5" fmla="*/ 3142615 w 4664654"/>
              <a:gd name="connsiteY5" fmla="*/ 5001567 h 5516880"/>
              <a:gd name="connsiteX6" fmla="*/ 2576502 w 4664654"/>
              <a:gd name="connsiteY6" fmla="*/ 5516880 h 5516880"/>
              <a:gd name="connsiteX7" fmla="*/ 515313 w 4664654"/>
              <a:gd name="connsiteY7" fmla="*/ 5516880 h 5516880"/>
              <a:gd name="connsiteX8" fmla="*/ 0 w 4664654"/>
              <a:gd name="connsiteY8" fmla="*/ 5001567 h 5516880"/>
              <a:gd name="connsiteX9" fmla="*/ 0 w 4664654"/>
              <a:gd name="connsiteY9" fmla="*/ 515313 h 5516880"/>
              <a:gd name="connsiteX0" fmla="*/ 0 w 4636879"/>
              <a:gd name="connsiteY0" fmla="*/ 515313 h 5516880"/>
              <a:gd name="connsiteX1" fmla="*/ 515313 w 4636879"/>
              <a:gd name="connsiteY1" fmla="*/ 0 h 5516880"/>
              <a:gd name="connsiteX2" fmla="*/ 4496742 w 4636879"/>
              <a:gd name="connsiteY2" fmla="*/ 10160 h 5516880"/>
              <a:gd name="connsiteX3" fmla="*/ 4524375 w 4636879"/>
              <a:gd name="connsiteY3" fmla="*/ 2110433 h 5516880"/>
              <a:gd name="connsiteX4" fmla="*/ 3119119 w 4636879"/>
              <a:gd name="connsiteY4" fmla="*/ 2407920 h 5516880"/>
              <a:gd name="connsiteX5" fmla="*/ 3142615 w 4636879"/>
              <a:gd name="connsiteY5" fmla="*/ 5001567 h 5516880"/>
              <a:gd name="connsiteX6" fmla="*/ 2576502 w 4636879"/>
              <a:gd name="connsiteY6" fmla="*/ 5516880 h 5516880"/>
              <a:gd name="connsiteX7" fmla="*/ 515313 w 4636879"/>
              <a:gd name="connsiteY7" fmla="*/ 5516880 h 5516880"/>
              <a:gd name="connsiteX8" fmla="*/ 0 w 4636879"/>
              <a:gd name="connsiteY8" fmla="*/ 5001567 h 5516880"/>
              <a:gd name="connsiteX9" fmla="*/ 0 w 4636879"/>
              <a:gd name="connsiteY9" fmla="*/ 515313 h 5516880"/>
              <a:gd name="connsiteX0" fmla="*/ 0 w 4636879"/>
              <a:gd name="connsiteY0" fmla="*/ 515313 h 5516880"/>
              <a:gd name="connsiteX1" fmla="*/ 515313 w 4636879"/>
              <a:gd name="connsiteY1" fmla="*/ 0 h 5516880"/>
              <a:gd name="connsiteX2" fmla="*/ 4496742 w 4636879"/>
              <a:gd name="connsiteY2" fmla="*/ 10160 h 5516880"/>
              <a:gd name="connsiteX3" fmla="*/ 4524375 w 4636879"/>
              <a:gd name="connsiteY3" fmla="*/ 2110433 h 5516880"/>
              <a:gd name="connsiteX4" fmla="*/ 3119119 w 4636879"/>
              <a:gd name="connsiteY4" fmla="*/ 2407920 h 5516880"/>
              <a:gd name="connsiteX5" fmla="*/ 3142615 w 4636879"/>
              <a:gd name="connsiteY5" fmla="*/ 5001567 h 5516880"/>
              <a:gd name="connsiteX6" fmla="*/ 2576502 w 4636879"/>
              <a:gd name="connsiteY6" fmla="*/ 5516880 h 5516880"/>
              <a:gd name="connsiteX7" fmla="*/ 515313 w 4636879"/>
              <a:gd name="connsiteY7" fmla="*/ 5516880 h 5516880"/>
              <a:gd name="connsiteX8" fmla="*/ 0 w 4636879"/>
              <a:gd name="connsiteY8" fmla="*/ 5001567 h 5516880"/>
              <a:gd name="connsiteX9" fmla="*/ 0 w 4636879"/>
              <a:gd name="connsiteY9" fmla="*/ 515313 h 5516880"/>
              <a:gd name="connsiteX0" fmla="*/ 0 w 4741251"/>
              <a:gd name="connsiteY0" fmla="*/ 515313 h 5516880"/>
              <a:gd name="connsiteX1" fmla="*/ 515313 w 4741251"/>
              <a:gd name="connsiteY1" fmla="*/ 0 h 5516880"/>
              <a:gd name="connsiteX2" fmla="*/ 4496742 w 4741251"/>
              <a:gd name="connsiteY2" fmla="*/ 10160 h 5516880"/>
              <a:gd name="connsiteX3" fmla="*/ 4524375 w 4741251"/>
              <a:gd name="connsiteY3" fmla="*/ 2110433 h 5516880"/>
              <a:gd name="connsiteX4" fmla="*/ 3119119 w 4741251"/>
              <a:gd name="connsiteY4" fmla="*/ 2407920 h 5516880"/>
              <a:gd name="connsiteX5" fmla="*/ 3142615 w 4741251"/>
              <a:gd name="connsiteY5" fmla="*/ 5001567 h 5516880"/>
              <a:gd name="connsiteX6" fmla="*/ 2576502 w 4741251"/>
              <a:gd name="connsiteY6" fmla="*/ 5516880 h 5516880"/>
              <a:gd name="connsiteX7" fmla="*/ 515313 w 4741251"/>
              <a:gd name="connsiteY7" fmla="*/ 5516880 h 5516880"/>
              <a:gd name="connsiteX8" fmla="*/ 0 w 4741251"/>
              <a:gd name="connsiteY8" fmla="*/ 5001567 h 5516880"/>
              <a:gd name="connsiteX9" fmla="*/ 0 w 4741251"/>
              <a:gd name="connsiteY9" fmla="*/ 515313 h 5516880"/>
              <a:gd name="connsiteX0" fmla="*/ 0 w 4828351"/>
              <a:gd name="connsiteY0" fmla="*/ 515313 h 5516880"/>
              <a:gd name="connsiteX1" fmla="*/ 515313 w 4828351"/>
              <a:gd name="connsiteY1" fmla="*/ 0 h 5516880"/>
              <a:gd name="connsiteX2" fmla="*/ 4496742 w 4828351"/>
              <a:gd name="connsiteY2" fmla="*/ 10160 h 5516880"/>
              <a:gd name="connsiteX3" fmla="*/ 4524375 w 4828351"/>
              <a:gd name="connsiteY3" fmla="*/ 2110433 h 5516880"/>
              <a:gd name="connsiteX4" fmla="*/ 3119119 w 4828351"/>
              <a:gd name="connsiteY4" fmla="*/ 2407920 h 5516880"/>
              <a:gd name="connsiteX5" fmla="*/ 3142615 w 4828351"/>
              <a:gd name="connsiteY5" fmla="*/ 5001567 h 5516880"/>
              <a:gd name="connsiteX6" fmla="*/ 2576502 w 4828351"/>
              <a:gd name="connsiteY6" fmla="*/ 5516880 h 5516880"/>
              <a:gd name="connsiteX7" fmla="*/ 515313 w 4828351"/>
              <a:gd name="connsiteY7" fmla="*/ 5516880 h 5516880"/>
              <a:gd name="connsiteX8" fmla="*/ 0 w 4828351"/>
              <a:gd name="connsiteY8" fmla="*/ 5001567 h 5516880"/>
              <a:gd name="connsiteX9" fmla="*/ 0 w 4828351"/>
              <a:gd name="connsiteY9" fmla="*/ 515313 h 5516880"/>
              <a:gd name="connsiteX0" fmla="*/ 0 w 4865817"/>
              <a:gd name="connsiteY0" fmla="*/ 515313 h 5516880"/>
              <a:gd name="connsiteX1" fmla="*/ 515313 w 4865817"/>
              <a:gd name="connsiteY1" fmla="*/ 0 h 5516880"/>
              <a:gd name="connsiteX2" fmla="*/ 4496742 w 4865817"/>
              <a:gd name="connsiteY2" fmla="*/ 10160 h 5516880"/>
              <a:gd name="connsiteX3" fmla="*/ 4693921 w 4865817"/>
              <a:gd name="connsiteY3" fmla="*/ 304800 h 5516880"/>
              <a:gd name="connsiteX4" fmla="*/ 4524375 w 4865817"/>
              <a:gd name="connsiteY4" fmla="*/ 2110433 h 5516880"/>
              <a:gd name="connsiteX5" fmla="*/ 3119119 w 4865817"/>
              <a:gd name="connsiteY5" fmla="*/ 2407920 h 5516880"/>
              <a:gd name="connsiteX6" fmla="*/ 3142615 w 4865817"/>
              <a:gd name="connsiteY6" fmla="*/ 5001567 h 5516880"/>
              <a:gd name="connsiteX7" fmla="*/ 2576502 w 4865817"/>
              <a:gd name="connsiteY7" fmla="*/ 5516880 h 5516880"/>
              <a:gd name="connsiteX8" fmla="*/ 515313 w 4865817"/>
              <a:gd name="connsiteY8" fmla="*/ 5516880 h 5516880"/>
              <a:gd name="connsiteX9" fmla="*/ 0 w 4865817"/>
              <a:gd name="connsiteY9" fmla="*/ 5001567 h 5516880"/>
              <a:gd name="connsiteX10" fmla="*/ 0 w 4865817"/>
              <a:gd name="connsiteY10" fmla="*/ 515313 h 5516880"/>
              <a:gd name="connsiteX0" fmla="*/ 0 w 4869569"/>
              <a:gd name="connsiteY0" fmla="*/ 515313 h 5516880"/>
              <a:gd name="connsiteX1" fmla="*/ 515313 w 4869569"/>
              <a:gd name="connsiteY1" fmla="*/ 0 h 5516880"/>
              <a:gd name="connsiteX2" fmla="*/ 4496742 w 4869569"/>
              <a:gd name="connsiteY2" fmla="*/ 10160 h 5516880"/>
              <a:gd name="connsiteX3" fmla="*/ 4704081 w 4869569"/>
              <a:gd name="connsiteY3" fmla="*/ 660400 h 5516880"/>
              <a:gd name="connsiteX4" fmla="*/ 4524375 w 4869569"/>
              <a:gd name="connsiteY4" fmla="*/ 2110433 h 5516880"/>
              <a:gd name="connsiteX5" fmla="*/ 3119119 w 4869569"/>
              <a:gd name="connsiteY5" fmla="*/ 2407920 h 5516880"/>
              <a:gd name="connsiteX6" fmla="*/ 3142615 w 4869569"/>
              <a:gd name="connsiteY6" fmla="*/ 5001567 h 5516880"/>
              <a:gd name="connsiteX7" fmla="*/ 2576502 w 4869569"/>
              <a:gd name="connsiteY7" fmla="*/ 5516880 h 5516880"/>
              <a:gd name="connsiteX8" fmla="*/ 515313 w 4869569"/>
              <a:gd name="connsiteY8" fmla="*/ 5516880 h 5516880"/>
              <a:gd name="connsiteX9" fmla="*/ 0 w 4869569"/>
              <a:gd name="connsiteY9" fmla="*/ 5001567 h 5516880"/>
              <a:gd name="connsiteX10" fmla="*/ 0 w 4869569"/>
              <a:gd name="connsiteY10" fmla="*/ 515313 h 5516880"/>
              <a:gd name="connsiteX0" fmla="*/ 0 w 4718471"/>
              <a:gd name="connsiteY0" fmla="*/ 515313 h 5516880"/>
              <a:gd name="connsiteX1" fmla="*/ 515313 w 4718471"/>
              <a:gd name="connsiteY1" fmla="*/ 0 h 5516880"/>
              <a:gd name="connsiteX2" fmla="*/ 4100502 w 4718471"/>
              <a:gd name="connsiteY2" fmla="*/ 10160 h 5516880"/>
              <a:gd name="connsiteX3" fmla="*/ 4704081 w 4718471"/>
              <a:gd name="connsiteY3" fmla="*/ 660400 h 5516880"/>
              <a:gd name="connsiteX4" fmla="*/ 4524375 w 4718471"/>
              <a:gd name="connsiteY4" fmla="*/ 2110433 h 5516880"/>
              <a:gd name="connsiteX5" fmla="*/ 3119119 w 4718471"/>
              <a:gd name="connsiteY5" fmla="*/ 2407920 h 5516880"/>
              <a:gd name="connsiteX6" fmla="*/ 3142615 w 4718471"/>
              <a:gd name="connsiteY6" fmla="*/ 5001567 h 5516880"/>
              <a:gd name="connsiteX7" fmla="*/ 2576502 w 4718471"/>
              <a:gd name="connsiteY7" fmla="*/ 5516880 h 5516880"/>
              <a:gd name="connsiteX8" fmla="*/ 515313 w 4718471"/>
              <a:gd name="connsiteY8" fmla="*/ 5516880 h 5516880"/>
              <a:gd name="connsiteX9" fmla="*/ 0 w 4718471"/>
              <a:gd name="connsiteY9" fmla="*/ 5001567 h 5516880"/>
              <a:gd name="connsiteX10" fmla="*/ 0 w 4718471"/>
              <a:gd name="connsiteY10" fmla="*/ 515313 h 5516880"/>
              <a:gd name="connsiteX0" fmla="*/ 0 w 4718471"/>
              <a:gd name="connsiteY0" fmla="*/ 515313 h 5516880"/>
              <a:gd name="connsiteX1" fmla="*/ 515313 w 4718471"/>
              <a:gd name="connsiteY1" fmla="*/ 0 h 5516880"/>
              <a:gd name="connsiteX2" fmla="*/ 4100502 w 4718471"/>
              <a:gd name="connsiteY2" fmla="*/ 10160 h 5516880"/>
              <a:gd name="connsiteX3" fmla="*/ 4704081 w 4718471"/>
              <a:gd name="connsiteY3" fmla="*/ 660400 h 5516880"/>
              <a:gd name="connsiteX4" fmla="*/ 4524375 w 4718471"/>
              <a:gd name="connsiteY4" fmla="*/ 2110433 h 5516880"/>
              <a:gd name="connsiteX5" fmla="*/ 3119119 w 4718471"/>
              <a:gd name="connsiteY5" fmla="*/ 2407920 h 5516880"/>
              <a:gd name="connsiteX6" fmla="*/ 3142615 w 4718471"/>
              <a:gd name="connsiteY6" fmla="*/ 5001567 h 5516880"/>
              <a:gd name="connsiteX7" fmla="*/ 2576502 w 4718471"/>
              <a:gd name="connsiteY7" fmla="*/ 5516880 h 5516880"/>
              <a:gd name="connsiteX8" fmla="*/ 515313 w 4718471"/>
              <a:gd name="connsiteY8" fmla="*/ 5516880 h 5516880"/>
              <a:gd name="connsiteX9" fmla="*/ 0 w 4718471"/>
              <a:gd name="connsiteY9" fmla="*/ 5001567 h 5516880"/>
              <a:gd name="connsiteX10" fmla="*/ 0 w 4718471"/>
              <a:gd name="connsiteY10" fmla="*/ 515313 h 5516880"/>
              <a:gd name="connsiteX0" fmla="*/ 0 w 4718471"/>
              <a:gd name="connsiteY0" fmla="*/ 515313 h 5516880"/>
              <a:gd name="connsiteX1" fmla="*/ 515313 w 4718471"/>
              <a:gd name="connsiteY1" fmla="*/ 0 h 5516880"/>
              <a:gd name="connsiteX2" fmla="*/ 4100502 w 4718471"/>
              <a:gd name="connsiteY2" fmla="*/ 10160 h 5516880"/>
              <a:gd name="connsiteX3" fmla="*/ 4704081 w 4718471"/>
              <a:gd name="connsiteY3" fmla="*/ 660400 h 5516880"/>
              <a:gd name="connsiteX4" fmla="*/ 4524375 w 4718471"/>
              <a:gd name="connsiteY4" fmla="*/ 2110433 h 5516880"/>
              <a:gd name="connsiteX5" fmla="*/ 3119119 w 4718471"/>
              <a:gd name="connsiteY5" fmla="*/ 2407920 h 5516880"/>
              <a:gd name="connsiteX6" fmla="*/ 3142615 w 4718471"/>
              <a:gd name="connsiteY6" fmla="*/ 5001567 h 5516880"/>
              <a:gd name="connsiteX7" fmla="*/ 2576502 w 4718471"/>
              <a:gd name="connsiteY7" fmla="*/ 5516880 h 5516880"/>
              <a:gd name="connsiteX8" fmla="*/ 515313 w 4718471"/>
              <a:gd name="connsiteY8" fmla="*/ 5516880 h 5516880"/>
              <a:gd name="connsiteX9" fmla="*/ 0 w 4718471"/>
              <a:gd name="connsiteY9" fmla="*/ 5001567 h 5516880"/>
              <a:gd name="connsiteX10" fmla="*/ 0 w 4718471"/>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524375 w 4768964"/>
              <a:gd name="connsiteY4" fmla="*/ 211043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70896"/>
              <a:gd name="connsiteY0" fmla="*/ 515313 h 5516880"/>
              <a:gd name="connsiteX1" fmla="*/ 515313 w 4770896"/>
              <a:gd name="connsiteY1" fmla="*/ 0 h 5516880"/>
              <a:gd name="connsiteX2" fmla="*/ 4100502 w 4770896"/>
              <a:gd name="connsiteY2" fmla="*/ 10160 h 5516880"/>
              <a:gd name="connsiteX3" fmla="*/ 4765041 w 4770896"/>
              <a:gd name="connsiteY3" fmla="*/ 660400 h 5516880"/>
              <a:gd name="connsiteX4" fmla="*/ 4524375 w 4770896"/>
              <a:gd name="connsiteY4" fmla="*/ 2110433 h 5516880"/>
              <a:gd name="connsiteX5" fmla="*/ 3119119 w 4770896"/>
              <a:gd name="connsiteY5" fmla="*/ 2407920 h 5516880"/>
              <a:gd name="connsiteX6" fmla="*/ 3142615 w 4770896"/>
              <a:gd name="connsiteY6" fmla="*/ 5001567 h 5516880"/>
              <a:gd name="connsiteX7" fmla="*/ 2576502 w 4770896"/>
              <a:gd name="connsiteY7" fmla="*/ 5516880 h 5516880"/>
              <a:gd name="connsiteX8" fmla="*/ 515313 w 4770896"/>
              <a:gd name="connsiteY8" fmla="*/ 5516880 h 5516880"/>
              <a:gd name="connsiteX9" fmla="*/ 0 w 4770896"/>
              <a:gd name="connsiteY9" fmla="*/ 5001567 h 5516880"/>
              <a:gd name="connsiteX10" fmla="*/ 0 w 4770896"/>
              <a:gd name="connsiteY10" fmla="*/ 515313 h 5516880"/>
              <a:gd name="connsiteX0" fmla="*/ 0 w 4804585"/>
              <a:gd name="connsiteY0" fmla="*/ 515313 h 5516880"/>
              <a:gd name="connsiteX1" fmla="*/ 515313 w 4804585"/>
              <a:gd name="connsiteY1" fmla="*/ 0 h 5516880"/>
              <a:gd name="connsiteX2" fmla="*/ 4100502 w 4804585"/>
              <a:gd name="connsiteY2" fmla="*/ 10160 h 5516880"/>
              <a:gd name="connsiteX3" fmla="*/ 4765041 w 4804585"/>
              <a:gd name="connsiteY3" fmla="*/ 660400 h 5516880"/>
              <a:gd name="connsiteX4" fmla="*/ 4636135 w 4804585"/>
              <a:gd name="connsiteY4" fmla="*/ 2090113 h 5516880"/>
              <a:gd name="connsiteX5" fmla="*/ 3119119 w 4804585"/>
              <a:gd name="connsiteY5" fmla="*/ 2407920 h 5516880"/>
              <a:gd name="connsiteX6" fmla="*/ 3142615 w 4804585"/>
              <a:gd name="connsiteY6" fmla="*/ 5001567 h 5516880"/>
              <a:gd name="connsiteX7" fmla="*/ 2576502 w 4804585"/>
              <a:gd name="connsiteY7" fmla="*/ 5516880 h 5516880"/>
              <a:gd name="connsiteX8" fmla="*/ 515313 w 4804585"/>
              <a:gd name="connsiteY8" fmla="*/ 5516880 h 5516880"/>
              <a:gd name="connsiteX9" fmla="*/ 0 w 4804585"/>
              <a:gd name="connsiteY9" fmla="*/ 5001567 h 5516880"/>
              <a:gd name="connsiteX10" fmla="*/ 0 w 4804585"/>
              <a:gd name="connsiteY10" fmla="*/ 515313 h 5516880"/>
              <a:gd name="connsiteX0" fmla="*/ 0 w 4838780"/>
              <a:gd name="connsiteY0" fmla="*/ 515313 h 5516880"/>
              <a:gd name="connsiteX1" fmla="*/ 515313 w 4838780"/>
              <a:gd name="connsiteY1" fmla="*/ 0 h 5516880"/>
              <a:gd name="connsiteX2" fmla="*/ 4100502 w 4838780"/>
              <a:gd name="connsiteY2" fmla="*/ 10160 h 5516880"/>
              <a:gd name="connsiteX3" fmla="*/ 4765041 w 4838780"/>
              <a:gd name="connsiteY3" fmla="*/ 660400 h 5516880"/>
              <a:gd name="connsiteX4" fmla="*/ 4697095 w 4838780"/>
              <a:gd name="connsiteY4" fmla="*/ 2069793 h 5516880"/>
              <a:gd name="connsiteX5" fmla="*/ 3119119 w 4838780"/>
              <a:gd name="connsiteY5" fmla="*/ 2407920 h 5516880"/>
              <a:gd name="connsiteX6" fmla="*/ 3142615 w 4838780"/>
              <a:gd name="connsiteY6" fmla="*/ 5001567 h 5516880"/>
              <a:gd name="connsiteX7" fmla="*/ 2576502 w 4838780"/>
              <a:gd name="connsiteY7" fmla="*/ 5516880 h 5516880"/>
              <a:gd name="connsiteX8" fmla="*/ 515313 w 4838780"/>
              <a:gd name="connsiteY8" fmla="*/ 5516880 h 5516880"/>
              <a:gd name="connsiteX9" fmla="*/ 0 w 4838780"/>
              <a:gd name="connsiteY9" fmla="*/ 5001567 h 5516880"/>
              <a:gd name="connsiteX10" fmla="*/ 0 w 4838780"/>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697095 w 4768964"/>
              <a:gd name="connsiteY4" fmla="*/ 206979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697095 w 4768964"/>
              <a:gd name="connsiteY4" fmla="*/ 206979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72805"/>
              <a:gd name="connsiteY0" fmla="*/ 515313 h 5516880"/>
              <a:gd name="connsiteX1" fmla="*/ 515313 w 4772805"/>
              <a:gd name="connsiteY1" fmla="*/ 0 h 5516880"/>
              <a:gd name="connsiteX2" fmla="*/ 4100502 w 4772805"/>
              <a:gd name="connsiteY2" fmla="*/ 10160 h 5516880"/>
              <a:gd name="connsiteX3" fmla="*/ 4765041 w 4772805"/>
              <a:gd name="connsiteY3" fmla="*/ 660400 h 5516880"/>
              <a:gd name="connsiteX4" fmla="*/ 4727575 w 4772805"/>
              <a:gd name="connsiteY4" fmla="*/ 2049473 h 5516880"/>
              <a:gd name="connsiteX5" fmla="*/ 3119119 w 4772805"/>
              <a:gd name="connsiteY5" fmla="*/ 2407920 h 5516880"/>
              <a:gd name="connsiteX6" fmla="*/ 3142615 w 4772805"/>
              <a:gd name="connsiteY6" fmla="*/ 5001567 h 5516880"/>
              <a:gd name="connsiteX7" fmla="*/ 2576502 w 4772805"/>
              <a:gd name="connsiteY7" fmla="*/ 5516880 h 5516880"/>
              <a:gd name="connsiteX8" fmla="*/ 515313 w 4772805"/>
              <a:gd name="connsiteY8" fmla="*/ 5516880 h 5516880"/>
              <a:gd name="connsiteX9" fmla="*/ 0 w 4772805"/>
              <a:gd name="connsiteY9" fmla="*/ 5001567 h 5516880"/>
              <a:gd name="connsiteX10" fmla="*/ 0 w 4772805"/>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727575 w 4768964"/>
              <a:gd name="connsiteY4" fmla="*/ 204947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686935 w 4768964"/>
              <a:gd name="connsiteY4" fmla="*/ 203931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737735 w 4768964"/>
              <a:gd name="connsiteY4" fmla="*/ 204947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737735 w 4768964"/>
              <a:gd name="connsiteY4" fmla="*/ 204947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3119119 w 4771677"/>
              <a:gd name="connsiteY5" fmla="*/ 2407920 h 5516880"/>
              <a:gd name="connsiteX6" fmla="*/ 3142615 w 4771677"/>
              <a:gd name="connsiteY6" fmla="*/ 5001567 h 5516880"/>
              <a:gd name="connsiteX7" fmla="*/ 2576502 w 4771677"/>
              <a:gd name="connsiteY7" fmla="*/ 5516880 h 5516880"/>
              <a:gd name="connsiteX8" fmla="*/ 515313 w 4771677"/>
              <a:gd name="connsiteY8" fmla="*/ 5516880 h 5516880"/>
              <a:gd name="connsiteX9" fmla="*/ 0 w 4771677"/>
              <a:gd name="connsiteY9" fmla="*/ 5001567 h 5516880"/>
              <a:gd name="connsiteX10" fmla="*/ 0 w 4771677"/>
              <a:gd name="connsiteY10"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86070"/>
              <a:gd name="connsiteY0" fmla="*/ 515313 h 5516880"/>
              <a:gd name="connsiteX1" fmla="*/ 515313 w 4786070"/>
              <a:gd name="connsiteY1" fmla="*/ 0 h 5516880"/>
              <a:gd name="connsiteX2" fmla="*/ 4100502 w 4786070"/>
              <a:gd name="connsiteY2" fmla="*/ 10160 h 5516880"/>
              <a:gd name="connsiteX3" fmla="*/ 4765041 w 4786070"/>
              <a:gd name="connsiteY3" fmla="*/ 660400 h 5516880"/>
              <a:gd name="connsiteX4" fmla="*/ 4758055 w 4786070"/>
              <a:gd name="connsiteY4" fmla="*/ 1704033 h 5516880"/>
              <a:gd name="connsiteX5" fmla="*/ 4155439 w 4786070"/>
              <a:gd name="connsiteY5" fmla="*/ 2143760 h 5516880"/>
              <a:gd name="connsiteX6" fmla="*/ 3119119 w 4786070"/>
              <a:gd name="connsiteY6" fmla="*/ 2407920 h 5516880"/>
              <a:gd name="connsiteX7" fmla="*/ 3142615 w 4786070"/>
              <a:gd name="connsiteY7" fmla="*/ 5001567 h 5516880"/>
              <a:gd name="connsiteX8" fmla="*/ 2576502 w 4786070"/>
              <a:gd name="connsiteY8" fmla="*/ 5516880 h 5516880"/>
              <a:gd name="connsiteX9" fmla="*/ 515313 w 4786070"/>
              <a:gd name="connsiteY9" fmla="*/ 5516880 h 5516880"/>
              <a:gd name="connsiteX10" fmla="*/ 0 w 4786070"/>
              <a:gd name="connsiteY10" fmla="*/ 5001567 h 5516880"/>
              <a:gd name="connsiteX11" fmla="*/ 0 w 4786070"/>
              <a:gd name="connsiteY11" fmla="*/ 515313 h 5516880"/>
              <a:gd name="connsiteX0" fmla="*/ 0 w 4786070"/>
              <a:gd name="connsiteY0" fmla="*/ 515313 h 5516880"/>
              <a:gd name="connsiteX1" fmla="*/ 515313 w 4786070"/>
              <a:gd name="connsiteY1" fmla="*/ 0 h 5516880"/>
              <a:gd name="connsiteX2" fmla="*/ 4100502 w 4786070"/>
              <a:gd name="connsiteY2" fmla="*/ 10160 h 5516880"/>
              <a:gd name="connsiteX3" fmla="*/ 4765041 w 4786070"/>
              <a:gd name="connsiteY3" fmla="*/ 660400 h 5516880"/>
              <a:gd name="connsiteX4" fmla="*/ 4758055 w 4786070"/>
              <a:gd name="connsiteY4" fmla="*/ 1704033 h 5516880"/>
              <a:gd name="connsiteX5" fmla="*/ 4155439 w 4786070"/>
              <a:gd name="connsiteY5" fmla="*/ 2143760 h 5516880"/>
              <a:gd name="connsiteX6" fmla="*/ 3119119 w 4786070"/>
              <a:gd name="connsiteY6" fmla="*/ 2407920 h 5516880"/>
              <a:gd name="connsiteX7" fmla="*/ 3142615 w 4786070"/>
              <a:gd name="connsiteY7" fmla="*/ 5001567 h 5516880"/>
              <a:gd name="connsiteX8" fmla="*/ 2576502 w 4786070"/>
              <a:gd name="connsiteY8" fmla="*/ 5516880 h 5516880"/>
              <a:gd name="connsiteX9" fmla="*/ 515313 w 4786070"/>
              <a:gd name="connsiteY9" fmla="*/ 5516880 h 5516880"/>
              <a:gd name="connsiteX10" fmla="*/ 0 w 4786070"/>
              <a:gd name="connsiteY10" fmla="*/ 5001567 h 5516880"/>
              <a:gd name="connsiteX11" fmla="*/ 0 w 4786070"/>
              <a:gd name="connsiteY11"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758055 w 4768964"/>
              <a:gd name="connsiteY4" fmla="*/ 1704033 h 5516880"/>
              <a:gd name="connsiteX5" fmla="*/ 4155439 w 4768964"/>
              <a:gd name="connsiteY5" fmla="*/ 2143760 h 5516880"/>
              <a:gd name="connsiteX6" fmla="*/ 3119119 w 4768964"/>
              <a:gd name="connsiteY6" fmla="*/ 2407920 h 5516880"/>
              <a:gd name="connsiteX7" fmla="*/ 3142615 w 4768964"/>
              <a:gd name="connsiteY7" fmla="*/ 5001567 h 5516880"/>
              <a:gd name="connsiteX8" fmla="*/ 2576502 w 4768964"/>
              <a:gd name="connsiteY8" fmla="*/ 5516880 h 5516880"/>
              <a:gd name="connsiteX9" fmla="*/ 515313 w 4768964"/>
              <a:gd name="connsiteY9" fmla="*/ 5516880 h 5516880"/>
              <a:gd name="connsiteX10" fmla="*/ 0 w 4768964"/>
              <a:gd name="connsiteY10" fmla="*/ 5001567 h 5516880"/>
              <a:gd name="connsiteX11" fmla="*/ 0 w 4768964"/>
              <a:gd name="connsiteY11" fmla="*/ 515313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8964" h="5516880">
                <a:moveTo>
                  <a:pt x="0" y="515313"/>
                </a:moveTo>
                <a:cubicBezTo>
                  <a:pt x="0" y="230713"/>
                  <a:pt x="230713" y="0"/>
                  <a:pt x="515313" y="0"/>
                </a:cubicBezTo>
                <a:lnTo>
                  <a:pt x="4100502" y="10160"/>
                </a:lnTo>
                <a:cubicBezTo>
                  <a:pt x="4837577" y="20320"/>
                  <a:pt x="4770596" y="25874"/>
                  <a:pt x="4765041" y="660400"/>
                </a:cubicBezTo>
                <a:cubicBezTo>
                  <a:pt x="4779807" y="1071406"/>
                  <a:pt x="4746202" y="1282393"/>
                  <a:pt x="4758055" y="1704033"/>
                </a:cubicBezTo>
                <a:cubicBezTo>
                  <a:pt x="4768215" y="2012220"/>
                  <a:pt x="4530195" y="2128046"/>
                  <a:pt x="4155439" y="2143760"/>
                </a:cubicBezTo>
                <a:cubicBezTo>
                  <a:pt x="3861963" y="2139154"/>
                  <a:pt x="3125363" y="2114499"/>
                  <a:pt x="3119119" y="2407920"/>
                </a:cubicBezTo>
                <a:cubicBezTo>
                  <a:pt x="3152986" y="3162402"/>
                  <a:pt x="3155158" y="4429220"/>
                  <a:pt x="3142615" y="5001567"/>
                </a:cubicBezTo>
                <a:cubicBezTo>
                  <a:pt x="3101975" y="5286167"/>
                  <a:pt x="2861102" y="5516880"/>
                  <a:pt x="2576502" y="5516880"/>
                </a:cubicBezTo>
                <a:lnTo>
                  <a:pt x="515313" y="5516880"/>
                </a:lnTo>
                <a:cubicBezTo>
                  <a:pt x="230713" y="5516880"/>
                  <a:pt x="0" y="5286167"/>
                  <a:pt x="0" y="5001567"/>
                </a:cubicBezTo>
                <a:lnTo>
                  <a:pt x="0" y="515313"/>
                </a:lnTo>
                <a:close/>
              </a:path>
            </a:pathLst>
          </a:custGeom>
          <a:solidFill>
            <a:srgbClr val="B2B2B2">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794473" y="5413201"/>
            <a:ext cx="2185447" cy="830565"/>
            <a:chOff x="4794473" y="5413201"/>
            <a:chExt cx="2185447" cy="830565"/>
          </a:xfrm>
        </p:grpSpPr>
        <p:sp>
          <p:nvSpPr>
            <p:cNvPr id="5" name="Oval 4"/>
            <p:cNvSpPr/>
            <p:nvPr/>
          </p:nvSpPr>
          <p:spPr>
            <a:xfrm>
              <a:off x="4794473" y="5413201"/>
              <a:ext cx="223520" cy="182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1" idx="0"/>
              <a:endCxn id="5" idx="4"/>
            </p:cNvCxnSpPr>
            <p:nvPr/>
          </p:nvCxnSpPr>
          <p:spPr>
            <a:xfrm flipH="1" flipV="1">
              <a:off x="4906233" y="5596081"/>
              <a:ext cx="1098840" cy="27835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30226" y="5874434"/>
              <a:ext cx="1949694" cy="369332"/>
            </a:xfrm>
            <a:prstGeom prst="rect">
              <a:avLst/>
            </a:prstGeom>
            <a:noFill/>
            <a:ln w="38100">
              <a:solidFill>
                <a:srgbClr val="00B0F0"/>
              </a:solidFill>
            </a:ln>
          </p:spPr>
          <p:txBody>
            <a:bodyPr wrap="square" rtlCol="0">
              <a:spAutoFit/>
            </a:bodyPr>
            <a:lstStyle/>
            <a:p>
              <a:r>
                <a:rPr lang="en-US" dirty="0" smtClean="0"/>
                <a:t>Pin 9: ADC-A0</a:t>
              </a:r>
              <a:endParaRPr lang="en-US" dirty="0"/>
            </a:p>
          </p:txBody>
        </p:sp>
      </p:grpSp>
      <p:grpSp>
        <p:nvGrpSpPr>
          <p:cNvPr id="35" name="Group 34"/>
          <p:cNvGrpSpPr/>
          <p:nvPr/>
        </p:nvGrpSpPr>
        <p:grpSpPr>
          <a:xfrm>
            <a:off x="6872589" y="1723609"/>
            <a:ext cx="2064004" cy="1442917"/>
            <a:chOff x="6872589" y="1723609"/>
            <a:chExt cx="2064004" cy="1442917"/>
          </a:xfrm>
        </p:grpSpPr>
        <p:sp>
          <p:nvSpPr>
            <p:cNvPr id="7" name="Oval 6"/>
            <p:cNvSpPr/>
            <p:nvPr/>
          </p:nvSpPr>
          <p:spPr>
            <a:xfrm>
              <a:off x="7904591" y="2983646"/>
              <a:ext cx="223520" cy="182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5" idx="2"/>
              <a:endCxn id="7" idx="0"/>
            </p:cNvCxnSpPr>
            <p:nvPr/>
          </p:nvCxnSpPr>
          <p:spPr>
            <a:xfrm>
              <a:off x="7904591" y="2092941"/>
              <a:ext cx="111760" cy="89070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72589" y="1723609"/>
              <a:ext cx="2064004" cy="369332"/>
            </a:xfrm>
            <a:prstGeom prst="rect">
              <a:avLst/>
            </a:prstGeom>
            <a:noFill/>
            <a:ln w="38100">
              <a:solidFill>
                <a:srgbClr val="00B0F0"/>
              </a:solidFill>
            </a:ln>
          </p:spPr>
          <p:txBody>
            <a:bodyPr wrap="square" rtlCol="0">
              <a:spAutoFit/>
            </a:bodyPr>
            <a:lstStyle/>
            <a:p>
              <a:r>
                <a:rPr lang="en-US" dirty="0" smtClean="0"/>
                <a:t>Pin 54: EPWM-4A</a:t>
              </a:r>
              <a:endParaRPr lang="en-US" dirty="0"/>
            </a:p>
          </p:txBody>
        </p:sp>
      </p:grpSp>
      <p:sp>
        <p:nvSpPr>
          <p:cNvPr id="2" name="Title 1"/>
          <p:cNvSpPr>
            <a:spLocks noGrp="1"/>
          </p:cNvSpPr>
          <p:nvPr>
            <p:ph type="title"/>
          </p:nvPr>
        </p:nvSpPr>
        <p:spPr>
          <a:xfrm>
            <a:off x="193042" y="-153988"/>
            <a:ext cx="8458200" cy="814388"/>
          </a:xfrm>
        </p:spPr>
        <p:txBody>
          <a:bodyPr/>
          <a:lstStyle/>
          <a:p>
            <a:r>
              <a:rPr lang="en-US" dirty="0" smtClean="0"/>
              <a:t>A Simple Low Pass Filter on the C28x</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10</a:t>
            </a:fld>
            <a:endParaRPr lang="en-US"/>
          </a:p>
        </p:txBody>
      </p:sp>
      <p:cxnSp>
        <p:nvCxnSpPr>
          <p:cNvPr id="28" name="Curved Connector 27"/>
          <p:cNvCxnSpPr/>
          <p:nvPr/>
        </p:nvCxnSpPr>
        <p:spPr>
          <a:xfrm flipV="1">
            <a:off x="4906233" y="3075088"/>
            <a:ext cx="3110121" cy="2429553"/>
          </a:xfrm>
          <a:prstGeom prst="curvedConnector3">
            <a:avLst>
              <a:gd name="adj1" fmla="val 50000"/>
            </a:avLst>
          </a:prstGeom>
          <a:ln w="38100">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1025" idx="3"/>
          </p:cNvCxnSpPr>
          <p:nvPr/>
        </p:nvCxnSpPr>
        <p:spPr>
          <a:xfrm rot="10800000" flipV="1">
            <a:off x="2722881" y="5504640"/>
            <a:ext cx="2071593" cy="164639"/>
          </a:xfrm>
          <a:prstGeom prst="bentConnector3">
            <a:avLst>
              <a:gd name="adj1" fmla="val 45586"/>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7" name="Rectangle 1026"/>
          <p:cNvSpPr/>
          <p:nvPr/>
        </p:nvSpPr>
        <p:spPr>
          <a:xfrm>
            <a:off x="1320800" y="3910816"/>
            <a:ext cx="1402080" cy="7323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EPWM-1A</a:t>
            </a:r>
            <a:endParaRPr lang="en-US" dirty="0"/>
          </a:p>
        </p:txBody>
      </p:sp>
      <p:sp>
        <p:nvSpPr>
          <p:cNvPr id="51" name="Rectangle 50"/>
          <p:cNvSpPr/>
          <p:nvPr/>
        </p:nvSpPr>
        <p:spPr>
          <a:xfrm>
            <a:off x="1320800" y="2774745"/>
            <a:ext cx="1402080" cy="7323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EPWM-4A</a:t>
            </a:r>
            <a:endParaRPr lang="en-US" dirty="0"/>
          </a:p>
        </p:txBody>
      </p:sp>
      <p:cxnSp>
        <p:nvCxnSpPr>
          <p:cNvPr id="52" name="Straight Arrow Connector 51"/>
          <p:cNvCxnSpPr>
            <a:stCxn id="51" idx="3"/>
            <a:endCxn id="7" idx="2"/>
          </p:cNvCxnSpPr>
          <p:nvPr/>
        </p:nvCxnSpPr>
        <p:spPr>
          <a:xfrm flipV="1">
            <a:off x="2722880" y="3075086"/>
            <a:ext cx="5181711" cy="65811"/>
          </a:xfrm>
          <a:prstGeom prst="bentConnector3">
            <a:avLst>
              <a:gd name="adj1" fmla="val 52206"/>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1"/>
          <p:cNvCxnSpPr>
            <a:stCxn id="1027" idx="1"/>
            <a:endCxn id="1025" idx="0"/>
          </p:cNvCxnSpPr>
          <p:nvPr/>
        </p:nvCxnSpPr>
        <p:spPr>
          <a:xfrm rot="10800000" flipH="1" flipV="1">
            <a:off x="1320800" y="4276968"/>
            <a:ext cx="523240" cy="1036712"/>
          </a:xfrm>
          <a:prstGeom prst="bentConnector4">
            <a:avLst>
              <a:gd name="adj1" fmla="val -86408"/>
              <a:gd name="adj2" fmla="val 8039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49" name="Table 1048"/>
          <p:cNvGraphicFramePr>
            <a:graphicFrameLocks noGrp="1"/>
          </p:cNvGraphicFramePr>
          <p:nvPr>
            <p:extLst>
              <p:ext uri="{D42A27DB-BD31-4B8C-83A1-F6EECF244321}">
                <p14:modId xmlns:p14="http://schemas.microsoft.com/office/powerpoint/2010/main" val="3051895471"/>
              </p:ext>
            </p:extLst>
          </p:nvPr>
        </p:nvGraphicFramePr>
        <p:xfrm>
          <a:off x="939800" y="3582224"/>
          <a:ext cx="2082800" cy="213360"/>
        </p:xfrm>
        <a:graphic>
          <a:graphicData uri="http://schemas.openxmlformats.org/drawingml/2006/table">
            <a:tbl>
              <a:tblPr firstRow="1" bandRow="1">
                <a:tableStyleId>{5C22544A-7EE6-4342-B048-85BDC9FD1C3A}</a:tableStyleId>
              </a:tblPr>
              <a:tblGrid>
                <a:gridCol w="208280"/>
                <a:gridCol w="1666240"/>
                <a:gridCol w="208280"/>
              </a:tblGrid>
              <a:tr h="174850">
                <a:tc>
                  <a:txBody>
                    <a:bodyPr/>
                    <a:lstStyle/>
                    <a:p>
                      <a:endParaRPr lang="en-US" sz="800" dirty="0"/>
                    </a:p>
                  </a:txBody>
                  <a:tcP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4291870078"/>
              </p:ext>
            </p:extLst>
          </p:nvPr>
        </p:nvGraphicFramePr>
        <p:xfrm>
          <a:off x="922655" y="4744328"/>
          <a:ext cx="2082800" cy="213360"/>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gridCol w="208280"/>
              </a:tblGrid>
              <a:tr h="174850">
                <a:tc>
                  <a:txBody>
                    <a:bodyPr/>
                    <a:lstStyle/>
                    <a:p>
                      <a:endParaRPr lang="en-US" sz="800" dirty="0"/>
                    </a:p>
                  </a:txBody>
                  <a:tcP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grpSp>
        <p:nvGrpSpPr>
          <p:cNvPr id="8" name="Group 7"/>
          <p:cNvGrpSpPr/>
          <p:nvPr/>
        </p:nvGrpSpPr>
        <p:grpSpPr>
          <a:xfrm>
            <a:off x="1320800" y="5299363"/>
            <a:ext cx="1402080" cy="725517"/>
            <a:chOff x="1320800" y="5299363"/>
            <a:chExt cx="1402080" cy="725517"/>
          </a:xfrm>
        </p:grpSpPr>
        <p:sp>
          <p:nvSpPr>
            <p:cNvPr id="1025" name="Pentagon 1024"/>
            <p:cNvSpPr/>
            <p:nvPr/>
          </p:nvSpPr>
          <p:spPr>
            <a:xfrm>
              <a:off x="1320800" y="5313680"/>
              <a:ext cx="1402080" cy="7112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ADC</a:t>
              </a:r>
              <a:endParaRPr lang="en-US" dirty="0"/>
            </a:p>
          </p:txBody>
        </p:sp>
        <p:sp>
          <p:nvSpPr>
            <p:cNvPr id="32" name="Isosceles Triangle 31"/>
            <p:cNvSpPr/>
            <p:nvPr/>
          </p:nvSpPr>
          <p:spPr>
            <a:xfrm flipV="1">
              <a:off x="1717040" y="5299363"/>
              <a:ext cx="264160" cy="227676"/>
            </a:xfrm>
            <a:prstGeom prst="triangle">
              <a:avLst/>
            </a:prstGeom>
            <a:solidFill>
              <a:schemeClr val="accent3">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239520" y="751840"/>
            <a:ext cx="3373120" cy="1889760"/>
            <a:chOff x="1239520" y="751840"/>
            <a:chExt cx="3373120" cy="1889760"/>
          </a:xfrm>
        </p:grpSpPr>
        <p:sp>
          <p:nvSpPr>
            <p:cNvPr id="38" name="Rounded Rectangle 37"/>
            <p:cNvSpPr/>
            <p:nvPr/>
          </p:nvSpPr>
          <p:spPr>
            <a:xfrm>
              <a:off x="1239520" y="751840"/>
              <a:ext cx="3373120" cy="18897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C28x</a:t>
              </a:r>
              <a:endParaRPr lang="en-US" b="1" dirty="0">
                <a:solidFill>
                  <a:schemeClr val="tx1"/>
                </a:solidFill>
              </a:endParaRPr>
            </a:p>
          </p:txBody>
        </p:sp>
        <p:sp>
          <p:nvSpPr>
            <p:cNvPr id="44" name="Rounded Rectangle 43"/>
            <p:cNvSpPr/>
            <p:nvPr/>
          </p:nvSpPr>
          <p:spPr>
            <a:xfrm>
              <a:off x="1320802" y="1134102"/>
              <a:ext cx="2098038" cy="13858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dirty="0" smtClean="0"/>
                <a:t>ADC ISR</a:t>
              </a:r>
              <a:endParaRPr lang="en-US" dirty="0"/>
            </a:p>
          </p:txBody>
        </p:sp>
        <p:sp>
          <p:nvSpPr>
            <p:cNvPr id="45" name="Rounded Rectangle 44"/>
            <p:cNvSpPr/>
            <p:nvPr/>
          </p:nvSpPr>
          <p:spPr>
            <a:xfrm>
              <a:off x="3623627" y="1551938"/>
              <a:ext cx="830580" cy="74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FFT</a:t>
              </a:r>
              <a:endParaRPr lang="en-US" dirty="0"/>
            </a:p>
          </p:txBody>
        </p:sp>
        <p:grpSp>
          <p:nvGrpSpPr>
            <p:cNvPr id="80" name="Group 79"/>
            <p:cNvGrpSpPr/>
            <p:nvPr/>
          </p:nvGrpSpPr>
          <p:grpSpPr>
            <a:xfrm>
              <a:off x="1503680" y="1614547"/>
              <a:ext cx="640080" cy="614680"/>
              <a:chOff x="1503680" y="1711960"/>
              <a:chExt cx="640080" cy="614680"/>
            </a:xfrm>
          </p:grpSpPr>
          <p:sp>
            <p:nvSpPr>
              <p:cNvPr id="46" name="Oval 45"/>
              <p:cNvSpPr/>
              <p:nvPr/>
            </p:nvSpPr>
            <p:spPr>
              <a:xfrm>
                <a:off x="1503680" y="1711960"/>
                <a:ext cx="640080" cy="6146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78" name="Group 77"/>
              <p:cNvGrpSpPr/>
              <p:nvPr/>
            </p:nvGrpSpPr>
            <p:grpSpPr>
              <a:xfrm>
                <a:off x="1600201" y="1837794"/>
                <a:ext cx="487680" cy="363011"/>
                <a:chOff x="-1737360" y="2131012"/>
                <a:chExt cx="487680" cy="363011"/>
              </a:xfrm>
            </p:grpSpPr>
            <p:sp>
              <p:nvSpPr>
                <p:cNvPr id="72" name="Freeform 71"/>
                <p:cNvSpPr/>
                <p:nvPr/>
              </p:nvSpPr>
              <p:spPr>
                <a:xfrm>
                  <a:off x="-1737360" y="2131012"/>
                  <a:ext cx="477520" cy="124251"/>
                </a:xfrm>
                <a:custGeom>
                  <a:avLst/>
                  <a:gdLst>
                    <a:gd name="connsiteX0" fmla="*/ 0 w 508000"/>
                    <a:gd name="connsiteY0" fmla="*/ 226463 h 370390"/>
                    <a:gd name="connsiteX1" fmla="*/ 152400 w 508000"/>
                    <a:gd name="connsiteY1" fmla="*/ 2943 h 370390"/>
                    <a:gd name="connsiteX2" fmla="*/ 365760 w 508000"/>
                    <a:gd name="connsiteY2" fmla="*/ 368703 h 370390"/>
                    <a:gd name="connsiteX3" fmla="*/ 508000 w 508000"/>
                    <a:gd name="connsiteY3" fmla="*/ 145183 h 370390"/>
                    <a:gd name="connsiteX0" fmla="*/ 0 w 548640"/>
                    <a:gd name="connsiteY0" fmla="*/ 226463 h 370116"/>
                    <a:gd name="connsiteX1" fmla="*/ 152400 w 548640"/>
                    <a:gd name="connsiteY1" fmla="*/ 2943 h 370116"/>
                    <a:gd name="connsiteX2" fmla="*/ 365760 w 548640"/>
                    <a:gd name="connsiteY2" fmla="*/ 368703 h 370116"/>
                    <a:gd name="connsiteX3" fmla="*/ 548640 w 548640"/>
                    <a:gd name="connsiteY3" fmla="*/ 135023 h 370116"/>
                    <a:gd name="connsiteX0" fmla="*/ 0 w 558800"/>
                    <a:gd name="connsiteY0" fmla="*/ 226463 h 371640"/>
                    <a:gd name="connsiteX1" fmla="*/ 152400 w 558800"/>
                    <a:gd name="connsiteY1" fmla="*/ 2943 h 371640"/>
                    <a:gd name="connsiteX2" fmla="*/ 365760 w 558800"/>
                    <a:gd name="connsiteY2" fmla="*/ 368703 h 371640"/>
                    <a:gd name="connsiteX3" fmla="*/ 558800 w 558800"/>
                    <a:gd name="connsiteY3" fmla="*/ 180743 h 371640"/>
                    <a:gd name="connsiteX0" fmla="*/ 0 w 558800"/>
                    <a:gd name="connsiteY0" fmla="*/ 157951 h 301351"/>
                    <a:gd name="connsiteX1" fmla="*/ 162560 w 558800"/>
                    <a:gd name="connsiteY1" fmla="*/ 5551 h 301351"/>
                    <a:gd name="connsiteX2" fmla="*/ 365760 w 558800"/>
                    <a:gd name="connsiteY2" fmla="*/ 300191 h 301351"/>
                    <a:gd name="connsiteX3" fmla="*/ 558800 w 558800"/>
                    <a:gd name="connsiteY3" fmla="*/ 112231 h 301351"/>
                    <a:gd name="connsiteX0" fmla="*/ 0 w 558800"/>
                    <a:gd name="connsiteY0" fmla="*/ 155298 h 248281"/>
                    <a:gd name="connsiteX1" fmla="*/ 162560 w 558800"/>
                    <a:gd name="connsiteY1" fmla="*/ 2898 h 248281"/>
                    <a:gd name="connsiteX2" fmla="*/ 381000 w 558800"/>
                    <a:gd name="connsiteY2" fmla="*/ 246738 h 248281"/>
                    <a:gd name="connsiteX3" fmla="*/ 558800 w 558800"/>
                    <a:gd name="connsiteY3" fmla="*/ 109578 h 248281"/>
                    <a:gd name="connsiteX0" fmla="*/ 0 w 558800"/>
                    <a:gd name="connsiteY0" fmla="*/ 155298 h 253857"/>
                    <a:gd name="connsiteX1" fmla="*/ 162560 w 558800"/>
                    <a:gd name="connsiteY1" fmla="*/ 2898 h 253857"/>
                    <a:gd name="connsiteX2" fmla="*/ 381000 w 558800"/>
                    <a:gd name="connsiteY2" fmla="*/ 246738 h 253857"/>
                    <a:gd name="connsiteX3" fmla="*/ 558800 w 558800"/>
                    <a:gd name="connsiteY3" fmla="*/ 109578 h 253857"/>
                    <a:gd name="connsiteX0" fmla="*/ 0 w 558800"/>
                    <a:gd name="connsiteY0" fmla="*/ 152400 h 250959"/>
                    <a:gd name="connsiteX1" fmla="*/ 162560 w 558800"/>
                    <a:gd name="connsiteY1" fmla="*/ 0 h 250959"/>
                    <a:gd name="connsiteX2" fmla="*/ 381000 w 558800"/>
                    <a:gd name="connsiteY2" fmla="*/ 243840 h 250959"/>
                    <a:gd name="connsiteX3" fmla="*/ 558800 w 558800"/>
                    <a:gd name="connsiteY3" fmla="*/ 106680 h 250959"/>
                    <a:gd name="connsiteX0" fmla="*/ 0 w 558800"/>
                    <a:gd name="connsiteY0" fmla="*/ 152400 h 243877"/>
                    <a:gd name="connsiteX1" fmla="*/ 162560 w 558800"/>
                    <a:gd name="connsiteY1" fmla="*/ 0 h 243877"/>
                    <a:gd name="connsiteX2" fmla="*/ 381000 w 558800"/>
                    <a:gd name="connsiteY2" fmla="*/ 243840 h 243877"/>
                    <a:gd name="connsiteX3" fmla="*/ 558800 w 558800"/>
                    <a:gd name="connsiteY3" fmla="*/ 106680 h 243877"/>
                    <a:gd name="connsiteX0" fmla="*/ 0 w 508000"/>
                    <a:gd name="connsiteY0" fmla="*/ 152400 h 245383"/>
                    <a:gd name="connsiteX1" fmla="*/ 162560 w 508000"/>
                    <a:gd name="connsiteY1" fmla="*/ 0 h 245383"/>
                    <a:gd name="connsiteX2" fmla="*/ 381000 w 508000"/>
                    <a:gd name="connsiteY2" fmla="*/ 243840 h 245383"/>
                    <a:gd name="connsiteX3" fmla="*/ 508000 w 508000"/>
                    <a:gd name="connsiteY3" fmla="*/ 106680 h 245383"/>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477520"/>
                    <a:gd name="connsiteY0" fmla="*/ 149907 h 248503"/>
                    <a:gd name="connsiteX1" fmla="*/ 132080 w 477520"/>
                    <a:gd name="connsiteY1" fmla="*/ 2587 h 248503"/>
                    <a:gd name="connsiteX2" fmla="*/ 350520 w 477520"/>
                    <a:gd name="connsiteY2" fmla="*/ 246427 h 248503"/>
                    <a:gd name="connsiteX3" fmla="*/ 477520 w 477520"/>
                    <a:gd name="connsiteY3" fmla="*/ 109267 h 248503"/>
                  </a:gdLst>
                  <a:ahLst/>
                  <a:cxnLst>
                    <a:cxn ang="0">
                      <a:pos x="connsiteX0" y="connsiteY0"/>
                    </a:cxn>
                    <a:cxn ang="0">
                      <a:pos x="connsiteX1" y="connsiteY1"/>
                    </a:cxn>
                    <a:cxn ang="0">
                      <a:pos x="connsiteX2" y="connsiteY2"/>
                    </a:cxn>
                    <a:cxn ang="0">
                      <a:pos x="connsiteX3" y="connsiteY3"/>
                    </a:cxn>
                  </a:cxnLst>
                  <a:rect l="l" t="t" r="r" b="b"/>
                  <a:pathLst>
                    <a:path w="477520" h="248503">
                      <a:moveTo>
                        <a:pt x="0" y="149907"/>
                      </a:moveTo>
                      <a:cubicBezTo>
                        <a:pt x="71120" y="46613"/>
                        <a:pt x="73660" y="-13500"/>
                        <a:pt x="132080" y="2587"/>
                      </a:cubicBezTo>
                      <a:cubicBezTo>
                        <a:pt x="190500" y="18674"/>
                        <a:pt x="292947" y="228647"/>
                        <a:pt x="350520" y="246427"/>
                      </a:cubicBezTo>
                      <a:cubicBezTo>
                        <a:pt x="408093" y="264207"/>
                        <a:pt x="448733" y="163454"/>
                        <a:pt x="477520" y="109267"/>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1727200" y="2252932"/>
                  <a:ext cx="477520" cy="124251"/>
                </a:xfrm>
                <a:custGeom>
                  <a:avLst/>
                  <a:gdLst>
                    <a:gd name="connsiteX0" fmla="*/ 0 w 508000"/>
                    <a:gd name="connsiteY0" fmla="*/ 226463 h 370390"/>
                    <a:gd name="connsiteX1" fmla="*/ 152400 w 508000"/>
                    <a:gd name="connsiteY1" fmla="*/ 2943 h 370390"/>
                    <a:gd name="connsiteX2" fmla="*/ 365760 w 508000"/>
                    <a:gd name="connsiteY2" fmla="*/ 368703 h 370390"/>
                    <a:gd name="connsiteX3" fmla="*/ 508000 w 508000"/>
                    <a:gd name="connsiteY3" fmla="*/ 145183 h 370390"/>
                    <a:gd name="connsiteX0" fmla="*/ 0 w 548640"/>
                    <a:gd name="connsiteY0" fmla="*/ 226463 h 370116"/>
                    <a:gd name="connsiteX1" fmla="*/ 152400 w 548640"/>
                    <a:gd name="connsiteY1" fmla="*/ 2943 h 370116"/>
                    <a:gd name="connsiteX2" fmla="*/ 365760 w 548640"/>
                    <a:gd name="connsiteY2" fmla="*/ 368703 h 370116"/>
                    <a:gd name="connsiteX3" fmla="*/ 548640 w 548640"/>
                    <a:gd name="connsiteY3" fmla="*/ 135023 h 370116"/>
                    <a:gd name="connsiteX0" fmla="*/ 0 w 558800"/>
                    <a:gd name="connsiteY0" fmla="*/ 226463 h 371640"/>
                    <a:gd name="connsiteX1" fmla="*/ 152400 w 558800"/>
                    <a:gd name="connsiteY1" fmla="*/ 2943 h 371640"/>
                    <a:gd name="connsiteX2" fmla="*/ 365760 w 558800"/>
                    <a:gd name="connsiteY2" fmla="*/ 368703 h 371640"/>
                    <a:gd name="connsiteX3" fmla="*/ 558800 w 558800"/>
                    <a:gd name="connsiteY3" fmla="*/ 180743 h 371640"/>
                    <a:gd name="connsiteX0" fmla="*/ 0 w 558800"/>
                    <a:gd name="connsiteY0" fmla="*/ 157951 h 301351"/>
                    <a:gd name="connsiteX1" fmla="*/ 162560 w 558800"/>
                    <a:gd name="connsiteY1" fmla="*/ 5551 h 301351"/>
                    <a:gd name="connsiteX2" fmla="*/ 365760 w 558800"/>
                    <a:gd name="connsiteY2" fmla="*/ 300191 h 301351"/>
                    <a:gd name="connsiteX3" fmla="*/ 558800 w 558800"/>
                    <a:gd name="connsiteY3" fmla="*/ 112231 h 301351"/>
                    <a:gd name="connsiteX0" fmla="*/ 0 w 558800"/>
                    <a:gd name="connsiteY0" fmla="*/ 155298 h 248281"/>
                    <a:gd name="connsiteX1" fmla="*/ 162560 w 558800"/>
                    <a:gd name="connsiteY1" fmla="*/ 2898 h 248281"/>
                    <a:gd name="connsiteX2" fmla="*/ 381000 w 558800"/>
                    <a:gd name="connsiteY2" fmla="*/ 246738 h 248281"/>
                    <a:gd name="connsiteX3" fmla="*/ 558800 w 558800"/>
                    <a:gd name="connsiteY3" fmla="*/ 109578 h 248281"/>
                    <a:gd name="connsiteX0" fmla="*/ 0 w 558800"/>
                    <a:gd name="connsiteY0" fmla="*/ 155298 h 253857"/>
                    <a:gd name="connsiteX1" fmla="*/ 162560 w 558800"/>
                    <a:gd name="connsiteY1" fmla="*/ 2898 h 253857"/>
                    <a:gd name="connsiteX2" fmla="*/ 381000 w 558800"/>
                    <a:gd name="connsiteY2" fmla="*/ 246738 h 253857"/>
                    <a:gd name="connsiteX3" fmla="*/ 558800 w 558800"/>
                    <a:gd name="connsiteY3" fmla="*/ 109578 h 253857"/>
                    <a:gd name="connsiteX0" fmla="*/ 0 w 558800"/>
                    <a:gd name="connsiteY0" fmla="*/ 152400 h 250959"/>
                    <a:gd name="connsiteX1" fmla="*/ 162560 w 558800"/>
                    <a:gd name="connsiteY1" fmla="*/ 0 h 250959"/>
                    <a:gd name="connsiteX2" fmla="*/ 381000 w 558800"/>
                    <a:gd name="connsiteY2" fmla="*/ 243840 h 250959"/>
                    <a:gd name="connsiteX3" fmla="*/ 558800 w 558800"/>
                    <a:gd name="connsiteY3" fmla="*/ 106680 h 250959"/>
                    <a:gd name="connsiteX0" fmla="*/ 0 w 558800"/>
                    <a:gd name="connsiteY0" fmla="*/ 152400 h 243877"/>
                    <a:gd name="connsiteX1" fmla="*/ 162560 w 558800"/>
                    <a:gd name="connsiteY1" fmla="*/ 0 h 243877"/>
                    <a:gd name="connsiteX2" fmla="*/ 381000 w 558800"/>
                    <a:gd name="connsiteY2" fmla="*/ 243840 h 243877"/>
                    <a:gd name="connsiteX3" fmla="*/ 558800 w 558800"/>
                    <a:gd name="connsiteY3" fmla="*/ 106680 h 243877"/>
                    <a:gd name="connsiteX0" fmla="*/ 0 w 508000"/>
                    <a:gd name="connsiteY0" fmla="*/ 152400 h 245383"/>
                    <a:gd name="connsiteX1" fmla="*/ 162560 w 508000"/>
                    <a:gd name="connsiteY1" fmla="*/ 0 h 245383"/>
                    <a:gd name="connsiteX2" fmla="*/ 381000 w 508000"/>
                    <a:gd name="connsiteY2" fmla="*/ 243840 h 245383"/>
                    <a:gd name="connsiteX3" fmla="*/ 508000 w 508000"/>
                    <a:gd name="connsiteY3" fmla="*/ 106680 h 245383"/>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477520"/>
                    <a:gd name="connsiteY0" fmla="*/ 149907 h 248503"/>
                    <a:gd name="connsiteX1" fmla="*/ 132080 w 477520"/>
                    <a:gd name="connsiteY1" fmla="*/ 2587 h 248503"/>
                    <a:gd name="connsiteX2" fmla="*/ 350520 w 477520"/>
                    <a:gd name="connsiteY2" fmla="*/ 246427 h 248503"/>
                    <a:gd name="connsiteX3" fmla="*/ 477520 w 477520"/>
                    <a:gd name="connsiteY3" fmla="*/ 109267 h 248503"/>
                  </a:gdLst>
                  <a:ahLst/>
                  <a:cxnLst>
                    <a:cxn ang="0">
                      <a:pos x="connsiteX0" y="connsiteY0"/>
                    </a:cxn>
                    <a:cxn ang="0">
                      <a:pos x="connsiteX1" y="connsiteY1"/>
                    </a:cxn>
                    <a:cxn ang="0">
                      <a:pos x="connsiteX2" y="connsiteY2"/>
                    </a:cxn>
                    <a:cxn ang="0">
                      <a:pos x="connsiteX3" y="connsiteY3"/>
                    </a:cxn>
                  </a:cxnLst>
                  <a:rect l="l" t="t" r="r" b="b"/>
                  <a:pathLst>
                    <a:path w="477520" h="248503">
                      <a:moveTo>
                        <a:pt x="0" y="149907"/>
                      </a:moveTo>
                      <a:cubicBezTo>
                        <a:pt x="71120" y="46613"/>
                        <a:pt x="73660" y="-13500"/>
                        <a:pt x="132080" y="2587"/>
                      </a:cubicBezTo>
                      <a:cubicBezTo>
                        <a:pt x="190500" y="18674"/>
                        <a:pt x="292947" y="228647"/>
                        <a:pt x="350520" y="246427"/>
                      </a:cubicBezTo>
                      <a:cubicBezTo>
                        <a:pt x="408093" y="264207"/>
                        <a:pt x="448733" y="163454"/>
                        <a:pt x="477520" y="109267"/>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1727200" y="2369772"/>
                  <a:ext cx="477520" cy="124251"/>
                </a:xfrm>
                <a:custGeom>
                  <a:avLst/>
                  <a:gdLst>
                    <a:gd name="connsiteX0" fmla="*/ 0 w 508000"/>
                    <a:gd name="connsiteY0" fmla="*/ 226463 h 370390"/>
                    <a:gd name="connsiteX1" fmla="*/ 152400 w 508000"/>
                    <a:gd name="connsiteY1" fmla="*/ 2943 h 370390"/>
                    <a:gd name="connsiteX2" fmla="*/ 365760 w 508000"/>
                    <a:gd name="connsiteY2" fmla="*/ 368703 h 370390"/>
                    <a:gd name="connsiteX3" fmla="*/ 508000 w 508000"/>
                    <a:gd name="connsiteY3" fmla="*/ 145183 h 370390"/>
                    <a:gd name="connsiteX0" fmla="*/ 0 w 548640"/>
                    <a:gd name="connsiteY0" fmla="*/ 226463 h 370116"/>
                    <a:gd name="connsiteX1" fmla="*/ 152400 w 548640"/>
                    <a:gd name="connsiteY1" fmla="*/ 2943 h 370116"/>
                    <a:gd name="connsiteX2" fmla="*/ 365760 w 548640"/>
                    <a:gd name="connsiteY2" fmla="*/ 368703 h 370116"/>
                    <a:gd name="connsiteX3" fmla="*/ 548640 w 548640"/>
                    <a:gd name="connsiteY3" fmla="*/ 135023 h 370116"/>
                    <a:gd name="connsiteX0" fmla="*/ 0 w 558800"/>
                    <a:gd name="connsiteY0" fmla="*/ 226463 h 371640"/>
                    <a:gd name="connsiteX1" fmla="*/ 152400 w 558800"/>
                    <a:gd name="connsiteY1" fmla="*/ 2943 h 371640"/>
                    <a:gd name="connsiteX2" fmla="*/ 365760 w 558800"/>
                    <a:gd name="connsiteY2" fmla="*/ 368703 h 371640"/>
                    <a:gd name="connsiteX3" fmla="*/ 558800 w 558800"/>
                    <a:gd name="connsiteY3" fmla="*/ 180743 h 371640"/>
                    <a:gd name="connsiteX0" fmla="*/ 0 w 558800"/>
                    <a:gd name="connsiteY0" fmla="*/ 157951 h 301351"/>
                    <a:gd name="connsiteX1" fmla="*/ 162560 w 558800"/>
                    <a:gd name="connsiteY1" fmla="*/ 5551 h 301351"/>
                    <a:gd name="connsiteX2" fmla="*/ 365760 w 558800"/>
                    <a:gd name="connsiteY2" fmla="*/ 300191 h 301351"/>
                    <a:gd name="connsiteX3" fmla="*/ 558800 w 558800"/>
                    <a:gd name="connsiteY3" fmla="*/ 112231 h 301351"/>
                    <a:gd name="connsiteX0" fmla="*/ 0 w 558800"/>
                    <a:gd name="connsiteY0" fmla="*/ 155298 h 248281"/>
                    <a:gd name="connsiteX1" fmla="*/ 162560 w 558800"/>
                    <a:gd name="connsiteY1" fmla="*/ 2898 h 248281"/>
                    <a:gd name="connsiteX2" fmla="*/ 381000 w 558800"/>
                    <a:gd name="connsiteY2" fmla="*/ 246738 h 248281"/>
                    <a:gd name="connsiteX3" fmla="*/ 558800 w 558800"/>
                    <a:gd name="connsiteY3" fmla="*/ 109578 h 248281"/>
                    <a:gd name="connsiteX0" fmla="*/ 0 w 558800"/>
                    <a:gd name="connsiteY0" fmla="*/ 155298 h 253857"/>
                    <a:gd name="connsiteX1" fmla="*/ 162560 w 558800"/>
                    <a:gd name="connsiteY1" fmla="*/ 2898 h 253857"/>
                    <a:gd name="connsiteX2" fmla="*/ 381000 w 558800"/>
                    <a:gd name="connsiteY2" fmla="*/ 246738 h 253857"/>
                    <a:gd name="connsiteX3" fmla="*/ 558800 w 558800"/>
                    <a:gd name="connsiteY3" fmla="*/ 109578 h 253857"/>
                    <a:gd name="connsiteX0" fmla="*/ 0 w 558800"/>
                    <a:gd name="connsiteY0" fmla="*/ 152400 h 250959"/>
                    <a:gd name="connsiteX1" fmla="*/ 162560 w 558800"/>
                    <a:gd name="connsiteY1" fmla="*/ 0 h 250959"/>
                    <a:gd name="connsiteX2" fmla="*/ 381000 w 558800"/>
                    <a:gd name="connsiteY2" fmla="*/ 243840 h 250959"/>
                    <a:gd name="connsiteX3" fmla="*/ 558800 w 558800"/>
                    <a:gd name="connsiteY3" fmla="*/ 106680 h 250959"/>
                    <a:gd name="connsiteX0" fmla="*/ 0 w 558800"/>
                    <a:gd name="connsiteY0" fmla="*/ 152400 h 243877"/>
                    <a:gd name="connsiteX1" fmla="*/ 162560 w 558800"/>
                    <a:gd name="connsiteY1" fmla="*/ 0 h 243877"/>
                    <a:gd name="connsiteX2" fmla="*/ 381000 w 558800"/>
                    <a:gd name="connsiteY2" fmla="*/ 243840 h 243877"/>
                    <a:gd name="connsiteX3" fmla="*/ 558800 w 558800"/>
                    <a:gd name="connsiteY3" fmla="*/ 106680 h 243877"/>
                    <a:gd name="connsiteX0" fmla="*/ 0 w 508000"/>
                    <a:gd name="connsiteY0" fmla="*/ 152400 h 245383"/>
                    <a:gd name="connsiteX1" fmla="*/ 162560 w 508000"/>
                    <a:gd name="connsiteY1" fmla="*/ 0 h 245383"/>
                    <a:gd name="connsiteX2" fmla="*/ 381000 w 508000"/>
                    <a:gd name="connsiteY2" fmla="*/ 243840 h 245383"/>
                    <a:gd name="connsiteX3" fmla="*/ 508000 w 508000"/>
                    <a:gd name="connsiteY3" fmla="*/ 106680 h 245383"/>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477520"/>
                    <a:gd name="connsiteY0" fmla="*/ 149907 h 248503"/>
                    <a:gd name="connsiteX1" fmla="*/ 132080 w 477520"/>
                    <a:gd name="connsiteY1" fmla="*/ 2587 h 248503"/>
                    <a:gd name="connsiteX2" fmla="*/ 350520 w 477520"/>
                    <a:gd name="connsiteY2" fmla="*/ 246427 h 248503"/>
                    <a:gd name="connsiteX3" fmla="*/ 477520 w 477520"/>
                    <a:gd name="connsiteY3" fmla="*/ 109267 h 248503"/>
                  </a:gdLst>
                  <a:ahLst/>
                  <a:cxnLst>
                    <a:cxn ang="0">
                      <a:pos x="connsiteX0" y="connsiteY0"/>
                    </a:cxn>
                    <a:cxn ang="0">
                      <a:pos x="connsiteX1" y="connsiteY1"/>
                    </a:cxn>
                    <a:cxn ang="0">
                      <a:pos x="connsiteX2" y="connsiteY2"/>
                    </a:cxn>
                    <a:cxn ang="0">
                      <a:pos x="connsiteX3" y="connsiteY3"/>
                    </a:cxn>
                  </a:cxnLst>
                  <a:rect l="l" t="t" r="r" b="b"/>
                  <a:pathLst>
                    <a:path w="477520" h="248503">
                      <a:moveTo>
                        <a:pt x="0" y="149907"/>
                      </a:moveTo>
                      <a:cubicBezTo>
                        <a:pt x="71120" y="46613"/>
                        <a:pt x="73660" y="-13500"/>
                        <a:pt x="132080" y="2587"/>
                      </a:cubicBezTo>
                      <a:cubicBezTo>
                        <a:pt x="190500" y="18674"/>
                        <a:pt x="292947" y="228647"/>
                        <a:pt x="350520" y="246427"/>
                      </a:cubicBezTo>
                      <a:cubicBezTo>
                        <a:pt x="408093" y="264207"/>
                        <a:pt x="448733" y="163454"/>
                        <a:pt x="477520" y="109267"/>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V="1">
                  <a:off x="-1526921" y="2298906"/>
                  <a:ext cx="92202" cy="1861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1" name="TextBox 80"/>
            <p:cNvSpPr txBox="1"/>
            <p:nvPr/>
          </p:nvSpPr>
          <p:spPr>
            <a:xfrm>
              <a:off x="1537082" y="2201148"/>
              <a:ext cx="731520" cy="369332"/>
            </a:xfrm>
            <a:prstGeom prst="rect">
              <a:avLst/>
            </a:prstGeom>
            <a:noFill/>
          </p:spPr>
          <p:txBody>
            <a:bodyPr wrap="square" rtlCol="0">
              <a:spAutoFit/>
            </a:bodyPr>
            <a:lstStyle/>
            <a:p>
              <a:r>
                <a:rPr lang="en-US" dirty="0" smtClean="0">
                  <a:solidFill>
                    <a:schemeClr val="bg1"/>
                  </a:solidFill>
                </a:rPr>
                <a:t>LPF</a:t>
              </a:r>
              <a:endParaRPr lang="en-US" dirty="0">
                <a:solidFill>
                  <a:schemeClr val="bg1"/>
                </a:solidFill>
              </a:endParaRPr>
            </a:p>
          </p:txBody>
        </p:sp>
        <p:sp>
          <p:nvSpPr>
            <p:cNvPr id="87" name="Rounded Rectangle 86"/>
            <p:cNvSpPr/>
            <p:nvPr/>
          </p:nvSpPr>
          <p:spPr>
            <a:xfrm>
              <a:off x="2392680" y="1551939"/>
              <a:ext cx="861695" cy="74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1024 </a:t>
              </a:r>
              <a:r>
                <a:rPr lang="en-US" sz="1600" dirty="0" err="1" smtClean="0"/>
                <a:t>pt</a:t>
              </a:r>
              <a:r>
                <a:rPr lang="en-US" sz="1600" dirty="0" smtClean="0"/>
                <a:t> buffer</a:t>
              </a:r>
              <a:endParaRPr lang="en-US" dirty="0"/>
            </a:p>
          </p:txBody>
        </p:sp>
        <p:cxnSp>
          <p:nvCxnSpPr>
            <p:cNvPr id="133" name="Straight Arrow Connector 51"/>
            <p:cNvCxnSpPr>
              <a:endCxn id="87" idx="1"/>
            </p:cNvCxnSpPr>
            <p:nvPr/>
          </p:nvCxnSpPr>
          <p:spPr>
            <a:xfrm>
              <a:off x="2143760" y="1924425"/>
              <a:ext cx="248920" cy="1"/>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51"/>
            <p:cNvCxnSpPr>
              <a:stCxn id="87" idx="3"/>
              <a:endCxn id="45" idx="1"/>
            </p:cNvCxnSpPr>
            <p:nvPr/>
          </p:nvCxnSpPr>
          <p:spPr>
            <a:xfrm>
              <a:off x="3254375" y="1924426"/>
              <a:ext cx="369252" cy="1270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71" name="Straight Arrow Connector 51"/>
          <p:cNvCxnSpPr>
            <a:stCxn id="1025" idx="1"/>
            <a:endCxn id="46" idx="2"/>
          </p:cNvCxnSpPr>
          <p:nvPr/>
        </p:nvCxnSpPr>
        <p:spPr>
          <a:xfrm rot="10800000" flipH="1">
            <a:off x="1320800" y="1921888"/>
            <a:ext cx="182880" cy="3747393"/>
          </a:xfrm>
          <a:prstGeom prst="bentConnector3">
            <a:avLst>
              <a:gd name="adj1" fmla="val -469444"/>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4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1"/>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04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25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250"/>
                                  </p:stCondLst>
                                  <p:childTnLst>
                                    <p:set>
                                      <p:cBhvr>
                                        <p:cTn id="25" dur="1" fill="hold">
                                          <p:stCondLst>
                                            <p:cond delay="0"/>
                                          </p:stCondLst>
                                        </p:cTn>
                                        <p:tgtEl>
                                          <p:spTgt spid="56"/>
                                        </p:tgtEl>
                                        <p:attrNameLst>
                                          <p:attrName>style.visibility</p:attrName>
                                        </p:attrNameLst>
                                      </p:cBhvr>
                                      <p:to>
                                        <p:strVal val="visible"/>
                                      </p:to>
                                    </p:set>
                                  </p:childTnLst>
                                </p:cTn>
                              </p:par>
                              <p:par>
                                <p:cTn id="26" presetID="1" presetClass="entr" presetSubtype="0" fill="hold" nodeType="withEffect">
                                  <p:stCondLst>
                                    <p:cond delay="250"/>
                                  </p:stCondLst>
                                  <p:childTnLst>
                                    <p:set>
                                      <p:cBhvr>
                                        <p:cTn id="27" dur="1" fill="hold">
                                          <p:stCondLst>
                                            <p:cond delay="0"/>
                                          </p:stCondLst>
                                        </p:cTn>
                                        <p:tgtEl>
                                          <p:spTgt spid="63"/>
                                        </p:tgtEl>
                                        <p:attrNameLst>
                                          <p:attrName>style.visibility</p:attrName>
                                        </p:attrNameLst>
                                      </p:cBhvr>
                                      <p:to>
                                        <p:strVal val="visible"/>
                                      </p:to>
                                    </p:set>
                                  </p:childTnLst>
                                </p:cTn>
                              </p:par>
                              <p:par>
                                <p:cTn id="28" presetID="1" presetClass="entr" presetSubtype="0" fill="hold"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250"/>
                                  </p:stCondLst>
                                  <p:childTnLst>
                                    <p:set>
                                      <p:cBhvr>
                                        <p:cTn id="36" dur="1" fill="hold">
                                          <p:stCondLst>
                                            <p:cond delay="0"/>
                                          </p:stCondLst>
                                        </p:cTn>
                                        <p:tgtEl>
                                          <p:spTgt spid="27"/>
                                        </p:tgtEl>
                                        <p:attrNameLst>
                                          <p:attrName>style.visibility</p:attrName>
                                        </p:attrNameLst>
                                      </p:cBhvr>
                                      <p:to>
                                        <p:strVal val="visible"/>
                                      </p:to>
                                    </p:set>
                                  </p:childTnLst>
                                </p:cTn>
                              </p:par>
                            </p:childTnLst>
                          </p:cTn>
                        </p:par>
                        <p:par>
                          <p:cTn id="37" fill="hold">
                            <p:stCondLst>
                              <p:cond delay="250"/>
                            </p:stCondLst>
                            <p:childTnLst>
                              <p:par>
                                <p:cTn id="38" presetID="1" presetClass="entr" presetSubtype="0" fill="hold" nodeType="afterEffect">
                                  <p:stCondLst>
                                    <p:cond delay="25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1"/>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25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7"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783" y="2710899"/>
            <a:ext cx="6919913" cy="31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Rounded Rectangle 100"/>
          <p:cNvSpPr/>
          <p:nvPr/>
        </p:nvSpPr>
        <p:spPr>
          <a:xfrm>
            <a:off x="193041" y="568960"/>
            <a:ext cx="8664088" cy="5628640"/>
          </a:xfrm>
          <a:custGeom>
            <a:avLst/>
            <a:gdLst>
              <a:gd name="connsiteX0" fmla="*/ 0 w 3091815"/>
              <a:gd name="connsiteY0" fmla="*/ 515313 h 5516880"/>
              <a:gd name="connsiteX1" fmla="*/ 515313 w 3091815"/>
              <a:gd name="connsiteY1" fmla="*/ 0 h 5516880"/>
              <a:gd name="connsiteX2" fmla="*/ 2576502 w 3091815"/>
              <a:gd name="connsiteY2" fmla="*/ 0 h 5516880"/>
              <a:gd name="connsiteX3" fmla="*/ 3091815 w 3091815"/>
              <a:gd name="connsiteY3" fmla="*/ 515313 h 5516880"/>
              <a:gd name="connsiteX4" fmla="*/ 3091815 w 3091815"/>
              <a:gd name="connsiteY4" fmla="*/ 5001567 h 5516880"/>
              <a:gd name="connsiteX5" fmla="*/ 2576502 w 3091815"/>
              <a:gd name="connsiteY5" fmla="*/ 5516880 h 5516880"/>
              <a:gd name="connsiteX6" fmla="*/ 515313 w 3091815"/>
              <a:gd name="connsiteY6" fmla="*/ 5516880 h 5516880"/>
              <a:gd name="connsiteX7" fmla="*/ 0 w 3091815"/>
              <a:gd name="connsiteY7" fmla="*/ 5001567 h 5516880"/>
              <a:gd name="connsiteX8" fmla="*/ 0 w 3091815"/>
              <a:gd name="connsiteY8" fmla="*/ 515313 h 5516880"/>
              <a:gd name="connsiteX0" fmla="*/ 0 w 5221316"/>
              <a:gd name="connsiteY0" fmla="*/ 515313 h 5516880"/>
              <a:gd name="connsiteX1" fmla="*/ 515313 w 5221316"/>
              <a:gd name="connsiteY1" fmla="*/ 0 h 5516880"/>
              <a:gd name="connsiteX2" fmla="*/ 5197782 w 5221316"/>
              <a:gd name="connsiteY2" fmla="*/ 10160 h 5516880"/>
              <a:gd name="connsiteX3" fmla="*/ 3091815 w 5221316"/>
              <a:gd name="connsiteY3" fmla="*/ 515313 h 5516880"/>
              <a:gd name="connsiteX4" fmla="*/ 3091815 w 5221316"/>
              <a:gd name="connsiteY4" fmla="*/ 5001567 h 5516880"/>
              <a:gd name="connsiteX5" fmla="*/ 2576502 w 5221316"/>
              <a:gd name="connsiteY5" fmla="*/ 5516880 h 5516880"/>
              <a:gd name="connsiteX6" fmla="*/ 515313 w 5221316"/>
              <a:gd name="connsiteY6" fmla="*/ 5516880 h 5516880"/>
              <a:gd name="connsiteX7" fmla="*/ 0 w 5221316"/>
              <a:gd name="connsiteY7" fmla="*/ 5001567 h 5516880"/>
              <a:gd name="connsiteX8" fmla="*/ 0 w 5221316"/>
              <a:gd name="connsiteY8"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091815 w 5402992"/>
              <a:gd name="connsiteY4" fmla="*/ 5001567 h 5516880"/>
              <a:gd name="connsiteX5" fmla="*/ 2576502 w 5402992"/>
              <a:gd name="connsiteY5" fmla="*/ 5516880 h 5516880"/>
              <a:gd name="connsiteX6" fmla="*/ 515313 w 5402992"/>
              <a:gd name="connsiteY6" fmla="*/ 5516880 h 5516880"/>
              <a:gd name="connsiteX7" fmla="*/ 0 w 5402992"/>
              <a:gd name="connsiteY7" fmla="*/ 5001567 h 5516880"/>
              <a:gd name="connsiteX8" fmla="*/ 0 w 5402992"/>
              <a:gd name="connsiteY8"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091815 w 5402992"/>
              <a:gd name="connsiteY4" fmla="*/ 5001567 h 5516880"/>
              <a:gd name="connsiteX5" fmla="*/ 2576502 w 5402992"/>
              <a:gd name="connsiteY5" fmla="*/ 5516880 h 5516880"/>
              <a:gd name="connsiteX6" fmla="*/ 515313 w 5402992"/>
              <a:gd name="connsiteY6" fmla="*/ 5516880 h 5516880"/>
              <a:gd name="connsiteX7" fmla="*/ 0 w 5402992"/>
              <a:gd name="connsiteY7" fmla="*/ 5001567 h 5516880"/>
              <a:gd name="connsiteX8" fmla="*/ 0 w 5402992"/>
              <a:gd name="connsiteY8"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688079 w 5402992"/>
              <a:gd name="connsiteY4" fmla="*/ 4033520 h 5516880"/>
              <a:gd name="connsiteX5" fmla="*/ 3091815 w 5402992"/>
              <a:gd name="connsiteY5" fmla="*/ 5001567 h 5516880"/>
              <a:gd name="connsiteX6" fmla="*/ 2576502 w 5402992"/>
              <a:gd name="connsiteY6" fmla="*/ 5516880 h 5516880"/>
              <a:gd name="connsiteX7" fmla="*/ 515313 w 5402992"/>
              <a:gd name="connsiteY7" fmla="*/ 5516880 h 5516880"/>
              <a:gd name="connsiteX8" fmla="*/ 0 w 5402992"/>
              <a:gd name="connsiteY8" fmla="*/ 5001567 h 5516880"/>
              <a:gd name="connsiteX9" fmla="*/ 0 w 5402992"/>
              <a:gd name="connsiteY9"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241039 w 5402992"/>
              <a:gd name="connsiteY4" fmla="*/ 2346960 h 5516880"/>
              <a:gd name="connsiteX5" fmla="*/ 3091815 w 5402992"/>
              <a:gd name="connsiteY5" fmla="*/ 5001567 h 5516880"/>
              <a:gd name="connsiteX6" fmla="*/ 2576502 w 5402992"/>
              <a:gd name="connsiteY6" fmla="*/ 5516880 h 5516880"/>
              <a:gd name="connsiteX7" fmla="*/ 515313 w 5402992"/>
              <a:gd name="connsiteY7" fmla="*/ 5516880 h 5516880"/>
              <a:gd name="connsiteX8" fmla="*/ 0 w 5402992"/>
              <a:gd name="connsiteY8" fmla="*/ 5001567 h 5516880"/>
              <a:gd name="connsiteX9" fmla="*/ 0 w 5402992"/>
              <a:gd name="connsiteY9" fmla="*/ 515313 h 5516880"/>
              <a:gd name="connsiteX0" fmla="*/ 0 w 5402992"/>
              <a:gd name="connsiteY0" fmla="*/ 515313 h 5516880"/>
              <a:gd name="connsiteX1" fmla="*/ 515313 w 5402992"/>
              <a:gd name="connsiteY1" fmla="*/ 0 h 5516880"/>
              <a:gd name="connsiteX2" fmla="*/ 5197782 w 5402992"/>
              <a:gd name="connsiteY2" fmla="*/ 10160 h 5516880"/>
              <a:gd name="connsiteX3" fmla="*/ 5387975 w 5402992"/>
              <a:gd name="connsiteY3" fmla="*/ 1023313 h 5516880"/>
              <a:gd name="connsiteX4" fmla="*/ 3241039 w 5402992"/>
              <a:gd name="connsiteY4" fmla="*/ 2346960 h 5516880"/>
              <a:gd name="connsiteX5" fmla="*/ 3091815 w 5402992"/>
              <a:gd name="connsiteY5" fmla="*/ 5001567 h 5516880"/>
              <a:gd name="connsiteX6" fmla="*/ 2576502 w 5402992"/>
              <a:gd name="connsiteY6" fmla="*/ 5516880 h 5516880"/>
              <a:gd name="connsiteX7" fmla="*/ 515313 w 5402992"/>
              <a:gd name="connsiteY7" fmla="*/ 5516880 h 5516880"/>
              <a:gd name="connsiteX8" fmla="*/ 0 w 5402992"/>
              <a:gd name="connsiteY8" fmla="*/ 5001567 h 5516880"/>
              <a:gd name="connsiteX9" fmla="*/ 0 w 5402992"/>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241039 w 5374214"/>
              <a:gd name="connsiteY4" fmla="*/ 2346960 h 5516880"/>
              <a:gd name="connsiteX5" fmla="*/ 30918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241039 w 5374214"/>
              <a:gd name="connsiteY4" fmla="*/ 2346960 h 5516880"/>
              <a:gd name="connsiteX5" fmla="*/ 30918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0918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0918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8325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8325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8325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426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426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74214"/>
              <a:gd name="connsiteY0" fmla="*/ 515313 h 5516880"/>
              <a:gd name="connsiteX1" fmla="*/ 515313 w 5374214"/>
              <a:gd name="connsiteY1" fmla="*/ 0 h 5516880"/>
              <a:gd name="connsiteX2" fmla="*/ 5197782 w 5374214"/>
              <a:gd name="connsiteY2" fmla="*/ 10160 h 5516880"/>
              <a:gd name="connsiteX3" fmla="*/ 5337175 w 5374214"/>
              <a:gd name="connsiteY3" fmla="*/ 1825953 h 5516880"/>
              <a:gd name="connsiteX4" fmla="*/ 3119119 w 5374214"/>
              <a:gd name="connsiteY4" fmla="*/ 2407920 h 5516880"/>
              <a:gd name="connsiteX5" fmla="*/ 3142615 w 5374214"/>
              <a:gd name="connsiteY5" fmla="*/ 5001567 h 5516880"/>
              <a:gd name="connsiteX6" fmla="*/ 2576502 w 5374214"/>
              <a:gd name="connsiteY6" fmla="*/ 5516880 h 5516880"/>
              <a:gd name="connsiteX7" fmla="*/ 515313 w 5374214"/>
              <a:gd name="connsiteY7" fmla="*/ 5516880 h 5516880"/>
              <a:gd name="connsiteX8" fmla="*/ 0 w 5374214"/>
              <a:gd name="connsiteY8" fmla="*/ 5001567 h 5516880"/>
              <a:gd name="connsiteX9" fmla="*/ 0 w 5374214"/>
              <a:gd name="connsiteY9" fmla="*/ 515313 h 5516880"/>
              <a:gd name="connsiteX0" fmla="*/ 0 w 5337175"/>
              <a:gd name="connsiteY0" fmla="*/ 515313 h 5516880"/>
              <a:gd name="connsiteX1" fmla="*/ 515313 w 5337175"/>
              <a:gd name="connsiteY1" fmla="*/ 0 h 5516880"/>
              <a:gd name="connsiteX2" fmla="*/ 4578022 w 5337175"/>
              <a:gd name="connsiteY2" fmla="*/ 0 h 5516880"/>
              <a:gd name="connsiteX3" fmla="*/ 5337175 w 5337175"/>
              <a:gd name="connsiteY3" fmla="*/ 1825953 h 5516880"/>
              <a:gd name="connsiteX4" fmla="*/ 3119119 w 5337175"/>
              <a:gd name="connsiteY4" fmla="*/ 2407920 h 5516880"/>
              <a:gd name="connsiteX5" fmla="*/ 3142615 w 5337175"/>
              <a:gd name="connsiteY5" fmla="*/ 5001567 h 5516880"/>
              <a:gd name="connsiteX6" fmla="*/ 2576502 w 5337175"/>
              <a:gd name="connsiteY6" fmla="*/ 5516880 h 5516880"/>
              <a:gd name="connsiteX7" fmla="*/ 515313 w 5337175"/>
              <a:gd name="connsiteY7" fmla="*/ 5516880 h 5516880"/>
              <a:gd name="connsiteX8" fmla="*/ 0 w 5337175"/>
              <a:gd name="connsiteY8" fmla="*/ 5001567 h 5516880"/>
              <a:gd name="connsiteX9" fmla="*/ 0 w 5337175"/>
              <a:gd name="connsiteY9" fmla="*/ 515313 h 5516880"/>
              <a:gd name="connsiteX0" fmla="*/ 0 w 4715111"/>
              <a:gd name="connsiteY0" fmla="*/ 515313 h 5516880"/>
              <a:gd name="connsiteX1" fmla="*/ 515313 w 4715111"/>
              <a:gd name="connsiteY1" fmla="*/ 0 h 5516880"/>
              <a:gd name="connsiteX2" fmla="*/ 4578022 w 4715111"/>
              <a:gd name="connsiteY2" fmla="*/ 0 h 5516880"/>
              <a:gd name="connsiteX3" fmla="*/ 4615815 w 4715111"/>
              <a:gd name="connsiteY3" fmla="*/ 1866593 h 5516880"/>
              <a:gd name="connsiteX4" fmla="*/ 3119119 w 4715111"/>
              <a:gd name="connsiteY4" fmla="*/ 2407920 h 5516880"/>
              <a:gd name="connsiteX5" fmla="*/ 3142615 w 4715111"/>
              <a:gd name="connsiteY5" fmla="*/ 5001567 h 5516880"/>
              <a:gd name="connsiteX6" fmla="*/ 2576502 w 4715111"/>
              <a:gd name="connsiteY6" fmla="*/ 5516880 h 5516880"/>
              <a:gd name="connsiteX7" fmla="*/ 515313 w 4715111"/>
              <a:gd name="connsiteY7" fmla="*/ 5516880 h 5516880"/>
              <a:gd name="connsiteX8" fmla="*/ 0 w 4715111"/>
              <a:gd name="connsiteY8" fmla="*/ 5001567 h 5516880"/>
              <a:gd name="connsiteX9" fmla="*/ 0 w 4715111"/>
              <a:gd name="connsiteY9" fmla="*/ 515313 h 5516880"/>
              <a:gd name="connsiteX0" fmla="*/ 0 w 4710628"/>
              <a:gd name="connsiteY0" fmla="*/ 515313 h 5516880"/>
              <a:gd name="connsiteX1" fmla="*/ 515313 w 4710628"/>
              <a:gd name="connsiteY1" fmla="*/ 0 h 5516880"/>
              <a:gd name="connsiteX2" fmla="*/ 4578022 w 4710628"/>
              <a:gd name="connsiteY2" fmla="*/ 0 h 5516880"/>
              <a:gd name="connsiteX3" fmla="*/ 4615815 w 4710628"/>
              <a:gd name="connsiteY3" fmla="*/ 1866593 h 5516880"/>
              <a:gd name="connsiteX4" fmla="*/ 3119119 w 4710628"/>
              <a:gd name="connsiteY4" fmla="*/ 2407920 h 5516880"/>
              <a:gd name="connsiteX5" fmla="*/ 3142615 w 4710628"/>
              <a:gd name="connsiteY5" fmla="*/ 5001567 h 5516880"/>
              <a:gd name="connsiteX6" fmla="*/ 2576502 w 4710628"/>
              <a:gd name="connsiteY6" fmla="*/ 5516880 h 5516880"/>
              <a:gd name="connsiteX7" fmla="*/ 515313 w 4710628"/>
              <a:gd name="connsiteY7" fmla="*/ 5516880 h 5516880"/>
              <a:gd name="connsiteX8" fmla="*/ 0 w 4710628"/>
              <a:gd name="connsiteY8" fmla="*/ 5001567 h 5516880"/>
              <a:gd name="connsiteX9" fmla="*/ 0 w 4710628"/>
              <a:gd name="connsiteY9" fmla="*/ 515313 h 5516880"/>
              <a:gd name="connsiteX0" fmla="*/ 0 w 4659624"/>
              <a:gd name="connsiteY0" fmla="*/ 515313 h 5516880"/>
              <a:gd name="connsiteX1" fmla="*/ 515313 w 4659624"/>
              <a:gd name="connsiteY1" fmla="*/ 0 h 5516880"/>
              <a:gd name="connsiteX2" fmla="*/ 4496742 w 4659624"/>
              <a:gd name="connsiteY2" fmla="*/ 10160 h 5516880"/>
              <a:gd name="connsiteX3" fmla="*/ 4615815 w 4659624"/>
              <a:gd name="connsiteY3" fmla="*/ 1866593 h 5516880"/>
              <a:gd name="connsiteX4" fmla="*/ 3119119 w 4659624"/>
              <a:gd name="connsiteY4" fmla="*/ 2407920 h 5516880"/>
              <a:gd name="connsiteX5" fmla="*/ 3142615 w 4659624"/>
              <a:gd name="connsiteY5" fmla="*/ 5001567 h 5516880"/>
              <a:gd name="connsiteX6" fmla="*/ 2576502 w 4659624"/>
              <a:gd name="connsiteY6" fmla="*/ 5516880 h 5516880"/>
              <a:gd name="connsiteX7" fmla="*/ 515313 w 4659624"/>
              <a:gd name="connsiteY7" fmla="*/ 5516880 h 5516880"/>
              <a:gd name="connsiteX8" fmla="*/ 0 w 4659624"/>
              <a:gd name="connsiteY8" fmla="*/ 5001567 h 5516880"/>
              <a:gd name="connsiteX9" fmla="*/ 0 w 4659624"/>
              <a:gd name="connsiteY9" fmla="*/ 515313 h 5516880"/>
              <a:gd name="connsiteX0" fmla="*/ 0 w 4650879"/>
              <a:gd name="connsiteY0" fmla="*/ 515313 h 5516880"/>
              <a:gd name="connsiteX1" fmla="*/ 515313 w 4650879"/>
              <a:gd name="connsiteY1" fmla="*/ 0 h 5516880"/>
              <a:gd name="connsiteX2" fmla="*/ 4496742 w 4650879"/>
              <a:gd name="connsiteY2" fmla="*/ 10160 h 5516880"/>
              <a:gd name="connsiteX3" fmla="*/ 4595495 w 4650879"/>
              <a:gd name="connsiteY3" fmla="*/ 1907233 h 5516880"/>
              <a:gd name="connsiteX4" fmla="*/ 3119119 w 4650879"/>
              <a:gd name="connsiteY4" fmla="*/ 2407920 h 5516880"/>
              <a:gd name="connsiteX5" fmla="*/ 3142615 w 4650879"/>
              <a:gd name="connsiteY5" fmla="*/ 5001567 h 5516880"/>
              <a:gd name="connsiteX6" fmla="*/ 2576502 w 4650879"/>
              <a:gd name="connsiteY6" fmla="*/ 5516880 h 5516880"/>
              <a:gd name="connsiteX7" fmla="*/ 515313 w 4650879"/>
              <a:gd name="connsiteY7" fmla="*/ 5516880 h 5516880"/>
              <a:gd name="connsiteX8" fmla="*/ 0 w 4650879"/>
              <a:gd name="connsiteY8" fmla="*/ 5001567 h 5516880"/>
              <a:gd name="connsiteX9" fmla="*/ 0 w 4650879"/>
              <a:gd name="connsiteY9" fmla="*/ 515313 h 5516880"/>
              <a:gd name="connsiteX0" fmla="*/ 0 w 4650879"/>
              <a:gd name="connsiteY0" fmla="*/ 515313 h 5516880"/>
              <a:gd name="connsiteX1" fmla="*/ 515313 w 4650879"/>
              <a:gd name="connsiteY1" fmla="*/ 0 h 5516880"/>
              <a:gd name="connsiteX2" fmla="*/ 4496742 w 4650879"/>
              <a:gd name="connsiteY2" fmla="*/ 10160 h 5516880"/>
              <a:gd name="connsiteX3" fmla="*/ 4595495 w 4650879"/>
              <a:gd name="connsiteY3" fmla="*/ 1907233 h 5516880"/>
              <a:gd name="connsiteX4" fmla="*/ 3119119 w 4650879"/>
              <a:gd name="connsiteY4" fmla="*/ 2407920 h 5516880"/>
              <a:gd name="connsiteX5" fmla="*/ 3142615 w 4650879"/>
              <a:gd name="connsiteY5" fmla="*/ 5001567 h 5516880"/>
              <a:gd name="connsiteX6" fmla="*/ 2576502 w 4650879"/>
              <a:gd name="connsiteY6" fmla="*/ 5516880 h 5516880"/>
              <a:gd name="connsiteX7" fmla="*/ 515313 w 4650879"/>
              <a:gd name="connsiteY7" fmla="*/ 5516880 h 5516880"/>
              <a:gd name="connsiteX8" fmla="*/ 0 w 4650879"/>
              <a:gd name="connsiteY8" fmla="*/ 5001567 h 5516880"/>
              <a:gd name="connsiteX9" fmla="*/ 0 w 4650879"/>
              <a:gd name="connsiteY9" fmla="*/ 515313 h 5516880"/>
              <a:gd name="connsiteX0" fmla="*/ 0 w 4664654"/>
              <a:gd name="connsiteY0" fmla="*/ 515313 h 5516880"/>
              <a:gd name="connsiteX1" fmla="*/ 515313 w 4664654"/>
              <a:gd name="connsiteY1" fmla="*/ 0 h 5516880"/>
              <a:gd name="connsiteX2" fmla="*/ 4496742 w 4664654"/>
              <a:gd name="connsiteY2" fmla="*/ 10160 h 5516880"/>
              <a:gd name="connsiteX3" fmla="*/ 4595495 w 4664654"/>
              <a:gd name="connsiteY3" fmla="*/ 1907233 h 5516880"/>
              <a:gd name="connsiteX4" fmla="*/ 3119119 w 4664654"/>
              <a:gd name="connsiteY4" fmla="*/ 2407920 h 5516880"/>
              <a:gd name="connsiteX5" fmla="*/ 3142615 w 4664654"/>
              <a:gd name="connsiteY5" fmla="*/ 5001567 h 5516880"/>
              <a:gd name="connsiteX6" fmla="*/ 2576502 w 4664654"/>
              <a:gd name="connsiteY6" fmla="*/ 5516880 h 5516880"/>
              <a:gd name="connsiteX7" fmla="*/ 515313 w 4664654"/>
              <a:gd name="connsiteY7" fmla="*/ 5516880 h 5516880"/>
              <a:gd name="connsiteX8" fmla="*/ 0 w 4664654"/>
              <a:gd name="connsiteY8" fmla="*/ 5001567 h 5516880"/>
              <a:gd name="connsiteX9" fmla="*/ 0 w 4664654"/>
              <a:gd name="connsiteY9" fmla="*/ 515313 h 5516880"/>
              <a:gd name="connsiteX0" fmla="*/ 0 w 4636879"/>
              <a:gd name="connsiteY0" fmla="*/ 515313 h 5516880"/>
              <a:gd name="connsiteX1" fmla="*/ 515313 w 4636879"/>
              <a:gd name="connsiteY1" fmla="*/ 0 h 5516880"/>
              <a:gd name="connsiteX2" fmla="*/ 4496742 w 4636879"/>
              <a:gd name="connsiteY2" fmla="*/ 10160 h 5516880"/>
              <a:gd name="connsiteX3" fmla="*/ 4524375 w 4636879"/>
              <a:gd name="connsiteY3" fmla="*/ 2110433 h 5516880"/>
              <a:gd name="connsiteX4" fmla="*/ 3119119 w 4636879"/>
              <a:gd name="connsiteY4" fmla="*/ 2407920 h 5516880"/>
              <a:gd name="connsiteX5" fmla="*/ 3142615 w 4636879"/>
              <a:gd name="connsiteY5" fmla="*/ 5001567 h 5516880"/>
              <a:gd name="connsiteX6" fmla="*/ 2576502 w 4636879"/>
              <a:gd name="connsiteY6" fmla="*/ 5516880 h 5516880"/>
              <a:gd name="connsiteX7" fmla="*/ 515313 w 4636879"/>
              <a:gd name="connsiteY7" fmla="*/ 5516880 h 5516880"/>
              <a:gd name="connsiteX8" fmla="*/ 0 w 4636879"/>
              <a:gd name="connsiteY8" fmla="*/ 5001567 h 5516880"/>
              <a:gd name="connsiteX9" fmla="*/ 0 w 4636879"/>
              <a:gd name="connsiteY9" fmla="*/ 515313 h 5516880"/>
              <a:gd name="connsiteX0" fmla="*/ 0 w 4636879"/>
              <a:gd name="connsiteY0" fmla="*/ 515313 h 5516880"/>
              <a:gd name="connsiteX1" fmla="*/ 515313 w 4636879"/>
              <a:gd name="connsiteY1" fmla="*/ 0 h 5516880"/>
              <a:gd name="connsiteX2" fmla="*/ 4496742 w 4636879"/>
              <a:gd name="connsiteY2" fmla="*/ 10160 h 5516880"/>
              <a:gd name="connsiteX3" fmla="*/ 4524375 w 4636879"/>
              <a:gd name="connsiteY3" fmla="*/ 2110433 h 5516880"/>
              <a:gd name="connsiteX4" fmla="*/ 3119119 w 4636879"/>
              <a:gd name="connsiteY4" fmla="*/ 2407920 h 5516880"/>
              <a:gd name="connsiteX5" fmla="*/ 3142615 w 4636879"/>
              <a:gd name="connsiteY5" fmla="*/ 5001567 h 5516880"/>
              <a:gd name="connsiteX6" fmla="*/ 2576502 w 4636879"/>
              <a:gd name="connsiteY6" fmla="*/ 5516880 h 5516880"/>
              <a:gd name="connsiteX7" fmla="*/ 515313 w 4636879"/>
              <a:gd name="connsiteY7" fmla="*/ 5516880 h 5516880"/>
              <a:gd name="connsiteX8" fmla="*/ 0 w 4636879"/>
              <a:gd name="connsiteY8" fmla="*/ 5001567 h 5516880"/>
              <a:gd name="connsiteX9" fmla="*/ 0 w 4636879"/>
              <a:gd name="connsiteY9" fmla="*/ 515313 h 5516880"/>
              <a:gd name="connsiteX0" fmla="*/ 0 w 4741251"/>
              <a:gd name="connsiteY0" fmla="*/ 515313 h 5516880"/>
              <a:gd name="connsiteX1" fmla="*/ 515313 w 4741251"/>
              <a:gd name="connsiteY1" fmla="*/ 0 h 5516880"/>
              <a:gd name="connsiteX2" fmla="*/ 4496742 w 4741251"/>
              <a:gd name="connsiteY2" fmla="*/ 10160 h 5516880"/>
              <a:gd name="connsiteX3" fmla="*/ 4524375 w 4741251"/>
              <a:gd name="connsiteY3" fmla="*/ 2110433 h 5516880"/>
              <a:gd name="connsiteX4" fmla="*/ 3119119 w 4741251"/>
              <a:gd name="connsiteY4" fmla="*/ 2407920 h 5516880"/>
              <a:gd name="connsiteX5" fmla="*/ 3142615 w 4741251"/>
              <a:gd name="connsiteY5" fmla="*/ 5001567 h 5516880"/>
              <a:gd name="connsiteX6" fmla="*/ 2576502 w 4741251"/>
              <a:gd name="connsiteY6" fmla="*/ 5516880 h 5516880"/>
              <a:gd name="connsiteX7" fmla="*/ 515313 w 4741251"/>
              <a:gd name="connsiteY7" fmla="*/ 5516880 h 5516880"/>
              <a:gd name="connsiteX8" fmla="*/ 0 w 4741251"/>
              <a:gd name="connsiteY8" fmla="*/ 5001567 h 5516880"/>
              <a:gd name="connsiteX9" fmla="*/ 0 w 4741251"/>
              <a:gd name="connsiteY9" fmla="*/ 515313 h 5516880"/>
              <a:gd name="connsiteX0" fmla="*/ 0 w 4828351"/>
              <a:gd name="connsiteY0" fmla="*/ 515313 h 5516880"/>
              <a:gd name="connsiteX1" fmla="*/ 515313 w 4828351"/>
              <a:gd name="connsiteY1" fmla="*/ 0 h 5516880"/>
              <a:gd name="connsiteX2" fmla="*/ 4496742 w 4828351"/>
              <a:gd name="connsiteY2" fmla="*/ 10160 h 5516880"/>
              <a:gd name="connsiteX3" fmla="*/ 4524375 w 4828351"/>
              <a:gd name="connsiteY3" fmla="*/ 2110433 h 5516880"/>
              <a:gd name="connsiteX4" fmla="*/ 3119119 w 4828351"/>
              <a:gd name="connsiteY4" fmla="*/ 2407920 h 5516880"/>
              <a:gd name="connsiteX5" fmla="*/ 3142615 w 4828351"/>
              <a:gd name="connsiteY5" fmla="*/ 5001567 h 5516880"/>
              <a:gd name="connsiteX6" fmla="*/ 2576502 w 4828351"/>
              <a:gd name="connsiteY6" fmla="*/ 5516880 h 5516880"/>
              <a:gd name="connsiteX7" fmla="*/ 515313 w 4828351"/>
              <a:gd name="connsiteY7" fmla="*/ 5516880 h 5516880"/>
              <a:gd name="connsiteX8" fmla="*/ 0 w 4828351"/>
              <a:gd name="connsiteY8" fmla="*/ 5001567 h 5516880"/>
              <a:gd name="connsiteX9" fmla="*/ 0 w 4828351"/>
              <a:gd name="connsiteY9" fmla="*/ 515313 h 5516880"/>
              <a:gd name="connsiteX0" fmla="*/ 0 w 4865817"/>
              <a:gd name="connsiteY0" fmla="*/ 515313 h 5516880"/>
              <a:gd name="connsiteX1" fmla="*/ 515313 w 4865817"/>
              <a:gd name="connsiteY1" fmla="*/ 0 h 5516880"/>
              <a:gd name="connsiteX2" fmla="*/ 4496742 w 4865817"/>
              <a:gd name="connsiteY2" fmla="*/ 10160 h 5516880"/>
              <a:gd name="connsiteX3" fmla="*/ 4693921 w 4865817"/>
              <a:gd name="connsiteY3" fmla="*/ 304800 h 5516880"/>
              <a:gd name="connsiteX4" fmla="*/ 4524375 w 4865817"/>
              <a:gd name="connsiteY4" fmla="*/ 2110433 h 5516880"/>
              <a:gd name="connsiteX5" fmla="*/ 3119119 w 4865817"/>
              <a:gd name="connsiteY5" fmla="*/ 2407920 h 5516880"/>
              <a:gd name="connsiteX6" fmla="*/ 3142615 w 4865817"/>
              <a:gd name="connsiteY6" fmla="*/ 5001567 h 5516880"/>
              <a:gd name="connsiteX7" fmla="*/ 2576502 w 4865817"/>
              <a:gd name="connsiteY7" fmla="*/ 5516880 h 5516880"/>
              <a:gd name="connsiteX8" fmla="*/ 515313 w 4865817"/>
              <a:gd name="connsiteY8" fmla="*/ 5516880 h 5516880"/>
              <a:gd name="connsiteX9" fmla="*/ 0 w 4865817"/>
              <a:gd name="connsiteY9" fmla="*/ 5001567 h 5516880"/>
              <a:gd name="connsiteX10" fmla="*/ 0 w 4865817"/>
              <a:gd name="connsiteY10" fmla="*/ 515313 h 5516880"/>
              <a:gd name="connsiteX0" fmla="*/ 0 w 4869569"/>
              <a:gd name="connsiteY0" fmla="*/ 515313 h 5516880"/>
              <a:gd name="connsiteX1" fmla="*/ 515313 w 4869569"/>
              <a:gd name="connsiteY1" fmla="*/ 0 h 5516880"/>
              <a:gd name="connsiteX2" fmla="*/ 4496742 w 4869569"/>
              <a:gd name="connsiteY2" fmla="*/ 10160 h 5516880"/>
              <a:gd name="connsiteX3" fmla="*/ 4704081 w 4869569"/>
              <a:gd name="connsiteY3" fmla="*/ 660400 h 5516880"/>
              <a:gd name="connsiteX4" fmla="*/ 4524375 w 4869569"/>
              <a:gd name="connsiteY4" fmla="*/ 2110433 h 5516880"/>
              <a:gd name="connsiteX5" fmla="*/ 3119119 w 4869569"/>
              <a:gd name="connsiteY5" fmla="*/ 2407920 h 5516880"/>
              <a:gd name="connsiteX6" fmla="*/ 3142615 w 4869569"/>
              <a:gd name="connsiteY6" fmla="*/ 5001567 h 5516880"/>
              <a:gd name="connsiteX7" fmla="*/ 2576502 w 4869569"/>
              <a:gd name="connsiteY7" fmla="*/ 5516880 h 5516880"/>
              <a:gd name="connsiteX8" fmla="*/ 515313 w 4869569"/>
              <a:gd name="connsiteY8" fmla="*/ 5516880 h 5516880"/>
              <a:gd name="connsiteX9" fmla="*/ 0 w 4869569"/>
              <a:gd name="connsiteY9" fmla="*/ 5001567 h 5516880"/>
              <a:gd name="connsiteX10" fmla="*/ 0 w 4869569"/>
              <a:gd name="connsiteY10" fmla="*/ 515313 h 5516880"/>
              <a:gd name="connsiteX0" fmla="*/ 0 w 4718471"/>
              <a:gd name="connsiteY0" fmla="*/ 515313 h 5516880"/>
              <a:gd name="connsiteX1" fmla="*/ 515313 w 4718471"/>
              <a:gd name="connsiteY1" fmla="*/ 0 h 5516880"/>
              <a:gd name="connsiteX2" fmla="*/ 4100502 w 4718471"/>
              <a:gd name="connsiteY2" fmla="*/ 10160 h 5516880"/>
              <a:gd name="connsiteX3" fmla="*/ 4704081 w 4718471"/>
              <a:gd name="connsiteY3" fmla="*/ 660400 h 5516880"/>
              <a:gd name="connsiteX4" fmla="*/ 4524375 w 4718471"/>
              <a:gd name="connsiteY4" fmla="*/ 2110433 h 5516880"/>
              <a:gd name="connsiteX5" fmla="*/ 3119119 w 4718471"/>
              <a:gd name="connsiteY5" fmla="*/ 2407920 h 5516880"/>
              <a:gd name="connsiteX6" fmla="*/ 3142615 w 4718471"/>
              <a:gd name="connsiteY6" fmla="*/ 5001567 h 5516880"/>
              <a:gd name="connsiteX7" fmla="*/ 2576502 w 4718471"/>
              <a:gd name="connsiteY7" fmla="*/ 5516880 h 5516880"/>
              <a:gd name="connsiteX8" fmla="*/ 515313 w 4718471"/>
              <a:gd name="connsiteY8" fmla="*/ 5516880 h 5516880"/>
              <a:gd name="connsiteX9" fmla="*/ 0 w 4718471"/>
              <a:gd name="connsiteY9" fmla="*/ 5001567 h 5516880"/>
              <a:gd name="connsiteX10" fmla="*/ 0 w 4718471"/>
              <a:gd name="connsiteY10" fmla="*/ 515313 h 5516880"/>
              <a:gd name="connsiteX0" fmla="*/ 0 w 4718471"/>
              <a:gd name="connsiteY0" fmla="*/ 515313 h 5516880"/>
              <a:gd name="connsiteX1" fmla="*/ 515313 w 4718471"/>
              <a:gd name="connsiteY1" fmla="*/ 0 h 5516880"/>
              <a:gd name="connsiteX2" fmla="*/ 4100502 w 4718471"/>
              <a:gd name="connsiteY2" fmla="*/ 10160 h 5516880"/>
              <a:gd name="connsiteX3" fmla="*/ 4704081 w 4718471"/>
              <a:gd name="connsiteY3" fmla="*/ 660400 h 5516880"/>
              <a:gd name="connsiteX4" fmla="*/ 4524375 w 4718471"/>
              <a:gd name="connsiteY4" fmla="*/ 2110433 h 5516880"/>
              <a:gd name="connsiteX5" fmla="*/ 3119119 w 4718471"/>
              <a:gd name="connsiteY5" fmla="*/ 2407920 h 5516880"/>
              <a:gd name="connsiteX6" fmla="*/ 3142615 w 4718471"/>
              <a:gd name="connsiteY6" fmla="*/ 5001567 h 5516880"/>
              <a:gd name="connsiteX7" fmla="*/ 2576502 w 4718471"/>
              <a:gd name="connsiteY7" fmla="*/ 5516880 h 5516880"/>
              <a:gd name="connsiteX8" fmla="*/ 515313 w 4718471"/>
              <a:gd name="connsiteY8" fmla="*/ 5516880 h 5516880"/>
              <a:gd name="connsiteX9" fmla="*/ 0 w 4718471"/>
              <a:gd name="connsiteY9" fmla="*/ 5001567 h 5516880"/>
              <a:gd name="connsiteX10" fmla="*/ 0 w 4718471"/>
              <a:gd name="connsiteY10" fmla="*/ 515313 h 5516880"/>
              <a:gd name="connsiteX0" fmla="*/ 0 w 4718471"/>
              <a:gd name="connsiteY0" fmla="*/ 515313 h 5516880"/>
              <a:gd name="connsiteX1" fmla="*/ 515313 w 4718471"/>
              <a:gd name="connsiteY1" fmla="*/ 0 h 5516880"/>
              <a:gd name="connsiteX2" fmla="*/ 4100502 w 4718471"/>
              <a:gd name="connsiteY2" fmla="*/ 10160 h 5516880"/>
              <a:gd name="connsiteX3" fmla="*/ 4704081 w 4718471"/>
              <a:gd name="connsiteY3" fmla="*/ 660400 h 5516880"/>
              <a:gd name="connsiteX4" fmla="*/ 4524375 w 4718471"/>
              <a:gd name="connsiteY4" fmla="*/ 2110433 h 5516880"/>
              <a:gd name="connsiteX5" fmla="*/ 3119119 w 4718471"/>
              <a:gd name="connsiteY5" fmla="*/ 2407920 h 5516880"/>
              <a:gd name="connsiteX6" fmla="*/ 3142615 w 4718471"/>
              <a:gd name="connsiteY6" fmla="*/ 5001567 h 5516880"/>
              <a:gd name="connsiteX7" fmla="*/ 2576502 w 4718471"/>
              <a:gd name="connsiteY7" fmla="*/ 5516880 h 5516880"/>
              <a:gd name="connsiteX8" fmla="*/ 515313 w 4718471"/>
              <a:gd name="connsiteY8" fmla="*/ 5516880 h 5516880"/>
              <a:gd name="connsiteX9" fmla="*/ 0 w 4718471"/>
              <a:gd name="connsiteY9" fmla="*/ 5001567 h 5516880"/>
              <a:gd name="connsiteX10" fmla="*/ 0 w 4718471"/>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524375 w 4768964"/>
              <a:gd name="connsiteY4" fmla="*/ 211043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70896"/>
              <a:gd name="connsiteY0" fmla="*/ 515313 h 5516880"/>
              <a:gd name="connsiteX1" fmla="*/ 515313 w 4770896"/>
              <a:gd name="connsiteY1" fmla="*/ 0 h 5516880"/>
              <a:gd name="connsiteX2" fmla="*/ 4100502 w 4770896"/>
              <a:gd name="connsiteY2" fmla="*/ 10160 h 5516880"/>
              <a:gd name="connsiteX3" fmla="*/ 4765041 w 4770896"/>
              <a:gd name="connsiteY3" fmla="*/ 660400 h 5516880"/>
              <a:gd name="connsiteX4" fmla="*/ 4524375 w 4770896"/>
              <a:gd name="connsiteY4" fmla="*/ 2110433 h 5516880"/>
              <a:gd name="connsiteX5" fmla="*/ 3119119 w 4770896"/>
              <a:gd name="connsiteY5" fmla="*/ 2407920 h 5516880"/>
              <a:gd name="connsiteX6" fmla="*/ 3142615 w 4770896"/>
              <a:gd name="connsiteY6" fmla="*/ 5001567 h 5516880"/>
              <a:gd name="connsiteX7" fmla="*/ 2576502 w 4770896"/>
              <a:gd name="connsiteY7" fmla="*/ 5516880 h 5516880"/>
              <a:gd name="connsiteX8" fmla="*/ 515313 w 4770896"/>
              <a:gd name="connsiteY8" fmla="*/ 5516880 h 5516880"/>
              <a:gd name="connsiteX9" fmla="*/ 0 w 4770896"/>
              <a:gd name="connsiteY9" fmla="*/ 5001567 h 5516880"/>
              <a:gd name="connsiteX10" fmla="*/ 0 w 4770896"/>
              <a:gd name="connsiteY10" fmla="*/ 515313 h 5516880"/>
              <a:gd name="connsiteX0" fmla="*/ 0 w 4804585"/>
              <a:gd name="connsiteY0" fmla="*/ 515313 h 5516880"/>
              <a:gd name="connsiteX1" fmla="*/ 515313 w 4804585"/>
              <a:gd name="connsiteY1" fmla="*/ 0 h 5516880"/>
              <a:gd name="connsiteX2" fmla="*/ 4100502 w 4804585"/>
              <a:gd name="connsiteY2" fmla="*/ 10160 h 5516880"/>
              <a:gd name="connsiteX3" fmla="*/ 4765041 w 4804585"/>
              <a:gd name="connsiteY3" fmla="*/ 660400 h 5516880"/>
              <a:gd name="connsiteX4" fmla="*/ 4636135 w 4804585"/>
              <a:gd name="connsiteY4" fmla="*/ 2090113 h 5516880"/>
              <a:gd name="connsiteX5" fmla="*/ 3119119 w 4804585"/>
              <a:gd name="connsiteY5" fmla="*/ 2407920 h 5516880"/>
              <a:gd name="connsiteX6" fmla="*/ 3142615 w 4804585"/>
              <a:gd name="connsiteY6" fmla="*/ 5001567 h 5516880"/>
              <a:gd name="connsiteX7" fmla="*/ 2576502 w 4804585"/>
              <a:gd name="connsiteY7" fmla="*/ 5516880 h 5516880"/>
              <a:gd name="connsiteX8" fmla="*/ 515313 w 4804585"/>
              <a:gd name="connsiteY8" fmla="*/ 5516880 h 5516880"/>
              <a:gd name="connsiteX9" fmla="*/ 0 w 4804585"/>
              <a:gd name="connsiteY9" fmla="*/ 5001567 h 5516880"/>
              <a:gd name="connsiteX10" fmla="*/ 0 w 4804585"/>
              <a:gd name="connsiteY10" fmla="*/ 515313 h 5516880"/>
              <a:gd name="connsiteX0" fmla="*/ 0 w 4838780"/>
              <a:gd name="connsiteY0" fmla="*/ 515313 h 5516880"/>
              <a:gd name="connsiteX1" fmla="*/ 515313 w 4838780"/>
              <a:gd name="connsiteY1" fmla="*/ 0 h 5516880"/>
              <a:gd name="connsiteX2" fmla="*/ 4100502 w 4838780"/>
              <a:gd name="connsiteY2" fmla="*/ 10160 h 5516880"/>
              <a:gd name="connsiteX3" fmla="*/ 4765041 w 4838780"/>
              <a:gd name="connsiteY3" fmla="*/ 660400 h 5516880"/>
              <a:gd name="connsiteX4" fmla="*/ 4697095 w 4838780"/>
              <a:gd name="connsiteY4" fmla="*/ 2069793 h 5516880"/>
              <a:gd name="connsiteX5" fmla="*/ 3119119 w 4838780"/>
              <a:gd name="connsiteY5" fmla="*/ 2407920 h 5516880"/>
              <a:gd name="connsiteX6" fmla="*/ 3142615 w 4838780"/>
              <a:gd name="connsiteY6" fmla="*/ 5001567 h 5516880"/>
              <a:gd name="connsiteX7" fmla="*/ 2576502 w 4838780"/>
              <a:gd name="connsiteY7" fmla="*/ 5516880 h 5516880"/>
              <a:gd name="connsiteX8" fmla="*/ 515313 w 4838780"/>
              <a:gd name="connsiteY8" fmla="*/ 5516880 h 5516880"/>
              <a:gd name="connsiteX9" fmla="*/ 0 w 4838780"/>
              <a:gd name="connsiteY9" fmla="*/ 5001567 h 5516880"/>
              <a:gd name="connsiteX10" fmla="*/ 0 w 4838780"/>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697095 w 4768964"/>
              <a:gd name="connsiteY4" fmla="*/ 206979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697095 w 4768964"/>
              <a:gd name="connsiteY4" fmla="*/ 206979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72805"/>
              <a:gd name="connsiteY0" fmla="*/ 515313 h 5516880"/>
              <a:gd name="connsiteX1" fmla="*/ 515313 w 4772805"/>
              <a:gd name="connsiteY1" fmla="*/ 0 h 5516880"/>
              <a:gd name="connsiteX2" fmla="*/ 4100502 w 4772805"/>
              <a:gd name="connsiteY2" fmla="*/ 10160 h 5516880"/>
              <a:gd name="connsiteX3" fmla="*/ 4765041 w 4772805"/>
              <a:gd name="connsiteY3" fmla="*/ 660400 h 5516880"/>
              <a:gd name="connsiteX4" fmla="*/ 4727575 w 4772805"/>
              <a:gd name="connsiteY4" fmla="*/ 2049473 h 5516880"/>
              <a:gd name="connsiteX5" fmla="*/ 3119119 w 4772805"/>
              <a:gd name="connsiteY5" fmla="*/ 2407920 h 5516880"/>
              <a:gd name="connsiteX6" fmla="*/ 3142615 w 4772805"/>
              <a:gd name="connsiteY6" fmla="*/ 5001567 h 5516880"/>
              <a:gd name="connsiteX7" fmla="*/ 2576502 w 4772805"/>
              <a:gd name="connsiteY7" fmla="*/ 5516880 h 5516880"/>
              <a:gd name="connsiteX8" fmla="*/ 515313 w 4772805"/>
              <a:gd name="connsiteY8" fmla="*/ 5516880 h 5516880"/>
              <a:gd name="connsiteX9" fmla="*/ 0 w 4772805"/>
              <a:gd name="connsiteY9" fmla="*/ 5001567 h 5516880"/>
              <a:gd name="connsiteX10" fmla="*/ 0 w 4772805"/>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727575 w 4768964"/>
              <a:gd name="connsiteY4" fmla="*/ 204947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686935 w 4768964"/>
              <a:gd name="connsiteY4" fmla="*/ 203931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737735 w 4768964"/>
              <a:gd name="connsiteY4" fmla="*/ 204947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737735 w 4768964"/>
              <a:gd name="connsiteY4" fmla="*/ 2049473 h 5516880"/>
              <a:gd name="connsiteX5" fmla="*/ 3119119 w 4768964"/>
              <a:gd name="connsiteY5" fmla="*/ 2407920 h 5516880"/>
              <a:gd name="connsiteX6" fmla="*/ 3142615 w 4768964"/>
              <a:gd name="connsiteY6" fmla="*/ 5001567 h 5516880"/>
              <a:gd name="connsiteX7" fmla="*/ 2576502 w 4768964"/>
              <a:gd name="connsiteY7" fmla="*/ 5516880 h 5516880"/>
              <a:gd name="connsiteX8" fmla="*/ 515313 w 4768964"/>
              <a:gd name="connsiteY8" fmla="*/ 5516880 h 5516880"/>
              <a:gd name="connsiteX9" fmla="*/ 0 w 4768964"/>
              <a:gd name="connsiteY9" fmla="*/ 5001567 h 5516880"/>
              <a:gd name="connsiteX10" fmla="*/ 0 w 4768964"/>
              <a:gd name="connsiteY10"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3119119 w 4771677"/>
              <a:gd name="connsiteY5" fmla="*/ 2407920 h 5516880"/>
              <a:gd name="connsiteX6" fmla="*/ 3142615 w 4771677"/>
              <a:gd name="connsiteY6" fmla="*/ 5001567 h 5516880"/>
              <a:gd name="connsiteX7" fmla="*/ 2576502 w 4771677"/>
              <a:gd name="connsiteY7" fmla="*/ 5516880 h 5516880"/>
              <a:gd name="connsiteX8" fmla="*/ 515313 w 4771677"/>
              <a:gd name="connsiteY8" fmla="*/ 5516880 h 5516880"/>
              <a:gd name="connsiteX9" fmla="*/ 0 w 4771677"/>
              <a:gd name="connsiteY9" fmla="*/ 5001567 h 5516880"/>
              <a:gd name="connsiteX10" fmla="*/ 0 w 4771677"/>
              <a:gd name="connsiteY10"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71677"/>
              <a:gd name="connsiteY0" fmla="*/ 515313 h 5516880"/>
              <a:gd name="connsiteX1" fmla="*/ 515313 w 4771677"/>
              <a:gd name="connsiteY1" fmla="*/ 0 h 5516880"/>
              <a:gd name="connsiteX2" fmla="*/ 4100502 w 4771677"/>
              <a:gd name="connsiteY2" fmla="*/ 10160 h 5516880"/>
              <a:gd name="connsiteX3" fmla="*/ 4765041 w 4771677"/>
              <a:gd name="connsiteY3" fmla="*/ 660400 h 5516880"/>
              <a:gd name="connsiteX4" fmla="*/ 4758055 w 4771677"/>
              <a:gd name="connsiteY4" fmla="*/ 1704033 h 5516880"/>
              <a:gd name="connsiteX5" fmla="*/ 4155439 w 4771677"/>
              <a:gd name="connsiteY5" fmla="*/ 2143760 h 5516880"/>
              <a:gd name="connsiteX6" fmla="*/ 3119119 w 4771677"/>
              <a:gd name="connsiteY6" fmla="*/ 2407920 h 5516880"/>
              <a:gd name="connsiteX7" fmla="*/ 3142615 w 4771677"/>
              <a:gd name="connsiteY7" fmla="*/ 5001567 h 5516880"/>
              <a:gd name="connsiteX8" fmla="*/ 2576502 w 4771677"/>
              <a:gd name="connsiteY8" fmla="*/ 5516880 h 5516880"/>
              <a:gd name="connsiteX9" fmla="*/ 515313 w 4771677"/>
              <a:gd name="connsiteY9" fmla="*/ 5516880 h 5516880"/>
              <a:gd name="connsiteX10" fmla="*/ 0 w 4771677"/>
              <a:gd name="connsiteY10" fmla="*/ 5001567 h 5516880"/>
              <a:gd name="connsiteX11" fmla="*/ 0 w 4771677"/>
              <a:gd name="connsiteY11" fmla="*/ 515313 h 5516880"/>
              <a:gd name="connsiteX0" fmla="*/ 0 w 4786070"/>
              <a:gd name="connsiteY0" fmla="*/ 515313 h 5516880"/>
              <a:gd name="connsiteX1" fmla="*/ 515313 w 4786070"/>
              <a:gd name="connsiteY1" fmla="*/ 0 h 5516880"/>
              <a:gd name="connsiteX2" fmla="*/ 4100502 w 4786070"/>
              <a:gd name="connsiteY2" fmla="*/ 10160 h 5516880"/>
              <a:gd name="connsiteX3" fmla="*/ 4765041 w 4786070"/>
              <a:gd name="connsiteY3" fmla="*/ 660400 h 5516880"/>
              <a:gd name="connsiteX4" fmla="*/ 4758055 w 4786070"/>
              <a:gd name="connsiteY4" fmla="*/ 1704033 h 5516880"/>
              <a:gd name="connsiteX5" fmla="*/ 4155439 w 4786070"/>
              <a:gd name="connsiteY5" fmla="*/ 2143760 h 5516880"/>
              <a:gd name="connsiteX6" fmla="*/ 3119119 w 4786070"/>
              <a:gd name="connsiteY6" fmla="*/ 2407920 h 5516880"/>
              <a:gd name="connsiteX7" fmla="*/ 3142615 w 4786070"/>
              <a:gd name="connsiteY7" fmla="*/ 5001567 h 5516880"/>
              <a:gd name="connsiteX8" fmla="*/ 2576502 w 4786070"/>
              <a:gd name="connsiteY8" fmla="*/ 5516880 h 5516880"/>
              <a:gd name="connsiteX9" fmla="*/ 515313 w 4786070"/>
              <a:gd name="connsiteY9" fmla="*/ 5516880 h 5516880"/>
              <a:gd name="connsiteX10" fmla="*/ 0 w 4786070"/>
              <a:gd name="connsiteY10" fmla="*/ 5001567 h 5516880"/>
              <a:gd name="connsiteX11" fmla="*/ 0 w 4786070"/>
              <a:gd name="connsiteY11" fmla="*/ 515313 h 5516880"/>
              <a:gd name="connsiteX0" fmla="*/ 0 w 4786070"/>
              <a:gd name="connsiteY0" fmla="*/ 515313 h 5516880"/>
              <a:gd name="connsiteX1" fmla="*/ 515313 w 4786070"/>
              <a:gd name="connsiteY1" fmla="*/ 0 h 5516880"/>
              <a:gd name="connsiteX2" fmla="*/ 4100502 w 4786070"/>
              <a:gd name="connsiteY2" fmla="*/ 10160 h 5516880"/>
              <a:gd name="connsiteX3" fmla="*/ 4765041 w 4786070"/>
              <a:gd name="connsiteY3" fmla="*/ 660400 h 5516880"/>
              <a:gd name="connsiteX4" fmla="*/ 4758055 w 4786070"/>
              <a:gd name="connsiteY4" fmla="*/ 1704033 h 5516880"/>
              <a:gd name="connsiteX5" fmla="*/ 4155439 w 4786070"/>
              <a:gd name="connsiteY5" fmla="*/ 2143760 h 5516880"/>
              <a:gd name="connsiteX6" fmla="*/ 3119119 w 4786070"/>
              <a:gd name="connsiteY6" fmla="*/ 2407920 h 5516880"/>
              <a:gd name="connsiteX7" fmla="*/ 3142615 w 4786070"/>
              <a:gd name="connsiteY7" fmla="*/ 5001567 h 5516880"/>
              <a:gd name="connsiteX8" fmla="*/ 2576502 w 4786070"/>
              <a:gd name="connsiteY8" fmla="*/ 5516880 h 5516880"/>
              <a:gd name="connsiteX9" fmla="*/ 515313 w 4786070"/>
              <a:gd name="connsiteY9" fmla="*/ 5516880 h 5516880"/>
              <a:gd name="connsiteX10" fmla="*/ 0 w 4786070"/>
              <a:gd name="connsiteY10" fmla="*/ 5001567 h 5516880"/>
              <a:gd name="connsiteX11" fmla="*/ 0 w 4786070"/>
              <a:gd name="connsiteY11" fmla="*/ 515313 h 5516880"/>
              <a:gd name="connsiteX0" fmla="*/ 0 w 4768964"/>
              <a:gd name="connsiteY0" fmla="*/ 515313 h 5516880"/>
              <a:gd name="connsiteX1" fmla="*/ 515313 w 4768964"/>
              <a:gd name="connsiteY1" fmla="*/ 0 h 5516880"/>
              <a:gd name="connsiteX2" fmla="*/ 4100502 w 4768964"/>
              <a:gd name="connsiteY2" fmla="*/ 10160 h 5516880"/>
              <a:gd name="connsiteX3" fmla="*/ 4765041 w 4768964"/>
              <a:gd name="connsiteY3" fmla="*/ 660400 h 5516880"/>
              <a:gd name="connsiteX4" fmla="*/ 4758055 w 4768964"/>
              <a:gd name="connsiteY4" fmla="*/ 1704033 h 5516880"/>
              <a:gd name="connsiteX5" fmla="*/ 4155439 w 4768964"/>
              <a:gd name="connsiteY5" fmla="*/ 2143760 h 5516880"/>
              <a:gd name="connsiteX6" fmla="*/ 3119119 w 4768964"/>
              <a:gd name="connsiteY6" fmla="*/ 2407920 h 5516880"/>
              <a:gd name="connsiteX7" fmla="*/ 3142615 w 4768964"/>
              <a:gd name="connsiteY7" fmla="*/ 5001567 h 5516880"/>
              <a:gd name="connsiteX8" fmla="*/ 2576502 w 4768964"/>
              <a:gd name="connsiteY8" fmla="*/ 5516880 h 5516880"/>
              <a:gd name="connsiteX9" fmla="*/ 515313 w 4768964"/>
              <a:gd name="connsiteY9" fmla="*/ 5516880 h 5516880"/>
              <a:gd name="connsiteX10" fmla="*/ 0 w 4768964"/>
              <a:gd name="connsiteY10" fmla="*/ 5001567 h 5516880"/>
              <a:gd name="connsiteX11" fmla="*/ 0 w 4768964"/>
              <a:gd name="connsiteY11" fmla="*/ 515313 h 5516880"/>
              <a:gd name="connsiteX0" fmla="*/ 0 w 5745928"/>
              <a:gd name="connsiteY0" fmla="*/ 515313 h 5516880"/>
              <a:gd name="connsiteX1" fmla="*/ 515313 w 5745928"/>
              <a:gd name="connsiteY1" fmla="*/ 0 h 5516880"/>
              <a:gd name="connsiteX2" fmla="*/ 5543222 w 5745928"/>
              <a:gd name="connsiteY2" fmla="*/ 20118 h 5516880"/>
              <a:gd name="connsiteX3" fmla="*/ 4765041 w 5745928"/>
              <a:gd name="connsiteY3" fmla="*/ 660400 h 5516880"/>
              <a:gd name="connsiteX4" fmla="*/ 4758055 w 5745928"/>
              <a:gd name="connsiteY4" fmla="*/ 1704033 h 5516880"/>
              <a:gd name="connsiteX5" fmla="*/ 4155439 w 5745928"/>
              <a:gd name="connsiteY5" fmla="*/ 2143760 h 5516880"/>
              <a:gd name="connsiteX6" fmla="*/ 3119119 w 5745928"/>
              <a:gd name="connsiteY6" fmla="*/ 2407920 h 5516880"/>
              <a:gd name="connsiteX7" fmla="*/ 3142615 w 5745928"/>
              <a:gd name="connsiteY7" fmla="*/ 5001567 h 5516880"/>
              <a:gd name="connsiteX8" fmla="*/ 2576502 w 5745928"/>
              <a:gd name="connsiteY8" fmla="*/ 5516880 h 5516880"/>
              <a:gd name="connsiteX9" fmla="*/ 515313 w 5745928"/>
              <a:gd name="connsiteY9" fmla="*/ 5516880 h 5516880"/>
              <a:gd name="connsiteX10" fmla="*/ 0 w 5745928"/>
              <a:gd name="connsiteY10" fmla="*/ 5001567 h 5516880"/>
              <a:gd name="connsiteX11" fmla="*/ 0 w 5745928"/>
              <a:gd name="connsiteY11" fmla="*/ 515313 h 5516880"/>
              <a:gd name="connsiteX0" fmla="*/ 0 w 6076600"/>
              <a:gd name="connsiteY0" fmla="*/ 515313 h 5516880"/>
              <a:gd name="connsiteX1" fmla="*/ 515313 w 6076600"/>
              <a:gd name="connsiteY1" fmla="*/ 0 h 5516880"/>
              <a:gd name="connsiteX2" fmla="*/ 5543222 w 6076600"/>
              <a:gd name="connsiteY2" fmla="*/ 20118 h 5516880"/>
              <a:gd name="connsiteX3" fmla="*/ 6035041 w 6076600"/>
              <a:gd name="connsiteY3" fmla="*/ 620567 h 5516880"/>
              <a:gd name="connsiteX4" fmla="*/ 4758055 w 6076600"/>
              <a:gd name="connsiteY4" fmla="*/ 1704033 h 5516880"/>
              <a:gd name="connsiteX5" fmla="*/ 4155439 w 6076600"/>
              <a:gd name="connsiteY5" fmla="*/ 2143760 h 5516880"/>
              <a:gd name="connsiteX6" fmla="*/ 3119119 w 6076600"/>
              <a:gd name="connsiteY6" fmla="*/ 2407920 h 5516880"/>
              <a:gd name="connsiteX7" fmla="*/ 3142615 w 6076600"/>
              <a:gd name="connsiteY7" fmla="*/ 5001567 h 5516880"/>
              <a:gd name="connsiteX8" fmla="*/ 2576502 w 6076600"/>
              <a:gd name="connsiteY8" fmla="*/ 5516880 h 5516880"/>
              <a:gd name="connsiteX9" fmla="*/ 515313 w 6076600"/>
              <a:gd name="connsiteY9" fmla="*/ 5516880 h 5516880"/>
              <a:gd name="connsiteX10" fmla="*/ 0 w 6076600"/>
              <a:gd name="connsiteY10" fmla="*/ 5001567 h 5516880"/>
              <a:gd name="connsiteX11" fmla="*/ 0 w 6076600"/>
              <a:gd name="connsiteY11" fmla="*/ 515313 h 5516880"/>
              <a:gd name="connsiteX0" fmla="*/ 0 w 6076600"/>
              <a:gd name="connsiteY0" fmla="*/ 515313 h 5516880"/>
              <a:gd name="connsiteX1" fmla="*/ 515313 w 6076600"/>
              <a:gd name="connsiteY1" fmla="*/ 0 h 5516880"/>
              <a:gd name="connsiteX2" fmla="*/ 5543222 w 6076600"/>
              <a:gd name="connsiteY2" fmla="*/ 20118 h 5516880"/>
              <a:gd name="connsiteX3" fmla="*/ 6035041 w 6076600"/>
              <a:gd name="connsiteY3" fmla="*/ 540901 h 5516880"/>
              <a:gd name="connsiteX4" fmla="*/ 4758055 w 6076600"/>
              <a:gd name="connsiteY4" fmla="*/ 1704033 h 5516880"/>
              <a:gd name="connsiteX5" fmla="*/ 4155439 w 6076600"/>
              <a:gd name="connsiteY5" fmla="*/ 2143760 h 5516880"/>
              <a:gd name="connsiteX6" fmla="*/ 3119119 w 6076600"/>
              <a:gd name="connsiteY6" fmla="*/ 2407920 h 5516880"/>
              <a:gd name="connsiteX7" fmla="*/ 3142615 w 6076600"/>
              <a:gd name="connsiteY7" fmla="*/ 5001567 h 5516880"/>
              <a:gd name="connsiteX8" fmla="*/ 2576502 w 6076600"/>
              <a:gd name="connsiteY8" fmla="*/ 5516880 h 5516880"/>
              <a:gd name="connsiteX9" fmla="*/ 515313 w 6076600"/>
              <a:gd name="connsiteY9" fmla="*/ 5516880 h 5516880"/>
              <a:gd name="connsiteX10" fmla="*/ 0 w 6076600"/>
              <a:gd name="connsiteY10" fmla="*/ 5001567 h 5516880"/>
              <a:gd name="connsiteX11" fmla="*/ 0 w 6076600"/>
              <a:gd name="connsiteY11" fmla="*/ 515313 h 5516880"/>
              <a:gd name="connsiteX0" fmla="*/ 0 w 6035165"/>
              <a:gd name="connsiteY0" fmla="*/ 515313 h 5516880"/>
              <a:gd name="connsiteX1" fmla="*/ 515313 w 6035165"/>
              <a:gd name="connsiteY1" fmla="*/ 0 h 5516880"/>
              <a:gd name="connsiteX2" fmla="*/ 5543222 w 6035165"/>
              <a:gd name="connsiteY2" fmla="*/ 20118 h 5516880"/>
              <a:gd name="connsiteX3" fmla="*/ 6035041 w 6035165"/>
              <a:gd name="connsiteY3" fmla="*/ 540901 h 5516880"/>
              <a:gd name="connsiteX4" fmla="*/ 4758055 w 6035165"/>
              <a:gd name="connsiteY4" fmla="*/ 1704033 h 5516880"/>
              <a:gd name="connsiteX5" fmla="*/ 4155439 w 6035165"/>
              <a:gd name="connsiteY5" fmla="*/ 2143760 h 5516880"/>
              <a:gd name="connsiteX6" fmla="*/ 3119119 w 6035165"/>
              <a:gd name="connsiteY6" fmla="*/ 2407920 h 5516880"/>
              <a:gd name="connsiteX7" fmla="*/ 3142615 w 6035165"/>
              <a:gd name="connsiteY7" fmla="*/ 5001567 h 5516880"/>
              <a:gd name="connsiteX8" fmla="*/ 2576502 w 6035165"/>
              <a:gd name="connsiteY8" fmla="*/ 5516880 h 5516880"/>
              <a:gd name="connsiteX9" fmla="*/ 515313 w 6035165"/>
              <a:gd name="connsiteY9" fmla="*/ 5516880 h 5516880"/>
              <a:gd name="connsiteX10" fmla="*/ 0 w 6035165"/>
              <a:gd name="connsiteY10" fmla="*/ 5001567 h 5516880"/>
              <a:gd name="connsiteX11" fmla="*/ 0 w 6035165"/>
              <a:gd name="connsiteY11" fmla="*/ 515313 h 5516880"/>
              <a:gd name="connsiteX0" fmla="*/ 0 w 5984375"/>
              <a:gd name="connsiteY0" fmla="*/ 515313 h 5516880"/>
              <a:gd name="connsiteX1" fmla="*/ 515313 w 5984375"/>
              <a:gd name="connsiteY1" fmla="*/ 0 h 5516880"/>
              <a:gd name="connsiteX2" fmla="*/ 5543222 w 5984375"/>
              <a:gd name="connsiteY2" fmla="*/ 20118 h 5516880"/>
              <a:gd name="connsiteX3" fmla="*/ 5984241 w 5984375"/>
              <a:gd name="connsiteY3" fmla="*/ 530943 h 5516880"/>
              <a:gd name="connsiteX4" fmla="*/ 4758055 w 5984375"/>
              <a:gd name="connsiteY4" fmla="*/ 1704033 h 5516880"/>
              <a:gd name="connsiteX5" fmla="*/ 4155439 w 5984375"/>
              <a:gd name="connsiteY5" fmla="*/ 2143760 h 5516880"/>
              <a:gd name="connsiteX6" fmla="*/ 3119119 w 5984375"/>
              <a:gd name="connsiteY6" fmla="*/ 2407920 h 5516880"/>
              <a:gd name="connsiteX7" fmla="*/ 3142615 w 5984375"/>
              <a:gd name="connsiteY7" fmla="*/ 5001567 h 5516880"/>
              <a:gd name="connsiteX8" fmla="*/ 2576502 w 5984375"/>
              <a:gd name="connsiteY8" fmla="*/ 5516880 h 5516880"/>
              <a:gd name="connsiteX9" fmla="*/ 515313 w 5984375"/>
              <a:gd name="connsiteY9" fmla="*/ 5516880 h 5516880"/>
              <a:gd name="connsiteX10" fmla="*/ 0 w 5984375"/>
              <a:gd name="connsiteY10" fmla="*/ 5001567 h 5516880"/>
              <a:gd name="connsiteX11" fmla="*/ 0 w 5984375"/>
              <a:gd name="connsiteY11" fmla="*/ 515313 h 5516880"/>
              <a:gd name="connsiteX0" fmla="*/ 0 w 5984596"/>
              <a:gd name="connsiteY0" fmla="*/ 515313 h 5516880"/>
              <a:gd name="connsiteX1" fmla="*/ 515313 w 5984596"/>
              <a:gd name="connsiteY1" fmla="*/ 0 h 5516880"/>
              <a:gd name="connsiteX2" fmla="*/ 5543222 w 5984596"/>
              <a:gd name="connsiteY2" fmla="*/ 20118 h 5516880"/>
              <a:gd name="connsiteX3" fmla="*/ 5984241 w 5984596"/>
              <a:gd name="connsiteY3" fmla="*/ 530943 h 5516880"/>
              <a:gd name="connsiteX4" fmla="*/ 5560695 w 5984596"/>
              <a:gd name="connsiteY4" fmla="*/ 1644283 h 5516880"/>
              <a:gd name="connsiteX5" fmla="*/ 4155439 w 5984596"/>
              <a:gd name="connsiteY5" fmla="*/ 2143760 h 5516880"/>
              <a:gd name="connsiteX6" fmla="*/ 3119119 w 5984596"/>
              <a:gd name="connsiteY6" fmla="*/ 2407920 h 5516880"/>
              <a:gd name="connsiteX7" fmla="*/ 3142615 w 5984596"/>
              <a:gd name="connsiteY7" fmla="*/ 5001567 h 5516880"/>
              <a:gd name="connsiteX8" fmla="*/ 2576502 w 5984596"/>
              <a:gd name="connsiteY8" fmla="*/ 5516880 h 5516880"/>
              <a:gd name="connsiteX9" fmla="*/ 515313 w 5984596"/>
              <a:gd name="connsiteY9" fmla="*/ 5516880 h 5516880"/>
              <a:gd name="connsiteX10" fmla="*/ 0 w 5984596"/>
              <a:gd name="connsiteY10" fmla="*/ 5001567 h 5516880"/>
              <a:gd name="connsiteX11" fmla="*/ 0 w 5984596"/>
              <a:gd name="connsiteY11" fmla="*/ 515313 h 5516880"/>
              <a:gd name="connsiteX0" fmla="*/ 0 w 5984630"/>
              <a:gd name="connsiteY0" fmla="*/ 515313 h 5516880"/>
              <a:gd name="connsiteX1" fmla="*/ 515313 w 5984630"/>
              <a:gd name="connsiteY1" fmla="*/ 0 h 5516880"/>
              <a:gd name="connsiteX2" fmla="*/ 5543222 w 5984630"/>
              <a:gd name="connsiteY2" fmla="*/ 20118 h 5516880"/>
              <a:gd name="connsiteX3" fmla="*/ 5984241 w 5984630"/>
              <a:gd name="connsiteY3" fmla="*/ 530943 h 5516880"/>
              <a:gd name="connsiteX4" fmla="*/ 5601335 w 5984630"/>
              <a:gd name="connsiteY4" fmla="*/ 1614409 h 5516880"/>
              <a:gd name="connsiteX5" fmla="*/ 4155439 w 5984630"/>
              <a:gd name="connsiteY5" fmla="*/ 2143760 h 5516880"/>
              <a:gd name="connsiteX6" fmla="*/ 3119119 w 5984630"/>
              <a:gd name="connsiteY6" fmla="*/ 2407920 h 5516880"/>
              <a:gd name="connsiteX7" fmla="*/ 3142615 w 5984630"/>
              <a:gd name="connsiteY7" fmla="*/ 5001567 h 5516880"/>
              <a:gd name="connsiteX8" fmla="*/ 2576502 w 5984630"/>
              <a:gd name="connsiteY8" fmla="*/ 5516880 h 5516880"/>
              <a:gd name="connsiteX9" fmla="*/ 515313 w 5984630"/>
              <a:gd name="connsiteY9" fmla="*/ 5516880 h 5516880"/>
              <a:gd name="connsiteX10" fmla="*/ 0 w 5984630"/>
              <a:gd name="connsiteY10" fmla="*/ 5001567 h 5516880"/>
              <a:gd name="connsiteX11" fmla="*/ 0 w 5984630"/>
              <a:gd name="connsiteY11" fmla="*/ 515313 h 5516880"/>
              <a:gd name="connsiteX0" fmla="*/ 0 w 5985981"/>
              <a:gd name="connsiteY0" fmla="*/ 515313 h 5516880"/>
              <a:gd name="connsiteX1" fmla="*/ 515313 w 5985981"/>
              <a:gd name="connsiteY1" fmla="*/ 0 h 5516880"/>
              <a:gd name="connsiteX2" fmla="*/ 5543222 w 5985981"/>
              <a:gd name="connsiteY2" fmla="*/ 20118 h 5516880"/>
              <a:gd name="connsiteX3" fmla="*/ 5984241 w 5985981"/>
              <a:gd name="connsiteY3" fmla="*/ 530943 h 5516880"/>
              <a:gd name="connsiteX4" fmla="*/ 5926455 w 5985981"/>
              <a:gd name="connsiteY4" fmla="*/ 1713991 h 5516880"/>
              <a:gd name="connsiteX5" fmla="*/ 4155439 w 5985981"/>
              <a:gd name="connsiteY5" fmla="*/ 2143760 h 5516880"/>
              <a:gd name="connsiteX6" fmla="*/ 3119119 w 5985981"/>
              <a:gd name="connsiteY6" fmla="*/ 2407920 h 5516880"/>
              <a:gd name="connsiteX7" fmla="*/ 3142615 w 5985981"/>
              <a:gd name="connsiteY7" fmla="*/ 5001567 h 5516880"/>
              <a:gd name="connsiteX8" fmla="*/ 2576502 w 5985981"/>
              <a:gd name="connsiteY8" fmla="*/ 5516880 h 5516880"/>
              <a:gd name="connsiteX9" fmla="*/ 515313 w 5985981"/>
              <a:gd name="connsiteY9" fmla="*/ 5516880 h 5516880"/>
              <a:gd name="connsiteX10" fmla="*/ 0 w 5985981"/>
              <a:gd name="connsiteY10" fmla="*/ 5001567 h 5516880"/>
              <a:gd name="connsiteX11" fmla="*/ 0 w 5985981"/>
              <a:gd name="connsiteY11" fmla="*/ 515313 h 5516880"/>
              <a:gd name="connsiteX0" fmla="*/ 0 w 5988063"/>
              <a:gd name="connsiteY0" fmla="*/ 515313 h 5516880"/>
              <a:gd name="connsiteX1" fmla="*/ 515313 w 5988063"/>
              <a:gd name="connsiteY1" fmla="*/ 0 h 5516880"/>
              <a:gd name="connsiteX2" fmla="*/ 5543222 w 5988063"/>
              <a:gd name="connsiteY2" fmla="*/ 20118 h 5516880"/>
              <a:gd name="connsiteX3" fmla="*/ 5984241 w 5988063"/>
              <a:gd name="connsiteY3" fmla="*/ 530943 h 5516880"/>
              <a:gd name="connsiteX4" fmla="*/ 5977255 w 5988063"/>
              <a:gd name="connsiteY4" fmla="*/ 1743866 h 5516880"/>
              <a:gd name="connsiteX5" fmla="*/ 4155439 w 5988063"/>
              <a:gd name="connsiteY5" fmla="*/ 2143760 h 5516880"/>
              <a:gd name="connsiteX6" fmla="*/ 3119119 w 5988063"/>
              <a:gd name="connsiteY6" fmla="*/ 2407920 h 5516880"/>
              <a:gd name="connsiteX7" fmla="*/ 3142615 w 5988063"/>
              <a:gd name="connsiteY7" fmla="*/ 5001567 h 5516880"/>
              <a:gd name="connsiteX8" fmla="*/ 2576502 w 5988063"/>
              <a:gd name="connsiteY8" fmla="*/ 5516880 h 5516880"/>
              <a:gd name="connsiteX9" fmla="*/ 515313 w 5988063"/>
              <a:gd name="connsiteY9" fmla="*/ 5516880 h 5516880"/>
              <a:gd name="connsiteX10" fmla="*/ 0 w 5988063"/>
              <a:gd name="connsiteY10" fmla="*/ 5001567 h 5516880"/>
              <a:gd name="connsiteX11" fmla="*/ 0 w 5988063"/>
              <a:gd name="connsiteY11" fmla="*/ 515313 h 5516880"/>
              <a:gd name="connsiteX0" fmla="*/ 0 w 5988063"/>
              <a:gd name="connsiteY0" fmla="*/ 515313 h 5516880"/>
              <a:gd name="connsiteX1" fmla="*/ 515313 w 5988063"/>
              <a:gd name="connsiteY1" fmla="*/ 0 h 5516880"/>
              <a:gd name="connsiteX2" fmla="*/ 5543222 w 5988063"/>
              <a:gd name="connsiteY2" fmla="*/ 20118 h 5516880"/>
              <a:gd name="connsiteX3" fmla="*/ 5984241 w 5988063"/>
              <a:gd name="connsiteY3" fmla="*/ 530943 h 5516880"/>
              <a:gd name="connsiteX4" fmla="*/ 5977255 w 5988063"/>
              <a:gd name="connsiteY4" fmla="*/ 1743866 h 5516880"/>
              <a:gd name="connsiteX5" fmla="*/ 4155439 w 5988063"/>
              <a:gd name="connsiteY5" fmla="*/ 2213468 h 5516880"/>
              <a:gd name="connsiteX6" fmla="*/ 3119119 w 5988063"/>
              <a:gd name="connsiteY6" fmla="*/ 2407920 h 5516880"/>
              <a:gd name="connsiteX7" fmla="*/ 3142615 w 5988063"/>
              <a:gd name="connsiteY7" fmla="*/ 5001567 h 5516880"/>
              <a:gd name="connsiteX8" fmla="*/ 2576502 w 5988063"/>
              <a:gd name="connsiteY8" fmla="*/ 5516880 h 5516880"/>
              <a:gd name="connsiteX9" fmla="*/ 515313 w 5988063"/>
              <a:gd name="connsiteY9" fmla="*/ 5516880 h 5516880"/>
              <a:gd name="connsiteX10" fmla="*/ 0 w 5988063"/>
              <a:gd name="connsiteY10" fmla="*/ 5001567 h 5516880"/>
              <a:gd name="connsiteX11" fmla="*/ 0 w 5988063"/>
              <a:gd name="connsiteY11" fmla="*/ 515313 h 5516880"/>
              <a:gd name="connsiteX0" fmla="*/ 0 w 5988063"/>
              <a:gd name="connsiteY0" fmla="*/ 515313 h 5516880"/>
              <a:gd name="connsiteX1" fmla="*/ 515313 w 5988063"/>
              <a:gd name="connsiteY1" fmla="*/ 0 h 5516880"/>
              <a:gd name="connsiteX2" fmla="*/ 5543222 w 5988063"/>
              <a:gd name="connsiteY2" fmla="*/ 20118 h 5516880"/>
              <a:gd name="connsiteX3" fmla="*/ 5984241 w 5988063"/>
              <a:gd name="connsiteY3" fmla="*/ 530943 h 5516880"/>
              <a:gd name="connsiteX4" fmla="*/ 5977255 w 5988063"/>
              <a:gd name="connsiteY4" fmla="*/ 1743866 h 5516880"/>
              <a:gd name="connsiteX5" fmla="*/ 4155439 w 5988063"/>
              <a:gd name="connsiteY5" fmla="*/ 2213468 h 5516880"/>
              <a:gd name="connsiteX6" fmla="*/ 3119119 w 5988063"/>
              <a:gd name="connsiteY6" fmla="*/ 2407920 h 5516880"/>
              <a:gd name="connsiteX7" fmla="*/ 3142615 w 5988063"/>
              <a:gd name="connsiteY7" fmla="*/ 5001567 h 5516880"/>
              <a:gd name="connsiteX8" fmla="*/ 2576502 w 5988063"/>
              <a:gd name="connsiteY8" fmla="*/ 5516880 h 5516880"/>
              <a:gd name="connsiteX9" fmla="*/ 515313 w 5988063"/>
              <a:gd name="connsiteY9" fmla="*/ 5516880 h 5516880"/>
              <a:gd name="connsiteX10" fmla="*/ 0 w 5988063"/>
              <a:gd name="connsiteY10" fmla="*/ 5001567 h 5516880"/>
              <a:gd name="connsiteX11" fmla="*/ 0 w 5988063"/>
              <a:gd name="connsiteY11" fmla="*/ 515313 h 5516880"/>
              <a:gd name="connsiteX0" fmla="*/ 0 w 5997631"/>
              <a:gd name="connsiteY0" fmla="*/ 515313 h 5516880"/>
              <a:gd name="connsiteX1" fmla="*/ 515313 w 5997631"/>
              <a:gd name="connsiteY1" fmla="*/ 0 h 5516880"/>
              <a:gd name="connsiteX2" fmla="*/ 5543222 w 5997631"/>
              <a:gd name="connsiteY2" fmla="*/ 20118 h 5516880"/>
              <a:gd name="connsiteX3" fmla="*/ 5984241 w 5997631"/>
              <a:gd name="connsiteY3" fmla="*/ 530943 h 5516880"/>
              <a:gd name="connsiteX4" fmla="*/ 5997575 w 5997631"/>
              <a:gd name="connsiteY4" fmla="*/ 1833490 h 5516880"/>
              <a:gd name="connsiteX5" fmla="*/ 4155439 w 5997631"/>
              <a:gd name="connsiteY5" fmla="*/ 2213468 h 5516880"/>
              <a:gd name="connsiteX6" fmla="*/ 3119119 w 5997631"/>
              <a:gd name="connsiteY6" fmla="*/ 2407920 h 5516880"/>
              <a:gd name="connsiteX7" fmla="*/ 3142615 w 5997631"/>
              <a:gd name="connsiteY7" fmla="*/ 5001567 h 5516880"/>
              <a:gd name="connsiteX8" fmla="*/ 2576502 w 5997631"/>
              <a:gd name="connsiteY8" fmla="*/ 5516880 h 5516880"/>
              <a:gd name="connsiteX9" fmla="*/ 515313 w 5997631"/>
              <a:gd name="connsiteY9" fmla="*/ 5516880 h 5516880"/>
              <a:gd name="connsiteX10" fmla="*/ 0 w 5997631"/>
              <a:gd name="connsiteY10" fmla="*/ 5001567 h 5516880"/>
              <a:gd name="connsiteX11" fmla="*/ 0 w 5997631"/>
              <a:gd name="connsiteY11" fmla="*/ 515313 h 5516880"/>
              <a:gd name="connsiteX0" fmla="*/ 0 w 5997624"/>
              <a:gd name="connsiteY0" fmla="*/ 515313 h 5516880"/>
              <a:gd name="connsiteX1" fmla="*/ 515313 w 5997624"/>
              <a:gd name="connsiteY1" fmla="*/ 0 h 5516880"/>
              <a:gd name="connsiteX2" fmla="*/ 5543222 w 5997624"/>
              <a:gd name="connsiteY2" fmla="*/ 20118 h 5516880"/>
              <a:gd name="connsiteX3" fmla="*/ 5984241 w 5997624"/>
              <a:gd name="connsiteY3" fmla="*/ 530943 h 5516880"/>
              <a:gd name="connsiteX4" fmla="*/ 5997575 w 5997624"/>
              <a:gd name="connsiteY4" fmla="*/ 1833490 h 5516880"/>
              <a:gd name="connsiteX5" fmla="*/ 3962399 w 5997624"/>
              <a:gd name="connsiteY5" fmla="*/ 2213468 h 5516880"/>
              <a:gd name="connsiteX6" fmla="*/ 3119119 w 5997624"/>
              <a:gd name="connsiteY6" fmla="*/ 2407920 h 5516880"/>
              <a:gd name="connsiteX7" fmla="*/ 3142615 w 5997624"/>
              <a:gd name="connsiteY7" fmla="*/ 5001567 h 5516880"/>
              <a:gd name="connsiteX8" fmla="*/ 2576502 w 5997624"/>
              <a:gd name="connsiteY8" fmla="*/ 5516880 h 5516880"/>
              <a:gd name="connsiteX9" fmla="*/ 515313 w 5997624"/>
              <a:gd name="connsiteY9" fmla="*/ 5516880 h 5516880"/>
              <a:gd name="connsiteX10" fmla="*/ 0 w 5997624"/>
              <a:gd name="connsiteY10" fmla="*/ 5001567 h 5516880"/>
              <a:gd name="connsiteX11" fmla="*/ 0 w 5997624"/>
              <a:gd name="connsiteY11" fmla="*/ 515313 h 5516880"/>
              <a:gd name="connsiteX0" fmla="*/ 0 w 5997624"/>
              <a:gd name="connsiteY0" fmla="*/ 515313 h 5516880"/>
              <a:gd name="connsiteX1" fmla="*/ 515313 w 5997624"/>
              <a:gd name="connsiteY1" fmla="*/ 0 h 5516880"/>
              <a:gd name="connsiteX2" fmla="*/ 5543222 w 5997624"/>
              <a:gd name="connsiteY2" fmla="*/ 20118 h 5516880"/>
              <a:gd name="connsiteX3" fmla="*/ 5984241 w 5997624"/>
              <a:gd name="connsiteY3" fmla="*/ 530943 h 5516880"/>
              <a:gd name="connsiteX4" fmla="*/ 5997575 w 5997624"/>
              <a:gd name="connsiteY4" fmla="*/ 1833490 h 5516880"/>
              <a:gd name="connsiteX5" fmla="*/ 3962399 w 5997624"/>
              <a:gd name="connsiteY5" fmla="*/ 2213468 h 5516880"/>
              <a:gd name="connsiteX6" fmla="*/ 3119119 w 5997624"/>
              <a:gd name="connsiteY6" fmla="*/ 2407920 h 5516880"/>
              <a:gd name="connsiteX7" fmla="*/ 3142615 w 5997624"/>
              <a:gd name="connsiteY7" fmla="*/ 5001567 h 5516880"/>
              <a:gd name="connsiteX8" fmla="*/ 2576502 w 5997624"/>
              <a:gd name="connsiteY8" fmla="*/ 5516880 h 5516880"/>
              <a:gd name="connsiteX9" fmla="*/ 515313 w 5997624"/>
              <a:gd name="connsiteY9" fmla="*/ 5516880 h 5516880"/>
              <a:gd name="connsiteX10" fmla="*/ 0 w 5997624"/>
              <a:gd name="connsiteY10" fmla="*/ 5001567 h 5516880"/>
              <a:gd name="connsiteX11" fmla="*/ 0 w 5997624"/>
              <a:gd name="connsiteY11"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608318 w 5997575"/>
              <a:gd name="connsiteY5" fmla="*/ 2111153 h 5516880"/>
              <a:gd name="connsiteX6" fmla="*/ 3962399 w 5997575"/>
              <a:gd name="connsiteY6" fmla="*/ 2213468 h 5516880"/>
              <a:gd name="connsiteX7" fmla="*/ 3119119 w 5997575"/>
              <a:gd name="connsiteY7" fmla="*/ 2407920 h 5516880"/>
              <a:gd name="connsiteX8" fmla="*/ 3142615 w 5997575"/>
              <a:gd name="connsiteY8" fmla="*/ 5001567 h 5516880"/>
              <a:gd name="connsiteX9" fmla="*/ 2576502 w 5997575"/>
              <a:gd name="connsiteY9" fmla="*/ 5516880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608318 w 5997575"/>
              <a:gd name="connsiteY5" fmla="*/ 2111153 h 5516880"/>
              <a:gd name="connsiteX6" fmla="*/ 3962399 w 5997575"/>
              <a:gd name="connsiteY6" fmla="*/ 2213468 h 5516880"/>
              <a:gd name="connsiteX7" fmla="*/ 3119119 w 5997575"/>
              <a:gd name="connsiteY7" fmla="*/ 2407920 h 5516880"/>
              <a:gd name="connsiteX8" fmla="*/ 3142615 w 5997575"/>
              <a:gd name="connsiteY8" fmla="*/ 5001567 h 5516880"/>
              <a:gd name="connsiteX9" fmla="*/ 2576502 w 5997575"/>
              <a:gd name="connsiteY9" fmla="*/ 5516880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608318 w 5997575"/>
              <a:gd name="connsiteY5" fmla="*/ 2111153 h 5516880"/>
              <a:gd name="connsiteX6" fmla="*/ 3962399 w 5997575"/>
              <a:gd name="connsiteY6" fmla="*/ 2213468 h 5516880"/>
              <a:gd name="connsiteX7" fmla="*/ 3119119 w 5997575"/>
              <a:gd name="connsiteY7" fmla="*/ 2407920 h 5516880"/>
              <a:gd name="connsiteX8" fmla="*/ 3142615 w 5997575"/>
              <a:gd name="connsiteY8" fmla="*/ 5001567 h 5516880"/>
              <a:gd name="connsiteX9" fmla="*/ 2576502 w 5997575"/>
              <a:gd name="connsiteY9" fmla="*/ 5516880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598158 w 5997575"/>
              <a:gd name="connsiteY5" fmla="*/ 2180861 h 5516880"/>
              <a:gd name="connsiteX6" fmla="*/ 3962399 w 5997575"/>
              <a:gd name="connsiteY6" fmla="*/ 2213468 h 5516880"/>
              <a:gd name="connsiteX7" fmla="*/ 3119119 w 5997575"/>
              <a:gd name="connsiteY7" fmla="*/ 2407920 h 5516880"/>
              <a:gd name="connsiteX8" fmla="*/ 3142615 w 5997575"/>
              <a:gd name="connsiteY8" fmla="*/ 5001567 h 5516880"/>
              <a:gd name="connsiteX9" fmla="*/ 2576502 w 5997575"/>
              <a:gd name="connsiteY9" fmla="*/ 5516880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598158 w 5997575"/>
              <a:gd name="connsiteY5" fmla="*/ 2180861 h 5516880"/>
              <a:gd name="connsiteX6" fmla="*/ 3962399 w 5997575"/>
              <a:gd name="connsiteY6" fmla="*/ 2213468 h 5516880"/>
              <a:gd name="connsiteX7" fmla="*/ 3119119 w 5997575"/>
              <a:gd name="connsiteY7" fmla="*/ 2407920 h 5516880"/>
              <a:gd name="connsiteX8" fmla="*/ 3142615 w 5997575"/>
              <a:gd name="connsiteY8" fmla="*/ 5001567 h 5516880"/>
              <a:gd name="connsiteX9" fmla="*/ 2576502 w 5997575"/>
              <a:gd name="connsiteY9" fmla="*/ 5516880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598158 w 5997575"/>
              <a:gd name="connsiteY5" fmla="*/ 2180861 h 5516880"/>
              <a:gd name="connsiteX6" fmla="*/ 3931919 w 5997575"/>
              <a:gd name="connsiteY6" fmla="*/ 2183593 h 5516880"/>
              <a:gd name="connsiteX7" fmla="*/ 3119119 w 5997575"/>
              <a:gd name="connsiteY7" fmla="*/ 2407920 h 5516880"/>
              <a:gd name="connsiteX8" fmla="*/ 3142615 w 5997575"/>
              <a:gd name="connsiteY8" fmla="*/ 5001567 h 5516880"/>
              <a:gd name="connsiteX9" fmla="*/ 2576502 w 5997575"/>
              <a:gd name="connsiteY9" fmla="*/ 5516880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598158 w 5997575"/>
              <a:gd name="connsiteY5" fmla="*/ 2180861 h 5516880"/>
              <a:gd name="connsiteX6" fmla="*/ 3931919 w 5997575"/>
              <a:gd name="connsiteY6" fmla="*/ 2183593 h 5516880"/>
              <a:gd name="connsiteX7" fmla="*/ 3119119 w 5997575"/>
              <a:gd name="connsiteY7" fmla="*/ 2407920 h 5516880"/>
              <a:gd name="connsiteX8" fmla="*/ 3142615 w 5997575"/>
              <a:gd name="connsiteY8" fmla="*/ 5001567 h 5516880"/>
              <a:gd name="connsiteX9" fmla="*/ 2576502 w 5997575"/>
              <a:gd name="connsiteY9" fmla="*/ 5516880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598158 w 5997575"/>
              <a:gd name="connsiteY5" fmla="*/ 2180861 h 5516880"/>
              <a:gd name="connsiteX6" fmla="*/ 3931919 w 5997575"/>
              <a:gd name="connsiteY6" fmla="*/ 2183593 h 5516880"/>
              <a:gd name="connsiteX7" fmla="*/ 3119119 w 5997575"/>
              <a:gd name="connsiteY7" fmla="*/ 2407920 h 5516880"/>
              <a:gd name="connsiteX8" fmla="*/ 3142615 w 5997575"/>
              <a:gd name="connsiteY8" fmla="*/ 5001567 h 5516880"/>
              <a:gd name="connsiteX9" fmla="*/ 1813204 w 5997575"/>
              <a:gd name="connsiteY9" fmla="*/ 5499306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598158 w 5997575"/>
              <a:gd name="connsiteY5" fmla="*/ 2180861 h 5516880"/>
              <a:gd name="connsiteX6" fmla="*/ 3931919 w 5997575"/>
              <a:gd name="connsiteY6" fmla="*/ 2183593 h 5516880"/>
              <a:gd name="connsiteX7" fmla="*/ 3119119 w 5997575"/>
              <a:gd name="connsiteY7" fmla="*/ 2407920 h 5516880"/>
              <a:gd name="connsiteX8" fmla="*/ 2081445 w 5997575"/>
              <a:gd name="connsiteY8" fmla="*/ 5045500 h 5516880"/>
              <a:gd name="connsiteX9" fmla="*/ 1813204 w 5997575"/>
              <a:gd name="connsiteY9" fmla="*/ 5499306 h 5516880"/>
              <a:gd name="connsiteX10" fmla="*/ 515313 w 5997575"/>
              <a:gd name="connsiteY10" fmla="*/ 5516880 h 5516880"/>
              <a:gd name="connsiteX11" fmla="*/ 0 w 5997575"/>
              <a:gd name="connsiteY11" fmla="*/ 5001567 h 5516880"/>
              <a:gd name="connsiteX12" fmla="*/ 0 w 5997575"/>
              <a:gd name="connsiteY12" fmla="*/ 515313 h 5516880"/>
              <a:gd name="connsiteX0" fmla="*/ 0 w 5997575"/>
              <a:gd name="connsiteY0" fmla="*/ 515313 h 5516880"/>
              <a:gd name="connsiteX1" fmla="*/ 515313 w 5997575"/>
              <a:gd name="connsiteY1" fmla="*/ 0 h 5516880"/>
              <a:gd name="connsiteX2" fmla="*/ 5543222 w 5997575"/>
              <a:gd name="connsiteY2" fmla="*/ 20118 h 5516880"/>
              <a:gd name="connsiteX3" fmla="*/ 5984241 w 5997575"/>
              <a:gd name="connsiteY3" fmla="*/ 530943 h 5516880"/>
              <a:gd name="connsiteX4" fmla="*/ 5997575 w 5997575"/>
              <a:gd name="connsiteY4" fmla="*/ 1833490 h 5516880"/>
              <a:gd name="connsiteX5" fmla="*/ 5598158 w 5997575"/>
              <a:gd name="connsiteY5" fmla="*/ 2180861 h 5516880"/>
              <a:gd name="connsiteX6" fmla="*/ 3931919 w 5997575"/>
              <a:gd name="connsiteY6" fmla="*/ 2183593 h 5516880"/>
              <a:gd name="connsiteX7" fmla="*/ 2064155 w 5997575"/>
              <a:gd name="connsiteY7" fmla="*/ 2320053 h 5516880"/>
              <a:gd name="connsiteX8" fmla="*/ 2081445 w 5997575"/>
              <a:gd name="connsiteY8" fmla="*/ 5045500 h 5516880"/>
              <a:gd name="connsiteX9" fmla="*/ 1813204 w 5997575"/>
              <a:gd name="connsiteY9" fmla="*/ 5499306 h 5516880"/>
              <a:gd name="connsiteX10" fmla="*/ 515313 w 5997575"/>
              <a:gd name="connsiteY10" fmla="*/ 5516880 h 5516880"/>
              <a:gd name="connsiteX11" fmla="*/ 0 w 5997575"/>
              <a:gd name="connsiteY11" fmla="*/ 5001567 h 5516880"/>
              <a:gd name="connsiteX12" fmla="*/ 0 w 5997575"/>
              <a:gd name="connsiteY12" fmla="*/ 515313 h 551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7575" h="5516880">
                <a:moveTo>
                  <a:pt x="0" y="515313"/>
                </a:moveTo>
                <a:cubicBezTo>
                  <a:pt x="0" y="230713"/>
                  <a:pt x="230713" y="0"/>
                  <a:pt x="515313" y="0"/>
                </a:cubicBezTo>
                <a:lnTo>
                  <a:pt x="5543222" y="20118"/>
                </a:lnTo>
                <a:cubicBezTo>
                  <a:pt x="5823097" y="20319"/>
                  <a:pt x="5979636" y="115499"/>
                  <a:pt x="5984241" y="530943"/>
                </a:cubicBezTo>
                <a:cubicBezTo>
                  <a:pt x="5999007" y="941949"/>
                  <a:pt x="5985722" y="1411850"/>
                  <a:pt x="5997575" y="1833490"/>
                </a:cubicBezTo>
                <a:cubicBezTo>
                  <a:pt x="5936614" y="2088560"/>
                  <a:pt x="5947514" y="2177281"/>
                  <a:pt x="5598158" y="2180861"/>
                </a:cubicBezTo>
                <a:lnTo>
                  <a:pt x="3931919" y="2183593"/>
                </a:lnTo>
                <a:cubicBezTo>
                  <a:pt x="3517020" y="2181813"/>
                  <a:pt x="2070399" y="2026632"/>
                  <a:pt x="2064155" y="2320053"/>
                </a:cubicBezTo>
                <a:cubicBezTo>
                  <a:pt x="2098022" y="3074535"/>
                  <a:pt x="2093988" y="4473153"/>
                  <a:pt x="2081445" y="5045500"/>
                </a:cubicBezTo>
                <a:cubicBezTo>
                  <a:pt x="2040805" y="5330100"/>
                  <a:pt x="2097804" y="5499306"/>
                  <a:pt x="1813204" y="5499306"/>
                </a:cubicBezTo>
                <a:cubicBezTo>
                  <a:pt x="1126141" y="5499306"/>
                  <a:pt x="1202376" y="5516880"/>
                  <a:pt x="515313" y="5516880"/>
                </a:cubicBezTo>
                <a:cubicBezTo>
                  <a:pt x="230713" y="5516880"/>
                  <a:pt x="0" y="5286167"/>
                  <a:pt x="0" y="5001567"/>
                </a:cubicBezTo>
                <a:lnTo>
                  <a:pt x="0" y="515313"/>
                </a:lnTo>
                <a:close/>
              </a:path>
            </a:pathLst>
          </a:custGeom>
          <a:solidFill>
            <a:srgbClr val="B2B2B2">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097279" y="708659"/>
            <a:ext cx="2694791" cy="1889760"/>
            <a:chOff x="1097279" y="708659"/>
            <a:chExt cx="2694791" cy="1889760"/>
          </a:xfrm>
        </p:grpSpPr>
        <p:sp>
          <p:nvSpPr>
            <p:cNvPr id="9" name="Rounded Rectangle 8"/>
            <p:cNvSpPr/>
            <p:nvPr/>
          </p:nvSpPr>
          <p:spPr>
            <a:xfrm>
              <a:off x="1097279" y="708659"/>
              <a:ext cx="2694791" cy="188976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CLA</a:t>
              </a:r>
              <a:endParaRPr lang="en-US" b="1" dirty="0">
                <a:solidFill>
                  <a:schemeClr val="tx1"/>
                </a:solidFill>
              </a:endParaRPr>
            </a:p>
          </p:txBody>
        </p:sp>
        <p:sp>
          <p:nvSpPr>
            <p:cNvPr id="50" name="Rounded Rectangle 49"/>
            <p:cNvSpPr/>
            <p:nvPr/>
          </p:nvSpPr>
          <p:spPr>
            <a:xfrm>
              <a:off x="1169670" y="1159925"/>
              <a:ext cx="2540729" cy="13858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dirty="0" smtClean="0"/>
                <a:t>CLA Task 1</a:t>
              </a:r>
              <a:endParaRPr lang="en-US" dirty="0"/>
            </a:p>
          </p:txBody>
        </p:sp>
        <p:grpSp>
          <p:nvGrpSpPr>
            <p:cNvPr id="80" name="Group 79"/>
            <p:cNvGrpSpPr/>
            <p:nvPr/>
          </p:nvGrpSpPr>
          <p:grpSpPr>
            <a:xfrm>
              <a:off x="1791733" y="1664878"/>
              <a:ext cx="531705" cy="614680"/>
              <a:chOff x="1503680" y="1711960"/>
              <a:chExt cx="640080" cy="614680"/>
            </a:xfrm>
          </p:grpSpPr>
          <p:sp>
            <p:nvSpPr>
              <p:cNvPr id="46" name="Oval 45"/>
              <p:cNvSpPr/>
              <p:nvPr/>
            </p:nvSpPr>
            <p:spPr>
              <a:xfrm>
                <a:off x="1503680" y="1711960"/>
                <a:ext cx="640080" cy="6146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78" name="Group 77"/>
              <p:cNvGrpSpPr/>
              <p:nvPr/>
            </p:nvGrpSpPr>
            <p:grpSpPr>
              <a:xfrm>
                <a:off x="1600203" y="1837794"/>
                <a:ext cx="487678" cy="363011"/>
                <a:chOff x="-1737358" y="2131012"/>
                <a:chExt cx="487678" cy="363011"/>
              </a:xfrm>
            </p:grpSpPr>
            <p:sp>
              <p:nvSpPr>
                <p:cNvPr id="72" name="Freeform 71"/>
                <p:cNvSpPr/>
                <p:nvPr/>
              </p:nvSpPr>
              <p:spPr>
                <a:xfrm>
                  <a:off x="-1737358" y="2131012"/>
                  <a:ext cx="477520" cy="124251"/>
                </a:xfrm>
                <a:custGeom>
                  <a:avLst/>
                  <a:gdLst>
                    <a:gd name="connsiteX0" fmla="*/ 0 w 508000"/>
                    <a:gd name="connsiteY0" fmla="*/ 226463 h 370390"/>
                    <a:gd name="connsiteX1" fmla="*/ 152400 w 508000"/>
                    <a:gd name="connsiteY1" fmla="*/ 2943 h 370390"/>
                    <a:gd name="connsiteX2" fmla="*/ 365760 w 508000"/>
                    <a:gd name="connsiteY2" fmla="*/ 368703 h 370390"/>
                    <a:gd name="connsiteX3" fmla="*/ 508000 w 508000"/>
                    <a:gd name="connsiteY3" fmla="*/ 145183 h 370390"/>
                    <a:gd name="connsiteX0" fmla="*/ 0 w 548640"/>
                    <a:gd name="connsiteY0" fmla="*/ 226463 h 370116"/>
                    <a:gd name="connsiteX1" fmla="*/ 152400 w 548640"/>
                    <a:gd name="connsiteY1" fmla="*/ 2943 h 370116"/>
                    <a:gd name="connsiteX2" fmla="*/ 365760 w 548640"/>
                    <a:gd name="connsiteY2" fmla="*/ 368703 h 370116"/>
                    <a:gd name="connsiteX3" fmla="*/ 548640 w 548640"/>
                    <a:gd name="connsiteY3" fmla="*/ 135023 h 370116"/>
                    <a:gd name="connsiteX0" fmla="*/ 0 w 558800"/>
                    <a:gd name="connsiteY0" fmla="*/ 226463 h 371640"/>
                    <a:gd name="connsiteX1" fmla="*/ 152400 w 558800"/>
                    <a:gd name="connsiteY1" fmla="*/ 2943 h 371640"/>
                    <a:gd name="connsiteX2" fmla="*/ 365760 w 558800"/>
                    <a:gd name="connsiteY2" fmla="*/ 368703 h 371640"/>
                    <a:gd name="connsiteX3" fmla="*/ 558800 w 558800"/>
                    <a:gd name="connsiteY3" fmla="*/ 180743 h 371640"/>
                    <a:gd name="connsiteX0" fmla="*/ 0 w 558800"/>
                    <a:gd name="connsiteY0" fmla="*/ 157951 h 301351"/>
                    <a:gd name="connsiteX1" fmla="*/ 162560 w 558800"/>
                    <a:gd name="connsiteY1" fmla="*/ 5551 h 301351"/>
                    <a:gd name="connsiteX2" fmla="*/ 365760 w 558800"/>
                    <a:gd name="connsiteY2" fmla="*/ 300191 h 301351"/>
                    <a:gd name="connsiteX3" fmla="*/ 558800 w 558800"/>
                    <a:gd name="connsiteY3" fmla="*/ 112231 h 301351"/>
                    <a:gd name="connsiteX0" fmla="*/ 0 w 558800"/>
                    <a:gd name="connsiteY0" fmla="*/ 155298 h 248281"/>
                    <a:gd name="connsiteX1" fmla="*/ 162560 w 558800"/>
                    <a:gd name="connsiteY1" fmla="*/ 2898 h 248281"/>
                    <a:gd name="connsiteX2" fmla="*/ 381000 w 558800"/>
                    <a:gd name="connsiteY2" fmla="*/ 246738 h 248281"/>
                    <a:gd name="connsiteX3" fmla="*/ 558800 w 558800"/>
                    <a:gd name="connsiteY3" fmla="*/ 109578 h 248281"/>
                    <a:gd name="connsiteX0" fmla="*/ 0 w 558800"/>
                    <a:gd name="connsiteY0" fmla="*/ 155298 h 253857"/>
                    <a:gd name="connsiteX1" fmla="*/ 162560 w 558800"/>
                    <a:gd name="connsiteY1" fmla="*/ 2898 h 253857"/>
                    <a:gd name="connsiteX2" fmla="*/ 381000 w 558800"/>
                    <a:gd name="connsiteY2" fmla="*/ 246738 h 253857"/>
                    <a:gd name="connsiteX3" fmla="*/ 558800 w 558800"/>
                    <a:gd name="connsiteY3" fmla="*/ 109578 h 253857"/>
                    <a:gd name="connsiteX0" fmla="*/ 0 w 558800"/>
                    <a:gd name="connsiteY0" fmla="*/ 152400 h 250959"/>
                    <a:gd name="connsiteX1" fmla="*/ 162560 w 558800"/>
                    <a:gd name="connsiteY1" fmla="*/ 0 h 250959"/>
                    <a:gd name="connsiteX2" fmla="*/ 381000 w 558800"/>
                    <a:gd name="connsiteY2" fmla="*/ 243840 h 250959"/>
                    <a:gd name="connsiteX3" fmla="*/ 558800 w 558800"/>
                    <a:gd name="connsiteY3" fmla="*/ 106680 h 250959"/>
                    <a:gd name="connsiteX0" fmla="*/ 0 w 558800"/>
                    <a:gd name="connsiteY0" fmla="*/ 152400 h 243877"/>
                    <a:gd name="connsiteX1" fmla="*/ 162560 w 558800"/>
                    <a:gd name="connsiteY1" fmla="*/ 0 h 243877"/>
                    <a:gd name="connsiteX2" fmla="*/ 381000 w 558800"/>
                    <a:gd name="connsiteY2" fmla="*/ 243840 h 243877"/>
                    <a:gd name="connsiteX3" fmla="*/ 558800 w 558800"/>
                    <a:gd name="connsiteY3" fmla="*/ 106680 h 243877"/>
                    <a:gd name="connsiteX0" fmla="*/ 0 w 508000"/>
                    <a:gd name="connsiteY0" fmla="*/ 152400 h 245383"/>
                    <a:gd name="connsiteX1" fmla="*/ 162560 w 508000"/>
                    <a:gd name="connsiteY1" fmla="*/ 0 h 245383"/>
                    <a:gd name="connsiteX2" fmla="*/ 381000 w 508000"/>
                    <a:gd name="connsiteY2" fmla="*/ 243840 h 245383"/>
                    <a:gd name="connsiteX3" fmla="*/ 508000 w 508000"/>
                    <a:gd name="connsiteY3" fmla="*/ 106680 h 245383"/>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477520"/>
                    <a:gd name="connsiteY0" fmla="*/ 149907 h 248503"/>
                    <a:gd name="connsiteX1" fmla="*/ 132080 w 477520"/>
                    <a:gd name="connsiteY1" fmla="*/ 2587 h 248503"/>
                    <a:gd name="connsiteX2" fmla="*/ 350520 w 477520"/>
                    <a:gd name="connsiteY2" fmla="*/ 246427 h 248503"/>
                    <a:gd name="connsiteX3" fmla="*/ 477520 w 477520"/>
                    <a:gd name="connsiteY3" fmla="*/ 109267 h 248503"/>
                  </a:gdLst>
                  <a:ahLst/>
                  <a:cxnLst>
                    <a:cxn ang="0">
                      <a:pos x="connsiteX0" y="connsiteY0"/>
                    </a:cxn>
                    <a:cxn ang="0">
                      <a:pos x="connsiteX1" y="connsiteY1"/>
                    </a:cxn>
                    <a:cxn ang="0">
                      <a:pos x="connsiteX2" y="connsiteY2"/>
                    </a:cxn>
                    <a:cxn ang="0">
                      <a:pos x="connsiteX3" y="connsiteY3"/>
                    </a:cxn>
                  </a:cxnLst>
                  <a:rect l="l" t="t" r="r" b="b"/>
                  <a:pathLst>
                    <a:path w="477520" h="248503">
                      <a:moveTo>
                        <a:pt x="0" y="149907"/>
                      </a:moveTo>
                      <a:cubicBezTo>
                        <a:pt x="71120" y="46613"/>
                        <a:pt x="73660" y="-13500"/>
                        <a:pt x="132080" y="2587"/>
                      </a:cubicBezTo>
                      <a:cubicBezTo>
                        <a:pt x="190500" y="18674"/>
                        <a:pt x="292947" y="228647"/>
                        <a:pt x="350520" y="246427"/>
                      </a:cubicBezTo>
                      <a:cubicBezTo>
                        <a:pt x="408093" y="264207"/>
                        <a:pt x="448733" y="163454"/>
                        <a:pt x="477520" y="109267"/>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1727200" y="2252932"/>
                  <a:ext cx="477520" cy="124251"/>
                </a:xfrm>
                <a:custGeom>
                  <a:avLst/>
                  <a:gdLst>
                    <a:gd name="connsiteX0" fmla="*/ 0 w 508000"/>
                    <a:gd name="connsiteY0" fmla="*/ 226463 h 370390"/>
                    <a:gd name="connsiteX1" fmla="*/ 152400 w 508000"/>
                    <a:gd name="connsiteY1" fmla="*/ 2943 h 370390"/>
                    <a:gd name="connsiteX2" fmla="*/ 365760 w 508000"/>
                    <a:gd name="connsiteY2" fmla="*/ 368703 h 370390"/>
                    <a:gd name="connsiteX3" fmla="*/ 508000 w 508000"/>
                    <a:gd name="connsiteY3" fmla="*/ 145183 h 370390"/>
                    <a:gd name="connsiteX0" fmla="*/ 0 w 548640"/>
                    <a:gd name="connsiteY0" fmla="*/ 226463 h 370116"/>
                    <a:gd name="connsiteX1" fmla="*/ 152400 w 548640"/>
                    <a:gd name="connsiteY1" fmla="*/ 2943 h 370116"/>
                    <a:gd name="connsiteX2" fmla="*/ 365760 w 548640"/>
                    <a:gd name="connsiteY2" fmla="*/ 368703 h 370116"/>
                    <a:gd name="connsiteX3" fmla="*/ 548640 w 548640"/>
                    <a:gd name="connsiteY3" fmla="*/ 135023 h 370116"/>
                    <a:gd name="connsiteX0" fmla="*/ 0 w 558800"/>
                    <a:gd name="connsiteY0" fmla="*/ 226463 h 371640"/>
                    <a:gd name="connsiteX1" fmla="*/ 152400 w 558800"/>
                    <a:gd name="connsiteY1" fmla="*/ 2943 h 371640"/>
                    <a:gd name="connsiteX2" fmla="*/ 365760 w 558800"/>
                    <a:gd name="connsiteY2" fmla="*/ 368703 h 371640"/>
                    <a:gd name="connsiteX3" fmla="*/ 558800 w 558800"/>
                    <a:gd name="connsiteY3" fmla="*/ 180743 h 371640"/>
                    <a:gd name="connsiteX0" fmla="*/ 0 w 558800"/>
                    <a:gd name="connsiteY0" fmla="*/ 157951 h 301351"/>
                    <a:gd name="connsiteX1" fmla="*/ 162560 w 558800"/>
                    <a:gd name="connsiteY1" fmla="*/ 5551 h 301351"/>
                    <a:gd name="connsiteX2" fmla="*/ 365760 w 558800"/>
                    <a:gd name="connsiteY2" fmla="*/ 300191 h 301351"/>
                    <a:gd name="connsiteX3" fmla="*/ 558800 w 558800"/>
                    <a:gd name="connsiteY3" fmla="*/ 112231 h 301351"/>
                    <a:gd name="connsiteX0" fmla="*/ 0 w 558800"/>
                    <a:gd name="connsiteY0" fmla="*/ 155298 h 248281"/>
                    <a:gd name="connsiteX1" fmla="*/ 162560 w 558800"/>
                    <a:gd name="connsiteY1" fmla="*/ 2898 h 248281"/>
                    <a:gd name="connsiteX2" fmla="*/ 381000 w 558800"/>
                    <a:gd name="connsiteY2" fmla="*/ 246738 h 248281"/>
                    <a:gd name="connsiteX3" fmla="*/ 558800 w 558800"/>
                    <a:gd name="connsiteY3" fmla="*/ 109578 h 248281"/>
                    <a:gd name="connsiteX0" fmla="*/ 0 w 558800"/>
                    <a:gd name="connsiteY0" fmla="*/ 155298 h 253857"/>
                    <a:gd name="connsiteX1" fmla="*/ 162560 w 558800"/>
                    <a:gd name="connsiteY1" fmla="*/ 2898 h 253857"/>
                    <a:gd name="connsiteX2" fmla="*/ 381000 w 558800"/>
                    <a:gd name="connsiteY2" fmla="*/ 246738 h 253857"/>
                    <a:gd name="connsiteX3" fmla="*/ 558800 w 558800"/>
                    <a:gd name="connsiteY3" fmla="*/ 109578 h 253857"/>
                    <a:gd name="connsiteX0" fmla="*/ 0 w 558800"/>
                    <a:gd name="connsiteY0" fmla="*/ 152400 h 250959"/>
                    <a:gd name="connsiteX1" fmla="*/ 162560 w 558800"/>
                    <a:gd name="connsiteY1" fmla="*/ 0 h 250959"/>
                    <a:gd name="connsiteX2" fmla="*/ 381000 w 558800"/>
                    <a:gd name="connsiteY2" fmla="*/ 243840 h 250959"/>
                    <a:gd name="connsiteX3" fmla="*/ 558800 w 558800"/>
                    <a:gd name="connsiteY3" fmla="*/ 106680 h 250959"/>
                    <a:gd name="connsiteX0" fmla="*/ 0 w 558800"/>
                    <a:gd name="connsiteY0" fmla="*/ 152400 h 243877"/>
                    <a:gd name="connsiteX1" fmla="*/ 162560 w 558800"/>
                    <a:gd name="connsiteY1" fmla="*/ 0 h 243877"/>
                    <a:gd name="connsiteX2" fmla="*/ 381000 w 558800"/>
                    <a:gd name="connsiteY2" fmla="*/ 243840 h 243877"/>
                    <a:gd name="connsiteX3" fmla="*/ 558800 w 558800"/>
                    <a:gd name="connsiteY3" fmla="*/ 106680 h 243877"/>
                    <a:gd name="connsiteX0" fmla="*/ 0 w 508000"/>
                    <a:gd name="connsiteY0" fmla="*/ 152400 h 245383"/>
                    <a:gd name="connsiteX1" fmla="*/ 162560 w 508000"/>
                    <a:gd name="connsiteY1" fmla="*/ 0 h 245383"/>
                    <a:gd name="connsiteX2" fmla="*/ 381000 w 508000"/>
                    <a:gd name="connsiteY2" fmla="*/ 243840 h 245383"/>
                    <a:gd name="connsiteX3" fmla="*/ 508000 w 508000"/>
                    <a:gd name="connsiteY3" fmla="*/ 106680 h 245383"/>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477520"/>
                    <a:gd name="connsiteY0" fmla="*/ 149907 h 248503"/>
                    <a:gd name="connsiteX1" fmla="*/ 132080 w 477520"/>
                    <a:gd name="connsiteY1" fmla="*/ 2587 h 248503"/>
                    <a:gd name="connsiteX2" fmla="*/ 350520 w 477520"/>
                    <a:gd name="connsiteY2" fmla="*/ 246427 h 248503"/>
                    <a:gd name="connsiteX3" fmla="*/ 477520 w 477520"/>
                    <a:gd name="connsiteY3" fmla="*/ 109267 h 248503"/>
                  </a:gdLst>
                  <a:ahLst/>
                  <a:cxnLst>
                    <a:cxn ang="0">
                      <a:pos x="connsiteX0" y="connsiteY0"/>
                    </a:cxn>
                    <a:cxn ang="0">
                      <a:pos x="connsiteX1" y="connsiteY1"/>
                    </a:cxn>
                    <a:cxn ang="0">
                      <a:pos x="connsiteX2" y="connsiteY2"/>
                    </a:cxn>
                    <a:cxn ang="0">
                      <a:pos x="connsiteX3" y="connsiteY3"/>
                    </a:cxn>
                  </a:cxnLst>
                  <a:rect l="l" t="t" r="r" b="b"/>
                  <a:pathLst>
                    <a:path w="477520" h="248503">
                      <a:moveTo>
                        <a:pt x="0" y="149907"/>
                      </a:moveTo>
                      <a:cubicBezTo>
                        <a:pt x="71120" y="46613"/>
                        <a:pt x="73660" y="-13500"/>
                        <a:pt x="132080" y="2587"/>
                      </a:cubicBezTo>
                      <a:cubicBezTo>
                        <a:pt x="190500" y="18674"/>
                        <a:pt x="292947" y="228647"/>
                        <a:pt x="350520" y="246427"/>
                      </a:cubicBezTo>
                      <a:cubicBezTo>
                        <a:pt x="408093" y="264207"/>
                        <a:pt x="448733" y="163454"/>
                        <a:pt x="477520" y="109267"/>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1727200" y="2369772"/>
                  <a:ext cx="477520" cy="124251"/>
                </a:xfrm>
                <a:custGeom>
                  <a:avLst/>
                  <a:gdLst>
                    <a:gd name="connsiteX0" fmla="*/ 0 w 508000"/>
                    <a:gd name="connsiteY0" fmla="*/ 226463 h 370390"/>
                    <a:gd name="connsiteX1" fmla="*/ 152400 w 508000"/>
                    <a:gd name="connsiteY1" fmla="*/ 2943 h 370390"/>
                    <a:gd name="connsiteX2" fmla="*/ 365760 w 508000"/>
                    <a:gd name="connsiteY2" fmla="*/ 368703 h 370390"/>
                    <a:gd name="connsiteX3" fmla="*/ 508000 w 508000"/>
                    <a:gd name="connsiteY3" fmla="*/ 145183 h 370390"/>
                    <a:gd name="connsiteX0" fmla="*/ 0 w 548640"/>
                    <a:gd name="connsiteY0" fmla="*/ 226463 h 370116"/>
                    <a:gd name="connsiteX1" fmla="*/ 152400 w 548640"/>
                    <a:gd name="connsiteY1" fmla="*/ 2943 h 370116"/>
                    <a:gd name="connsiteX2" fmla="*/ 365760 w 548640"/>
                    <a:gd name="connsiteY2" fmla="*/ 368703 h 370116"/>
                    <a:gd name="connsiteX3" fmla="*/ 548640 w 548640"/>
                    <a:gd name="connsiteY3" fmla="*/ 135023 h 370116"/>
                    <a:gd name="connsiteX0" fmla="*/ 0 w 558800"/>
                    <a:gd name="connsiteY0" fmla="*/ 226463 h 371640"/>
                    <a:gd name="connsiteX1" fmla="*/ 152400 w 558800"/>
                    <a:gd name="connsiteY1" fmla="*/ 2943 h 371640"/>
                    <a:gd name="connsiteX2" fmla="*/ 365760 w 558800"/>
                    <a:gd name="connsiteY2" fmla="*/ 368703 h 371640"/>
                    <a:gd name="connsiteX3" fmla="*/ 558800 w 558800"/>
                    <a:gd name="connsiteY3" fmla="*/ 180743 h 371640"/>
                    <a:gd name="connsiteX0" fmla="*/ 0 w 558800"/>
                    <a:gd name="connsiteY0" fmla="*/ 157951 h 301351"/>
                    <a:gd name="connsiteX1" fmla="*/ 162560 w 558800"/>
                    <a:gd name="connsiteY1" fmla="*/ 5551 h 301351"/>
                    <a:gd name="connsiteX2" fmla="*/ 365760 w 558800"/>
                    <a:gd name="connsiteY2" fmla="*/ 300191 h 301351"/>
                    <a:gd name="connsiteX3" fmla="*/ 558800 w 558800"/>
                    <a:gd name="connsiteY3" fmla="*/ 112231 h 301351"/>
                    <a:gd name="connsiteX0" fmla="*/ 0 w 558800"/>
                    <a:gd name="connsiteY0" fmla="*/ 155298 h 248281"/>
                    <a:gd name="connsiteX1" fmla="*/ 162560 w 558800"/>
                    <a:gd name="connsiteY1" fmla="*/ 2898 h 248281"/>
                    <a:gd name="connsiteX2" fmla="*/ 381000 w 558800"/>
                    <a:gd name="connsiteY2" fmla="*/ 246738 h 248281"/>
                    <a:gd name="connsiteX3" fmla="*/ 558800 w 558800"/>
                    <a:gd name="connsiteY3" fmla="*/ 109578 h 248281"/>
                    <a:gd name="connsiteX0" fmla="*/ 0 w 558800"/>
                    <a:gd name="connsiteY0" fmla="*/ 155298 h 253857"/>
                    <a:gd name="connsiteX1" fmla="*/ 162560 w 558800"/>
                    <a:gd name="connsiteY1" fmla="*/ 2898 h 253857"/>
                    <a:gd name="connsiteX2" fmla="*/ 381000 w 558800"/>
                    <a:gd name="connsiteY2" fmla="*/ 246738 h 253857"/>
                    <a:gd name="connsiteX3" fmla="*/ 558800 w 558800"/>
                    <a:gd name="connsiteY3" fmla="*/ 109578 h 253857"/>
                    <a:gd name="connsiteX0" fmla="*/ 0 w 558800"/>
                    <a:gd name="connsiteY0" fmla="*/ 152400 h 250959"/>
                    <a:gd name="connsiteX1" fmla="*/ 162560 w 558800"/>
                    <a:gd name="connsiteY1" fmla="*/ 0 h 250959"/>
                    <a:gd name="connsiteX2" fmla="*/ 381000 w 558800"/>
                    <a:gd name="connsiteY2" fmla="*/ 243840 h 250959"/>
                    <a:gd name="connsiteX3" fmla="*/ 558800 w 558800"/>
                    <a:gd name="connsiteY3" fmla="*/ 106680 h 250959"/>
                    <a:gd name="connsiteX0" fmla="*/ 0 w 558800"/>
                    <a:gd name="connsiteY0" fmla="*/ 152400 h 243877"/>
                    <a:gd name="connsiteX1" fmla="*/ 162560 w 558800"/>
                    <a:gd name="connsiteY1" fmla="*/ 0 h 243877"/>
                    <a:gd name="connsiteX2" fmla="*/ 381000 w 558800"/>
                    <a:gd name="connsiteY2" fmla="*/ 243840 h 243877"/>
                    <a:gd name="connsiteX3" fmla="*/ 558800 w 558800"/>
                    <a:gd name="connsiteY3" fmla="*/ 106680 h 243877"/>
                    <a:gd name="connsiteX0" fmla="*/ 0 w 508000"/>
                    <a:gd name="connsiteY0" fmla="*/ 152400 h 245383"/>
                    <a:gd name="connsiteX1" fmla="*/ 162560 w 508000"/>
                    <a:gd name="connsiteY1" fmla="*/ 0 h 245383"/>
                    <a:gd name="connsiteX2" fmla="*/ 381000 w 508000"/>
                    <a:gd name="connsiteY2" fmla="*/ 243840 h 245383"/>
                    <a:gd name="connsiteX3" fmla="*/ 508000 w 508000"/>
                    <a:gd name="connsiteY3" fmla="*/ 106680 h 245383"/>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508000"/>
                    <a:gd name="connsiteY0" fmla="*/ 152400 h 245916"/>
                    <a:gd name="connsiteX1" fmla="*/ 162560 w 508000"/>
                    <a:gd name="connsiteY1" fmla="*/ 0 h 245916"/>
                    <a:gd name="connsiteX2" fmla="*/ 381000 w 508000"/>
                    <a:gd name="connsiteY2" fmla="*/ 243840 h 245916"/>
                    <a:gd name="connsiteX3" fmla="*/ 508000 w 508000"/>
                    <a:gd name="connsiteY3" fmla="*/ 106680 h 245916"/>
                    <a:gd name="connsiteX0" fmla="*/ 0 w 477520"/>
                    <a:gd name="connsiteY0" fmla="*/ 149907 h 248503"/>
                    <a:gd name="connsiteX1" fmla="*/ 132080 w 477520"/>
                    <a:gd name="connsiteY1" fmla="*/ 2587 h 248503"/>
                    <a:gd name="connsiteX2" fmla="*/ 350520 w 477520"/>
                    <a:gd name="connsiteY2" fmla="*/ 246427 h 248503"/>
                    <a:gd name="connsiteX3" fmla="*/ 477520 w 477520"/>
                    <a:gd name="connsiteY3" fmla="*/ 109267 h 248503"/>
                  </a:gdLst>
                  <a:ahLst/>
                  <a:cxnLst>
                    <a:cxn ang="0">
                      <a:pos x="connsiteX0" y="connsiteY0"/>
                    </a:cxn>
                    <a:cxn ang="0">
                      <a:pos x="connsiteX1" y="connsiteY1"/>
                    </a:cxn>
                    <a:cxn ang="0">
                      <a:pos x="connsiteX2" y="connsiteY2"/>
                    </a:cxn>
                    <a:cxn ang="0">
                      <a:pos x="connsiteX3" y="connsiteY3"/>
                    </a:cxn>
                  </a:cxnLst>
                  <a:rect l="l" t="t" r="r" b="b"/>
                  <a:pathLst>
                    <a:path w="477520" h="248503">
                      <a:moveTo>
                        <a:pt x="0" y="149907"/>
                      </a:moveTo>
                      <a:cubicBezTo>
                        <a:pt x="71120" y="46613"/>
                        <a:pt x="73660" y="-13500"/>
                        <a:pt x="132080" y="2587"/>
                      </a:cubicBezTo>
                      <a:cubicBezTo>
                        <a:pt x="190500" y="18674"/>
                        <a:pt x="292947" y="228647"/>
                        <a:pt x="350520" y="246427"/>
                      </a:cubicBezTo>
                      <a:cubicBezTo>
                        <a:pt x="408093" y="264207"/>
                        <a:pt x="448733" y="163454"/>
                        <a:pt x="477520" y="109267"/>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V="1">
                  <a:off x="-1526921" y="2298906"/>
                  <a:ext cx="92202" cy="1861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1" name="TextBox 80"/>
            <p:cNvSpPr txBox="1"/>
            <p:nvPr/>
          </p:nvSpPr>
          <p:spPr>
            <a:xfrm>
              <a:off x="1753753" y="2229087"/>
              <a:ext cx="607663" cy="369332"/>
            </a:xfrm>
            <a:prstGeom prst="rect">
              <a:avLst/>
            </a:prstGeom>
            <a:noFill/>
          </p:spPr>
          <p:txBody>
            <a:bodyPr wrap="square" rtlCol="0">
              <a:spAutoFit/>
            </a:bodyPr>
            <a:lstStyle/>
            <a:p>
              <a:r>
                <a:rPr lang="en-US" dirty="0" smtClean="0">
                  <a:solidFill>
                    <a:schemeClr val="bg1"/>
                  </a:solidFill>
                </a:rPr>
                <a:t>LPF</a:t>
              </a:r>
              <a:endParaRPr lang="en-US" dirty="0">
                <a:solidFill>
                  <a:schemeClr val="bg1"/>
                </a:solidFill>
              </a:endParaRPr>
            </a:p>
          </p:txBody>
        </p:sp>
      </p:grpSp>
      <p:sp>
        <p:nvSpPr>
          <p:cNvPr id="2" name="Title 1"/>
          <p:cNvSpPr>
            <a:spLocks noGrp="1"/>
          </p:cNvSpPr>
          <p:nvPr>
            <p:ph type="title"/>
          </p:nvPr>
        </p:nvSpPr>
        <p:spPr>
          <a:xfrm>
            <a:off x="193042" y="-153988"/>
            <a:ext cx="8458200" cy="814388"/>
          </a:xfrm>
        </p:spPr>
        <p:txBody>
          <a:bodyPr/>
          <a:lstStyle/>
          <a:p>
            <a:r>
              <a:rPr lang="en-US" dirty="0" smtClean="0"/>
              <a:t>A Simple Low Pass Filter on the CLA</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11</a:t>
            </a:fld>
            <a:endParaRPr lang="en-US"/>
          </a:p>
        </p:txBody>
      </p:sp>
      <p:sp>
        <p:nvSpPr>
          <p:cNvPr id="1027" name="Rectangle 1026"/>
          <p:cNvSpPr/>
          <p:nvPr/>
        </p:nvSpPr>
        <p:spPr>
          <a:xfrm>
            <a:off x="1320800" y="3910816"/>
            <a:ext cx="1402080" cy="7323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EPWM-1A</a:t>
            </a:r>
            <a:endParaRPr lang="en-US" dirty="0"/>
          </a:p>
        </p:txBody>
      </p:sp>
      <p:sp>
        <p:nvSpPr>
          <p:cNvPr id="51" name="Rectangle 50"/>
          <p:cNvSpPr/>
          <p:nvPr/>
        </p:nvSpPr>
        <p:spPr>
          <a:xfrm>
            <a:off x="1320800" y="2774745"/>
            <a:ext cx="1402080" cy="7323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EPWM-4A</a:t>
            </a:r>
            <a:endParaRPr lang="en-US" dirty="0"/>
          </a:p>
        </p:txBody>
      </p:sp>
      <p:cxnSp>
        <p:nvCxnSpPr>
          <p:cNvPr id="56" name="Straight Arrow Connector 51"/>
          <p:cNvCxnSpPr>
            <a:stCxn id="1027" idx="1"/>
            <a:endCxn id="1025" idx="0"/>
          </p:cNvCxnSpPr>
          <p:nvPr/>
        </p:nvCxnSpPr>
        <p:spPr>
          <a:xfrm rot="10800000" flipH="1" flipV="1">
            <a:off x="1320800" y="4276968"/>
            <a:ext cx="523240" cy="1036712"/>
          </a:xfrm>
          <a:prstGeom prst="bentConnector4">
            <a:avLst>
              <a:gd name="adj1" fmla="val -86408"/>
              <a:gd name="adj2" fmla="val 8039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49" name="Table 1048"/>
          <p:cNvGraphicFramePr>
            <a:graphicFrameLocks noGrp="1"/>
          </p:cNvGraphicFramePr>
          <p:nvPr>
            <p:extLst>
              <p:ext uri="{D42A27DB-BD31-4B8C-83A1-F6EECF244321}">
                <p14:modId xmlns:p14="http://schemas.microsoft.com/office/powerpoint/2010/main" val="3044695485"/>
              </p:ext>
            </p:extLst>
          </p:nvPr>
        </p:nvGraphicFramePr>
        <p:xfrm>
          <a:off x="939800" y="3616074"/>
          <a:ext cx="2082800" cy="213360"/>
        </p:xfrm>
        <a:graphic>
          <a:graphicData uri="http://schemas.openxmlformats.org/drawingml/2006/table">
            <a:tbl>
              <a:tblPr firstRow="1" bandRow="1">
                <a:tableStyleId>{5C22544A-7EE6-4342-B048-85BDC9FD1C3A}</a:tableStyleId>
              </a:tblPr>
              <a:tblGrid>
                <a:gridCol w="208280"/>
                <a:gridCol w="1666240"/>
                <a:gridCol w="208280"/>
              </a:tblGrid>
              <a:tr h="174850">
                <a:tc>
                  <a:txBody>
                    <a:bodyPr/>
                    <a:lstStyle/>
                    <a:p>
                      <a:endParaRPr lang="en-US" sz="800" dirty="0"/>
                    </a:p>
                  </a:txBody>
                  <a:tcP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948120595"/>
              </p:ext>
            </p:extLst>
          </p:nvPr>
        </p:nvGraphicFramePr>
        <p:xfrm>
          <a:off x="922655" y="4744328"/>
          <a:ext cx="2082800" cy="213360"/>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gridCol w="208280"/>
              </a:tblGrid>
              <a:tr h="174850">
                <a:tc>
                  <a:txBody>
                    <a:bodyPr/>
                    <a:lstStyle/>
                    <a:p>
                      <a:endParaRPr lang="en-US" sz="800" dirty="0"/>
                    </a:p>
                  </a:txBody>
                  <a:tcP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grpSp>
        <p:nvGrpSpPr>
          <p:cNvPr id="8" name="Group 7"/>
          <p:cNvGrpSpPr/>
          <p:nvPr/>
        </p:nvGrpSpPr>
        <p:grpSpPr>
          <a:xfrm>
            <a:off x="1320800" y="5299363"/>
            <a:ext cx="1402080" cy="725517"/>
            <a:chOff x="1320800" y="5299363"/>
            <a:chExt cx="1402080" cy="725517"/>
          </a:xfrm>
        </p:grpSpPr>
        <p:sp>
          <p:nvSpPr>
            <p:cNvPr id="1025" name="Pentagon 1024"/>
            <p:cNvSpPr/>
            <p:nvPr/>
          </p:nvSpPr>
          <p:spPr>
            <a:xfrm>
              <a:off x="1320800" y="5313680"/>
              <a:ext cx="1402080" cy="7112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ADC</a:t>
              </a:r>
              <a:endParaRPr lang="en-US" dirty="0"/>
            </a:p>
          </p:txBody>
        </p:sp>
        <p:sp>
          <p:nvSpPr>
            <p:cNvPr id="32" name="Isosceles Triangle 31"/>
            <p:cNvSpPr/>
            <p:nvPr/>
          </p:nvSpPr>
          <p:spPr>
            <a:xfrm flipV="1">
              <a:off x="1717040" y="5299363"/>
              <a:ext cx="264160" cy="227676"/>
            </a:xfrm>
            <a:prstGeom prst="triangle">
              <a:avLst/>
            </a:prstGeom>
            <a:solidFill>
              <a:schemeClr val="accent3">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87064" y="721360"/>
            <a:ext cx="4172200" cy="1920240"/>
            <a:chOff x="1818844" y="721360"/>
            <a:chExt cx="4172200" cy="1920240"/>
          </a:xfrm>
        </p:grpSpPr>
        <p:sp>
          <p:nvSpPr>
            <p:cNvPr id="38" name="Rounded Rectangle 37"/>
            <p:cNvSpPr/>
            <p:nvPr/>
          </p:nvSpPr>
          <p:spPr>
            <a:xfrm>
              <a:off x="2975685" y="721360"/>
              <a:ext cx="3015359" cy="19202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C28x</a:t>
              </a:r>
              <a:endParaRPr lang="en-US" b="1" dirty="0">
                <a:solidFill>
                  <a:schemeClr val="tx1"/>
                </a:solidFill>
              </a:endParaRPr>
            </a:p>
          </p:txBody>
        </p:sp>
        <p:sp>
          <p:nvSpPr>
            <p:cNvPr id="44" name="Rounded Rectangle 43"/>
            <p:cNvSpPr/>
            <p:nvPr/>
          </p:nvSpPr>
          <p:spPr>
            <a:xfrm>
              <a:off x="3542270" y="1160272"/>
              <a:ext cx="1905000" cy="13858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dirty="0" smtClean="0"/>
                <a:t>CLA EOT1 ISR</a:t>
              </a:r>
              <a:endParaRPr lang="en-US" dirty="0"/>
            </a:p>
          </p:txBody>
        </p:sp>
        <p:sp>
          <p:nvSpPr>
            <p:cNvPr id="87" name="Rounded Rectangle 86"/>
            <p:cNvSpPr/>
            <p:nvPr/>
          </p:nvSpPr>
          <p:spPr>
            <a:xfrm>
              <a:off x="3976837" y="1602270"/>
              <a:ext cx="822878" cy="74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1024 </a:t>
              </a:r>
              <a:r>
                <a:rPr lang="en-US" sz="1600" dirty="0" err="1" smtClean="0"/>
                <a:t>pt</a:t>
              </a:r>
              <a:r>
                <a:rPr lang="en-US" sz="1600" dirty="0" smtClean="0"/>
                <a:t> buffer</a:t>
              </a:r>
              <a:endParaRPr lang="en-US" dirty="0"/>
            </a:p>
          </p:txBody>
        </p:sp>
        <p:sp>
          <p:nvSpPr>
            <p:cNvPr id="45" name="Rounded Rectangle 44"/>
            <p:cNvSpPr/>
            <p:nvPr/>
          </p:nvSpPr>
          <p:spPr>
            <a:xfrm>
              <a:off x="1818844" y="1558776"/>
              <a:ext cx="786470" cy="7592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FFT</a:t>
              </a:r>
              <a:endParaRPr lang="en-US" dirty="0"/>
            </a:p>
          </p:txBody>
        </p:sp>
      </p:grpSp>
      <p:cxnSp>
        <p:nvCxnSpPr>
          <p:cNvPr id="71" name="Straight Arrow Connector 51"/>
          <p:cNvCxnSpPr>
            <a:stCxn id="1025" idx="1"/>
            <a:endCxn id="46" idx="2"/>
          </p:cNvCxnSpPr>
          <p:nvPr/>
        </p:nvCxnSpPr>
        <p:spPr>
          <a:xfrm rot="10800000" flipH="1">
            <a:off x="1320799" y="1972218"/>
            <a:ext cx="470933" cy="3697062"/>
          </a:xfrm>
          <a:prstGeom prst="bentConnector3">
            <a:avLst>
              <a:gd name="adj1" fmla="val -162885"/>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2339788" y="1308652"/>
            <a:ext cx="2599765" cy="663583"/>
          </a:xfrm>
          <a:custGeom>
            <a:avLst/>
            <a:gdLst>
              <a:gd name="connsiteX0" fmla="*/ 0 w 2599765"/>
              <a:gd name="connsiteY0" fmla="*/ 833717 h 833717"/>
              <a:gd name="connsiteX1" fmla="*/ 627530 w 2599765"/>
              <a:gd name="connsiteY1" fmla="*/ 0 h 833717"/>
              <a:gd name="connsiteX2" fmla="*/ 2599765 w 2599765"/>
              <a:gd name="connsiteY2" fmla="*/ 833717 h 833717"/>
              <a:gd name="connsiteX0" fmla="*/ 0 w 2599765"/>
              <a:gd name="connsiteY0" fmla="*/ 663387 h 663387"/>
              <a:gd name="connsiteX1" fmla="*/ 1335742 w 2599765"/>
              <a:gd name="connsiteY1" fmla="*/ 0 h 663387"/>
              <a:gd name="connsiteX2" fmla="*/ 2599765 w 2599765"/>
              <a:gd name="connsiteY2" fmla="*/ 663387 h 663387"/>
              <a:gd name="connsiteX0" fmla="*/ 0 w 2599765"/>
              <a:gd name="connsiteY0" fmla="*/ 663852 h 663852"/>
              <a:gd name="connsiteX1" fmla="*/ 1335742 w 2599765"/>
              <a:gd name="connsiteY1" fmla="*/ 465 h 663852"/>
              <a:gd name="connsiteX2" fmla="*/ 2599765 w 2599765"/>
              <a:gd name="connsiteY2" fmla="*/ 663852 h 663852"/>
              <a:gd name="connsiteX0" fmla="*/ 0 w 2599765"/>
              <a:gd name="connsiteY0" fmla="*/ 663852 h 663852"/>
              <a:gd name="connsiteX1" fmla="*/ 1434354 w 2599765"/>
              <a:gd name="connsiteY1" fmla="*/ 465 h 663852"/>
              <a:gd name="connsiteX2" fmla="*/ 2599765 w 2599765"/>
              <a:gd name="connsiteY2" fmla="*/ 663852 h 663852"/>
              <a:gd name="connsiteX0" fmla="*/ 0 w 2599765"/>
              <a:gd name="connsiteY0" fmla="*/ 663616 h 663616"/>
              <a:gd name="connsiteX1" fmla="*/ 1434354 w 2599765"/>
              <a:gd name="connsiteY1" fmla="*/ 229 h 663616"/>
              <a:gd name="connsiteX2" fmla="*/ 2599765 w 2599765"/>
              <a:gd name="connsiteY2" fmla="*/ 663616 h 663616"/>
              <a:gd name="connsiteX0" fmla="*/ 0 w 2599765"/>
              <a:gd name="connsiteY0" fmla="*/ 663616 h 663616"/>
              <a:gd name="connsiteX1" fmla="*/ 1434354 w 2599765"/>
              <a:gd name="connsiteY1" fmla="*/ 229 h 663616"/>
              <a:gd name="connsiteX2" fmla="*/ 2599765 w 2599765"/>
              <a:gd name="connsiteY2" fmla="*/ 663616 h 663616"/>
              <a:gd name="connsiteX0" fmla="*/ 0 w 2599765"/>
              <a:gd name="connsiteY0" fmla="*/ 663583 h 663583"/>
              <a:gd name="connsiteX1" fmla="*/ 1434354 w 2599765"/>
              <a:gd name="connsiteY1" fmla="*/ 196 h 663583"/>
              <a:gd name="connsiteX2" fmla="*/ 2599765 w 2599765"/>
              <a:gd name="connsiteY2" fmla="*/ 663583 h 663583"/>
            </a:gdLst>
            <a:ahLst/>
            <a:cxnLst>
              <a:cxn ang="0">
                <a:pos x="connsiteX0" y="connsiteY0"/>
              </a:cxn>
              <a:cxn ang="0">
                <a:pos x="connsiteX1" y="connsiteY1"/>
              </a:cxn>
              <a:cxn ang="0">
                <a:pos x="connsiteX2" y="connsiteY2"/>
              </a:cxn>
            </a:cxnLst>
            <a:rect l="l" t="t" r="r" b="b"/>
            <a:pathLst>
              <a:path w="2599765" h="663583">
                <a:moveTo>
                  <a:pt x="0" y="663583"/>
                </a:moveTo>
                <a:cubicBezTo>
                  <a:pt x="330200" y="291548"/>
                  <a:pt x="920378" y="-8769"/>
                  <a:pt x="1434354" y="196"/>
                </a:cubicBezTo>
                <a:cubicBezTo>
                  <a:pt x="1948330" y="9161"/>
                  <a:pt x="2263588" y="352807"/>
                  <a:pt x="2599765" y="663583"/>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flipH="1" flipV="1">
            <a:off x="3180296" y="2347244"/>
            <a:ext cx="2176199" cy="198505"/>
          </a:xfrm>
          <a:custGeom>
            <a:avLst/>
            <a:gdLst>
              <a:gd name="connsiteX0" fmla="*/ 0 w 2599765"/>
              <a:gd name="connsiteY0" fmla="*/ 833717 h 833717"/>
              <a:gd name="connsiteX1" fmla="*/ 627530 w 2599765"/>
              <a:gd name="connsiteY1" fmla="*/ 0 h 833717"/>
              <a:gd name="connsiteX2" fmla="*/ 2599765 w 2599765"/>
              <a:gd name="connsiteY2" fmla="*/ 833717 h 833717"/>
              <a:gd name="connsiteX0" fmla="*/ 0 w 2599765"/>
              <a:gd name="connsiteY0" fmla="*/ 663387 h 663387"/>
              <a:gd name="connsiteX1" fmla="*/ 1335742 w 2599765"/>
              <a:gd name="connsiteY1" fmla="*/ 0 h 663387"/>
              <a:gd name="connsiteX2" fmla="*/ 2599765 w 2599765"/>
              <a:gd name="connsiteY2" fmla="*/ 663387 h 663387"/>
              <a:gd name="connsiteX0" fmla="*/ 0 w 2599765"/>
              <a:gd name="connsiteY0" fmla="*/ 663852 h 663852"/>
              <a:gd name="connsiteX1" fmla="*/ 1335742 w 2599765"/>
              <a:gd name="connsiteY1" fmla="*/ 465 h 663852"/>
              <a:gd name="connsiteX2" fmla="*/ 2599765 w 2599765"/>
              <a:gd name="connsiteY2" fmla="*/ 663852 h 663852"/>
              <a:gd name="connsiteX0" fmla="*/ 0 w 2599765"/>
              <a:gd name="connsiteY0" fmla="*/ 663852 h 663852"/>
              <a:gd name="connsiteX1" fmla="*/ 1434354 w 2599765"/>
              <a:gd name="connsiteY1" fmla="*/ 465 h 663852"/>
              <a:gd name="connsiteX2" fmla="*/ 2599765 w 2599765"/>
              <a:gd name="connsiteY2" fmla="*/ 663852 h 663852"/>
              <a:gd name="connsiteX0" fmla="*/ 0 w 2599765"/>
              <a:gd name="connsiteY0" fmla="*/ 663616 h 663616"/>
              <a:gd name="connsiteX1" fmla="*/ 1434354 w 2599765"/>
              <a:gd name="connsiteY1" fmla="*/ 229 h 663616"/>
              <a:gd name="connsiteX2" fmla="*/ 2599765 w 2599765"/>
              <a:gd name="connsiteY2" fmla="*/ 663616 h 663616"/>
              <a:gd name="connsiteX0" fmla="*/ 0 w 2599765"/>
              <a:gd name="connsiteY0" fmla="*/ 663616 h 663616"/>
              <a:gd name="connsiteX1" fmla="*/ 1434354 w 2599765"/>
              <a:gd name="connsiteY1" fmla="*/ 229 h 663616"/>
              <a:gd name="connsiteX2" fmla="*/ 2599765 w 2599765"/>
              <a:gd name="connsiteY2" fmla="*/ 663616 h 663616"/>
              <a:gd name="connsiteX0" fmla="*/ 0 w 2599765"/>
              <a:gd name="connsiteY0" fmla="*/ 663583 h 663583"/>
              <a:gd name="connsiteX1" fmla="*/ 1434354 w 2599765"/>
              <a:gd name="connsiteY1" fmla="*/ 196 h 663583"/>
              <a:gd name="connsiteX2" fmla="*/ 2599765 w 2599765"/>
              <a:gd name="connsiteY2" fmla="*/ 663583 h 663583"/>
            </a:gdLst>
            <a:ahLst/>
            <a:cxnLst>
              <a:cxn ang="0">
                <a:pos x="connsiteX0" y="connsiteY0"/>
              </a:cxn>
              <a:cxn ang="0">
                <a:pos x="connsiteX1" y="connsiteY1"/>
              </a:cxn>
              <a:cxn ang="0">
                <a:pos x="connsiteX2" y="connsiteY2"/>
              </a:cxn>
            </a:cxnLst>
            <a:rect l="l" t="t" r="r" b="b"/>
            <a:pathLst>
              <a:path w="2599765" h="663583">
                <a:moveTo>
                  <a:pt x="0" y="663583"/>
                </a:moveTo>
                <a:cubicBezTo>
                  <a:pt x="330200" y="291548"/>
                  <a:pt x="920378" y="-8769"/>
                  <a:pt x="1434354" y="196"/>
                </a:cubicBezTo>
                <a:cubicBezTo>
                  <a:pt x="1948330" y="9161"/>
                  <a:pt x="2263588" y="352807"/>
                  <a:pt x="2599765" y="663583"/>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4794473" y="5413201"/>
            <a:ext cx="2185447" cy="830565"/>
            <a:chOff x="4794473" y="5413201"/>
            <a:chExt cx="2185447" cy="830565"/>
          </a:xfrm>
        </p:grpSpPr>
        <p:sp>
          <p:nvSpPr>
            <p:cNvPr id="68" name="Oval 67"/>
            <p:cNvSpPr/>
            <p:nvPr/>
          </p:nvSpPr>
          <p:spPr>
            <a:xfrm>
              <a:off x="4794473" y="5413201"/>
              <a:ext cx="223520" cy="182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stCxn id="70" idx="0"/>
              <a:endCxn id="68" idx="4"/>
            </p:cNvCxnSpPr>
            <p:nvPr/>
          </p:nvCxnSpPr>
          <p:spPr>
            <a:xfrm flipH="1" flipV="1">
              <a:off x="4906233" y="5596081"/>
              <a:ext cx="1098840" cy="27835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030226" y="5874434"/>
              <a:ext cx="1949694" cy="369332"/>
            </a:xfrm>
            <a:prstGeom prst="rect">
              <a:avLst/>
            </a:prstGeom>
            <a:noFill/>
            <a:ln w="38100">
              <a:solidFill>
                <a:srgbClr val="00B0F0"/>
              </a:solidFill>
            </a:ln>
          </p:spPr>
          <p:txBody>
            <a:bodyPr wrap="square" rtlCol="0">
              <a:spAutoFit/>
            </a:bodyPr>
            <a:lstStyle/>
            <a:p>
              <a:r>
                <a:rPr lang="en-US" dirty="0" smtClean="0"/>
                <a:t>Pin 9: ADC-A0</a:t>
              </a:r>
              <a:endParaRPr lang="en-US" dirty="0"/>
            </a:p>
          </p:txBody>
        </p:sp>
      </p:grpSp>
      <p:grpSp>
        <p:nvGrpSpPr>
          <p:cNvPr id="73" name="Group 72"/>
          <p:cNvGrpSpPr/>
          <p:nvPr/>
        </p:nvGrpSpPr>
        <p:grpSpPr>
          <a:xfrm>
            <a:off x="6872589" y="1723609"/>
            <a:ext cx="2064004" cy="1442917"/>
            <a:chOff x="6872589" y="1723609"/>
            <a:chExt cx="2064004" cy="1442917"/>
          </a:xfrm>
        </p:grpSpPr>
        <p:sp>
          <p:nvSpPr>
            <p:cNvPr id="75" name="Oval 74"/>
            <p:cNvSpPr/>
            <p:nvPr/>
          </p:nvSpPr>
          <p:spPr>
            <a:xfrm>
              <a:off x="7904591" y="2983646"/>
              <a:ext cx="223520" cy="182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stCxn id="79" idx="2"/>
              <a:endCxn id="75" idx="0"/>
            </p:cNvCxnSpPr>
            <p:nvPr/>
          </p:nvCxnSpPr>
          <p:spPr>
            <a:xfrm>
              <a:off x="7904591" y="2092941"/>
              <a:ext cx="111760" cy="89070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872589" y="1723609"/>
              <a:ext cx="2064004" cy="369332"/>
            </a:xfrm>
            <a:prstGeom prst="rect">
              <a:avLst/>
            </a:prstGeom>
            <a:noFill/>
            <a:ln w="38100">
              <a:solidFill>
                <a:srgbClr val="00B0F0"/>
              </a:solidFill>
            </a:ln>
          </p:spPr>
          <p:txBody>
            <a:bodyPr wrap="square" rtlCol="0">
              <a:spAutoFit/>
            </a:bodyPr>
            <a:lstStyle/>
            <a:p>
              <a:r>
                <a:rPr lang="en-US" dirty="0" smtClean="0"/>
                <a:t>Pin 54: EPWM-4A</a:t>
              </a:r>
              <a:endParaRPr lang="en-US" dirty="0"/>
            </a:p>
          </p:txBody>
        </p:sp>
      </p:grpSp>
      <p:cxnSp>
        <p:nvCxnSpPr>
          <p:cNvPr id="82" name="Curved Connector 81"/>
          <p:cNvCxnSpPr/>
          <p:nvPr/>
        </p:nvCxnSpPr>
        <p:spPr>
          <a:xfrm flipV="1">
            <a:off x="4906233" y="3075088"/>
            <a:ext cx="3110121" cy="2429553"/>
          </a:xfrm>
          <a:prstGeom prst="curvedConnector3">
            <a:avLst>
              <a:gd name="adj1" fmla="val 50000"/>
            </a:avLst>
          </a:prstGeom>
          <a:ln w="38100">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30"/>
          <p:cNvCxnSpPr>
            <a:stCxn id="68" idx="2"/>
          </p:cNvCxnSpPr>
          <p:nvPr/>
        </p:nvCxnSpPr>
        <p:spPr>
          <a:xfrm rot="10800000" flipV="1">
            <a:off x="2722881" y="5504640"/>
            <a:ext cx="2071593" cy="164639"/>
          </a:xfrm>
          <a:prstGeom prst="bentConnector3">
            <a:avLst>
              <a:gd name="adj1" fmla="val 45586"/>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51"/>
          <p:cNvCxnSpPr>
            <a:endCxn id="75" idx="2"/>
          </p:cNvCxnSpPr>
          <p:nvPr/>
        </p:nvCxnSpPr>
        <p:spPr>
          <a:xfrm flipV="1">
            <a:off x="2722880" y="3075086"/>
            <a:ext cx="5181711" cy="65811"/>
          </a:xfrm>
          <a:prstGeom prst="bentConnector3">
            <a:avLst>
              <a:gd name="adj1" fmla="val 52206"/>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1"/>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04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8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25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250"/>
                                  </p:stCondLst>
                                  <p:childTnLst>
                                    <p:set>
                                      <p:cBhvr>
                                        <p:cTn id="25" dur="1" fill="hold">
                                          <p:stCondLst>
                                            <p:cond delay="0"/>
                                          </p:stCondLst>
                                        </p:cTn>
                                        <p:tgtEl>
                                          <p:spTgt spid="56"/>
                                        </p:tgtEl>
                                        <p:attrNameLst>
                                          <p:attrName>style.visibility</p:attrName>
                                        </p:attrNameLst>
                                      </p:cBhvr>
                                      <p:to>
                                        <p:strVal val="visible"/>
                                      </p:to>
                                    </p:set>
                                  </p:childTnLst>
                                </p:cTn>
                              </p:par>
                              <p:par>
                                <p:cTn id="26" presetID="1" presetClass="entr" presetSubtype="0" fill="hold" nodeType="withEffect">
                                  <p:stCondLst>
                                    <p:cond delay="250"/>
                                  </p:stCondLst>
                                  <p:childTnLst>
                                    <p:set>
                                      <p:cBhvr>
                                        <p:cTn id="27" dur="1" fill="hold">
                                          <p:stCondLst>
                                            <p:cond delay="0"/>
                                          </p:stCondLst>
                                        </p:cTn>
                                        <p:tgtEl>
                                          <p:spTgt spid="63"/>
                                        </p:tgtEl>
                                        <p:attrNameLst>
                                          <p:attrName>style.visibility</p:attrName>
                                        </p:attrNameLst>
                                      </p:cBhvr>
                                      <p:to>
                                        <p:strVal val="visible"/>
                                      </p:to>
                                    </p:set>
                                  </p:childTnLst>
                                </p:cTn>
                              </p:par>
                              <p:par>
                                <p:cTn id="28" presetID="1" presetClass="entr" presetSubtype="0" fill="hold" nodeType="withEffect">
                                  <p:stCondLst>
                                    <p:cond delay="25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250"/>
                                  </p:stCondLst>
                                  <p:childTnLst>
                                    <p:set>
                                      <p:cBhvr>
                                        <p:cTn id="36" dur="1" fill="hold">
                                          <p:stCondLst>
                                            <p:cond delay="0"/>
                                          </p:stCondLst>
                                        </p:cTn>
                                        <p:tgtEl>
                                          <p:spTgt spid="83"/>
                                        </p:tgtEl>
                                        <p:attrNameLst>
                                          <p:attrName>style.visibility</p:attrName>
                                        </p:attrNameLst>
                                      </p:cBhvr>
                                      <p:to>
                                        <p:strVal val="visible"/>
                                      </p:to>
                                    </p:set>
                                  </p:childTnLst>
                                </p:cTn>
                              </p:par>
                            </p:childTnLst>
                          </p:cTn>
                        </p:par>
                        <p:par>
                          <p:cTn id="37" fill="hold">
                            <p:stCondLst>
                              <p:cond delay="250"/>
                            </p:stCondLst>
                            <p:childTnLst>
                              <p:par>
                                <p:cTn id="38" presetID="1" presetClass="entr" presetSubtype="0" fill="hold" nodeType="afterEffect">
                                  <p:stCondLst>
                                    <p:cond delay="250"/>
                                  </p:stCondLst>
                                  <p:childTnLst>
                                    <p:set>
                                      <p:cBhvr>
                                        <p:cTn id="39" dur="1" fill="hold">
                                          <p:stCondLst>
                                            <p:cond delay="0"/>
                                          </p:stCondLst>
                                        </p:cTn>
                                        <p:tgtEl>
                                          <p:spTgt spid="8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1"/>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25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250"/>
                            </p:stCondLst>
                            <p:childTnLst>
                              <p:par>
                                <p:cTn id="48" presetID="1" presetClass="entr" presetSubtype="0" fill="hold" nodeType="afterEffect">
                                  <p:stCondLst>
                                    <p:cond delay="250"/>
                                  </p:stCondLst>
                                  <p:childTnLst>
                                    <p:set>
                                      <p:cBhvr>
                                        <p:cTn id="49" dur="1" fill="hold">
                                          <p:stCondLst>
                                            <p:cond delay="0"/>
                                          </p:stCondLst>
                                        </p:cTn>
                                        <p:tgtEl>
                                          <p:spTgt spid="29"/>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500"/>
                                  </p:stCondLst>
                                  <p:childTnLst>
                                    <p:set>
                                      <p:cBhvr>
                                        <p:cTn id="52" dur="1" fill="hold">
                                          <p:stCondLst>
                                            <p:cond delay="0"/>
                                          </p:stCondLst>
                                        </p:cTn>
                                        <p:tgtEl>
                                          <p:spTgt spid="57"/>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grpId="0" nodeType="afterEffect">
                                  <p:stCondLst>
                                    <p:cond delay="500"/>
                                  </p:stCondLst>
                                  <p:childTnLst>
                                    <p:set>
                                      <p:cBhvr>
                                        <p:cTn id="55"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7" grpId="0" animBg="1"/>
      <p:bldP spid="51" grpId="0" animBg="1"/>
      <p:bldP spid="57"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706294155"/>
              </p:ext>
            </p:extLst>
          </p:nvPr>
        </p:nvGraphicFramePr>
        <p:xfrm>
          <a:off x="782320" y="1206480"/>
          <a:ext cx="4136898" cy="1815306"/>
        </p:xfrm>
        <a:graphic>
          <a:graphicData uri="http://schemas.openxmlformats.org/presentationml/2006/ole">
            <mc:AlternateContent xmlns:mc="http://schemas.openxmlformats.org/markup-compatibility/2006">
              <mc:Choice xmlns:v="urn:schemas-microsoft-com:vml" Requires="v">
                <p:oleObj spid="_x0000_s1084" name="Visio" r:id="rId4" imgW="5822329" imgH="2276080" progId="Visio.Drawing.11">
                  <p:embed/>
                </p:oleObj>
              </mc:Choice>
              <mc:Fallback>
                <p:oleObj name="Visio" r:id="rId4" imgW="5822329" imgH="2276080" progId="Visio.Drawing.11">
                  <p:embed/>
                  <p:pic>
                    <p:nvPicPr>
                      <p:cNvPr id="0" name=""/>
                      <p:cNvPicPr>
                        <a:picLocks noChangeAspect="1" noChangeArrowheads="1"/>
                      </p:cNvPicPr>
                      <p:nvPr/>
                    </p:nvPicPr>
                    <p:blipFill>
                      <a:blip r:embed="rId5"/>
                      <a:srcRect/>
                      <a:stretch>
                        <a:fillRect/>
                      </a:stretch>
                    </p:blipFill>
                    <p:spPr bwMode="auto">
                      <a:xfrm>
                        <a:off x="782320" y="1206480"/>
                        <a:ext cx="4136898" cy="1815306"/>
                      </a:xfrm>
                      <a:prstGeom prst="rect">
                        <a:avLst/>
                      </a:prstGeom>
                      <a:noFill/>
                      <a:ln>
                        <a:noFill/>
                      </a:ln>
                      <a:extLst/>
                    </p:spPr>
                  </p:pic>
                </p:oleObj>
              </mc:Fallback>
            </mc:AlternateContent>
          </a:graphicData>
        </a:graphic>
      </p:graphicFrame>
      <p:sp>
        <p:nvSpPr>
          <p:cNvPr id="30722" name="Rectangle 2"/>
          <p:cNvSpPr>
            <a:spLocks noChangeArrowheads="1"/>
          </p:cNvSpPr>
          <p:nvPr/>
        </p:nvSpPr>
        <p:spPr bwMode="auto">
          <a:xfrm>
            <a:off x="457200" y="685800"/>
            <a:ext cx="82296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ct val="20000"/>
              </a:spcBef>
              <a:buClr>
                <a:schemeClr val="tx1"/>
              </a:buClr>
              <a:buSzPct val="125000"/>
              <a:buFont typeface="Wingdings" pitchFamily="2" charset="2"/>
              <a:buChar char="ü"/>
            </a:pPr>
            <a:endParaRPr lang="en-US" sz="2400" b="1" dirty="0"/>
          </a:p>
        </p:txBody>
      </p:sp>
      <p:grpSp>
        <p:nvGrpSpPr>
          <p:cNvPr id="2" name="Group 48"/>
          <p:cNvGrpSpPr>
            <a:grpSpLocks/>
          </p:cNvGrpSpPr>
          <p:nvPr/>
        </p:nvGrpSpPr>
        <p:grpSpPr bwMode="auto">
          <a:xfrm>
            <a:off x="6795612" y="700881"/>
            <a:ext cx="1927860" cy="5410200"/>
            <a:chOff x="2928" y="384"/>
            <a:chExt cx="1104" cy="3360"/>
          </a:xfrm>
          <a:solidFill>
            <a:schemeClr val="bg1">
              <a:lumMod val="95000"/>
            </a:schemeClr>
          </a:solidFill>
        </p:grpSpPr>
        <p:sp>
          <p:nvSpPr>
            <p:cNvPr id="30785" name="Rectangle 49"/>
            <p:cNvSpPr>
              <a:spLocks noChangeArrowheads="1"/>
            </p:cNvSpPr>
            <p:nvPr/>
          </p:nvSpPr>
          <p:spPr bwMode="auto">
            <a:xfrm>
              <a:off x="2928" y="384"/>
              <a:ext cx="1104" cy="3360"/>
            </a:xfrm>
            <a:prstGeom prst="rect">
              <a:avLst/>
            </a:prstGeom>
            <a:grpFill/>
            <a:ln w="9525">
              <a:solidFill>
                <a:schemeClr val="tx1"/>
              </a:solidFill>
              <a:miter lim="800000"/>
              <a:headEnd/>
              <a:tailEnd/>
            </a:ln>
          </p:spPr>
          <p:txBody>
            <a:bodyPr wrap="none" anchor="ctr"/>
            <a:lstStyle/>
            <a:p>
              <a:endParaRPr lang="en-US" dirty="0"/>
            </a:p>
          </p:txBody>
        </p:sp>
        <p:sp>
          <p:nvSpPr>
            <p:cNvPr id="30786" name="Rectangle 50"/>
            <p:cNvSpPr>
              <a:spLocks noChangeArrowheads="1"/>
            </p:cNvSpPr>
            <p:nvPr/>
          </p:nvSpPr>
          <p:spPr bwMode="auto">
            <a:xfrm>
              <a:off x="2928" y="384"/>
              <a:ext cx="1104" cy="144"/>
            </a:xfrm>
            <a:prstGeom prst="rect">
              <a:avLst/>
            </a:prstGeom>
            <a:grpFill/>
            <a:ln w="9525">
              <a:solidFill>
                <a:schemeClr val="tx1"/>
              </a:solidFill>
              <a:miter lim="800000"/>
              <a:headEnd/>
              <a:tailEnd/>
            </a:ln>
          </p:spPr>
          <p:txBody>
            <a:bodyPr wrap="none" anchor="ctr"/>
            <a:lstStyle/>
            <a:p>
              <a:pPr algn="ctr"/>
              <a:r>
                <a:rPr lang="en-US" dirty="0"/>
                <a:t>Memory</a:t>
              </a:r>
            </a:p>
          </p:txBody>
        </p:sp>
      </p:grpSp>
      <p:grpSp>
        <p:nvGrpSpPr>
          <p:cNvPr id="3" name="Group 51"/>
          <p:cNvGrpSpPr>
            <a:grpSpLocks/>
          </p:cNvGrpSpPr>
          <p:nvPr/>
        </p:nvGrpSpPr>
        <p:grpSpPr bwMode="auto">
          <a:xfrm>
            <a:off x="6795612" y="1097121"/>
            <a:ext cx="1927860" cy="381000"/>
            <a:chOff x="4416" y="864"/>
            <a:chExt cx="1104" cy="240"/>
          </a:xfrm>
        </p:grpSpPr>
        <p:sp>
          <p:nvSpPr>
            <p:cNvPr id="30783" name="Rectangle 52"/>
            <p:cNvSpPr>
              <a:spLocks noChangeArrowheads="1"/>
            </p:cNvSpPr>
            <p:nvPr/>
          </p:nvSpPr>
          <p:spPr bwMode="auto">
            <a:xfrm>
              <a:off x="4416" y="864"/>
              <a:ext cx="1104" cy="96"/>
            </a:xfrm>
            <a:prstGeom prst="rect">
              <a:avLst/>
            </a:prstGeom>
            <a:solidFill>
              <a:srgbClr val="CCFFCC"/>
            </a:solidFill>
            <a:ln w="9525">
              <a:solidFill>
                <a:schemeClr val="tx1"/>
              </a:solidFill>
              <a:miter lim="800000"/>
              <a:headEnd/>
              <a:tailEnd/>
            </a:ln>
          </p:spPr>
          <p:txBody>
            <a:bodyPr wrap="none" anchor="ctr"/>
            <a:lstStyle/>
            <a:p>
              <a:pPr algn="ctr"/>
              <a:r>
                <a:rPr lang="en-US" sz="1200" b="1" dirty="0">
                  <a:latin typeface="Courier New" pitchFamily="49" charset="0"/>
                </a:rPr>
                <a:t>Cla1ToCpuMsgRAM</a:t>
              </a:r>
            </a:p>
          </p:txBody>
        </p:sp>
        <p:sp>
          <p:nvSpPr>
            <p:cNvPr id="30784" name="Rectangle 53"/>
            <p:cNvSpPr>
              <a:spLocks noChangeArrowheads="1"/>
            </p:cNvSpPr>
            <p:nvPr/>
          </p:nvSpPr>
          <p:spPr bwMode="auto">
            <a:xfrm>
              <a:off x="4416" y="960"/>
              <a:ext cx="1104" cy="144"/>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b="1" dirty="0" err="1" smtClean="0">
                  <a:latin typeface="Courier New" pitchFamily="49" charset="0"/>
                </a:rPr>
                <a:t>filter_out</a:t>
              </a:r>
              <a:endParaRPr lang="en-US" sz="1600" b="1" baseline="-25000" dirty="0">
                <a:latin typeface="Courier New" pitchFamily="49" charset="0"/>
              </a:endParaRPr>
            </a:p>
          </p:txBody>
        </p:sp>
      </p:grpSp>
      <p:grpSp>
        <p:nvGrpSpPr>
          <p:cNvPr id="4" name="Group 54"/>
          <p:cNvGrpSpPr>
            <a:grpSpLocks/>
          </p:cNvGrpSpPr>
          <p:nvPr/>
        </p:nvGrpSpPr>
        <p:grpSpPr bwMode="auto">
          <a:xfrm>
            <a:off x="6795612" y="1478121"/>
            <a:ext cx="1927860" cy="381000"/>
            <a:chOff x="4416" y="1200"/>
            <a:chExt cx="1104" cy="240"/>
          </a:xfrm>
        </p:grpSpPr>
        <p:sp>
          <p:nvSpPr>
            <p:cNvPr id="30781" name="Rectangle 55"/>
            <p:cNvSpPr>
              <a:spLocks noChangeArrowheads="1"/>
            </p:cNvSpPr>
            <p:nvPr/>
          </p:nvSpPr>
          <p:spPr bwMode="auto">
            <a:xfrm>
              <a:off x="4416" y="1200"/>
              <a:ext cx="1104" cy="96"/>
            </a:xfrm>
            <a:prstGeom prst="rect">
              <a:avLst/>
            </a:prstGeom>
            <a:solidFill>
              <a:srgbClr val="CCFFCC"/>
            </a:solidFill>
            <a:ln w="9525">
              <a:solidFill>
                <a:schemeClr val="tx1"/>
              </a:solidFill>
              <a:miter lim="800000"/>
              <a:headEnd/>
              <a:tailEnd/>
            </a:ln>
          </p:spPr>
          <p:txBody>
            <a:bodyPr wrap="none" anchor="ctr"/>
            <a:lstStyle/>
            <a:p>
              <a:pPr algn="ctr"/>
              <a:r>
                <a:rPr lang="en-US" sz="1200" b="1" dirty="0">
                  <a:latin typeface="Courier New" pitchFamily="49" charset="0"/>
                </a:rPr>
                <a:t>CpuToCla1MsgRAM</a:t>
              </a:r>
            </a:p>
          </p:txBody>
        </p:sp>
        <p:sp>
          <p:nvSpPr>
            <p:cNvPr id="30782" name="Rectangle 56"/>
            <p:cNvSpPr>
              <a:spLocks noChangeArrowheads="1"/>
            </p:cNvSpPr>
            <p:nvPr/>
          </p:nvSpPr>
          <p:spPr bwMode="auto">
            <a:xfrm>
              <a:off x="4416" y="1296"/>
              <a:ext cx="1104" cy="144"/>
            </a:xfrm>
            <a:prstGeom prst="rect">
              <a:avLst/>
            </a:prstGeom>
            <a:solidFill>
              <a:srgbClr val="99CCFF">
                <a:alpha val="50195"/>
              </a:srgbClr>
            </a:solidFill>
            <a:ln w="9525">
              <a:solidFill>
                <a:schemeClr val="tx1"/>
              </a:solidFill>
              <a:miter lim="800000"/>
              <a:headEnd/>
              <a:tailEnd/>
            </a:ln>
          </p:spPr>
          <p:txBody>
            <a:bodyPr wrap="none" anchor="ctr"/>
            <a:lstStyle/>
            <a:p>
              <a:pPr algn="ctr"/>
              <a:endParaRPr lang="en-US" sz="1600" b="1" dirty="0">
                <a:latin typeface="Courier New" pitchFamily="49" charset="0"/>
              </a:endParaRPr>
            </a:p>
          </p:txBody>
        </p:sp>
      </p:grpSp>
      <p:grpSp>
        <p:nvGrpSpPr>
          <p:cNvPr id="5" name="Group 57"/>
          <p:cNvGrpSpPr>
            <a:grpSpLocks/>
          </p:cNvGrpSpPr>
          <p:nvPr/>
        </p:nvGrpSpPr>
        <p:grpSpPr bwMode="auto">
          <a:xfrm>
            <a:off x="6795612" y="2612219"/>
            <a:ext cx="1927860" cy="3062440"/>
            <a:chOff x="4416" y="1559"/>
            <a:chExt cx="1104" cy="1191"/>
          </a:xfrm>
        </p:grpSpPr>
        <p:sp>
          <p:nvSpPr>
            <p:cNvPr id="30779" name="Rectangle 58"/>
            <p:cNvSpPr>
              <a:spLocks noChangeArrowheads="1"/>
            </p:cNvSpPr>
            <p:nvPr/>
          </p:nvSpPr>
          <p:spPr bwMode="auto">
            <a:xfrm>
              <a:off x="4416" y="1680"/>
              <a:ext cx="1104" cy="1070"/>
            </a:xfrm>
            <a:prstGeom prst="rect">
              <a:avLst/>
            </a:prstGeom>
            <a:solidFill>
              <a:srgbClr val="333333">
                <a:alpha val="50195"/>
              </a:srgbClr>
            </a:solidFill>
            <a:ln w="9525">
              <a:solidFill>
                <a:schemeClr val="tx1"/>
              </a:solidFill>
              <a:miter lim="800000"/>
              <a:headEnd/>
              <a:tailEnd/>
            </a:ln>
          </p:spPr>
          <p:txBody>
            <a:bodyPr wrap="none" anchor="ctr"/>
            <a:lstStyle/>
            <a:p>
              <a:pPr algn="ctr"/>
              <a:endParaRPr lang="en-US" sz="1200" b="1" dirty="0">
                <a:latin typeface="Courier New" pitchFamily="49" charset="0"/>
              </a:endParaRPr>
            </a:p>
          </p:txBody>
        </p:sp>
        <p:sp>
          <p:nvSpPr>
            <p:cNvPr id="30780" name="Rectangle 59"/>
            <p:cNvSpPr>
              <a:spLocks noChangeArrowheads="1"/>
            </p:cNvSpPr>
            <p:nvPr/>
          </p:nvSpPr>
          <p:spPr bwMode="auto">
            <a:xfrm>
              <a:off x="4416" y="1559"/>
              <a:ext cx="1104" cy="149"/>
            </a:xfrm>
            <a:prstGeom prst="rect">
              <a:avLst/>
            </a:prstGeom>
            <a:solidFill>
              <a:srgbClr val="FF6600"/>
            </a:solidFill>
            <a:ln w="9525">
              <a:solidFill>
                <a:schemeClr val="tx1"/>
              </a:solidFill>
              <a:miter lim="800000"/>
              <a:headEnd/>
              <a:tailEnd/>
            </a:ln>
          </p:spPr>
          <p:txBody>
            <a:bodyPr wrap="none" anchor="ctr"/>
            <a:lstStyle/>
            <a:p>
              <a:pPr algn="ctr"/>
              <a:r>
                <a:rPr lang="en-US" sz="1200" b="1" dirty="0" smtClean="0">
                  <a:latin typeface="Courier New" pitchFamily="49" charset="0"/>
                </a:rPr>
                <a:t>Physical:RAMLS4_5</a:t>
              </a:r>
              <a:endParaRPr lang="en-US" sz="1200" b="1" dirty="0">
                <a:latin typeface="Courier New" pitchFamily="49" charset="0"/>
              </a:endParaRPr>
            </a:p>
          </p:txBody>
        </p:sp>
      </p:grpSp>
      <p:grpSp>
        <p:nvGrpSpPr>
          <p:cNvPr id="7" name="Group 63"/>
          <p:cNvGrpSpPr>
            <a:grpSpLocks/>
          </p:cNvGrpSpPr>
          <p:nvPr/>
        </p:nvGrpSpPr>
        <p:grpSpPr bwMode="auto">
          <a:xfrm>
            <a:off x="6795612" y="2945586"/>
            <a:ext cx="1927860" cy="762000"/>
            <a:chOff x="2880" y="2160"/>
            <a:chExt cx="1104" cy="480"/>
          </a:xfrm>
        </p:grpSpPr>
        <p:sp>
          <p:nvSpPr>
            <p:cNvPr id="30775" name="Rectangle 64"/>
            <p:cNvSpPr>
              <a:spLocks noChangeArrowheads="1"/>
            </p:cNvSpPr>
            <p:nvPr/>
          </p:nvSpPr>
          <p:spPr bwMode="auto">
            <a:xfrm>
              <a:off x="2880" y="2160"/>
              <a:ext cx="1104" cy="96"/>
            </a:xfrm>
            <a:prstGeom prst="rect">
              <a:avLst/>
            </a:prstGeom>
            <a:solidFill>
              <a:srgbClr val="CCFFCC"/>
            </a:solidFill>
            <a:ln w="9525">
              <a:solidFill>
                <a:schemeClr val="tx1"/>
              </a:solidFill>
              <a:miter lim="800000"/>
              <a:headEnd/>
              <a:tailEnd/>
            </a:ln>
          </p:spPr>
          <p:txBody>
            <a:bodyPr wrap="none" anchor="ctr"/>
            <a:lstStyle/>
            <a:p>
              <a:pPr algn="ctr"/>
              <a:r>
                <a:rPr lang="en-US" sz="1200" b="1" dirty="0">
                  <a:latin typeface="Courier New" pitchFamily="49" charset="0"/>
                </a:rPr>
                <a:t>.bss_cla</a:t>
              </a:r>
            </a:p>
          </p:txBody>
        </p:sp>
        <p:sp>
          <p:nvSpPr>
            <p:cNvPr id="30776" name="Rectangle 65"/>
            <p:cNvSpPr>
              <a:spLocks noChangeArrowheads="1"/>
            </p:cNvSpPr>
            <p:nvPr/>
          </p:nvSpPr>
          <p:spPr bwMode="auto">
            <a:xfrm>
              <a:off x="2880" y="2256"/>
              <a:ext cx="1104" cy="384"/>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b="1" baseline="-25000" dirty="0" smtClean="0">
                  <a:latin typeface="Courier New" pitchFamily="49" charset="0"/>
                </a:rPr>
                <a:t>D[] (delay line)</a:t>
              </a:r>
            </a:p>
            <a:p>
              <a:pPr algn="ctr"/>
              <a:r>
                <a:rPr lang="en-US" sz="1600" b="1" baseline="-25000" dirty="0" err="1" smtClean="0">
                  <a:latin typeface="Courier New" pitchFamily="49" charset="0"/>
                </a:rPr>
                <a:t>filter_in</a:t>
              </a:r>
              <a:endParaRPr lang="en-US" sz="1600" b="1" baseline="-25000" dirty="0">
                <a:latin typeface="Courier New" pitchFamily="49" charset="0"/>
              </a:endParaRPr>
            </a:p>
          </p:txBody>
        </p:sp>
      </p:grpSp>
      <p:sp>
        <p:nvSpPr>
          <p:cNvPr id="241730" name="Text Box 66"/>
          <p:cNvSpPr txBox="1">
            <a:spLocks noChangeArrowheads="1"/>
          </p:cNvSpPr>
          <p:nvPr/>
        </p:nvSpPr>
        <p:spPr bwMode="auto">
          <a:xfrm>
            <a:off x="376371" y="3287884"/>
            <a:ext cx="5926457" cy="3083921"/>
          </a:xfrm>
          <a:prstGeom prst="rect">
            <a:avLst/>
          </a:prstGeom>
          <a:solidFill>
            <a:schemeClr val="bg1">
              <a:lumMod val="85000"/>
            </a:schemeClr>
          </a:solidFill>
          <a:ln w="9525" algn="ctr">
            <a:noFill/>
            <a:miter lim="800000"/>
            <a:headEnd/>
            <a:tailEnd/>
          </a:ln>
          <a:effectLst>
            <a:outerShdw dist="107763" dir="2700000" algn="ctr" rotWithShape="0">
              <a:schemeClr val="bg2">
                <a:alpha val="50000"/>
              </a:schemeClr>
            </a:outerShdw>
          </a:effectLst>
        </p:spPr>
        <p:txBody>
          <a:bodyPr wrap="square">
            <a:spAutoFit/>
          </a:bodyPr>
          <a:lstStyle/>
          <a:p>
            <a:pPr>
              <a:spcBef>
                <a:spcPct val="20000"/>
              </a:spcBef>
              <a:buClr>
                <a:schemeClr val="tx1"/>
              </a:buClr>
              <a:buSzPct val="125000"/>
              <a:buFont typeface="Wingdings" pitchFamily="2" charset="2"/>
              <a:buBlip>
                <a:blip r:embed="rId6"/>
              </a:buBlip>
              <a:defRPr/>
            </a:pPr>
            <a:r>
              <a:rPr lang="en-US" b="1" dirty="0" smtClean="0"/>
              <a:t> CLA comes out of reset with no memory. Must assign programming and data spaces</a:t>
            </a:r>
          </a:p>
          <a:p>
            <a:pPr>
              <a:spcBef>
                <a:spcPct val="20000"/>
              </a:spcBef>
              <a:buClr>
                <a:schemeClr val="tx1"/>
              </a:buClr>
              <a:buSzPct val="125000"/>
              <a:buFont typeface="Wingdings" pitchFamily="2" charset="2"/>
              <a:buBlip>
                <a:blip r:embed="rId6"/>
              </a:buBlip>
              <a:defRPr/>
            </a:pPr>
            <a:r>
              <a:rPr lang="en-US" b="1" dirty="0" smtClean="0"/>
              <a:t> Inputs/Outputs </a:t>
            </a:r>
            <a:r>
              <a:rPr lang="en-US" b="1" dirty="0"/>
              <a:t>can be assigned to the message </a:t>
            </a:r>
            <a:r>
              <a:rPr lang="en-US" b="1" dirty="0" smtClean="0"/>
              <a:t>rams (</a:t>
            </a:r>
            <a:r>
              <a:rPr lang="en-US" b="1" dirty="0" err="1" smtClean="0"/>
              <a:t>filter_out</a:t>
            </a:r>
            <a:r>
              <a:rPr lang="en-US" b="1" dirty="0" smtClean="0"/>
              <a:t>) or RAM configured for data (</a:t>
            </a:r>
            <a:r>
              <a:rPr lang="en-US" b="1" dirty="0" err="1" smtClean="0"/>
              <a:t>runFFT</a:t>
            </a:r>
            <a:r>
              <a:rPr lang="en-US" b="1" dirty="0" smtClean="0"/>
              <a:t>)</a:t>
            </a:r>
            <a:endParaRPr lang="en-US" b="1" dirty="0"/>
          </a:p>
          <a:p>
            <a:pPr>
              <a:spcBef>
                <a:spcPct val="20000"/>
              </a:spcBef>
              <a:buClr>
                <a:schemeClr val="tx1"/>
              </a:buClr>
              <a:buSzPct val="125000"/>
              <a:buFont typeface="Wingdings" pitchFamily="2" charset="2"/>
              <a:buBlip>
                <a:blip r:embed="rId6"/>
              </a:buBlip>
              <a:defRPr/>
            </a:pPr>
            <a:r>
              <a:rPr lang="en-US" b="1" dirty="0" smtClean="0"/>
              <a:t> Constants are placed in .</a:t>
            </a:r>
            <a:r>
              <a:rPr lang="en-US" b="1" dirty="0" err="1" smtClean="0"/>
              <a:t>const_cla</a:t>
            </a:r>
            <a:r>
              <a:rPr lang="en-US" b="1" dirty="0" smtClean="0"/>
              <a:t> (</a:t>
            </a:r>
            <a:r>
              <a:rPr lang="en-US" b="1" dirty="0" err="1" smtClean="0"/>
              <a:t>coeffs</a:t>
            </a:r>
            <a:r>
              <a:rPr lang="en-US" b="1" dirty="0" smtClean="0"/>
              <a:t>)</a:t>
            </a:r>
          </a:p>
          <a:p>
            <a:pPr>
              <a:spcBef>
                <a:spcPct val="20000"/>
              </a:spcBef>
              <a:buClr>
                <a:schemeClr val="tx1"/>
              </a:buClr>
              <a:buSzPct val="125000"/>
              <a:buFont typeface="Wingdings" pitchFamily="2" charset="2"/>
              <a:buBlip>
                <a:blip r:embed="rId6"/>
              </a:buBlip>
              <a:defRPr/>
            </a:pPr>
            <a:r>
              <a:rPr lang="en-US" b="1" dirty="0" smtClean="0"/>
              <a:t> Uninitialized </a:t>
            </a:r>
            <a:r>
              <a:rPr lang="en-US" b="1" dirty="0" err="1" smtClean="0"/>
              <a:t>globals</a:t>
            </a:r>
            <a:r>
              <a:rPr lang="en-US" b="1" dirty="0" smtClean="0"/>
              <a:t> are placed in .</a:t>
            </a:r>
            <a:r>
              <a:rPr lang="en-US" b="1" dirty="0" err="1" smtClean="0"/>
              <a:t>bss_cla</a:t>
            </a:r>
            <a:r>
              <a:rPr lang="en-US" b="1" dirty="0" smtClean="0"/>
              <a:t> (D[], </a:t>
            </a:r>
            <a:r>
              <a:rPr lang="en-US" b="1" dirty="0" err="1" smtClean="0"/>
              <a:t>filter_in</a:t>
            </a:r>
            <a:r>
              <a:rPr lang="en-US" b="1" dirty="0" smtClean="0"/>
              <a:t>) – no auto-initialization routine available; assign as task to zero out the D’s</a:t>
            </a:r>
          </a:p>
          <a:p>
            <a:pPr>
              <a:spcBef>
                <a:spcPct val="20000"/>
              </a:spcBef>
              <a:buClr>
                <a:schemeClr val="tx1"/>
              </a:buClr>
              <a:buSzPct val="125000"/>
              <a:buBlip>
                <a:blip r:embed="rId6"/>
              </a:buBlip>
              <a:defRPr/>
            </a:pPr>
            <a:r>
              <a:rPr lang="en-US" b="1" dirty="0" smtClean="0"/>
              <a:t>Local task variables are stored in the scratchpad</a:t>
            </a:r>
          </a:p>
        </p:txBody>
      </p:sp>
      <p:sp>
        <p:nvSpPr>
          <p:cNvPr id="8" name="Title 7"/>
          <p:cNvSpPr>
            <a:spLocks noGrp="1"/>
          </p:cNvSpPr>
          <p:nvPr>
            <p:ph type="title"/>
          </p:nvPr>
        </p:nvSpPr>
        <p:spPr>
          <a:xfrm>
            <a:off x="231775" y="0"/>
            <a:ext cx="8458200" cy="814388"/>
          </a:xfrm>
        </p:spPr>
        <p:txBody>
          <a:bodyPr/>
          <a:lstStyle/>
          <a:p>
            <a:r>
              <a:rPr lang="en-US" dirty="0" smtClean="0"/>
              <a:t>Memory Allocation on CLA</a:t>
            </a:r>
            <a:endParaRPr lang="en-US" dirty="0"/>
          </a:p>
        </p:txBody>
      </p:sp>
      <p:sp>
        <p:nvSpPr>
          <p:cNvPr id="24" name="Oval 6"/>
          <p:cNvSpPr>
            <a:spLocks noChangeArrowheads="1"/>
          </p:cNvSpPr>
          <p:nvPr/>
        </p:nvSpPr>
        <p:spPr bwMode="auto">
          <a:xfrm>
            <a:off x="3304540" y="2468720"/>
            <a:ext cx="754380" cy="399097"/>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8" name="Oval 6"/>
          <p:cNvSpPr>
            <a:spLocks noChangeArrowheads="1"/>
          </p:cNvSpPr>
          <p:nvPr/>
        </p:nvSpPr>
        <p:spPr bwMode="auto">
          <a:xfrm>
            <a:off x="843914" y="1278572"/>
            <a:ext cx="609600" cy="399097"/>
          </a:xfrm>
          <a:prstGeom prst="ellipse">
            <a:avLst/>
          </a:pr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cxnSp>
        <p:nvCxnSpPr>
          <p:cNvPr id="29" name="Curved Connector 28"/>
          <p:cNvCxnSpPr>
            <a:stCxn id="24" idx="0"/>
            <a:endCxn id="30784" idx="1"/>
          </p:cNvCxnSpPr>
          <p:nvPr/>
        </p:nvCxnSpPr>
        <p:spPr>
          <a:xfrm rot="5400000" flipH="1" flipV="1">
            <a:off x="4686222" y="359330"/>
            <a:ext cx="1104899" cy="3113882"/>
          </a:xfrm>
          <a:prstGeom prst="curvedConnector2">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a:off x="1148713" y="1677669"/>
            <a:ext cx="5646900" cy="1876022"/>
          </a:xfrm>
          <a:prstGeom prst="curvedConnector3">
            <a:avLst>
              <a:gd name="adj1" fmla="val 50000"/>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723" name="Left Brace 30722"/>
          <p:cNvSpPr/>
          <p:nvPr/>
        </p:nvSpPr>
        <p:spPr>
          <a:xfrm rot="16200000">
            <a:off x="2922437" y="1044559"/>
            <a:ext cx="203502" cy="3750949"/>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Left Brace 54"/>
          <p:cNvSpPr/>
          <p:nvPr/>
        </p:nvSpPr>
        <p:spPr>
          <a:xfrm>
            <a:off x="6575584" y="2668269"/>
            <a:ext cx="220028" cy="2566512"/>
          </a:xfrm>
          <a:prstGeom prst="leftBrace">
            <a:avLst>
              <a:gd name="adj1" fmla="val 8333"/>
              <a:gd name="adj2" fmla="val 495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6" name="Curved Connector 55"/>
          <p:cNvCxnSpPr>
            <a:stCxn id="30723" idx="1"/>
            <a:endCxn id="55" idx="1"/>
          </p:cNvCxnSpPr>
          <p:nvPr/>
        </p:nvCxnSpPr>
        <p:spPr>
          <a:xfrm rot="16200000" flipH="1">
            <a:off x="4341433" y="1704540"/>
            <a:ext cx="916907" cy="3551395"/>
          </a:xfrm>
          <a:prstGeom prst="curvedConnector4">
            <a:avLst>
              <a:gd name="adj1" fmla="val 24932"/>
              <a:gd name="adj2" fmla="val 51433"/>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30729" name="Group 30728"/>
          <p:cNvGrpSpPr/>
          <p:nvPr/>
        </p:nvGrpSpPr>
        <p:grpSpPr>
          <a:xfrm>
            <a:off x="6795612" y="3707586"/>
            <a:ext cx="1927860" cy="498495"/>
            <a:chOff x="4114800" y="3768705"/>
            <a:chExt cx="1752600" cy="498495"/>
          </a:xfrm>
        </p:grpSpPr>
        <p:sp>
          <p:nvSpPr>
            <p:cNvPr id="65" name="Rectangle 64"/>
            <p:cNvSpPr>
              <a:spLocks noChangeArrowheads="1"/>
            </p:cNvSpPr>
            <p:nvPr/>
          </p:nvSpPr>
          <p:spPr bwMode="auto">
            <a:xfrm>
              <a:off x="4114800" y="3768705"/>
              <a:ext cx="1752600" cy="152400"/>
            </a:xfrm>
            <a:prstGeom prst="rect">
              <a:avLst/>
            </a:prstGeom>
            <a:solidFill>
              <a:srgbClr val="CCFFCC"/>
            </a:solidFill>
            <a:ln w="9525">
              <a:solidFill>
                <a:schemeClr val="tx1"/>
              </a:solidFill>
              <a:miter lim="800000"/>
              <a:headEnd/>
              <a:tailEnd/>
            </a:ln>
          </p:spPr>
          <p:txBody>
            <a:bodyPr wrap="none" anchor="ctr"/>
            <a:lstStyle/>
            <a:p>
              <a:pPr algn="ctr"/>
              <a:r>
                <a:rPr lang="en-US" sz="1200" b="1" dirty="0" smtClean="0">
                  <a:latin typeface="Courier New" pitchFamily="49" charset="0"/>
                </a:rPr>
                <a:t>.</a:t>
              </a:r>
              <a:r>
                <a:rPr lang="en-US" sz="1200" b="1" dirty="0" err="1" smtClean="0">
                  <a:latin typeface="Courier New" pitchFamily="49" charset="0"/>
                </a:rPr>
                <a:t>const_cla</a:t>
              </a:r>
              <a:endParaRPr lang="en-US" sz="1200" b="1" dirty="0">
                <a:latin typeface="Courier New" pitchFamily="49" charset="0"/>
              </a:endParaRPr>
            </a:p>
          </p:txBody>
        </p:sp>
        <p:sp>
          <p:nvSpPr>
            <p:cNvPr id="66" name="Rectangle 65"/>
            <p:cNvSpPr>
              <a:spLocks noChangeArrowheads="1"/>
            </p:cNvSpPr>
            <p:nvPr/>
          </p:nvSpPr>
          <p:spPr bwMode="auto">
            <a:xfrm>
              <a:off x="4114800" y="3921105"/>
              <a:ext cx="1752600" cy="346095"/>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b="1" baseline="-25000" dirty="0" err="1" smtClean="0">
                  <a:latin typeface="Courier New" pitchFamily="49" charset="0"/>
                </a:rPr>
                <a:t>coeffs</a:t>
              </a:r>
              <a:endParaRPr lang="en-US" sz="1600" b="1" baseline="-25000" dirty="0">
                <a:latin typeface="Courier New" pitchFamily="49" charset="0"/>
              </a:endParaRPr>
            </a:p>
          </p:txBody>
        </p:sp>
      </p:grpSp>
      <p:sp>
        <p:nvSpPr>
          <p:cNvPr id="71" name="Rectangle 70"/>
          <p:cNvSpPr>
            <a:spLocks noChangeArrowheads="1"/>
          </p:cNvSpPr>
          <p:nvPr/>
        </p:nvSpPr>
        <p:spPr bwMode="auto">
          <a:xfrm>
            <a:off x="6795612" y="4206081"/>
            <a:ext cx="1927860" cy="152400"/>
          </a:xfrm>
          <a:prstGeom prst="rect">
            <a:avLst/>
          </a:prstGeom>
          <a:solidFill>
            <a:srgbClr val="CCFFCC"/>
          </a:solidFill>
          <a:ln w="9525">
            <a:solidFill>
              <a:schemeClr val="tx1"/>
            </a:solidFill>
            <a:miter lim="800000"/>
            <a:headEnd/>
            <a:tailEnd/>
          </a:ln>
        </p:spPr>
        <p:txBody>
          <a:bodyPr wrap="none" anchor="ctr"/>
          <a:lstStyle/>
          <a:p>
            <a:pPr algn="ctr"/>
            <a:r>
              <a:rPr lang="en-US" sz="1200" b="1" dirty="0" smtClean="0">
                <a:latin typeface="Courier New" pitchFamily="49" charset="0"/>
              </a:rPr>
              <a:t>.scratchpad</a:t>
            </a:r>
            <a:endParaRPr lang="en-US" sz="1200" b="1" dirty="0">
              <a:latin typeface="Courier New" pitchFamily="49" charset="0"/>
            </a:endParaRPr>
          </a:p>
        </p:txBody>
      </p:sp>
      <p:sp>
        <p:nvSpPr>
          <p:cNvPr id="72" name="Rectangle 71"/>
          <p:cNvSpPr>
            <a:spLocks noChangeArrowheads="1"/>
          </p:cNvSpPr>
          <p:nvPr/>
        </p:nvSpPr>
        <p:spPr bwMode="auto">
          <a:xfrm>
            <a:off x="6795612" y="4358481"/>
            <a:ext cx="1927860" cy="495300"/>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b="1" baseline="-25000" dirty="0" smtClean="0">
                <a:latin typeface="Courier New" pitchFamily="49" charset="0"/>
              </a:rPr>
              <a:t>Local variables</a:t>
            </a:r>
            <a:endParaRPr lang="en-US" sz="1600" b="1" baseline="-25000" dirty="0">
              <a:latin typeface="Courier New" pitchFamily="49" charset="0"/>
            </a:endParaRPr>
          </a:p>
        </p:txBody>
      </p:sp>
      <p:sp>
        <p:nvSpPr>
          <p:cNvPr id="46" name="Rectangle 59"/>
          <p:cNvSpPr>
            <a:spLocks noChangeArrowheads="1"/>
          </p:cNvSpPr>
          <p:nvPr/>
        </p:nvSpPr>
        <p:spPr bwMode="auto">
          <a:xfrm>
            <a:off x="6795613" y="1916271"/>
            <a:ext cx="1927860" cy="334062"/>
          </a:xfrm>
          <a:prstGeom prst="rect">
            <a:avLst/>
          </a:prstGeom>
          <a:solidFill>
            <a:srgbClr val="FF6600"/>
          </a:solidFill>
          <a:ln w="9525">
            <a:solidFill>
              <a:schemeClr val="tx1"/>
            </a:solidFill>
            <a:miter lim="800000"/>
            <a:headEnd/>
            <a:tailEnd/>
          </a:ln>
        </p:spPr>
        <p:txBody>
          <a:bodyPr wrap="none" anchor="ctr"/>
          <a:lstStyle/>
          <a:p>
            <a:pPr algn="ctr"/>
            <a:r>
              <a:rPr lang="en-US" sz="1200" b="1" dirty="0" smtClean="0">
                <a:latin typeface="Courier New" pitchFamily="49" charset="0"/>
              </a:rPr>
              <a:t>Cla1Prog</a:t>
            </a:r>
            <a:endParaRPr lang="en-US" sz="1200" b="1" dirty="0">
              <a:latin typeface="Courier New" pitchFamily="49" charset="0"/>
            </a:endParaRPr>
          </a:p>
          <a:p>
            <a:pPr algn="ctr"/>
            <a:r>
              <a:rPr lang="en-US" sz="1200" b="1" dirty="0" smtClean="0">
                <a:latin typeface="Courier New" pitchFamily="49" charset="0"/>
              </a:rPr>
              <a:t>Physical:RAMLS0_1</a:t>
            </a:r>
            <a:endParaRPr lang="en-US" sz="1200" b="1" dirty="0">
              <a:latin typeface="Courier New" pitchFamily="49" charset="0"/>
            </a:endParaRPr>
          </a:p>
        </p:txBody>
      </p:sp>
      <p:sp>
        <p:nvSpPr>
          <p:cNvPr id="47" name="Rectangle 53"/>
          <p:cNvSpPr>
            <a:spLocks noChangeArrowheads="1"/>
          </p:cNvSpPr>
          <p:nvPr/>
        </p:nvSpPr>
        <p:spPr bwMode="auto">
          <a:xfrm>
            <a:off x="6795613" y="2254368"/>
            <a:ext cx="1927860" cy="228600"/>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b="1" dirty="0" smtClean="0">
                <a:latin typeface="Courier New" pitchFamily="49" charset="0"/>
              </a:rPr>
              <a:t>code</a:t>
            </a:r>
            <a:endParaRPr lang="en-US" sz="1600" b="1" baseline="-25000" dirty="0">
              <a:latin typeface="Courier New" pitchFamily="49" charset="0"/>
            </a:endParaRPr>
          </a:p>
        </p:txBody>
      </p:sp>
      <p:grpSp>
        <p:nvGrpSpPr>
          <p:cNvPr id="37" name="Group 54"/>
          <p:cNvGrpSpPr>
            <a:grpSpLocks/>
          </p:cNvGrpSpPr>
          <p:nvPr/>
        </p:nvGrpSpPr>
        <p:grpSpPr bwMode="auto">
          <a:xfrm>
            <a:off x="6795612" y="4853781"/>
            <a:ext cx="1927860" cy="381000"/>
            <a:chOff x="4416" y="1200"/>
            <a:chExt cx="1104" cy="240"/>
          </a:xfrm>
        </p:grpSpPr>
        <p:sp>
          <p:nvSpPr>
            <p:cNvPr id="40" name="Rectangle 55"/>
            <p:cNvSpPr>
              <a:spLocks noChangeArrowheads="1"/>
            </p:cNvSpPr>
            <p:nvPr/>
          </p:nvSpPr>
          <p:spPr bwMode="auto">
            <a:xfrm>
              <a:off x="4416" y="1200"/>
              <a:ext cx="1104" cy="96"/>
            </a:xfrm>
            <a:prstGeom prst="rect">
              <a:avLst/>
            </a:prstGeom>
            <a:solidFill>
              <a:srgbClr val="CCFFCC"/>
            </a:solidFill>
            <a:ln w="9525">
              <a:solidFill>
                <a:schemeClr val="tx1"/>
              </a:solidFill>
              <a:miter lim="800000"/>
              <a:headEnd/>
              <a:tailEnd/>
            </a:ln>
          </p:spPr>
          <p:txBody>
            <a:bodyPr wrap="none" anchor="ctr"/>
            <a:lstStyle/>
            <a:p>
              <a:pPr algn="ctr"/>
              <a:r>
                <a:rPr lang="en-US" sz="1200" b="1" dirty="0" smtClean="0">
                  <a:latin typeface="Courier New" pitchFamily="49" charset="0"/>
                </a:rPr>
                <a:t>Cla1DataRam</a:t>
              </a:r>
              <a:endParaRPr lang="en-US" sz="1200" b="1" dirty="0">
                <a:latin typeface="Courier New" pitchFamily="49" charset="0"/>
              </a:endParaRPr>
            </a:p>
          </p:txBody>
        </p:sp>
        <p:sp>
          <p:nvSpPr>
            <p:cNvPr id="41" name="Rectangle 56"/>
            <p:cNvSpPr>
              <a:spLocks noChangeArrowheads="1"/>
            </p:cNvSpPr>
            <p:nvPr/>
          </p:nvSpPr>
          <p:spPr bwMode="auto">
            <a:xfrm>
              <a:off x="4416" y="1296"/>
              <a:ext cx="1104" cy="144"/>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b="1" dirty="0" err="1">
                  <a:latin typeface="Courier New" pitchFamily="49" charset="0"/>
                </a:rPr>
                <a:t>runFFT</a:t>
              </a:r>
              <a:endParaRPr lang="en-US" sz="1600" b="1" dirty="0">
                <a:latin typeface="Courier New" pitchFamily="49" charset="0"/>
              </a:endParaRPr>
            </a:p>
          </p:txBody>
        </p:sp>
      </p:grpSp>
    </p:spTree>
    <p:extLst>
      <p:ext uri="{BB962C8B-B14F-4D97-AF65-F5344CB8AC3E}">
        <p14:creationId xmlns:p14="http://schemas.microsoft.com/office/powerpoint/2010/main" val="958174169"/>
      </p:ext>
    </p:extLst>
  </p:cSld>
  <p:clrMapOvr>
    <a:masterClrMapping/>
  </p:clrMapOvr>
  <p:transition advTm="126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30723"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the C28x code</a:t>
            </a:r>
            <a:endParaRPr lang="en-US" dirty="0"/>
          </a:p>
        </p:txBody>
      </p:sp>
      <p:sp>
        <p:nvSpPr>
          <p:cNvPr id="3" name="Content Placeholder 2"/>
          <p:cNvSpPr>
            <a:spLocks noGrp="1"/>
          </p:cNvSpPr>
          <p:nvPr>
            <p:ph idx="1"/>
          </p:nvPr>
        </p:nvSpPr>
        <p:spPr>
          <a:xfrm>
            <a:off x="333375" y="4054216"/>
            <a:ext cx="8407213" cy="1805264"/>
          </a:xfrm>
        </p:spPr>
        <p:txBody>
          <a:bodyPr/>
          <a:lstStyle/>
          <a:p>
            <a:r>
              <a:rPr lang="en-US" sz="1600" dirty="0" smtClean="0"/>
              <a:t>In CCS6, open </a:t>
            </a:r>
            <a:r>
              <a:rPr lang="en-US" sz="1600" dirty="0"/>
              <a:t>the project </a:t>
            </a:r>
            <a:r>
              <a:rPr lang="en-US" sz="1600" dirty="0" smtClean="0"/>
              <a:t>“F28377D_CLAHandsOn_Problem”</a:t>
            </a:r>
          </a:p>
          <a:p>
            <a:r>
              <a:rPr lang="en-US" sz="1600" dirty="0" smtClean="0"/>
              <a:t>Switch to the C28_CODE build configuration, create a target configuration file for the 28377D (use the XDS100v2 on-board emulator)</a:t>
            </a:r>
          </a:p>
          <a:p>
            <a:r>
              <a:rPr lang="en-US" sz="1600" dirty="0" smtClean="0"/>
              <a:t>In “</a:t>
            </a:r>
            <a:r>
              <a:rPr lang="en-US" sz="1600" dirty="0" err="1" smtClean="0"/>
              <a:t>main.c</a:t>
            </a:r>
            <a:r>
              <a:rPr lang="en-US" sz="1600" dirty="0" smtClean="0"/>
              <a:t>” set USE_FILTER to IMPULSE, this build macro will show you the unfiltered samples</a:t>
            </a:r>
          </a:p>
          <a:p>
            <a:r>
              <a:rPr lang="en-US" sz="1600" dirty="0" smtClean="0"/>
              <a:t>Build the code and load it to the </a:t>
            </a:r>
            <a:r>
              <a:rPr lang="en-US" sz="1600" dirty="0" smtClean="0"/>
              <a:t>Launchpad, </a:t>
            </a:r>
            <a:r>
              <a:rPr lang="en-US" sz="1600" dirty="0" smtClean="0"/>
              <a:t>make sure pins 54 (EPWM4A) and </a:t>
            </a:r>
            <a:r>
              <a:rPr lang="en-US" sz="1600" dirty="0"/>
              <a:t>9</a:t>
            </a:r>
            <a:r>
              <a:rPr lang="en-US" sz="1600" dirty="0" smtClean="0"/>
              <a:t> (ADC-A0) are connected</a:t>
            </a:r>
          </a:p>
        </p:txBody>
      </p:sp>
      <p:sp>
        <p:nvSpPr>
          <p:cNvPr id="4" name="Slide Number Placeholder 3"/>
          <p:cNvSpPr>
            <a:spLocks noGrp="1"/>
          </p:cNvSpPr>
          <p:nvPr>
            <p:ph type="sldNum" sz="quarter" idx="10"/>
          </p:nvPr>
        </p:nvSpPr>
        <p:spPr/>
        <p:txBody>
          <a:bodyPr/>
          <a:lstStyle/>
          <a:p>
            <a:fld id="{3B20521C-F793-4067-BB07-C7AF74E21EF3}" type="slidenum">
              <a:rPr lang="en-US" smtClean="0"/>
              <a:pPr/>
              <a:t>13</a:t>
            </a:fld>
            <a:endParaRPr lang="en-US"/>
          </a:p>
        </p:txBody>
      </p:sp>
      <p:pic>
        <p:nvPicPr>
          <p:cNvPr id="6" name="Picture 2" descr="C:\Users\a0272561\Documents\Platform\C2000\Docs\CLA\CLA_HandsOnWorkshop_Camtasia2017\images\ProjectBuildConfiguration_C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714203"/>
            <a:ext cx="6004560" cy="327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00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Import graphs and see the unfiltered results</a:t>
            </a:r>
            <a:endParaRPr lang="en-US" sz="2800" dirty="0"/>
          </a:p>
        </p:txBody>
      </p:sp>
      <p:sp>
        <p:nvSpPr>
          <p:cNvPr id="3" name="Content Placeholder 2"/>
          <p:cNvSpPr>
            <a:spLocks noGrp="1"/>
          </p:cNvSpPr>
          <p:nvPr>
            <p:ph idx="1"/>
          </p:nvPr>
        </p:nvSpPr>
        <p:spPr>
          <a:xfrm>
            <a:off x="333375" y="1048468"/>
            <a:ext cx="4069292" cy="4945932"/>
          </a:xfrm>
        </p:spPr>
        <p:txBody>
          <a:bodyPr/>
          <a:lstStyle/>
          <a:p>
            <a:r>
              <a:rPr lang="en-US" dirty="0" smtClean="0"/>
              <a:t>In the debug context go to Tools-&gt;Graph-&gt;Dual Time</a:t>
            </a:r>
          </a:p>
          <a:p>
            <a:r>
              <a:rPr lang="en-US" dirty="0" smtClean="0"/>
              <a:t>Hit the “import” button and select “</a:t>
            </a:r>
            <a:r>
              <a:rPr lang="en-US" dirty="0" err="1" smtClean="0"/>
              <a:t>fft_io.graphProp</a:t>
            </a:r>
            <a:r>
              <a:rPr lang="en-US" dirty="0" smtClean="0"/>
              <a:t>” file in the ccs folder</a:t>
            </a:r>
          </a:p>
          <a:p>
            <a:r>
              <a:rPr lang="en-US" dirty="0"/>
              <a:t>In the debug context go to Tools-&gt;Graph-</a:t>
            </a:r>
            <a:r>
              <a:rPr lang="en-US" dirty="0" smtClean="0"/>
              <a:t>&gt;</a:t>
            </a:r>
            <a:r>
              <a:rPr lang="en-US" dirty="0" err="1" smtClean="0"/>
              <a:t>SingleTime</a:t>
            </a:r>
            <a:endParaRPr lang="en-US" dirty="0"/>
          </a:p>
          <a:p>
            <a:r>
              <a:rPr lang="en-US" dirty="0"/>
              <a:t>Hit the “import” button and select “</a:t>
            </a:r>
            <a:r>
              <a:rPr lang="en-US" dirty="0" err="1" smtClean="0"/>
              <a:t>fft_mag.graphProp</a:t>
            </a:r>
            <a:r>
              <a:rPr lang="en-US" dirty="0"/>
              <a:t>” file in the ccs </a:t>
            </a:r>
            <a:r>
              <a:rPr lang="en-US" dirty="0" smtClean="0"/>
              <a:t>folder</a:t>
            </a:r>
          </a:p>
          <a:p>
            <a:r>
              <a:rPr lang="en-US" dirty="0" smtClean="0"/>
              <a:t>Run the code, you should see the graphs on the right</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14</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207" y="821265"/>
            <a:ext cx="3829050" cy="527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26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See the filtered results</a:t>
            </a:r>
            <a:endParaRPr lang="en-US" sz="2800" dirty="0"/>
          </a:p>
        </p:txBody>
      </p:sp>
      <p:sp>
        <p:nvSpPr>
          <p:cNvPr id="3" name="Content Placeholder 2"/>
          <p:cNvSpPr>
            <a:spLocks noGrp="1"/>
          </p:cNvSpPr>
          <p:nvPr>
            <p:ph idx="1"/>
          </p:nvPr>
        </p:nvSpPr>
        <p:spPr>
          <a:xfrm>
            <a:off x="333375" y="1048468"/>
            <a:ext cx="4069292" cy="4945932"/>
          </a:xfrm>
        </p:spPr>
        <p:txBody>
          <a:bodyPr/>
          <a:lstStyle/>
          <a:p>
            <a:r>
              <a:rPr lang="en-US" dirty="0"/>
              <a:t>In “</a:t>
            </a:r>
            <a:r>
              <a:rPr lang="en-US" dirty="0" err="1"/>
              <a:t>main.c</a:t>
            </a:r>
            <a:r>
              <a:rPr lang="en-US" dirty="0"/>
              <a:t>” set USE_FILTER to </a:t>
            </a:r>
            <a:r>
              <a:rPr lang="en-US" dirty="0" smtClean="0"/>
              <a:t>LPF, </a:t>
            </a:r>
            <a:r>
              <a:rPr lang="en-US" dirty="0"/>
              <a:t>this build macro will show you the </a:t>
            </a:r>
            <a:r>
              <a:rPr lang="en-US" dirty="0" smtClean="0"/>
              <a:t>filtered samples</a:t>
            </a:r>
          </a:p>
          <a:p>
            <a:endParaRPr lang="en-US" dirty="0" smtClean="0"/>
          </a:p>
          <a:p>
            <a:r>
              <a:rPr lang="en-US" dirty="0" smtClean="0"/>
              <a:t>Clean and build the code</a:t>
            </a:r>
          </a:p>
          <a:p>
            <a:endParaRPr lang="en-US" dirty="0"/>
          </a:p>
          <a:p>
            <a:r>
              <a:rPr lang="en-US" dirty="0" smtClean="0"/>
              <a:t>Run the code, you should see the graphs on the right</a:t>
            </a:r>
          </a:p>
          <a:p>
            <a:endParaRPr lang="en-US" dirty="0"/>
          </a:p>
          <a:p>
            <a:r>
              <a:rPr lang="en-US" dirty="0" smtClean="0"/>
              <a:t>Notice the odd harmonics are gone and we see a clean sine wave at the output and only the fundamental frequency in the spectrum</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15</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3341" y="821267"/>
            <a:ext cx="3829050" cy="540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623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code from C28x to the CLA</a:t>
            </a:r>
            <a:endParaRPr lang="en-US" dirty="0"/>
          </a:p>
        </p:txBody>
      </p:sp>
      <p:sp>
        <p:nvSpPr>
          <p:cNvPr id="3" name="Content Placeholder 2"/>
          <p:cNvSpPr>
            <a:spLocks noGrp="1"/>
          </p:cNvSpPr>
          <p:nvPr>
            <p:ph idx="1"/>
          </p:nvPr>
        </p:nvSpPr>
        <p:spPr>
          <a:xfrm>
            <a:off x="127000" y="975995"/>
            <a:ext cx="4004734" cy="5018405"/>
          </a:xfrm>
        </p:spPr>
        <p:txBody>
          <a:bodyPr/>
          <a:lstStyle/>
          <a:p>
            <a:r>
              <a:rPr lang="en-US" sz="1600" b="1" dirty="0" smtClean="0"/>
              <a:t>Step 1:</a:t>
            </a:r>
            <a:r>
              <a:rPr lang="en-US" sz="1600" dirty="0" smtClean="0"/>
              <a:t> </a:t>
            </a:r>
            <a:r>
              <a:rPr lang="en-US" sz="1600" b="1" u="sng" dirty="0" smtClean="0"/>
              <a:t>Switch to the CLA_CODE build configuration. </a:t>
            </a:r>
            <a:r>
              <a:rPr lang="en-US" sz="1600" dirty="0" smtClean="0"/>
              <a:t>Assign </a:t>
            </a:r>
            <a:r>
              <a:rPr lang="en-US" sz="1600" dirty="0"/>
              <a:t>the CLA variables to their respective memory </a:t>
            </a:r>
            <a:r>
              <a:rPr lang="en-US" sz="1600" dirty="0" smtClean="0"/>
              <a:t>spaces. Based on the memory allocation slide, use the #pragma to place the correct variables in these memory locations</a:t>
            </a:r>
          </a:p>
          <a:p>
            <a:r>
              <a:rPr lang="en-US" sz="1600" b="1" dirty="0" smtClean="0"/>
              <a:t>Step 2:</a:t>
            </a:r>
            <a:r>
              <a:rPr lang="en-US" sz="1600" dirty="0" smtClean="0"/>
              <a:t> Copy the CLA code and constants from FLASH to RAM at runtime. We use the linker defined variables for the “Cla1Prog” and “.</a:t>
            </a:r>
            <a:r>
              <a:rPr lang="en-US" sz="1600" dirty="0" err="1" smtClean="0"/>
              <a:t>const_cla</a:t>
            </a:r>
            <a:r>
              <a:rPr lang="en-US" sz="1600" dirty="0" smtClean="0"/>
              <a:t>” sections</a:t>
            </a:r>
          </a:p>
          <a:p>
            <a:pPr lvl="1"/>
            <a:r>
              <a:rPr lang="en-US" sz="1400" dirty="0" smtClean="0"/>
              <a:t> We need to first add an extern storage qualifier to these variables so the compiler knows they exist</a:t>
            </a:r>
          </a:p>
          <a:p>
            <a:pPr lvl="1"/>
            <a:endParaRPr lang="en-US" sz="1400" dirty="0" smtClean="0"/>
          </a:p>
          <a:p>
            <a:pPr lvl="1"/>
            <a:r>
              <a:rPr lang="en-US" sz="1400" dirty="0" smtClean="0"/>
              <a:t>We then use these variables in a </a:t>
            </a:r>
            <a:r>
              <a:rPr lang="en-US" sz="1400" dirty="0" err="1" smtClean="0"/>
              <a:t>memcpy</a:t>
            </a:r>
            <a:r>
              <a:rPr lang="en-US" sz="1400" dirty="0" smtClean="0"/>
              <a:t>() in the </a:t>
            </a:r>
            <a:r>
              <a:rPr lang="en-US" sz="1400" dirty="0" err="1" smtClean="0"/>
              <a:t>initCLA</a:t>
            </a:r>
            <a:r>
              <a:rPr lang="en-US" sz="1400" dirty="0" smtClean="0"/>
              <a:t>() – syntax for </a:t>
            </a:r>
            <a:r>
              <a:rPr lang="en-US" sz="1400" dirty="0" err="1" smtClean="0"/>
              <a:t>memcpy</a:t>
            </a:r>
            <a:r>
              <a:rPr lang="en-US" sz="1400" dirty="0" smtClean="0"/>
              <a:t>() is provided in the comments right above the code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B20521C-F793-4067-BB07-C7AF74E21EF3}" type="slidenum">
              <a:rPr lang="en-US" smtClean="0"/>
              <a:pPr/>
              <a:t>16</a:t>
            </a:fld>
            <a:endParaRPr lang="en-US"/>
          </a:p>
        </p:txBody>
      </p:sp>
      <p:sp>
        <p:nvSpPr>
          <p:cNvPr id="7" name="Rectangle 7"/>
          <p:cNvSpPr>
            <a:spLocks noChangeArrowheads="1"/>
          </p:cNvSpPr>
          <p:nvPr/>
        </p:nvSpPr>
        <p:spPr bwMode="auto">
          <a:xfrm>
            <a:off x="4131734" y="975995"/>
            <a:ext cx="4902200" cy="1166072"/>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solidFill>
                  <a:srgbClr val="3F7F5F"/>
                </a:solidFill>
                <a:highlight>
                  <a:srgbClr val="E0E0E0"/>
                </a:highlight>
                <a:latin typeface="Consolas"/>
              </a:rPr>
              <a:t>//Task 1 (C) Variables</a:t>
            </a:r>
          </a:p>
          <a:p>
            <a:r>
              <a:rPr lang="en-US" sz="1200" b="1" dirty="0">
                <a:solidFill>
                  <a:srgbClr val="7F0055"/>
                </a:solidFill>
                <a:highlight>
                  <a:srgbClr val="E0E0E0"/>
                </a:highlight>
                <a:latin typeface="Consolas"/>
              </a:rPr>
              <a:t>#pragma DATA_SECTION(&lt;S1:REPLACE_ME&gt;,"Cla1ToCpuMsgRAM</a:t>
            </a:r>
            <a:r>
              <a:rPr lang="en-US" sz="1200" b="1" dirty="0" smtClean="0">
                <a:solidFill>
                  <a:srgbClr val="7F0055"/>
                </a:solidFill>
                <a:highlight>
                  <a:srgbClr val="E0E0E0"/>
                </a:highlight>
                <a:latin typeface="Consolas"/>
              </a:rPr>
              <a:t>");</a:t>
            </a:r>
          </a:p>
          <a:p>
            <a:r>
              <a:rPr lang="en-US" sz="1200" b="1" dirty="0" smtClean="0">
                <a:solidFill>
                  <a:srgbClr val="7F0055"/>
                </a:solidFill>
                <a:highlight>
                  <a:srgbClr val="E0E0E0"/>
                </a:highlight>
                <a:latin typeface="Consolas"/>
              </a:rPr>
              <a:t>&lt;</a:t>
            </a:r>
            <a:r>
              <a:rPr lang="en-US" sz="1200" b="1" dirty="0">
                <a:solidFill>
                  <a:srgbClr val="7F0055"/>
                </a:solidFill>
                <a:highlight>
                  <a:srgbClr val="E0E0E0"/>
                </a:highlight>
                <a:latin typeface="Consolas"/>
              </a:rPr>
              <a:t>S1:REPLACE_ME</a:t>
            </a:r>
            <a:r>
              <a:rPr lang="en-US" sz="1200" b="1" dirty="0" smtClean="0">
                <a:solidFill>
                  <a:srgbClr val="7F0055"/>
                </a:solidFill>
                <a:highlight>
                  <a:srgbClr val="E0E0E0"/>
                </a:highlight>
                <a:latin typeface="Consolas"/>
              </a:rPr>
              <a:t>&gt;;</a:t>
            </a:r>
          </a:p>
          <a:p>
            <a:r>
              <a:rPr lang="en-US" sz="1200" b="1" dirty="0" smtClean="0">
                <a:solidFill>
                  <a:srgbClr val="7F0055"/>
                </a:solidFill>
                <a:highlight>
                  <a:srgbClr val="E0E0E0"/>
                </a:highlight>
                <a:latin typeface="Consolas"/>
              </a:rPr>
              <a:t>#</a:t>
            </a:r>
            <a:r>
              <a:rPr lang="en-US" sz="1200" b="1" dirty="0">
                <a:solidFill>
                  <a:srgbClr val="7F0055"/>
                </a:solidFill>
                <a:highlight>
                  <a:srgbClr val="E0E0E0"/>
                </a:highlight>
                <a:latin typeface="Consolas"/>
              </a:rPr>
              <a:t>pragma DATA_SECTION(&lt;S1:REPLACE_ME&gt;,"CpuToCla1MsgRAM</a:t>
            </a:r>
            <a:r>
              <a:rPr lang="en-US" sz="1200" b="1" dirty="0" smtClean="0">
                <a:solidFill>
                  <a:srgbClr val="7F0055"/>
                </a:solidFill>
                <a:highlight>
                  <a:srgbClr val="E0E0E0"/>
                </a:highlight>
                <a:latin typeface="Consolas"/>
              </a:rPr>
              <a:t>");</a:t>
            </a:r>
          </a:p>
          <a:p>
            <a:r>
              <a:rPr lang="en-US" sz="1200" b="1" dirty="0" smtClean="0">
                <a:solidFill>
                  <a:srgbClr val="7F0055"/>
                </a:solidFill>
                <a:highlight>
                  <a:srgbClr val="E0E0E0"/>
                </a:highlight>
                <a:latin typeface="Consolas"/>
              </a:rPr>
              <a:t>&lt;</a:t>
            </a:r>
            <a:r>
              <a:rPr lang="en-US" sz="1200" b="1" dirty="0">
                <a:solidFill>
                  <a:srgbClr val="7F0055"/>
                </a:solidFill>
                <a:highlight>
                  <a:srgbClr val="E0E0E0"/>
                </a:highlight>
                <a:latin typeface="Consolas"/>
              </a:rPr>
              <a:t>S1:REPLACE_ME&gt;</a:t>
            </a:r>
            <a:endParaRPr lang="en-US" sz="1200" b="1" dirty="0">
              <a:latin typeface="Courier New" pitchFamily="49" charset="0"/>
            </a:endParaRPr>
          </a:p>
        </p:txBody>
      </p:sp>
      <p:sp>
        <p:nvSpPr>
          <p:cNvPr id="9" name="Rectangle 7"/>
          <p:cNvSpPr>
            <a:spLocks noChangeArrowheads="1"/>
          </p:cNvSpPr>
          <p:nvPr/>
        </p:nvSpPr>
        <p:spPr bwMode="auto">
          <a:xfrm>
            <a:off x="4131734" y="3572934"/>
            <a:ext cx="4902200" cy="583036"/>
          </a:xfrm>
          <a:prstGeom prst="rect">
            <a:avLst/>
          </a:prstGeom>
          <a:solidFill>
            <a:schemeClr val="bg1">
              <a:lumMod val="95000"/>
            </a:schemeClr>
          </a:solidFill>
          <a:ln w="9525" algn="ctr">
            <a:solidFill>
              <a:schemeClr val="tx1"/>
            </a:solidFill>
            <a:miter lim="800000"/>
            <a:headEnd/>
            <a:tailEnd/>
          </a:ln>
        </p:spPr>
        <p:txBody>
          <a:bodyPr wrap="none"/>
          <a:lstStyle/>
          <a:p>
            <a:r>
              <a:rPr lang="en-US" sz="1200" b="1" dirty="0">
                <a:solidFill>
                  <a:srgbClr val="7F0055"/>
                </a:solidFill>
                <a:highlight>
                  <a:srgbClr val="E0E0E0"/>
                </a:highlight>
                <a:latin typeface="Consolas"/>
              </a:rPr>
              <a:t>extern</a:t>
            </a:r>
            <a:r>
              <a:rPr lang="en-US" sz="1200" b="1" dirty="0">
                <a:solidFill>
                  <a:srgbClr val="000000"/>
                </a:solidFill>
                <a:highlight>
                  <a:srgbClr val="E0E0E0"/>
                </a:highlight>
                <a:latin typeface="Consolas"/>
              </a:rPr>
              <a:t> uint32_t &lt;S2:REPLACE_ME&gt;;</a:t>
            </a:r>
          </a:p>
          <a:p>
            <a:r>
              <a:rPr lang="en-US" sz="1200" b="1" dirty="0">
                <a:solidFill>
                  <a:srgbClr val="7F0055"/>
                </a:solidFill>
                <a:highlight>
                  <a:srgbClr val="E0E0E0"/>
                </a:highlight>
                <a:latin typeface="Consolas"/>
              </a:rPr>
              <a:t>extern</a:t>
            </a:r>
            <a:r>
              <a:rPr lang="en-US" sz="1200" b="1" dirty="0">
                <a:solidFill>
                  <a:srgbClr val="000000"/>
                </a:solidFill>
                <a:highlight>
                  <a:srgbClr val="E0E0E0"/>
                </a:highlight>
                <a:latin typeface="Consolas"/>
              </a:rPr>
              <a:t> uint32_t &lt;S2:REPLACE_ME&gt;;</a:t>
            </a:r>
            <a:endParaRPr lang="en-US" sz="1200" b="1" dirty="0">
              <a:latin typeface="Courier New" pitchFamily="49" charset="0"/>
            </a:endParaRPr>
          </a:p>
        </p:txBody>
      </p:sp>
      <p:sp>
        <p:nvSpPr>
          <p:cNvPr id="11" name="Rectangle 7"/>
          <p:cNvSpPr>
            <a:spLocks noChangeArrowheads="1"/>
          </p:cNvSpPr>
          <p:nvPr/>
        </p:nvSpPr>
        <p:spPr bwMode="auto">
          <a:xfrm>
            <a:off x="4131734" y="4501940"/>
            <a:ext cx="4902200" cy="583036"/>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solidFill>
                  <a:srgbClr val="000000"/>
                </a:solidFill>
                <a:highlight>
                  <a:srgbClr val="E0E0E0"/>
                </a:highlight>
                <a:latin typeface="Consolas"/>
              </a:rPr>
              <a:t> </a:t>
            </a:r>
            <a:r>
              <a:rPr lang="en-US" sz="1200" b="1" dirty="0">
                <a:solidFill>
                  <a:srgbClr val="7F0055"/>
                </a:solidFill>
                <a:highlight>
                  <a:srgbClr val="E0E0E0"/>
                </a:highlight>
                <a:latin typeface="Consolas"/>
              </a:rPr>
              <a:t>void</a:t>
            </a:r>
            <a:r>
              <a:rPr lang="en-US" sz="1200" b="1" dirty="0">
                <a:solidFill>
                  <a:srgbClr val="000000"/>
                </a:solidFill>
                <a:highlight>
                  <a:srgbClr val="E0E0E0"/>
                </a:highlight>
                <a:latin typeface="Consolas"/>
              </a:rPr>
              <a:t> </a:t>
            </a:r>
            <a:r>
              <a:rPr lang="en-US" sz="1200" b="1" dirty="0" err="1">
                <a:solidFill>
                  <a:srgbClr val="000000"/>
                </a:solidFill>
                <a:highlight>
                  <a:srgbClr val="E0E0E0"/>
                </a:highlight>
                <a:latin typeface="Consolas"/>
              </a:rPr>
              <a:t>initCLA</a:t>
            </a:r>
            <a:r>
              <a:rPr lang="en-US" sz="1200" b="1" dirty="0">
                <a:solidFill>
                  <a:srgbClr val="000000"/>
                </a:solidFill>
                <a:highlight>
                  <a:srgbClr val="E0E0E0"/>
                </a:highlight>
                <a:latin typeface="Consolas"/>
              </a:rPr>
              <a:t>( </a:t>
            </a:r>
            <a:r>
              <a:rPr lang="en-US" sz="1200" b="1" dirty="0">
                <a:solidFill>
                  <a:srgbClr val="7F0055"/>
                </a:solidFill>
                <a:highlight>
                  <a:srgbClr val="E0E0E0"/>
                </a:highlight>
                <a:latin typeface="Consolas"/>
              </a:rPr>
              <a:t>void</a:t>
            </a:r>
            <a:r>
              <a:rPr lang="en-US" sz="1200" b="1" dirty="0">
                <a:solidFill>
                  <a:srgbClr val="000000"/>
                </a:solidFill>
                <a:highlight>
                  <a:srgbClr val="E0E0E0"/>
                </a:highlight>
                <a:latin typeface="Consolas"/>
              </a:rPr>
              <a:t> ){</a:t>
            </a:r>
          </a:p>
          <a:p>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a:t>
            </a:r>
            <a:r>
              <a:rPr lang="en-US" sz="1200" dirty="0" err="1" smtClean="0">
                <a:solidFill>
                  <a:srgbClr val="000000"/>
                </a:solidFill>
                <a:highlight>
                  <a:srgbClr val="E0E0E0"/>
                </a:highlight>
                <a:latin typeface="Consolas"/>
              </a:rPr>
              <a:t>memcpy</a:t>
            </a:r>
            <a:r>
              <a:rPr lang="en-US" sz="1200" dirty="0">
                <a:solidFill>
                  <a:srgbClr val="000000"/>
                </a:solidFill>
                <a:highlight>
                  <a:srgbClr val="E0E0E0"/>
                </a:highlight>
                <a:latin typeface="Consolas"/>
              </a:rPr>
              <a:t>(&lt;S2:REPLACE_ME&gt;);</a:t>
            </a:r>
          </a:p>
          <a:p>
            <a:r>
              <a:rPr lang="en-US" sz="1200" dirty="0">
                <a:solidFill>
                  <a:srgbClr val="000000"/>
                </a:solidFill>
                <a:highlight>
                  <a:srgbClr val="E0E0E0"/>
                </a:highlight>
                <a:latin typeface="Consolas"/>
              </a:rPr>
              <a:t>     </a:t>
            </a:r>
            <a:r>
              <a:rPr lang="en-US" sz="1200" dirty="0" err="1" smtClean="0">
                <a:solidFill>
                  <a:srgbClr val="000000"/>
                </a:solidFill>
                <a:highlight>
                  <a:srgbClr val="E0E0E0"/>
                </a:highlight>
                <a:latin typeface="Consolas"/>
              </a:rPr>
              <a:t>memcpy</a:t>
            </a:r>
            <a:r>
              <a:rPr lang="en-US" sz="1200" dirty="0">
                <a:solidFill>
                  <a:srgbClr val="000000"/>
                </a:solidFill>
                <a:highlight>
                  <a:srgbClr val="E0E0E0"/>
                </a:highlight>
                <a:latin typeface="Consolas"/>
              </a:rPr>
              <a:t>(&lt;S2:REPLACE_ME&gt;);</a:t>
            </a:r>
            <a:endParaRPr lang="en-US" sz="1200" b="1" dirty="0">
              <a:latin typeface="Courier New" pitchFamily="49" charset="0"/>
            </a:endParaRPr>
          </a:p>
        </p:txBody>
      </p:sp>
    </p:spTree>
    <p:extLst>
      <p:ext uri="{BB962C8B-B14F-4D97-AF65-F5344CB8AC3E}">
        <p14:creationId xmlns:p14="http://schemas.microsoft.com/office/powerpoint/2010/main" val="71866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code from C28x to the CLA</a:t>
            </a:r>
            <a:endParaRPr lang="en-US" dirty="0"/>
          </a:p>
        </p:txBody>
      </p:sp>
      <p:sp>
        <p:nvSpPr>
          <p:cNvPr id="3" name="Content Placeholder 2"/>
          <p:cNvSpPr>
            <a:spLocks noGrp="1"/>
          </p:cNvSpPr>
          <p:nvPr>
            <p:ph idx="1"/>
          </p:nvPr>
        </p:nvSpPr>
        <p:spPr>
          <a:xfrm>
            <a:off x="127000" y="975995"/>
            <a:ext cx="4143664" cy="5018405"/>
          </a:xfrm>
        </p:spPr>
        <p:txBody>
          <a:bodyPr/>
          <a:lstStyle/>
          <a:p>
            <a:r>
              <a:rPr lang="en-US" sz="1600" b="1" dirty="0"/>
              <a:t>Step 3: </a:t>
            </a:r>
            <a:r>
              <a:rPr lang="en-US" sz="1600" dirty="0"/>
              <a:t>Give the CLA control over the program and data spaces. You do this through the MMEMCFG register (TRM 9.4.3.2). You must enable bits to</a:t>
            </a:r>
          </a:p>
          <a:p>
            <a:pPr lvl="1"/>
            <a:r>
              <a:rPr lang="en-US" sz="1400" dirty="0"/>
              <a:t>Give CLA control over the program space (</a:t>
            </a:r>
            <a:r>
              <a:rPr lang="en-US" sz="1400" dirty="0" smtClean="0"/>
              <a:t>RAMLS0/1)</a:t>
            </a:r>
            <a:endParaRPr lang="en-US" sz="1400" dirty="0"/>
          </a:p>
          <a:p>
            <a:pPr lvl="1"/>
            <a:r>
              <a:rPr lang="en-US" sz="1400" dirty="0"/>
              <a:t>Give CLA control over one of the data RAMs (</a:t>
            </a:r>
            <a:r>
              <a:rPr lang="en-US" sz="1400" dirty="0" smtClean="0"/>
              <a:t>RAMLS2-5) </a:t>
            </a:r>
            <a:r>
              <a:rPr lang="en-US" sz="1400" dirty="0"/>
              <a:t>that is being used in our </a:t>
            </a:r>
            <a:r>
              <a:rPr lang="en-US" sz="1400" dirty="0" smtClean="0"/>
              <a:t>example</a:t>
            </a:r>
          </a:p>
          <a:p>
            <a:pPr lvl="1"/>
            <a:endParaRPr lang="en-US" sz="1600" b="1" dirty="0" smtClean="0"/>
          </a:p>
          <a:p>
            <a:r>
              <a:rPr lang="en-US" sz="1600" b="1" dirty="0" smtClean="0"/>
              <a:t>Step 4:</a:t>
            </a:r>
            <a:r>
              <a:rPr lang="en-US" sz="1600" dirty="0" smtClean="0"/>
              <a:t> When a task is triggered, the CLA will jump to the task by loading the task’s </a:t>
            </a:r>
            <a:r>
              <a:rPr lang="en-US" sz="1600" dirty="0" err="1" smtClean="0"/>
              <a:t>MVECTx</a:t>
            </a:r>
            <a:r>
              <a:rPr lang="en-US" sz="1600" dirty="0" smtClean="0"/>
              <a:t> register to the CLA’s program counter (MPC). </a:t>
            </a:r>
            <a:r>
              <a:rPr lang="en-US" sz="1600" dirty="0" err="1" smtClean="0"/>
              <a:t>MVECTx</a:t>
            </a:r>
            <a:r>
              <a:rPr lang="en-US" sz="1600" dirty="0" smtClean="0"/>
              <a:t> contains the address of that task in the lower 64Kw memory. Use the task label (e.g. Cla1Task1) to set the address for task’s 1 and 8 MVECT registers</a:t>
            </a:r>
          </a:p>
          <a:p>
            <a:endParaRPr lang="en-US" dirty="0" smtClean="0"/>
          </a:p>
        </p:txBody>
      </p:sp>
      <p:sp>
        <p:nvSpPr>
          <p:cNvPr id="4" name="Slide Number Placeholder 3"/>
          <p:cNvSpPr>
            <a:spLocks noGrp="1"/>
          </p:cNvSpPr>
          <p:nvPr>
            <p:ph type="sldNum" sz="quarter" idx="10"/>
          </p:nvPr>
        </p:nvSpPr>
        <p:spPr/>
        <p:txBody>
          <a:bodyPr/>
          <a:lstStyle/>
          <a:p>
            <a:fld id="{3B20521C-F793-4067-BB07-C7AF74E21EF3}" type="slidenum">
              <a:rPr lang="en-US" smtClean="0"/>
              <a:pPr/>
              <a:t>17</a:t>
            </a:fld>
            <a:endParaRPr lang="en-US"/>
          </a:p>
        </p:txBody>
      </p:sp>
      <p:sp>
        <p:nvSpPr>
          <p:cNvPr id="7" name="Rectangle 7"/>
          <p:cNvSpPr>
            <a:spLocks noChangeArrowheads="1"/>
          </p:cNvSpPr>
          <p:nvPr/>
        </p:nvSpPr>
        <p:spPr bwMode="auto">
          <a:xfrm>
            <a:off x="4189845" y="3931631"/>
            <a:ext cx="4902200" cy="776605"/>
          </a:xfrm>
          <a:prstGeom prst="rect">
            <a:avLst/>
          </a:prstGeom>
          <a:solidFill>
            <a:schemeClr val="bg1">
              <a:lumMod val="95000"/>
            </a:schemeClr>
          </a:solidFill>
          <a:ln w="9525" algn="ctr">
            <a:solidFill>
              <a:schemeClr val="tx1"/>
            </a:solidFill>
            <a:miter lim="800000"/>
            <a:headEnd/>
            <a:tailEnd/>
          </a:ln>
        </p:spPr>
        <p:txBody>
          <a:bodyPr wrap="none"/>
          <a:lstStyle/>
          <a:p>
            <a:r>
              <a:rPr lang="fr-FR" sz="1200" dirty="0">
                <a:solidFill>
                  <a:srgbClr val="000000"/>
                </a:solidFill>
                <a:highlight>
                  <a:srgbClr val="E0E0E0"/>
                </a:highlight>
                <a:latin typeface="Consolas"/>
              </a:rPr>
              <a:t>Cla1Regs.MVECT1 = (uint16_t)(&amp;&lt;S4:REPLACE_ME</a:t>
            </a:r>
            <a:r>
              <a:rPr lang="fr-FR" sz="1200" dirty="0" smtClean="0">
                <a:solidFill>
                  <a:srgbClr val="000000"/>
                </a:solidFill>
                <a:highlight>
                  <a:srgbClr val="E0E0E0"/>
                </a:highlight>
                <a:latin typeface="Consolas"/>
              </a:rPr>
              <a:t>&gt;);</a:t>
            </a:r>
          </a:p>
          <a:p>
            <a:r>
              <a:rPr lang="fr-FR" sz="1200" dirty="0" smtClean="0">
                <a:solidFill>
                  <a:srgbClr val="000000"/>
                </a:solidFill>
                <a:highlight>
                  <a:srgbClr val="E0E0E0"/>
                </a:highlight>
                <a:latin typeface="Consolas"/>
              </a:rPr>
              <a:t>Cla1Regs.MVECT8 </a:t>
            </a:r>
            <a:r>
              <a:rPr lang="fr-FR" sz="1200" dirty="0">
                <a:solidFill>
                  <a:srgbClr val="000000"/>
                </a:solidFill>
                <a:highlight>
                  <a:srgbClr val="E0E0E0"/>
                </a:highlight>
                <a:latin typeface="Consolas"/>
              </a:rPr>
              <a:t>= (uint16_t)(&amp;&lt;S4:REPLACE_ME&gt;);</a:t>
            </a:r>
            <a:endParaRPr lang="en-US" sz="1200" b="1" dirty="0">
              <a:latin typeface="Courier New" pitchFamily="49" charset="0"/>
            </a:endParaRPr>
          </a:p>
        </p:txBody>
      </p:sp>
      <p:sp>
        <p:nvSpPr>
          <p:cNvPr id="8" name="Rectangle 7"/>
          <p:cNvSpPr>
            <a:spLocks noChangeArrowheads="1"/>
          </p:cNvSpPr>
          <p:nvPr/>
        </p:nvSpPr>
        <p:spPr bwMode="auto">
          <a:xfrm>
            <a:off x="4152516" y="1018310"/>
            <a:ext cx="4902200" cy="2452254"/>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smtClean="0">
                <a:solidFill>
                  <a:srgbClr val="000000"/>
                </a:solidFill>
                <a:highlight>
                  <a:srgbClr val="E0E0E0"/>
                </a:highlight>
                <a:latin typeface="Consolas"/>
              </a:rPr>
              <a:t>MemCfgRegs.LSxMSEL.bit.MSEL_LS0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MemCfgRegs.LSxCLAPGM.bit.CLAPGM_LS0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MemCfgRegs.LSxMSEL.bit.MSEL_LS1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MemCfgRegs.LSxCLAPGM.bit.CLAPGM_LS1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endParaRPr lang="en-US" sz="1200" dirty="0">
              <a:solidFill>
                <a:srgbClr val="000000"/>
              </a:solidFill>
              <a:highlight>
                <a:srgbClr val="E0E0E0"/>
              </a:highlight>
              <a:latin typeface="Consolas"/>
            </a:endParaRPr>
          </a:p>
          <a:p>
            <a:r>
              <a:rPr lang="en-US" sz="1200" dirty="0" smtClean="0">
                <a:solidFill>
                  <a:srgbClr val="000000"/>
                </a:solidFill>
                <a:highlight>
                  <a:srgbClr val="E0E0E0"/>
                </a:highlight>
                <a:latin typeface="Consolas"/>
              </a:rPr>
              <a:t>MemCfgRegs.LSxMSEL.bit.MSEL_LS2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MemCfgRegs.LSxCLAPGM.bit.CLAPGM_LS2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MemCfgRegs.LSxMSEL.bit.MSEL_LS3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MemCfgRegs.LSxCLAPGM.bit.CLAPGM_LS3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MemCfgRegs.LSxMSEL.bit.MSEL_LS4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MemCfgRegs.LSxCLAPGM.bit.CLAPGM_LS4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MemCfgRegs.LSxMSEL.bit.MSEL_LS5 </a:t>
            </a:r>
            <a:r>
              <a:rPr lang="en-US" sz="1200" dirty="0">
                <a:solidFill>
                  <a:srgbClr val="000000"/>
                </a:solidFill>
                <a:highlight>
                  <a:srgbClr val="E0E0E0"/>
                </a:highlight>
                <a:latin typeface="Consolas"/>
              </a:rPr>
              <a:t>= &lt;S3:REPLACE_ME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MemCfgRegs.LSxCLAPGM.bit.CLAPGM_LS5 </a:t>
            </a:r>
            <a:r>
              <a:rPr lang="en-US" sz="1200" dirty="0">
                <a:solidFill>
                  <a:srgbClr val="000000"/>
                </a:solidFill>
                <a:highlight>
                  <a:srgbClr val="E0E0E0"/>
                </a:highlight>
                <a:latin typeface="Consolas"/>
              </a:rPr>
              <a:t>= &lt;S3:REPLACE_ME&gt;;</a:t>
            </a:r>
            <a:endParaRPr lang="en-US" sz="1200" b="1" dirty="0">
              <a:latin typeface="Courier New" pitchFamily="49" charset="0"/>
            </a:endParaRPr>
          </a:p>
        </p:txBody>
      </p:sp>
    </p:spTree>
    <p:extLst>
      <p:ext uri="{BB962C8B-B14F-4D97-AF65-F5344CB8AC3E}">
        <p14:creationId xmlns:p14="http://schemas.microsoft.com/office/powerpoint/2010/main" val="6584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code from C28x to the CLA</a:t>
            </a:r>
            <a:endParaRPr lang="en-US" dirty="0"/>
          </a:p>
        </p:txBody>
      </p:sp>
      <p:sp>
        <p:nvSpPr>
          <p:cNvPr id="3" name="Content Placeholder 2"/>
          <p:cNvSpPr>
            <a:spLocks noGrp="1"/>
          </p:cNvSpPr>
          <p:nvPr>
            <p:ph idx="1"/>
          </p:nvPr>
        </p:nvSpPr>
        <p:spPr>
          <a:xfrm>
            <a:off x="127000" y="975995"/>
            <a:ext cx="4004734" cy="5018405"/>
          </a:xfrm>
        </p:spPr>
        <p:txBody>
          <a:bodyPr/>
          <a:lstStyle/>
          <a:p>
            <a:r>
              <a:rPr lang="en-US" sz="1600" b="1" dirty="0"/>
              <a:t>Step 5: </a:t>
            </a:r>
            <a:r>
              <a:rPr lang="en-US" sz="1600" dirty="0"/>
              <a:t>Decide what triggers each task by configuring the CLA1TASKSRCSELx register. It has a 4-bit field for each task with a list of peripheral triggers to choose from (TRM 2.14.7.3) or see the macros available in “F2837xD_Cla_defines.h “</a:t>
            </a:r>
          </a:p>
          <a:p>
            <a:pPr lvl="1"/>
            <a:r>
              <a:rPr lang="en-US" sz="1400" dirty="0"/>
              <a:t>Task 1 must be triggered by ADCINT1</a:t>
            </a:r>
          </a:p>
          <a:p>
            <a:pPr lvl="1"/>
            <a:r>
              <a:rPr lang="en-US" sz="1400" dirty="0"/>
              <a:t>Task 8 has no trigger, it will be forced once in software</a:t>
            </a:r>
            <a:endParaRPr lang="en-US" sz="1600" b="1" dirty="0" smtClean="0"/>
          </a:p>
          <a:p>
            <a:r>
              <a:rPr lang="en-US" sz="1600" b="1" dirty="0" smtClean="0"/>
              <a:t>Step 5 (</a:t>
            </a:r>
            <a:r>
              <a:rPr lang="en-US" sz="1600" b="1" dirty="0" err="1" smtClean="0"/>
              <a:t>contd</a:t>
            </a:r>
            <a:r>
              <a:rPr lang="en-US" sz="1600" b="1" dirty="0" smtClean="0"/>
              <a:t>):</a:t>
            </a:r>
            <a:r>
              <a:rPr lang="en-US" sz="1600" dirty="0" smtClean="0"/>
              <a:t> </a:t>
            </a:r>
            <a:r>
              <a:rPr lang="en-US" sz="1600" dirty="0"/>
              <a:t>You will have to globally enable the tasks you want active through </a:t>
            </a:r>
            <a:r>
              <a:rPr lang="en-US" sz="1600" dirty="0" smtClean="0"/>
              <a:t>their </a:t>
            </a:r>
            <a:r>
              <a:rPr lang="en-US" sz="1600" dirty="0"/>
              <a:t>respective bits in the MIER (enable register). See 5.7.2.15 of the </a:t>
            </a:r>
            <a:r>
              <a:rPr lang="en-US" sz="1600" dirty="0" smtClean="0"/>
              <a:t>TRM for </a:t>
            </a:r>
            <a:r>
              <a:rPr lang="en-US" sz="1600" dirty="0"/>
              <a:t>a description of this </a:t>
            </a:r>
            <a:r>
              <a:rPr lang="en-US" sz="1600" dirty="0" smtClean="0"/>
              <a:t>register</a:t>
            </a:r>
          </a:p>
          <a:p>
            <a:endParaRPr lang="en-US" sz="1400" dirty="0"/>
          </a:p>
          <a:p>
            <a:endParaRPr lang="en-US" dirty="0" smtClean="0"/>
          </a:p>
        </p:txBody>
      </p:sp>
      <p:sp>
        <p:nvSpPr>
          <p:cNvPr id="4" name="Slide Number Placeholder 3"/>
          <p:cNvSpPr>
            <a:spLocks noGrp="1"/>
          </p:cNvSpPr>
          <p:nvPr>
            <p:ph type="sldNum" sz="quarter" idx="10"/>
          </p:nvPr>
        </p:nvSpPr>
        <p:spPr/>
        <p:txBody>
          <a:bodyPr/>
          <a:lstStyle/>
          <a:p>
            <a:fld id="{3B20521C-F793-4067-BB07-C7AF74E21EF3}" type="slidenum">
              <a:rPr lang="en-US" smtClean="0"/>
              <a:pPr/>
              <a:t>18</a:t>
            </a:fld>
            <a:endParaRPr lang="en-US"/>
          </a:p>
        </p:txBody>
      </p:sp>
      <p:sp>
        <p:nvSpPr>
          <p:cNvPr id="11" name="Rectangle 7"/>
          <p:cNvSpPr>
            <a:spLocks noChangeArrowheads="1"/>
          </p:cNvSpPr>
          <p:nvPr/>
        </p:nvSpPr>
        <p:spPr bwMode="auto">
          <a:xfrm>
            <a:off x="4131734" y="4055900"/>
            <a:ext cx="4902200" cy="291518"/>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solidFill>
                  <a:srgbClr val="000000"/>
                </a:solidFill>
                <a:highlight>
                  <a:srgbClr val="E0E0E0"/>
                </a:highlight>
                <a:latin typeface="Consolas"/>
              </a:rPr>
              <a:t>Cla1Regs.MIER.all                   = &lt;</a:t>
            </a:r>
            <a:r>
              <a:rPr lang="en-US" sz="1200" dirty="0" smtClean="0">
                <a:solidFill>
                  <a:srgbClr val="000000"/>
                </a:solidFill>
                <a:highlight>
                  <a:srgbClr val="E0E0E0"/>
                </a:highlight>
                <a:latin typeface="Consolas"/>
              </a:rPr>
              <a:t>S5:REPLACE_ME</a:t>
            </a:r>
            <a:r>
              <a:rPr lang="en-US" sz="1200" dirty="0">
                <a:solidFill>
                  <a:srgbClr val="000000"/>
                </a:solidFill>
                <a:highlight>
                  <a:srgbClr val="E0E0E0"/>
                </a:highlight>
                <a:latin typeface="Consolas"/>
              </a:rPr>
              <a:t>&gt;;</a:t>
            </a:r>
            <a:endParaRPr lang="en-US" sz="1200" b="1" dirty="0">
              <a:latin typeface="Courier New" pitchFamily="49" charset="0"/>
            </a:endParaRPr>
          </a:p>
        </p:txBody>
      </p:sp>
      <p:sp>
        <p:nvSpPr>
          <p:cNvPr id="7" name="Rectangle 7"/>
          <p:cNvSpPr>
            <a:spLocks noChangeArrowheads="1"/>
          </p:cNvSpPr>
          <p:nvPr/>
        </p:nvSpPr>
        <p:spPr bwMode="auto">
          <a:xfrm>
            <a:off x="4131735" y="1315401"/>
            <a:ext cx="4902199" cy="908251"/>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solidFill>
                  <a:srgbClr val="000000"/>
                </a:solidFill>
                <a:highlight>
                  <a:srgbClr val="E0E0E0"/>
                </a:highlight>
                <a:latin typeface="Consolas"/>
              </a:rPr>
              <a:t>DmaClaSrcSelRegs.CLA1TASKSRCSEL1.bit.TASK1 	= </a:t>
            </a:r>
            <a:endParaRPr lang="en-US" sz="1200" dirty="0" smtClean="0">
              <a:solidFill>
                <a:srgbClr val="000000"/>
              </a:solidFill>
              <a:highlight>
                <a:srgbClr val="E0E0E0"/>
              </a:highlight>
              <a:latin typeface="Consolas"/>
            </a:endParaRPr>
          </a:p>
          <a:p>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&lt;</a:t>
            </a:r>
            <a:r>
              <a:rPr lang="en-US" sz="1200" dirty="0">
                <a:solidFill>
                  <a:srgbClr val="000000"/>
                </a:solidFill>
                <a:highlight>
                  <a:srgbClr val="E0E0E0"/>
                </a:highlight>
                <a:latin typeface="Consolas"/>
              </a:rPr>
              <a:t>S5:REPLACE_ME</a:t>
            </a:r>
            <a:r>
              <a:rPr lang="en-US" sz="1200" dirty="0" smtClean="0">
                <a:solidFill>
                  <a:srgbClr val="000000"/>
                </a:solidFill>
                <a:highlight>
                  <a:srgbClr val="E0E0E0"/>
                </a:highlight>
                <a:latin typeface="Consolas"/>
              </a:rPr>
              <a:t>&gt;;</a:t>
            </a:r>
          </a:p>
          <a:p>
            <a:r>
              <a:rPr lang="en-US" sz="1200" dirty="0" smtClean="0">
                <a:solidFill>
                  <a:srgbClr val="000000"/>
                </a:solidFill>
                <a:highlight>
                  <a:srgbClr val="E0E0E0"/>
                </a:highlight>
                <a:latin typeface="Consolas"/>
              </a:rPr>
              <a:t>DmaClaSrcSelRegs.CLA1TASKSRCSEL2.bit.TASK8 </a:t>
            </a:r>
            <a:r>
              <a:rPr lang="en-US" sz="1200" dirty="0">
                <a:solidFill>
                  <a:srgbClr val="000000"/>
                </a:solidFill>
                <a:highlight>
                  <a:srgbClr val="E0E0E0"/>
                </a:highlight>
                <a:latin typeface="Consolas"/>
              </a:rPr>
              <a:t>	= </a:t>
            </a:r>
            <a:endParaRPr lang="en-US" sz="1200" dirty="0" smtClean="0">
              <a:solidFill>
                <a:srgbClr val="000000"/>
              </a:solidFill>
              <a:highlight>
                <a:srgbClr val="E0E0E0"/>
              </a:highlight>
              <a:latin typeface="Consolas"/>
            </a:endParaRPr>
          </a:p>
          <a:p>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&lt;</a:t>
            </a:r>
            <a:r>
              <a:rPr lang="en-US" sz="1200" dirty="0">
                <a:solidFill>
                  <a:srgbClr val="000000"/>
                </a:solidFill>
                <a:highlight>
                  <a:srgbClr val="E0E0E0"/>
                </a:highlight>
                <a:latin typeface="Consolas"/>
              </a:rPr>
              <a:t>S5:REPLACE_ME</a:t>
            </a:r>
            <a:r>
              <a:rPr lang="en-US" sz="1200" dirty="0" smtClean="0">
                <a:solidFill>
                  <a:srgbClr val="000000"/>
                </a:solidFill>
                <a:highlight>
                  <a:srgbClr val="E0E0E0"/>
                </a:highlight>
                <a:latin typeface="Consolas"/>
              </a:rPr>
              <a:t>&gt;;</a:t>
            </a:r>
            <a:endParaRPr lang="en-US" sz="1200" b="1" dirty="0">
              <a:latin typeface="Courier New" pitchFamily="49" charset="0"/>
            </a:endParaRPr>
          </a:p>
        </p:txBody>
      </p:sp>
    </p:spTree>
    <p:extLst>
      <p:ext uri="{BB962C8B-B14F-4D97-AF65-F5344CB8AC3E}">
        <p14:creationId xmlns:p14="http://schemas.microsoft.com/office/powerpoint/2010/main" val="10731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code from C28x to the CLA</a:t>
            </a:r>
            <a:endParaRPr lang="en-US" dirty="0"/>
          </a:p>
        </p:txBody>
      </p:sp>
      <p:sp>
        <p:nvSpPr>
          <p:cNvPr id="3" name="Content Placeholder 2"/>
          <p:cNvSpPr>
            <a:spLocks noGrp="1"/>
          </p:cNvSpPr>
          <p:nvPr>
            <p:ph idx="1"/>
          </p:nvPr>
        </p:nvSpPr>
        <p:spPr>
          <a:xfrm>
            <a:off x="127000" y="874395"/>
            <a:ext cx="4004734" cy="5018405"/>
          </a:xfrm>
        </p:spPr>
        <p:txBody>
          <a:bodyPr/>
          <a:lstStyle/>
          <a:p>
            <a:r>
              <a:rPr lang="en-US" sz="1600" b="1" dirty="0" smtClean="0"/>
              <a:t>Step 6: </a:t>
            </a:r>
            <a:r>
              <a:rPr lang="en-US" sz="1600" dirty="0" smtClean="0"/>
              <a:t>Since the CLA does not have any memory at startup, we cant have the boot code’s __</a:t>
            </a:r>
            <a:r>
              <a:rPr lang="en-US" sz="1600" dirty="0" err="1" smtClean="0"/>
              <a:t>cinit</a:t>
            </a:r>
            <a:r>
              <a:rPr lang="en-US" sz="1600" dirty="0" smtClean="0"/>
              <a:t>() initialize any CLA global variables, therefore, we assign a task to do it</a:t>
            </a:r>
          </a:p>
          <a:p>
            <a:pPr lvl="1"/>
            <a:r>
              <a:rPr lang="en-US" sz="1400" dirty="0" smtClean="0"/>
              <a:t> task 8 in our example will zero out the delay elements D[0]. We want to run it once. We have no trigger assigned to it so software forcing is possible. </a:t>
            </a:r>
          </a:p>
          <a:p>
            <a:pPr lvl="1"/>
            <a:r>
              <a:rPr lang="en-US" sz="1400" dirty="0" smtClean="0"/>
              <a:t>We enable software forcing through the MCTL register (see </a:t>
            </a:r>
            <a:r>
              <a:rPr lang="en-US" sz="1400" dirty="0"/>
              <a:t>TRM 5.7.2.9). </a:t>
            </a:r>
            <a:r>
              <a:rPr lang="en-US" sz="1400" dirty="0" smtClean="0"/>
              <a:t>We will then run task 8 once. </a:t>
            </a:r>
            <a:r>
              <a:rPr lang="en-US" sz="1400" dirty="0"/>
              <a:t>“</a:t>
            </a:r>
            <a:r>
              <a:rPr lang="en-US" sz="1400" dirty="0" smtClean="0"/>
              <a:t>F2837xD_Cla_defines.h” has </a:t>
            </a:r>
            <a:r>
              <a:rPr lang="en-US" sz="1400" dirty="0"/>
              <a:t>some useful macro functions to force each </a:t>
            </a:r>
            <a:r>
              <a:rPr lang="en-US" sz="1400" dirty="0" smtClean="0"/>
              <a:t>task</a:t>
            </a:r>
          </a:p>
          <a:p>
            <a:r>
              <a:rPr lang="en-US" sz="1600" b="1" dirty="0" smtClean="0"/>
              <a:t>Step 7:</a:t>
            </a:r>
            <a:r>
              <a:rPr lang="en-US" sz="1600" dirty="0" smtClean="0"/>
              <a:t> We want task1 to trigger an end-of-task interrupt. </a:t>
            </a:r>
          </a:p>
          <a:p>
            <a:pPr lvl="1"/>
            <a:r>
              <a:rPr lang="en-US" sz="1400" dirty="0" smtClean="0"/>
              <a:t>We configure the PIE vector table to jump to the right ISR </a:t>
            </a:r>
            <a:r>
              <a:rPr lang="en-US" sz="1400" dirty="0"/>
              <a:t>(see TRM, Table 1-118)</a:t>
            </a:r>
            <a:endParaRPr lang="en-US" sz="1400" dirty="0" smtClean="0"/>
          </a:p>
          <a:p>
            <a:pPr lvl="1"/>
            <a:r>
              <a:rPr lang="en-US" sz="1400" dirty="0" smtClean="0"/>
              <a:t>We enable the PIE group and subgroup for the cla-end-of-task-1 interrupt</a:t>
            </a:r>
            <a:r>
              <a:rPr lang="en-US" sz="1400" dirty="0"/>
              <a:t> (see TRM, Table </a:t>
            </a:r>
            <a:r>
              <a:rPr lang="en-US" sz="1400" dirty="0" smtClean="0"/>
              <a:t>1-119)</a:t>
            </a:r>
            <a:endParaRPr lang="en-US" sz="1400" dirty="0"/>
          </a:p>
          <a:p>
            <a:endParaRPr lang="en-US" dirty="0" smtClean="0"/>
          </a:p>
        </p:txBody>
      </p:sp>
      <p:sp>
        <p:nvSpPr>
          <p:cNvPr id="4" name="Slide Number Placeholder 3"/>
          <p:cNvSpPr>
            <a:spLocks noGrp="1"/>
          </p:cNvSpPr>
          <p:nvPr>
            <p:ph type="sldNum" sz="quarter" idx="10"/>
          </p:nvPr>
        </p:nvSpPr>
        <p:spPr/>
        <p:txBody>
          <a:bodyPr/>
          <a:lstStyle/>
          <a:p>
            <a:fld id="{3B20521C-F793-4067-BB07-C7AF74E21EF3}" type="slidenum">
              <a:rPr lang="en-US" smtClean="0"/>
              <a:pPr/>
              <a:t>19</a:t>
            </a:fld>
            <a:endParaRPr lang="en-US"/>
          </a:p>
        </p:txBody>
      </p:sp>
      <p:sp>
        <p:nvSpPr>
          <p:cNvPr id="11" name="Rectangle 7"/>
          <p:cNvSpPr>
            <a:spLocks noChangeArrowheads="1"/>
          </p:cNvSpPr>
          <p:nvPr/>
        </p:nvSpPr>
        <p:spPr bwMode="auto">
          <a:xfrm>
            <a:off x="4131734" y="2074333"/>
            <a:ext cx="4902200" cy="730460"/>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solidFill>
                  <a:srgbClr val="000000"/>
                </a:solidFill>
                <a:highlight>
                  <a:srgbClr val="E0E0E0"/>
                </a:highlight>
                <a:latin typeface="Consolas"/>
              </a:rPr>
              <a:t>Cla1Regs.MCTL.bit.&lt;S6:REPLACE_ME&gt;  = 1</a:t>
            </a:r>
            <a:r>
              <a:rPr lang="en-US" sz="1200" dirty="0" smtClean="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EDIS;</a:t>
            </a:r>
          </a:p>
          <a:p>
            <a:r>
              <a:rPr lang="en-US" sz="1200" dirty="0" smtClean="0">
                <a:solidFill>
                  <a:srgbClr val="000000"/>
                </a:solidFill>
                <a:highlight>
                  <a:srgbClr val="E0E0E0"/>
                </a:highlight>
                <a:latin typeface="Consolas"/>
              </a:rPr>
              <a:t>&lt;</a:t>
            </a:r>
            <a:r>
              <a:rPr lang="en-US" sz="1200" dirty="0">
                <a:solidFill>
                  <a:srgbClr val="000000"/>
                </a:solidFill>
                <a:highlight>
                  <a:srgbClr val="E0E0E0"/>
                </a:highlight>
                <a:latin typeface="Consolas"/>
              </a:rPr>
              <a:t>S6:REPLACE_ME&gt;();</a:t>
            </a:r>
            <a:endParaRPr lang="en-US" sz="1200" b="1" dirty="0">
              <a:latin typeface="Courier New" pitchFamily="49" charset="0"/>
            </a:endParaRPr>
          </a:p>
        </p:txBody>
      </p:sp>
      <p:sp>
        <p:nvSpPr>
          <p:cNvPr id="7" name="Rectangle 7"/>
          <p:cNvSpPr>
            <a:spLocks noChangeArrowheads="1"/>
          </p:cNvSpPr>
          <p:nvPr/>
        </p:nvSpPr>
        <p:spPr bwMode="auto">
          <a:xfrm>
            <a:off x="4131734" y="4614334"/>
            <a:ext cx="4902200" cy="730460"/>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err="1" smtClean="0">
                <a:solidFill>
                  <a:srgbClr val="000000"/>
                </a:solidFill>
                <a:highlight>
                  <a:srgbClr val="E0E0E0"/>
                </a:highlight>
                <a:latin typeface="Consolas"/>
              </a:rPr>
              <a:t>PieVectTable</a:t>
            </a:r>
            <a:r>
              <a:rPr lang="en-US" sz="1200" dirty="0">
                <a:solidFill>
                  <a:srgbClr val="000000"/>
                </a:solidFill>
                <a:highlight>
                  <a:srgbClr val="E0E0E0"/>
                </a:highlight>
                <a:latin typeface="Consolas"/>
              </a:rPr>
              <a:t>.&lt;S7:REPLACE_ME&gt;          </a:t>
            </a: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&amp;&lt;S7:REPLACE_ME&gt;;</a:t>
            </a:r>
          </a:p>
          <a:p>
            <a:r>
              <a:rPr lang="en-US" sz="1200" dirty="0">
                <a:solidFill>
                  <a:srgbClr val="000000"/>
                </a:solidFill>
                <a:highlight>
                  <a:srgbClr val="E0E0E0"/>
                </a:highlight>
                <a:latin typeface="Consolas"/>
              </a:rPr>
              <a:t>PieCtrlRegs.PIEIER11.bit.&lt;S7:REPLACE_ME</a:t>
            </a:r>
            <a:r>
              <a:rPr lang="en-US" sz="1200" dirty="0" smtClean="0">
                <a:solidFill>
                  <a:srgbClr val="000000"/>
                </a:solidFill>
                <a:highlight>
                  <a:srgbClr val="E0E0E0"/>
                </a:highlight>
                <a:latin typeface="Consolas"/>
              </a:rPr>
              <a:t>&gt;=&lt;</a:t>
            </a:r>
            <a:r>
              <a:rPr lang="en-US" sz="1200" dirty="0">
                <a:solidFill>
                  <a:srgbClr val="000000"/>
                </a:solidFill>
                <a:highlight>
                  <a:srgbClr val="E0E0E0"/>
                </a:highlight>
                <a:latin typeface="Consolas"/>
              </a:rPr>
              <a:t>S7:REPLACE_ME&gt;;</a:t>
            </a:r>
          </a:p>
          <a:p>
            <a:r>
              <a:rPr lang="en-US" sz="1200" dirty="0">
                <a:solidFill>
                  <a:srgbClr val="000000"/>
                </a:solidFill>
                <a:highlight>
                  <a:srgbClr val="E0E0E0"/>
                </a:highlight>
                <a:latin typeface="Consolas"/>
              </a:rPr>
              <a:t>IER |= (&lt;S7:REPLACE_ME&gt;);</a:t>
            </a:r>
            <a:endParaRPr lang="en-US" sz="1200" b="1" dirty="0">
              <a:latin typeface="Courier New" pitchFamily="49" charset="0"/>
            </a:endParaRPr>
          </a:p>
        </p:txBody>
      </p:sp>
    </p:spTree>
    <p:extLst>
      <p:ext uri="{BB962C8B-B14F-4D97-AF65-F5344CB8AC3E}">
        <p14:creationId xmlns:p14="http://schemas.microsoft.com/office/powerpoint/2010/main" val="141557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Law Accelerator</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solidFill>
                  <a:srgbClr val="000000"/>
                </a:solidFill>
              </a:rPr>
              <a:pPr/>
              <a:t>2</a:t>
            </a:fld>
            <a:endParaRPr lang="en-US" dirty="0">
              <a:solidFill>
                <a:srgbClr val="000000"/>
              </a:solidFill>
            </a:endParaRPr>
          </a:p>
        </p:txBody>
      </p:sp>
      <p:sp>
        <p:nvSpPr>
          <p:cNvPr id="5" name="Slide Number Placeholder 2"/>
          <p:cNvSpPr txBox="1">
            <a:spLocks/>
          </p:cNvSpPr>
          <p:nvPr/>
        </p:nvSpPr>
        <p:spPr bwMode="auto">
          <a:xfrm>
            <a:off x="6642100" y="6049963"/>
            <a:ext cx="2133600" cy="2063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defRPr sz="8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3A5698-0AA0-46BD-B78B-C0E40A49BA67}" type="slidenum">
              <a:rPr lang="en-US" smtClean="0"/>
              <a:pPr eaLnBrk="1" hangingPunct="1"/>
              <a:t>2</a:t>
            </a:fld>
            <a:endParaRPr lang="en-US" dirty="0" smtClean="0"/>
          </a:p>
        </p:txBody>
      </p:sp>
      <p:grpSp>
        <p:nvGrpSpPr>
          <p:cNvPr id="6" name="Group 2"/>
          <p:cNvGrpSpPr>
            <a:grpSpLocks/>
          </p:cNvGrpSpPr>
          <p:nvPr/>
        </p:nvGrpSpPr>
        <p:grpSpPr bwMode="auto">
          <a:xfrm>
            <a:off x="5148262" y="1487666"/>
            <a:ext cx="2590800" cy="228600"/>
            <a:chOff x="336" y="3312"/>
            <a:chExt cx="1632" cy="576"/>
          </a:xfrm>
        </p:grpSpPr>
        <p:sp>
          <p:nvSpPr>
            <p:cNvPr id="7" name="Line 3"/>
            <p:cNvSpPr>
              <a:spLocks noChangeShapeType="1"/>
            </p:cNvSpPr>
            <p:nvPr/>
          </p:nvSpPr>
          <p:spPr bwMode="auto">
            <a:xfrm>
              <a:off x="336" y="3312"/>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8" name="Line 4"/>
            <p:cNvSpPr>
              <a:spLocks noChangeShapeType="1"/>
            </p:cNvSpPr>
            <p:nvPr/>
          </p:nvSpPr>
          <p:spPr bwMode="auto">
            <a:xfrm>
              <a:off x="1152" y="3312"/>
              <a:ext cx="0"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9" name="Line 5"/>
            <p:cNvSpPr>
              <a:spLocks noChangeShapeType="1"/>
            </p:cNvSpPr>
            <p:nvPr/>
          </p:nvSpPr>
          <p:spPr bwMode="auto">
            <a:xfrm>
              <a:off x="1152" y="3888"/>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grpSp>
      <p:sp>
        <p:nvSpPr>
          <p:cNvPr id="10" name="Rectangle 6"/>
          <p:cNvSpPr>
            <a:spLocks noChangeArrowheads="1"/>
          </p:cNvSpPr>
          <p:nvPr/>
        </p:nvSpPr>
        <p:spPr bwMode="auto">
          <a:xfrm>
            <a:off x="4614862" y="1413053"/>
            <a:ext cx="1143000" cy="3984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dirty="0"/>
          </a:p>
        </p:txBody>
      </p:sp>
      <p:sp>
        <p:nvSpPr>
          <p:cNvPr id="11" name="Line 7"/>
          <p:cNvSpPr>
            <a:spLocks noChangeShapeType="1"/>
          </p:cNvSpPr>
          <p:nvPr/>
        </p:nvSpPr>
        <p:spPr bwMode="auto">
          <a:xfrm>
            <a:off x="5529262" y="1716266"/>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12" name="Line 8"/>
          <p:cNvSpPr>
            <a:spLocks noChangeShapeType="1"/>
          </p:cNvSpPr>
          <p:nvPr/>
        </p:nvSpPr>
        <p:spPr bwMode="auto">
          <a:xfrm flipV="1">
            <a:off x="5757862" y="1487666"/>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grpSp>
        <p:nvGrpSpPr>
          <p:cNvPr id="13" name="Group 9"/>
          <p:cNvGrpSpPr>
            <a:grpSpLocks/>
          </p:cNvGrpSpPr>
          <p:nvPr/>
        </p:nvGrpSpPr>
        <p:grpSpPr bwMode="auto">
          <a:xfrm>
            <a:off x="250825" y="1416228"/>
            <a:ext cx="1770062" cy="358775"/>
            <a:chOff x="4032" y="2736"/>
            <a:chExt cx="1728" cy="288"/>
          </a:xfrm>
        </p:grpSpPr>
        <p:grpSp>
          <p:nvGrpSpPr>
            <p:cNvPr id="14" name="Group 10"/>
            <p:cNvGrpSpPr>
              <a:grpSpLocks/>
            </p:cNvGrpSpPr>
            <p:nvPr/>
          </p:nvGrpSpPr>
          <p:grpSpPr bwMode="auto">
            <a:xfrm>
              <a:off x="4032" y="2736"/>
              <a:ext cx="576" cy="288"/>
              <a:chOff x="1152" y="2736"/>
              <a:chExt cx="4608" cy="1152"/>
            </a:xfrm>
          </p:grpSpPr>
          <p:sp>
            <p:nvSpPr>
              <p:cNvPr id="33" name="Arc 11"/>
              <p:cNvSpPr>
                <a:spLocks/>
              </p:cNvSpPr>
              <p:nvPr/>
            </p:nvSpPr>
            <p:spPr bwMode="auto">
              <a:xfrm>
                <a:off x="1152"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4" name="Arc 12"/>
              <p:cNvSpPr>
                <a:spLocks/>
              </p:cNvSpPr>
              <p:nvPr/>
            </p:nvSpPr>
            <p:spPr bwMode="auto">
              <a:xfrm flipH="1" flipV="1">
                <a:off x="1728"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5" name="Arc 13"/>
              <p:cNvSpPr>
                <a:spLocks/>
              </p:cNvSpPr>
              <p:nvPr/>
            </p:nvSpPr>
            <p:spPr bwMode="auto">
              <a:xfrm flipV="1">
                <a:off x="2304"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6" name="Arc 14"/>
              <p:cNvSpPr>
                <a:spLocks/>
              </p:cNvSpPr>
              <p:nvPr/>
            </p:nvSpPr>
            <p:spPr bwMode="auto">
              <a:xfrm flipH="1">
                <a:off x="2880"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7" name="Arc 15"/>
              <p:cNvSpPr>
                <a:spLocks/>
              </p:cNvSpPr>
              <p:nvPr/>
            </p:nvSpPr>
            <p:spPr bwMode="auto">
              <a:xfrm>
                <a:off x="3456"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8" name="Arc 16"/>
              <p:cNvSpPr>
                <a:spLocks/>
              </p:cNvSpPr>
              <p:nvPr/>
            </p:nvSpPr>
            <p:spPr bwMode="auto">
              <a:xfrm flipH="1" flipV="1">
                <a:off x="4032"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9" name="Arc 17"/>
              <p:cNvSpPr>
                <a:spLocks/>
              </p:cNvSpPr>
              <p:nvPr/>
            </p:nvSpPr>
            <p:spPr bwMode="auto">
              <a:xfrm flipV="1">
                <a:off x="4608"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40" name="Arc 18"/>
              <p:cNvSpPr>
                <a:spLocks/>
              </p:cNvSpPr>
              <p:nvPr/>
            </p:nvSpPr>
            <p:spPr bwMode="auto">
              <a:xfrm flipH="1">
                <a:off x="5184"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grpSp>
        <p:grpSp>
          <p:nvGrpSpPr>
            <p:cNvPr id="15" name="Group 19"/>
            <p:cNvGrpSpPr>
              <a:grpSpLocks/>
            </p:cNvGrpSpPr>
            <p:nvPr/>
          </p:nvGrpSpPr>
          <p:grpSpPr bwMode="auto">
            <a:xfrm>
              <a:off x="4608" y="2736"/>
              <a:ext cx="576" cy="288"/>
              <a:chOff x="1152" y="2736"/>
              <a:chExt cx="4608" cy="1152"/>
            </a:xfrm>
          </p:grpSpPr>
          <p:sp>
            <p:nvSpPr>
              <p:cNvPr id="25" name="Arc 20"/>
              <p:cNvSpPr>
                <a:spLocks/>
              </p:cNvSpPr>
              <p:nvPr/>
            </p:nvSpPr>
            <p:spPr bwMode="auto">
              <a:xfrm>
                <a:off x="1152"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6" name="Arc 21"/>
              <p:cNvSpPr>
                <a:spLocks/>
              </p:cNvSpPr>
              <p:nvPr/>
            </p:nvSpPr>
            <p:spPr bwMode="auto">
              <a:xfrm flipH="1" flipV="1">
                <a:off x="1728"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7" name="Arc 22"/>
              <p:cNvSpPr>
                <a:spLocks/>
              </p:cNvSpPr>
              <p:nvPr/>
            </p:nvSpPr>
            <p:spPr bwMode="auto">
              <a:xfrm flipV="1">
                <a:off x="2304"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8" name="Arc 23"/>
              <p:cNvSpPr>
                <a:spLocks/>
              </p:cNvSpPr>
              <p:nvPr/>
            </p:nvSpPr>
            <p:spPr bwMode="auto">
              <a:xfrm flipH="1">
                <a:off x="2880"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9" name="Arc 24"/>
              <p:cNvSpPr>
                <a:spLocks/>
              </p:cNvSpPr>
              <p:nvPr/>
            </p:nvSpPr>
            <p:spPr bwMode="auto">
              <a:xfrm>
                <a:off x="3456"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0" name="Arc 25"/>
              <p:cNvSpPr>
                <a:spLocks/>
              </p:cNvSpPr>
              <p:nvPr/>
            </p:nvSpPr>
            <p:spPr bwMode="auto">
              <a:xfrm flipH="1" flipV="1">
                <a:off x="4032"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1" name="Arc 26"/>
              <p:cNvSpPr>
                <a:spLocks/>
              </p:cNvSpPr>
              <p:nvPr/>
            </p:nvSpPr>
            <p:spPr bwMode="auto">
              <a:xfrm flipV="1">
                <a:off x="4608"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32" name="Arc 27"/>
              <p:cNvSpPr>
                <a:spLocks/>
              </p:cNvSpPr>
              <p:nvPr/>
            </p:nvSpPr>
            <p:spPr bwMode="auto">
              <a:xfrm flipH="1">
                <a:off x="5184"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grpSp>
        <p:grpSp>
          <p:nvGrpSpPr>
            <p:cNvPr id="16" name="Group 28"/>
            <p:cNvGrpSpPr>
              <a:grpSpLocks/>
            </p:cNvGrpSpPr>
            <p:nvPr/>
          </p:nvGrpSpPr>
          <p:grpSpPr bwMode="auto">
            <a:xfrm>
              <a:off x="5184" y="2736"/>
              <a:ext cx="576" cy="288"/>
              <a:chOff x="1152" y="2736"/>
              <a:chExt cx="4608" cy="1152"/>
            </a:xfrm>
          </p:grpSpPr>
          <p:sp>
            <p:nvSpPr>
              <p:cNvPr id="17" name="Arc 29"/>
              <p:cNvSpPr>
                <a:spLocks/>
              </p:cNvSpPr>
              <p:nvPr/>
            </p:nvSpPr>
            <p:spPr bwMode="auto">
              <a:xfrm>
                <a:off x="1152"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8" name="Arc 30"/>
              <p:cNvSpPr>
                <a:spLocks/>
              </p:cNvSpPr>
              <p:nvPr/>
            </p:nvSpPr>
            <p:spPr bwMode="auto">
              <a:xfrm flipH="1" flipV="1">
                <a:off x="1728"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19" name="Arc 31"/>
              <p:cNvSpPr>
                <a:spLocks/>
              </p:cNvSpPr>
              <p:nvPr/>
            </p:nvSpPr>
            <p:spPr bwMode="auto">
              <a:xfrm flipV="1">
                <a:off x="2304"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0" name="Arc 32"/>
              <p:cNvSpPr>
                <a:spLocks/>
              </p:cNvSpPr>
              <p:nvPr/>
            </p:nvSpPr>
            <p:spPr bwMode="auto">
              <a:xfrm flipH="1">
                <a:off x="2880"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1" name="Arc 33"/>
              <p:cNvSpPr>
                <a:spLocks/>
              </p:cNvSpPr>
              <p:nvPr/>
            </p:nvSpPr>
            <p:spPr bwMode="auto">
              <a:xfrm>
                <a:off x="3456"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2" name="Arc 34"/>
              <p:cNvSpPr>
                <a:spLocks/>
              </p:cNvSpPr>
              <p:nvPr/>
            </p:nvSpPr>
            <p:spPr bwMode="auto">
              <a:xfrm flipH="1" flipV="1">
                <a:off x="4032"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3" name="Arc 35"/>
              <p:cNvSpPr>
                <a:spLocks/>
              </p:cNvSpPr>
              <p:nvPr/>
            </p:nvSpPr>
            <p:spPr bwMode="auto">
              <a:xfrm flipV="1">
                <a:off x="4608" y="3312"/>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24" name="Arc 36"/>
              <p:cNvSpPr>
                <a:spLocks/>
              </p:cNvSpPr>
              <p:nvPr/>
            </p:nvSpPr>
            <p:spPr bwMode="auto">
              <a:xfrm flipH="1">
                <a:off x="5184" y="273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grpSp>
      </p:grpSp>
      <p:sp>
        <p:nvSpPr>
          <p:cNvPr id="41" name="Rectangle 37"/>
          <p:cNvSpPr>
            <a:spLocks noChangeArrowheads="1"/>
          </p:cNvSpPr>
          <p:nvPr/>
        </p:nvSpPr>
        <p:spPr bwMode="auto">
          <a:xfrm>
            <a:off x="2051050" y="1201916"/>
            <a:ext cx="755650" cy="79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42" name="AutoShape 38"/>
          <p:cNvSpPr>
            <a:spLocks noChangeArrowheads="1"/>
          </p:cNvSpPr>
          <p:nvPr/>
        </p:nvSpPr>
        <p:spPr bwMode="auto">
          <a:xfrm>
            <a:off x="2339975" y="768528"/>
            <a:ext cx="2808287" cy="1728788"/>
          </a:xfrm>
          <a:prstGeom prst="roundRect">
            <a:avLst>
              <a:gd name="adj" fmla="val 3148"/>
            </a:avLst>
          </a:prstGeom>
          <a:solidFill>
            <a:schemeClr val="bg2"/>
          </a:solidFill>
          <a:ln w="28575">
            <a:solidFill>
              <a:schemeClr val="tx1"/>
            </a:solidFill>
            <a:round/>
            <a:headEnd/>
            <a:tailEnd/>
          </a:ln>
        </p:spPr>
        <p:txBody>
          <a:bodyPr wrap="none" anchor="ctr"/>
          <a:lstStyle/>
          <a:p>
            <a:endParaRPr lang="en-US" dirty="0"/>
          </a:p>
        </p:txBody>
      </p:sp>
      <p:sp>
        <p:nvSpPr>
          <p:cNvPr id="43" name="Rectangle 39"/>
          <p:cNvSpPr>
            <a:spLocks noChangeArrowheads="1"/>
          </p:cNvSpPr>
          <p:nvPr/>
        </p:nvSpPr>
        <p:spPr bwMode="auto">
          <a:xfrm>
            <a:off x="3275012" y="911403"/>
            <a:ext cx="1008063" cy="576263"/>
          </a:xfrm>
          <a:prstGeom prst="rect">
            <a:avLst/>
          </a:prstGeom>
          <a:solidFill>
            <a:srgbClr val="FFFF00"/>
          </a:solidFill>
          <a:ln w="28575">
            <a:solidFill>
              <a:schemeClr val="tx1"/>
            </a:solidFill>
            <a:miter lim="800000"/>
            <a:headEnd/>
            <a:tailEnd/>
          </a:ln>
        </p:spPr>
        <p:txBody>
          <a:bodyPr wrap="none" anchor="ctr"/>
          <a:lstStyle/>
          <a:p>
            <a:r>
              <a:rPr lang="en-US" dirty="0"/>
              <a:t>C28x</a:t>
            </a:r>
          </a:p>
          <a:p>
            <a:r>
              <a:rPr lang="en-US" dirty="0"/>
              <a:t>CPU</a:t>
            </a:r>
          </a:p>
        </p:txBody>
      </p:sp>
      <p:sp>
        <p:nvSpPr>
          <p:cNvPr id="45" name="AutoShape 41"/>
          <p:cNvSpPr>
            <a:spLocks noChangeArrowheads="1"/>
          </p:cNvSpPr>
          <p:nvPr/>
        </p:nvSpPr>
        <p:spPr bwMode="auto">
          <a:xfrm>
            <a:off x="2051050" y="912991"/>
            <a:ext cx="288925" cy="144462"/>
          </a:xfrm>
          <a:prstGeom prst="roundRect">
            <a:avLst>
              <a:gd name="adj" fmla="val 4958"/>
            </a:avLst>
          </a:prstGeom>
          <a:solidFill>
            <a:schemeClr val="tx2"/>
          </a:solidFill>
          <a:ln w="9525">
            <a:solidFill>
              <a:schemeClr val="tx1"/>
            </a:solidFill>
            <a:round/>
            <a:headEnd/>
            <a:tailEnd/>
          </a:ln>
        </p:spPr>
        <p:txBody>
          <a:bodyPr wrap="none" anchor="ctr"/>
          <a:lstStyle/>
          <a:p>
            <a:endParaRPr lang="en-US" dirty="0"/>
          </a:p>
        </p:txBody>
      </p:sp>
      <p:sp>
        <p:nvSpPr>
          <p:cNvPr id="46" name="AutoShape 42"/>
          <p:cNvSpPr>
            <a:spLocks noChangeArrowheads="1"/>
          </p:cNvSpPr>
          <p:nvPr/>
        </p:nvSpPr>
        <p:spPr bwMode="auto">
          <a:xfrm>
            <a:off x="2051050" y="2281416"/>
            <a:ext cx="288925" cy="144462"/>
          </a:xfrm>
          <a:prstGeom prst="roundRect">
            <a:avLst>
              <a:gd name="adj" fmla="val 4958"/>
            </a:avLst>
          </a:prstGeom>
          <a:solidFill>
            <a:schemeClr val="tx2"/>
          </a:solidFill>
          <a:ln w="9525">
            <a:solidFill>
              <a:schemeClr val="tx1"/>
            </a:solidFill>
            <a:round/>
            <a:headEnd/>
            <a:tailEnd/>
          </a:ln>
        </p:spPr>
        <p:txBody>
          <a:bodyPr wrap="none" anchor="ctr"/>
          <a:lstStyle/>
          <a:p>
            <a:endParaRPr lang="en-US" dirty="0"/>
          </a:p>
        </p:txBody>
      </p:sp>
      <p:sp>
        <p:nvSpPr>
          <p:cNvPr id="47" name="AutoShape 43"/>
          <p:cNvSpPr>
            <a:spLocks noChangeArrowheads="1"/>
          </p:cNvSpPr>
          <p:nvPr/>
        </p:nvSpPr>
        <p:spPr bwMode="auto">
          <a:xfrm>
            <a:off x="5148262" y="912991"/>
            <a:ext cx="288925" cy="144462"/>
          </a:xfrm>
          <a:prstGeom prst="roundRect">
            <a:avLst>
              <a:gd name="adj" fmla="val 4958"/>
            </a:avLst>
          </a:prstGeom>
          <a:solidFill>
            <a:schemeClr val="tx2"/>
          </a:solidFill>
          <a:ln w="9525">
            <a:solidFill>
              <a:schemeClr val="tx1"/>
            </a:solidFill>
            <a:round/>
            <a:headEnd/>
            <a:tailEnd/>
          </a:ln>
        </p:spPr>
        <p:txBody>
          <a:bodyPr wrap="none" anchor="ctr"/>
          <a:lstStyle/>
          <a:p>
            <a:endParaRPr lang="en-US" dirty="0"/>
          </a:p>
        </p:txBody>
      </p:sp>
      <p:sp>
        <p:nvSpPr>
          <p:cNvPr id="48" name="AutoShape 44"/>
          <p:cNvSpPr>
            <a:spLocks noChangeArrowheads="1"/>
          </p:cNvSpPr>
          <p:nvPr/>
        </p:nvSpPr>
        <p:spPr bwMode="auto">
          <a:xfrm>
            <a:off x="5148262" y="2209978"/>
            <a:ext cx="288925" cy="144463"/>
          </a:xfrm>
          <a:prstGeom prst="roundRect">
            <a:avLst>
              <a:gd name="adj" fmla="val 4958"/>
            </a:avLst>
          </a:prstGeom>
          <a:solidFill>
            <a:schemeClr val="tx2"/>
          </a:solidFill>
          <a:ln w="9525">
            <a:solidFill>
              <a:schemeClr val="tx1"/>
            </a:solidFill>
            <a:round/>
            <a:headEnd/>
            <a:tailEnd/>
          </a:ln>
        </p:spPr>
        <p:txBody>
          <a:bodyPr wrap="none" anchor="ctr"/>
          <a:lstStyle/>
          <a:p>
            <a:endParaRPr lang="en-US" dirty="0"/>
          </a:p>
        </p:txBody>
      </p:sp>
      <p:sp>
        <p:nvSpPr>
          <p:cNvPr id="50" name="Rectangle 46"/>
          <p:cNvSpPr>
            <a:spLocks noChangeArrowheads="1"/>
          </p:cNvSpPr>
          <p:nvPr/>
        </p:nvSpPr>
        <p:spPr bwMode="auto">
          <a:xfrm>
            <a:off x="576263" y="2250212"/>
            <a:ext cx="827087"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1" name="Line 47"/>
          <p:cNvSpPr>
            <a:spLocks noChangeShapeType="1"/>
          </p:cNvSpPr>
          <p:nvPr/>
        </p:nvSpPr>
        <p:spPr bwMode="auto">
          <a:xfrm>
            <a:off x="2195512" y="1128891"/>
            <a:ext cx="0" cy="108108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52" name="Group 48"/>
          <p:cNvGrpSpPr>
            <a:grpSpLocks/>
          </p:cNvGrpSpPr>
          <p:nvPr/>
        </p:nvGrpSpPr>
        <p:grpSpPr bwMode="auto">
          <a:xfrm>
            <a:off x="7129462" y="1411466"/>
            <a:ext cx="1143000" cy="398462"/>
            <a:chOff x="4944" y="1885"/>
            <a:chExt cx="720" cy="251"/>
          </a:xfrm>
        </p:grpSpPr>
        <p:sp>
          <p:nvSpPr>
            <p:cNvPr id="53" name="Rectangle 49"/>
            <p:cNvSpPr>
              <a:spLocks noChangeArrowheads="1"/>
            </p:cNvSpPr>
            <p:nvPr/>
          </p:nvSpPr>
          <p:spPr bwMode="auto">
            <a:xfrm>
              <a:off x="4944" y="1885"/>
              <a:ext cx="720" cy="25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dirty="0"/>
            </a:p>
          </p:txBody>
        </p:sp>
        <p:sp>
          <p:nvSpPr>
            <p:cNvPr id="54" name="Line 50"/>
            <p:cNvSpPr>
              <a:spLocks noChangeShapeType="1"/>
            </p:cNvSpPr>
            <p:nvPr/>
          </p:nvSpPr>
          <p:spPr bwMode="auto">
            <a:xfrm flipV="1">
              <a:off x="4944" y="1933"/>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sp>
          <p:nvSpPr>
            <p:cNvPr id="55" name="Line 51"/>
            <p:cNvSpPr>
              <a:spLocks noChangeShapeType="1"/>
            </p:cNvSpPr>
            <p:nvPr/>
          </p:nvSpPr>
          <p:spPr bwMode="auto">
            <a:xfrm>
              <a:off x="4944" y="1933"/>
              <a:ext cx="4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dirty="0"/>
            </a:p>
          </p:txBody>
        </p:sp>
      </p:grpSp>
      <p:sp>
        <p:nvSpPr>
          <p:cNvPr id="56" name="Line 52"/>
          <p:cNvSpPr>
            <a:spLocks noChangeShapeType="1"/>
          </p:cNvSpPr>
          <p:nvPr/>
        </p:nvSpPr>
        <p:spPr bwMode="auto">
          <a:xfrm>
            <a:off x="5292725" y="1128891"/>
            <a:ext cx="0" cy="1008062"/>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7" name="Rectangle 53"/>
          <p:cNvSpPr>
            <a:spLocks noChangeArrowheads="1"/>
          </p:cNvSpPr>
          <p:nvPr/>
        </p:nvSpPr>
        <p:spPr bwMode="auto">
          <a:xfrm>
            <a:off x="7451725" y="1055866"/>
            <a:ext cx="574675" cy="865187"/>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dirty="0"/>
          </a:p>
        </p:txBody>
      </p:sp>
      <p:sp>
        <p:nvSpPr>
          <p:cNvPr id="65" name="AutoShape 61"/>
          <p:cNvSpPr>
            <a:spLocks noChangeArrowheads="1"/>
          </p:cNvSpPr>
          <p:nvPr/>
        </p:nvSpPr>
        <p:spPr bwMode="auto">
          <a:xfrm rot="5400000">
            <a:off x="2411412" y="2570341"/>
            <a:ext cx="288925" cy="142875"/>
          </a:xfrm>
          <a:prstGeom prst="roundRect">
            <a:avLst>
              <a:gd name="adj" fmla="val 4958"/>
            </a:avLst>
          </a:prstGeom>
          <a:solidFill>
            <a:schemeClr val="tx2"/>
          </a:solidFill>
          <a:ln w="9525">
            <a:solidFill>
              <a:schemeClr val="tx1"/>
            </a:solidFill>
            <a:round/>
            <a:headEnd/>
            <a:tailEnd/>
          </a:ln>
        </p:spPr>
        <p:txBody>
          <a:bodyPr wrap="none" anchor="ctr"/>
          <a:lstStyle/>
          <a:p>
            <a:endParaRPr lang="en-US" dirty="0"/>
          </a:p>
        </p:txBody>
      </p:sp>
      <p:sp>
        <p:nvSpPr>
          <p:cNvPr id="66" name="AutoShape 62"/>
          <p:cNvSpPr>
            <a:spLocks noChangeArrowheads="1"/>
          </p:cNvSpPr>
          <p:nvPr/>
        </p:nvSpPr>
        <p:spPr bwMode="auto">
          <a:xfrm rot="5400000">
            <a:off x="4715668" y="2569548"/>
            <a:ext cx="288925" cy="144462"/>
          </a:xfrm>
          <a:prstGeom prst="roundRect">
            <a:avLst>
              <a:gd name="adj" fmla="val 4958"/>
            </a:avLst>
          </a:prstGeom>
          <a:solidFill>
            <a:schemeClr val="tx2"/>
          </a:solidFill>
          <a:ln w="9525">
            <a:solidFill>
              <a:schemeClr val="tx1"/>
            </a:solidFill>
            <a:round/>
            <a:headEnd/>
            <a:tailEnd/>
          </a:ln>
        </p:spPr>
        <p:txBody>
          <a:bodyPr wrap="none" anchor="ctr"/>
          <a:lstStyle/>
          <a:p>
            <a:endParaRPr lang="en-US" dirty="0"/>
          </a:p>
        </p:txBody>
      </p:sp>
      <p:sp>
        <p:nvSpPr>
          <p:cNvPr id="67" name="Line 63"/>
          <p:cNvSpPr>
            <a:spLocks noChangeShapeType="1"/>
          </p:cNvSpPr>
          <p:nvPr/>
        </p:nvSpPr>
        <p:spPr bwMode="auto">
          <a:xfrm>
            <a:off x="2700337" y="2641778"/>
            <a:ext cx="20161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8" name="Rectangle 64"/>
          <p:cNvSpPr>
            <a:spLocks noChangeArrowheads="1"/>
          </p:cNvSpPr>
          <p:nvPr/>
        </p:nvSpPr>
        <p:spPr bwMode="auto">
          <a:xfrm>
            <a:off x="2339975" y="1271766"/>
            <a:ext cx="719137" cy="647700"/>
          </a:xfrm>
          <a:prstGeom prst="rect">
            <a:avLst/>
          </a:prstGeom>
          <a:solidFill>
            <a:schemeClr val="bg2">
              <a:lumMod val="20000"/>
              <a:lumOff val="80000"/>
            </a:schemeClr>
          </a:solidFill>
          <a:ln w="28575">
            <a:solidFill>
              <a:schemeClr val="tx1"/>
            </a:solidFill>
            <a:miter lim="800000"/>
            <a:headEnd/>
            <a:tailEnd/>
          </a:ln>
        </p:spPr>
        <p:txBody>
          <a:bodyPr wrap="none" anchor="ctr"/>
          <a:lstStyle/>
          <a:p>
            <a:r>
              <a:rPr lang="en-US" dirty="0" smtClean="0"/>
              <a:t>ADC</a:t>
            </a:r>
            <a:endParaRPr lang="en-US" dirty="0"/>
          </a:p>
        </p:txBody>
      </p:sp>
      <p:sp>
        <p:nvSpPr>
          <p:cNvPr id="69" name="AutoShape 65"/>
          <p:cNvSpPr>
            <a:spLocks noChangeArrowheads="1"/>
          </p:cNvSpPr>
          <p:nvPr/>
        </p:nvSpPr>
        <p:spPr bwMode="auto">
          <a:xfrm rot="5400000">
            <a:off x="2428875" y="1830566"/>
            <a:ext cx="506412" cy="684212"/>
          </a:xfrm>
          <a:prstGeom prst="triangle">
            <a:avLst>
              <a:gd name="adj" fmla="val 50000"/>
            </a:avLst>
          </a:prstGeom>
          <a:solidFill>
            <a:schemeClr val="bg2">
              <a:lumMod val="20000"/>
              <a:lumOff val="80000"/>
            </a:schemeClr>
          </a:solidFill>
          <a:ln w="28575">
            <a:solidFill>
              <a:schemeClr val="tx1"/>
            </a:solidFill>
            <a:miter lim="800000"/>
            <a:headEnd/>
            <a:tailEnd/>
          </a:ln>
        </p:spPr>
        <p:txBody>
          <a:bodyPr vert="vert270" wrap="none" anchor="ctr"/>
          <a:lstStyle/>
          <a:p>
            <a:r>
              <a:rPr lang="en-US" dirty="0"/>
              <a:t>CMP</a:t>
            </a:r>
          </a:p>
        </p:txBody>
      </p:sp>
      <p:sp>
        <p:nvSpPr>
          <p:cNvPr id="70" name="AutoShape 66"/>
          <p:cNvSpPr>
            <a:spLocks noChangeArrowheads="1"/>
          </p:cNvSpPr>
          <p:nvPr/>
        </p:nvSpPr>
        <p:spPr bwMode="auto">
          <a:xfrm>
            <a:off x="3059112" y="1343203"/>
            <a:ext cx="217488" cy="144463"/>
          </a:xfrm>
          <a:prstGeom prst="rightArrow">
            <a:avLst>
              <a:gd name="adj1" fmla="val 50000"/>
              <a:gd name="adj2" fmla="val 37637"/>
            </a:avLst>
          </a:prstGeom>
          <a:solidFill>
            <a:schemeClr val="tx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dirty="0"/>
          </a:p>
        </p:txBody>
      </p:sp>
      <p:sp>
        <p:nvSpPr>
          <p:cNvPr id="71" name="Rectangle 42"/>
          <p:cNvSpPr>
            <a:spLocks noChangeArrowheads="1"/>
          </p:cNvSpPr>
          <p:nvPr/>
        </p:nvSpPr>
        <p:spPr bwMode="auto">
          <a:xfrm>
            <a:off x="4500562" y="1201916"/>
            <a:ext cx="647700" cy="865187"/>
          </a:xfrm>
          <a:prstGeom prst="rect">
            <a:avLst/>
          </a:prstGeom>
          <a:solidFill>
            <a:schemeClr val="bg2">
              <a:lumMod val="20000"/>
              <a:lumOff val="80000"/>
            </a:schemeClr>
          </a:solidFill>
          <a:ln w="28575">
            <a:solidFill>
              <a:schemeClr val="tx1"/>
            </a:solidFill>
            <a:miter lim="800000"/>
            <a:headEnd/>
            <a:tailEnd/>
          </a:ln>
        </p:spPr>
        <p:txBody>
          <a:bodyPr wrap="none" anchor="ctr"/>
          <a:lstStyle/>
          <a:p>
            <a:r>
              <a:rPr lang="en-US" dirty="0"/>
              <a:t>High</a:t>
            </a:r>
          </a:p>
          <a:p>
            <a:r>
              <a:rPr lang="en-US" dirty="0"/>
              <a:t>Res</a:t>
            </a:r>
          </a:p>
          <a:p>
            <a:r>
              <a:rPr lang="en-US" dirty="0"/>
              <a:t>PWM</a:t>
            </a:r>
          </a:p>
        </p:txBody>
      </p:sp>
      <p:sp>
        <p:nvSpPr>
          <p:cNvPr id="72" name="AutoShape 68"/>
          <p:cNvSpPr>
            <a:spLocks noChangeArrowheads="1"/>
          </p:cNvSpPr>
          <p:nvPr/>
        </p:nvSpPr>
        <p:spPr bwMode="auto">
          <a:xfrm>
            <a:off x="4283075" y="1343203"/>
            <a:ext cx="217487" cy="144463"/>
          </a:xfrm>
          <a:prstGeom prst="rightArrow">
            <a:avLst>
              <a:gd name="adj1" fmla="val 50000"/>
              <a:gd name="adj2" fmla="val 37637"/>
            </a:avLst>
          </a:prstGeom>
          <a:solidFill>
            <a:schemeClr val="tx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dirty="0"/>
          </a:p>
        </p:txBody>
      </p:sp>
      <p:sp>
        <p:nvSpPr>
          <p:cNvPr id="73" name="Rectangle 69"/>
          <p:cNvSpPr>
            <a:spLocks noChangeArrowheads="1"/>
          </p:cNvSpPr>
          <p:nvPr/>
        </p:nvSpPr>
        <p:spPr bwMode="auto">
          <a:xfrm>
            <a:off x="3275012" y="1776591"/>
            <a:ext cx="1008063" cy="431800"/>
          </a:xfrm>
          <a:prstGeom prst="rect">
            <a:avLst/>
          </a:prstGeom>
          <a:solidFill>
            <a:srgbClr val="99CCFF"/>
          </a:solidFill>
          <a:ln w="28575">
            <a:solidFill>
              <a:schemeClr val="tx1"/>
            </a:solidFill>
            <a:miter lim="800000"/>
            <a:headEnd/>
            <a:tailEnd/>
          </a:ln>
        </p:spPr>
        <p:txBody>
          <a:bodyPr wrap="none" anchor="ctr"/>
          <a:lstStyle/>
          <a:p>
            <a:r>
              <a:rPr lang="en-US" b="1" dirty="0"/>
              <a:t>CLA</a:t>
            </a:r>
          </a:p>
        </p:txBody>
      </p:sp>
      <p:sp>
        <p:nvSpPr>
          <p:cNvPr id="74" name="AutoShape 70"/>
          <p:cNvSpPr>
            <a:spLocks noChangeArrowheads="1"/>
          </p:cNvSpPr>
          <p:nvPr/>
        </p:nvSpPr>
        <p:spPr bwMode="auto">
          <a:xfrm>
            <a:off x="3059112" y="1776591"/>
            <a:ext cx="217488" cy="144462"/>
          </a:xfrm>
          <a:prstGeom prst="rightArrow">
            <a:avLst>
              <a:gd name="adj1" fmla="val 50000"/>
              <a:gd name="adj2" fmla="val 37638"/>
            </a:avLst>
          </a:prstGeom>
          <a:solidFill>
            <a:schemeClr val="tx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dirty="0"/>
          </a:p>
        </p:txBody>
      </p:sp>
      <p:sp>
        <p:nvSpPr>
          <p:cNvPr id="75" name="AutoShape 71"/>
          <p:cNvSpPr>
            <a:spLocks noChangeArrowheads="1"/>
          </p:cNvSpPr>
          <p:nvPr/>
        </p:nvSpPr>
        <p:spPr bwMode="auto">
          <a:xfrm>
            <a:off x="4283075" y="1776591"/>
            <a:ext cx="217487" cy="144462"/>
          </a:xfrm>
          <a:prstGeom prst="rightArrow">
            <a:avLst>
              <a:gd name="adj1" fmla="val 50000"/>
              <a:gd name="adj2" fmla="val 37637"/>
            </a:avLst>
          </a:prstGeom>
          <a:solidFill>
            <a:schemeClr val="tx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dirty="0"/>
          </a:p>
        </p:txBody>
      </p:sp>
      <p:sp>
        <p:nvSpPr>
          <p:cNvPr id="76" name="AutoShape 72"/>
          <p:cNvSpPr>
            <a:spLocks noChangeArrowheads="1"/>
          </p:cNvSpPr>
          <p:nvPr/>
        </p:nvSpPr>
        <p:spPr bwMode="auto">
          <a:xfrm>
            <a:off x="3635375" y="1487666"/>
            <a:ext cx="287337" cy="288925"/>
          </a:xfrm>
          <a:prstGeom prst="upDownArrow">
            <a:avLst>
              <a:gd name="adj1" fmla="val 50000"/>
              <a:gd name="adj2" fmla="val 20111"/>
            </a:avLst>
          </a:prstGeom>
          <a:solidFill>
            <a:schemeClr val="tx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dirty="0"/>
          </a:p>
        </p:txBody>
      </p:sp>
      <p:sp>
        <p:nvSpPr>
          <p:cNvPr id="77" name="Text Box 73"/>
          <p:cNvSpPr txBox="1">
            <a:spLocks noChangeArrowheads="1"/>
          </p:cNvSpPr>
          <p:nvPr/>
        </p:nvSpPr>
        <p:spPr bwMode="auto">
          <a:xfrm>
            <a:off x="5643562" y="589825"/>
            <a:ext cx="3348038" cy="646331"/>
          </a:xfrm>
          <a:prstGeom prst="rect">
            <a:avLst/>
          </a:prstGeom>
          <a:solidFill>
            <a:srgbClr val="663300"/>
          </a:solidFill>
          <a:ln w="9525" algn="ctr">
            <a:noFill/>
            <a:miter lim="800000"/>
            <a:headEnd/>
            <a:tailEnd/>
          </a:ln>
          <a:effectLst>
            <a:outerShdw dist="107763" dir="2700000" algn="ctr" rotWithShape="0">
              <a:schemeClr val="bg2">
                <a:alpha val="50000"/>
              </a:schemeClr>
            </a:outerShdw>
          </a:effectLst>
        </p:spPr>
        <p:txBody>
          <a:bodyPr wrap="square">
            <a:spAutoFit/>
          </a:bodyPr>
          <a:lstStyle/>
          <a:p>
            <a:pPr>
              <a:defRPr/>
            </a:pPr>
            <a:r>
              <a:rPr lang="en-US" dirty="0">
                <a:solidFill>
                  <a:schemeClr val="bg1"/>
                </a:solidFill>
              </a:rPr>
              <a:t>An independent </a:t>
            </a:r>
            <a:r>
              <a:rPr lang="en-US" dirty="0" smtClean="0">
                <a:solidFill>
                  <a:schemeClr val="bg1"/>
                </a:solidFill>
              </a:rPr>
              <a:t>32-bit </a:t>
            </a:r>
            <a:r>
              <a:rPr lang="en-US" dirty="0">
                <a:solidFill>
                  <a:schemeClr val="bg1"/>
                </a:solidFill>
              </a:rPr>
              <a:t>floating-point math accelerator </a:t>
            </a:r>
          </a:p>
        </p:txBody>
      </p:sp>
      <p:sp>
        <p:nvSpPr>
          <p:cNvPr id="78" name="Rectangle 74"/>
          <p:cNvSpPr>
            <a:spLocks noChangeArrowheads="1"/>
          </p:cNvSpPr>
          <p:nvPr/>
        </p:nvSpPr>
        <p:spPr bwMode="auto">
          <a:xfrm>
            <a:off x="169862" y="2786242"/>
            <a:ext cx="86058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ct val="65000"/>
              </a:spcBef>
              <a:buSzPct val="125000"/>
              <a:buFont typeface="Wingdings" pitchFamily="2" charset="2"/>
              <a:buChar char="ü"/>
            </a:pPr>
            <a:r>
              <a:rPr lang="en-US" dirty="0">
                <a:solidFill>
                  <a:schemeClr val="hlink"/>
                </a:solidFill>
              </a:rPr>
              <a:t>Operates independent of the CPU</a:t>
            </a:r>
          </a:p>
          <a:p>
            <a:pPr marL="685800" lvl="1" indent="-285750">
              <a:spcBef>
                <a:spcPct val="20000"/>
              </a:spcBef>
              <a:buSzPct val="125000"/>
              <a:buFont typeface="Wingdings" pitchFamily="2" charset="2"/>
              <a:buChar char="ü"/>
            </a:pPr>
            <a:r>
              <a:rPr lang="en-US" sz="1600" dirty="0"/>
              <a:t>Clocked at the CPU frequency (SYSCLKOUT) </a:t>
            </a:r>
          </a:p>
          <a:p>
            <a:pPr marL="685800" lvl="1" indent="-285750">
              <a:spcBef>
                <a:spcPct val="20000"/>
              </a:spcBef>
              <a:buSzPct val="125000"/>
              <a:buFont typeface="Wingdings" pitchFamily="2" charset="2"/>
              <a:buChar char="ü"/>
            </a:pPr>
            <a:r>
              <a:rPr lang="en-US" sz="1600" dirty="0"/>
              <a:t>Enables Execution of algorithms in parallel with the C28x CPU</a:t>
            </a:r>
          </a:p>
          <a:p>
            <a:pPr marL="685800" lvl="1" indent="-285750">
              <a:spcBef>
                <a:spcPct val="20000"/>
              </a:spcBef>
              <a:buSzPct val="125000"/>
              <a:buFont typeface="Wingdings" pitchFamily="2" charset="2"/>
              <a:buChar char="ü"/>
            </a:pPr>
            <a:r>
              <a:rPr lang="en-US" sz="1600" dirty="0"/>
              <a:t>independent register set, memory bus structure and processing unit</a:t>
            </a:r>
          </a:p>
          <a:p>
            <a:pPr marL="685800" lvl="1" indent="-285750">
              <a:spcBef>
                <a:spcPct val="20000"/>
              </a:spcBef>
              <a:buSzPct val="125000"/>
              <a:buFont typeface="Wingdings" pitchFamily="2" charset="2"/>
              <a:buChar char="ü"/>
            </a:pPr>
            <a:r>
              <a:rPr lang="en-US" sz="1600" dirty="0"/>
              <a:t>Direct access to </a:t>
            </a:r>
            <a:r>
              <a:rPr lang="en-US" sz="1600" dirty="0" smtClean="0"/>
              <a:t>peripherals such as ePWM, </a:t>
            </a:r>
            <a:r>
              <a:rPr lang="en-US" sz="1600" dirty="0"/>
              <a:t>ADC result and </a:t>
            </a:r>
            <a:r>
              <a:rPr lang="en-US" sz="1600" dirty="0" smtClean="0"/>
              <a:t>comparator</a:t>
            </a:r>
            <a:endParaRPr lang="en-US" sz="1600" dirty="0"/>
          </a:p>
          <a:p>
            <a:pPr marL="685800" lvl="1" indent="-285750">
              <a:spcBef>
                <a:spcPct val="20000"/>
              </a:spcBef>
              <a:buSzPct val="125000"/>
              <a:buFont typeface="Wingdings" pitchFamily="2" charset="2"/>
              <a:buChar char="ü"/>
            </a:pPr>
            <a:r>
              <a:rPr lang="en-US" sz="1600" dirty="0"/>
              <a:t>Low interrupt response time – no nesting of tasks</a:t>
            </a:r>
          </a:p>
          <a:p>
            <a:pPr marL="685800" lvl="1" indent="-285750">
              <a:spcBef>
                <a:spcPct val="20000"/>
              </a:spcBef>
              <a:buSzPct val="125000"/>
              <a:buFont typeface="Wingdings" pitchFamily="2" charset="2"/>
              <a:buChar char="ü"/>
            </a:pPr>
            <a:r>
              <a:rPr lang="en-US" sz="1600" dirty="0"/>
              <a:t>Executes time-critical control loops concurrently with the main </a:t>
            </a:r>
            <a:r>
              <a:rPr lang="en-US" sz="1600" dirty="0" smtClean="0"/>
              <a:t>CPU</a:t>
            </a:r>
          </a:p>
          <a:p>
            <a:pPr marL="228600" indent="-285750">
              <a:spcBef>
                <a:spcPct val="20000"/>
              </a:spcBef>
              <a:buSzPct val="125000"/>
              <a:buFont typeface="Wingdings" pitchFamily="2" charset="2"/>
              <a:buChar char="ü"/>
            </a:pPr>
            <a:r>
              <a:rPr lang="en-US" dirty="0">
                <a:solidFill>
                  <a:schemeClr val="hlink"/>
                </a:solidFill>
              </a:rPr>
              <a:t>Collateral </a:t>
            </a:r>
            <a:r>
              <a:rPr lang="en-US" dirty="0" smtClean="0">
                <a:solidFill>
                  <a:schemeClr val="hlink"/>
                </a:solidFill>
              </a:rPr>
              <a:t>Support</a:t>
            </a:r>
            <a:endParaRPr lang="en-US" sz="1600" dirty="0" smtClean="0"/>
          </a:p>
          <a:p>
            <a:pPr marL="685800" lvl="1" indent="-285750">
              <a:spcBef>
                <a:spcPct val="20000"/>
              </a:spcBef>
              <a:buSzPct val="125000"/>
              <a:buFont typeface="Wingdings" pitchFamily="2" charset="2"/>
              <a:buChar char="ü"/>
            </a:pPr>
            <a:r>
              <a:rPr lang="en-US" sz="1600" dirty="0" smtClean="0"/>
              <a:t>Restricted </a:t>
            </a:r>
            <a:r>
              <a:rPr lang="en-US" sz="1600" dirty="0"/>
              <a:t>syntax </a:t>
            </a:r>
            <a:r>
              <a:rPr lang="en-US" sz="1600" dirty="0" smtClean="0"/>
              <a:t>‘C’ Compiler and math library available (earlier ASM programming model was a barrier to adoption for many customers)</a:t>
            </a:r>
          </a:p>
          <a:p>
            <a:pPr marL="685800" lvl="1" indent="-285750">
              <a:spcBef>
                <a:spcPct val="20000"/>
              </a:spcBef>
              <a:buSzPct val="125000"/>
              <a:buFont typeface="Wingdings" pitchFamily="2" charset="2"/>
              <a:buChar char="ü"/>
            </a:pPr>
            <a:r>
              <a:rPr lang="en-US" sz="1600" dirty="0" smtClean="0"/>
              <a:t>Safety IEC60730 library support for customers interested in UL certification</a:t>
            </a:r>
          </a:p>
          <a:p>
            <a:pPr marL="685800" lvl="1" indent="-285750">
              <a:spcBef>
                <a:spcPct val="20000"/>
              </a:spcBef>
              <a:buSzPct val="125000"/>
              <a:buFont typeface="Wingdings" pitchFamily="2" charset="2"/>
              <a:buChar char="ü"/>
            </a:pPr>
            <a:r>
              <a:rPr lang="en-US" sz="1600" dirty="0" smtClean="0"/>
              <a:t>Application specific libraries for Digital Motor Control, Power and Solar</a:t>
            </a:r>
          </a:p>
          <a:p>
            <a:pPr marL="685800" lvl="1" indent="-285750">
              <a:spcBef>
                <a:spcPct val="20000"/>
              </a:spcBef>
              <a:buSzPct val="125000"/>
              <a:buFont typeface="Wingdings" pitchFamily="2" charset="2"/>
              <a:buChar char="ü"/>
            </a:pPr>
            <a:endParaRPr lang="en-US" sz="1200" dirty="0"/>
          </a:p>
        </p:txBody>
      </p:sp>
      <p:sp>
        <p:nvSpPr>
          <p:cNvPr id="79" name="AutoShape 70"/>
          <p:cNvSpPr>
            <a:spLocks noChangeArrowheads="1"/>
          </p:cNvSpPr>
          <p:nvPr/>
        </p:nvSpPr>
        <p:spPr bwMode="auto">
          <a:xfrm>
            <a:off x="3046888" y="2116335"/>
            <a:ext cx="217488" cy="144462"/>
          </a:xfrm>
          <a:prstGeom prst="rightArrow">
            <a:avLst>
              <a:gd name="adj1" fmla="val 50000"/>
              <a:gd name="adj2" fmla="val 37638"/>
            </a:avLst>
          </a:prstGeom>
          <a:solidFill>
            <a:schemeClr val="tx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dirty="0"/>
          </a:p>
        </p:txBody>
      </p:sp>
    </p:spTree>
    <p:custDataLst>
      <p:tags r:id="rId1"/>
    </p:custDataLst>
    <p:extLst>
      <p:ext uri="{BB962C8B-B14F-4D97-AF65-F5344CB8AC3E}">
        <p14:creationId xmlns:p14="http://schemas.microsoft.com/office/powerpoint/2010/main" val="1756733619"/>
      </p:ext>
    </p:extLst>
  </p:cSld>
  <p:clrMapOvr>
    <a:masterClrMapping/>
  </p:clrMapOvr>
  <mc:AlternateContent xmlns:mc="http://schemas.openxmlformats.org/markup-compatibility/2006" xmlns:p14="http://schemas.microsoft.com/office/powerpoint/2010/main">
    <mc:Choice Requires="p14">
      <p:transition spd="slow" p14:dur="2000" advTm="208972"/>
    </mc:Choice>
    <mc:Fallback xmlns="">
      <p:transition spd="slow" advTm="208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nodeType="withEffect">
                                  <p:stCondLst>
                                    <p:cond delay="0"/>
                                  </p:stCondLst>
                                  <p:childTnLst>
                                    <p:animMotion origin="layout" path="M -1.11111E-6 -4.81481E-6 L 0.06302 -4.81481E-6 " pathEditMode="relative" rAng="0" ptsTypes="AA">
                                      <p:cBhvr>
                                        <p:cTn id="6" dur="2000" fill="hold"/>
                                        <p:tgtEl>
                                          <p:spTgt spid="13"/>
                                        </p:tgtEl>
                                        <p:attrNameLst>
                                          <p:attrName>ppt_x</p:attrName>
                                          <p:attrName>ppt_y</p:attrName>
                                        </p:attrNameLst>
                                      </p:cBhvr>
                                      <p:rCtr x="3100" y="0"/>
                                    </p:animMotion>
                                  </p:childTnLst>
                                </p:cTn>
                              </p:par>
                              <p:par>
                                <p:cTn id="7" presetID="35" presetClass="path" presetSubtype="0" repeatCount="indefinite" autoRev="1" fill="hold" nodeType="withEffect">
                                  <p:stCondLst>
                                    <p:cond delay="0"/>
                                  </p:stCondLst>
                                  <p:childTnLst>
                                    <p:animMotion origin="layout" path="M 0.05 -3.33333E-6 L -0.05 -3.33333E-6 " pathEditMode="relative" rAng="0" ptsTypes="AA">
                                      <p:cBhvr>
                                        <p:cTn id="8" dur="2000" fill="hold"/>
                                        <p:tgtEl>
                                          <p:spTgt spid="6"/>
                                        </p:tgtEl>
                                        <p:attrNameLst>
                                          <p:attrName>ppt_x</p:attrName>
                                          <p:attrName>ppt_y</p:attrName>
                                        </p:attrNameLst>
                                      </p:cBhvr>
                                      <p:rCtr x="-5000" y="0"/>
                                    </p:animMotion>
                                  </p:childTnLst>
                                </p:cTn>
                              </p:par>
                              <p:par>
                                <p:cTn id="9" presetID="35" presetClass="path" presetSubtype="0" repeatCount="indefinite" accel="50000" decel="50000" autoRev="1" fill="hold" nodeType="withEffect">
                                  <p:stCondLst>
                                    <p:cond delay="0"/>
                                  </p:stCondLst>
                                  <p:childTnLst>
                                    <p:animMotion origin="layout" path="M -3.61111E-6 1.48148E-6 L -0.04722 1.48148E-6 " pathEditMode="relative" rAng="0" ptsTypes="AA">
                                      <p:cBhvr>
                                        <p:cTn id="10" dur="2000" fill="hold"/>
                                        <p:tgtEl>
                                          <p:spTgt spid="52"/>
                                        </p:tgtEl>
                                        <p:attrNameLst>
                                          <p:attrName>ppt_x</p:attrName>
                                          <p:attrName>ppt_y</p:attrName>
                                        </p:attrNameLst>
                                      </p:cBhvr>
                                      <p:rCtr x="-2400" y="0"/>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8">
                                            <p:txEl>
                                              <p:pRg st="0" end="0"/>
                                            </p:txEl>
                                          </p:spTgt>
                                        </p:tgtEl>
                                        <p:attrNameLst>
                                          <p:attrName>style.visibility</p:attrName>
                                        </p:attrNameLst>
                                      </p:cBhvr>
                                      <p:to>
                                        <p:strVal val="visible"/>
                                      </p:to>
                                    </p:set>
                                    <p:animEffect transition="in" filter="blinds(horizontal)">
                                      <p:cBhvr>
                                        <p:cTn id="15" dur="500"/>
                                        <p:tgtEl>
                                          <p:spTgt spid="7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8">
                                            <p:txEl>
                                              <p:pRg st="1" end="1"/>
                                            </p:txEl>
                                          </p:spTgt>
                                        </p:tgtEl>
                                        <p:attrNameLst>
                                          <p:attrName>style.visibility</p:attrName>
                                        </p:attrNameLst>
                                      </p:cBhvr>
                                      <p:to>
                                        <p:strVal val="visible"/>
                                      </p:to>
                                    </p:set>
                                    <p:animEffect transition="in" filter="blinds(horizontal)">
                                      <p:cBhvr>
                                        <p:cTn id="20" dur="500"/>
                                        <p:tgtEl>
                                          <p:spTgt spid="7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8">
                                            <p:txEl>
                                              <p:pRg st="2" end="2"/>
                                            </p:txEl>
                                          </p:spTgt>
                                        </p:tgtEl>
                                        <p:attrNameLst>
                                          <p:attrName>style.visibility</p:attrName>
                                        </p:attrNameLst>
                                      </p:cBhvr>
                                      <p:to>
                                        <p:strVal val="visible"/>
                                      </p:to>
                                    </p:set>
                                    <p:animEffect transition="in" filter="blinds(horizontal)">
                                      <p:cBhvr>
                                        <p:cTn id="25" dur="500"/>
                                        <p:tgtEl>
                                          <p:spTgt spid="7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8">
                                            <p:txEl>
                                              <p:pRg st="3" end="3"/>
                                            </p:txEl>
                                          </p:spTgt>
                                        </p:tgtEl>
                                        <p:attrNameLst>
                                          <p:attrName>style.visibility</p:attrName>
                                        </p:attrNameLst>
                                      </p:cBhvr>
                                      <p:to>
                                        <p:strVal val="visible"/>
                                      </p:to>
                                    </p:set>
                                    <p:animEffect transition="in" filter="blinds(horizontal)">
                                      <p:cBhvr>
                                        <p:cTn id="30" dur="500"/>
                                        <p:tgtEl>
                                          <p:spTgt spid="7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8">
                                            <p:txEl>
                                              <p:pRg st="4" end="4"/>
                                            </p:txEl>
                                          </p:spTgt>
                                        </p:tgtEl>
                                        <p:attrNameLst>
                                          <p:attrName>style.visibility</p:attrName>
                                        </p:attrNameLst>
                                      </p:cBhvr>
                                      <p:to>
                                        <p:strVal val="visible"/>
                                      </p:to>
                                    </p:set>
                                    <p:animEffect transition="in" filter="blinds(horizontal)">
                                      <p:cBhvr>
                                        <p:cTn id="35" dur="500"/>
                                        <p:tgtEl>
                                          <p:spTgt spid="7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8">
                                            <p:txEl>
                                              <p:pRg st="5" end="5"/>
                                            </p:txEl>
                                          </p:spTgt>
                                        </p:tgtEl>
                                        <p:attrNameLst>
                                          <p:attrName>style.visibility</p:attrName>
                                        </p:attrNameLst>
                                      </p:cBhvr>
                                      <p:to>
                                        <p:strVal val="visible"/>
                                      </p:to>
                                    </p:set>
                                    <p:animEffect transition="in" filter="blinds(horizontal)">
                                      <p:cBhvr>
                                        <p:cTn id="40" dur="500"/>
                                        <p:tgtEl>
                                          <p:spTgt spid="7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8">
                                            <p:txEl>
                                              <p:pRg st="6" end="6"/>
                                            </p:txEl>
                                          </p:spTgt>
                                        </p:tgtEl>
                                        <p:attrNameLst>
                                          <p:attrName>style.visibility</p:attrName>
                                        </p:attrNameLst>
                                      </p:cBhvr>
                                      <p:to>
                                        <p:strVal val="visible"/>
                                      </p:to>
                                    </p:set>
                                    <p:animEffect transition="in" filter="blinds(horizontal)">
                                      <p:cBhvr>
                                        <p:cTn id="45" dur="500"/>
                                        <p:tgtEl>
                                          <p:spTgt spid="7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8">
                                            <p:txEl>
                                              <p:pRg st="7" end="7"/>
                                            </p:txEl>
                                          </p:spTgt>
                                        </p:tgtEl>
                                        <p:attrNameLst>
                                          <p:attrName>style.visibility</p:attrName>
                                        </p:attrNameLst>
                                      </p:cBhvr>
                                      <p:to>
                                        <p:strVal val="visible"/>
                                      </p:to>
                                    </p:set>
                                    <p:animEffect transition="in" filter="blinds(horizontal)">
                                      <p:cBhvr>
                                        <p:cTn id="50" dur="500"/>
                                        <p:tgtEl>
                                          <p:spTgt spid="7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8">
                                            <p:txEl>
                                              <p:pRg st="8" end="8"/>
                                            </p:txEl>
                                          </p:spTgt>
                                        </p:tgtEl>
                                        <p:attrNameLst>
                                          <p:attrName>style.visibility</p:attrName>
                                        </p:attrNameLst>
                                      </p:cBhvr>
                                      <p:to>
                                        <p:strVal val="visible"/>
                                      </p:to>
                                    </p:set>
                                    <p:animEffect transition="in" filter="blinds(horizontal)">
                                      <p:cBhvr>
                                        <p:cTn id="55" dur="500"/>
                                        <p:tgtEl>
                                          <p:spTgt spid="78">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78">
                                            <p:txEl>
                                              <p:pRg st="9" end="9"/>
                                            </p:txEl>
                                          </p:spTgt>
                                        </p:tgtEl>
                                        <p:attrNameLst>
                                          <p:attrName>style.visibility</p:attrName>
                                        </p:attrNameLst>
                                      </p:cBhvr>
                                      <p:to>
                                        <p:strVal val="visible"/>
                                      </p:to>
                                    </p:set>
                                    <p:animEffect transition="in" filter="blinds(horizontal)">
                                      <p:cBhvr>
                                        <p:cTn id="60" dur="500"/>
                                        <p:tgtEl>
                                          <p:spTgt spid="78">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78">
                                            <p:txEl>
                                              <p:pRg st="10" end="10"/>
                                            </p:txEl>
                                          </p:spTgt>
                                        </p:tgtEl>
                                        <p:attrNameLst>
                                          <p:attrName>style.visibility</p:attrName>
                                        </p:attrNameLst>
                                      </p:cBhvr>
                                      <p:to>
                                        <p:strVal val="visible"/>
                                      </p:to>
                                    </p:set>
                                    <p:animEffect transition="in" filter="blinds(horizontal)">
                                      <p:cBhvr>
                                        <p:cTn id="65" dur="500"/>
                                        <p:tgtEl>
                                          <p:spTgt spid="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code from C28x to the CLA</a:t>
            </a:r>
            <a:endParaRPr lang="en-US" dirty="0"/>
          </a:p>
        </p:txBody>
      </p:sp>
      <p:sp>
        <p:nvSpPr>
          <p:cNvPr id="3" name="Content Placeholder 2"/>
          <p:cNvSpPr>
            <a:spLocks noGrp="1"/>
          </p:cNvSpPr>
          <p:nvPr>
            <p:ph idx="1"/>
          </p:nvPr>
        </p:nvSpPr>
        <p:spPr>
          <a:xfrm>
            <a:off x="127000" y="874395"/>
            <a:ext cx="4004734" cy="5018405"/>
          </a:xfrm>
        </p:spPr>
        <p:txBody>
          <a:bodyPr/>
          <a:lstStyle/>
          <a:p>
            <a:r>
              <a:rPr lang="en-US" sz="1600" b="1" dirty="0" smtClean="0"/>
              <a:t>Step 8: </a:t>
            </a:r>
            <a:r>
              <a:rPr lang="en-US" sz="1600" dirty="0" smtClean="0"/>
              <a:t>Copy the filter code verbatim from </a:t>
            </a:r>
            <a:r>
              <a:rPr lang="en-US" sz="1600" u="sng" dirty="0" smtClean="0"/>
              <a:t>adcintIsr1()</a:t>
            </a:r>
            <a:r>
              <a:rPr lang="en-US" sz="1600" dirty="0" smtClean="0"/>
              <a:t> to </a:t>
            </a:r>
            <a:r>
              <a:rPr lang="en-US" sz="1600" u="sng" dirty="0" smtClean="0"/>
              <a:t>Cla1Task1()</a:t>
            </a:r>
            <a:r>
              <a:rPr lang="en-US" sz="1600" dirty="0" smtClean="0"/>
              <a:t> in the “</a:t>
            </a:r>
            <a:r>
              <a:rPr lang="en-US" sz="1600" dirty="0" err="1" smtClean="0"/>
              <a:t>freq_proc.cla</a:t>
            </a:r>
            <a:r>
              <a:rPr lang="en-US" sz="1600" dirty="0" smtClean="0"/>
              <a:t>” file</a:t>
            </a:r>
          </a:p>
          <a:p>
            <a:endParaRPr lang="en-US" sz="1600" b="1" dirty="0" smtClean="0"/>
          </a:p>
          <a:p>
            <a:endParaRPr lang="en-US" sz="1600" b="1" dirty="0"/>
          </a:p>
          <a:p>
            <a:endParaRPr lang="en-US" sz="1600" b="1" dirty="0" smtClean="0"/>
          </a:p>
          <a:p>
            <a:endParaRPr lang="en-US" sz="1600" b="1" dirty="0"/>
          </a:p>
          <a:p>
            <a:endParaRPr lang="en-US" sz="1600" b="1" dirty="0" smtClean="0"/>
          </a:p>
          <a:p>
            <a:endParaRPr lang="en-US" sz="1600" b="1" dirty="0"/>
          </a:p>
          <a:p>
            <a:endParaRPr lang="en-US" sz="1600" b="1" dirty="0"/>
          </a:p>
          <a:p>
            <a:endParaRPr lang="en-US" sz="1600" b="1" dirty="0" smtClean="0"/>
          </a:p>
          <a:p>
            <a:r>
              <a:rPr lang="en-US" sz="1600" b="1" dirty="0" smtClean="0"/>
              <a:t>Step 9:</a:t>
            </a:r>
            <a:r>
              <a:rPr lang="en-US" sz="1600" dirty="0" smtClean="0"/>
              <a:t> Write a for loop for task 8 to zero out all </a:t>
            </a:r>
            <a:r>
              <a:rPr lang="en-US" sz="1600" b="1" dirty="0" smtClean="0"/>
              <a:t>FILTER_LENGTH</a:t>
            </a:r>
            <a:r>
              <a:rPr lang="en-US" sz="1600" dirty="0" smtClean="0"/>
              <a:t> elements of </a:t>
            </a:r>
            <a:r>
              <a:rPr lang="en-US" sz="1600" b="1" dirty="0" smtClean="0"/>
              <a:t>D[]</a:t>
            </a:r>
          </a:p>
          <a:p>
            <a:endParaRPr lang="en-US" sz="1400" dirty="0"/>
          </a:p>
          <a:p>
            <a:endParaRPr lang="en-US" dirty="0" smtClean="0"/>
          </a:p>
        </p:txBody>
      </p:sp>
      <p:sp>
        <p:nvSpPr>
          <p:cNvPr id="4" name="Slide Number Placeholder 3"/>
          <p:cNvSpPr>
            <a:spLocks noGrp="1"/>
          </p:cNvSpPr>
          <p:nvPr>
            <p:ph type="sldNum" sz="quarter" idx="10"/>
          </p:nvPr>
        </p:nvSpPr>
        <p:spPr/>
        <p:txBody>
          <a:bodyPr/>
          <a:lstStyle/>
          <a:p>
            <a:fld id="{3B20521C-F793-4067-BB07-C7AF74E21EF3}" type="slidenum">
              <a:rPr lang="en-US" smtClean="0"/>
              <a:pPr/>
              <a:t>20</a:t>
            </a:fld>
            <a:endParaRPr lang="en-US"/>
          </a:p>
        </p:txBody>
      </p:sp>
      <p:sp>
        <p:nvSpPr>
          <p:cNvPr id="11" name="Rectangle 7"/>
          <p:cNvSpPr>
            <a:spLocks noChangeArrowheads="1"/>
          </p:cNvSpPr>
          <p:nvPr/>
        </p:nvSpPr>
        <p:spPr bwMode="auto">
          <a:xfrm>
            <a:off x="4131734" y="897466"/>
            <a:ext cx="4902200" cy="3251201"/>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solidFill>
                  <a:srgbClr val="3F7F5F"/>
                </a:solidFill>
                <a:latin typeface="Consolas"/>
              </a:rPr>
              <a:t>//**********************</a:t>
            </a:r>
          </a:p>
          <a:p>
            <a:r>
              <a:rPr lang="en-US" sz="1200" dirty="0">
                <a:solidFill>
                  <a:srgbClr val="3F7F5F"/>
                </a:solidFill>
                <a:latin typeface="Consolas"/>
              </a:rPr>
              <a:t>// &lt;&lt;LOW_PASS_FIR_FILTER</a:t>
            </a:r>
          </a:p>
          <a:p>
            <a:r>
              <a:rPr lang="en-US" sz="1200" dirty="0">
                <a:solidFill>
                  <a:srgbClr val="3F7F5F"/>
                </a:solidFill>
                <a:latin typeface="Consolas"/>
              </a:rPr>
              <a:t>//**********************</a:t>
            </a:r>
          </a:p>
          <a:p>
            <a:r>
              <a:rPr lang="en-US" sz="1200" dirty="0">
                <a:solidFill>
                  <a:srgbClr val="3F7F5F"/>
                </a:solidFill>
                <a:latin typeface="Consolas"/>
              </a:rPr>
              <a:t>//Local Variables</a:t>
            </a:r>
          </a:p>
          <a:p>
            <a:r>
              <a:rPr lang="en-US" sz="1200" dirty="0">
                <a:solidFill>
                  <a:srgbClr val="000000"/>
                </a:solidFill>
                <a:latin typeface="Consolas"/>
              </a:rPr>
              <a:t>    </a:t>
            </a:r>
            <a:r>
              <a:rPr lang="en-US" sz="1200" dirty="0">
                <a:solidFill>
                  <a:srgbClr val="005032"/>
                </a:solidFill>
                <a:latin typeface="Consolas"/>
              </a:rPr>
              <a:t>int16_t</a:t>
            </a:r>
            <a:r>
              <a:rPr lang="en-US" sz="1200" dirty="0">
                <a:solidFill>
                  <a:srgbClr val="000000"/>
                </a:solidFill>
                <a:latin typeface="Consolas"/>
              </a:rPr>
              <a:t> </a:t>
            </a:r>
            <a:r>
              <a:rPr lang="en-US" sz="1200" dirty="0" err="1">
                <a:solidFill>
                  <a:srgbClr val="000000"/>
                </a:solidFill>
                <a:latin typeface="Consolas"/>
              </a:rPr>
              <a:t>i</a:t>
            </a:r>
            <a:r>
              <a:rPr lang="en-US" sz="1200" dirty="0">
                <a:solidFill>
                  <a:srgbClr val="000000"/>
                </a:solidFill>
                <a:latin typeface="Consolas"/>
              </a:rPr>
              <a:t>;</a:t>
            </a:r>
          </a:p>
          <a:p>
            <a:r>
              <a:rPr lang="en-US" sz="1200" dirty="0">
                <a:solidFill>
                  <a:srgbClr val="000000"/>
                </a:solidFill>
                <a:latin typeface="Consolas"/>
              </a:rPr>
              <a:t>    </a:t>
            </a:r>
            <a:r>
              <a:rPr lang="en-US" sz="1200" dirty="0" err="1">
                <a:solidFill>
                  <a:srgbClr val="000000"/>
                </a:solidFill>
                <a:latin typeface="Consolas"/>
              </a:rPr>
              <a:t>filter_out</a:t>
            </a:r>
            <a:r>
              <a:rPr lang="en-US" sz="1200" dirty="0">
                <a:solidFill>
                  <a:srgbClr val="000000"/>
                </a:solidFill>
                <a:latin typeface="Consolas"/>
              </a:rPr>
              <a:t> = 0.0;</a:t>
            </a:r>
          </a:p>
          <a:p>
            <a:r>
              <a:rPr lang="en-US" sz="1200" dirty="0">
                <a:solidFill>
                  <a:srgbClr val="000000"/>
                </a:solidFill>
                <a:latin typeface="Consolas"/>
              </a:rPr>
              <a:t>    </a:t>
            </a:r>
            <a:r>
              <a:rPr lang="en-US" sz="1200" dirty="0" err="1">
                <a:solidFill>
                  <a:srgbClr val="000000"/>
                </a:solidFill>
                <a:latin typeface="Consolas"/>
              </a:rPr>
              <a:t>filter_in</a:t>
            </a:r>
            <a:r>
              <a:rPr lang="en-US" sz="1200" dirty="0">
                <a:solidFill>
                  <a:srgbClr val="000000"/>
                </a:solidFill>
                <a:latin typeface="Consolas"/>
              </a:rPr>
              <a:t>  = AdcResult.</a:t>
            </a:r>
            <a:r>
              <a:rPr lang="en-US" sz="1200" dirty="0">
                <a:solidFill>
                  <a:srgbClr val="0000C0"/>
                </a:solidFill>
                <a:latin typeface="Consolas"/>
              </a:rPr>
              <a:t>ADCRESULT1</a:t>
            </a:r>
            <a:r>
              <a:rPr lang="en-US" sz="1200" dirty="0">
                <a:solidFill>
                  <a:srgbClr val="000000"/>
                </a:solidFill>
                <a:latin typeface="Consolas"/>
              </a:rPr>
              <a:t> - (1 &lt;&lt; 11); </a:t>
            </a:r>
          </a:p>
          <a:p>
            <a:r>
              <a:rPr lang="en-US" sz="1200" b="1" dirty="0" smtClean="0">
                <a:solidFill>
                  <a:srgbClr val="7F0055"/>
                </a:solidFill>
                <a:latin typeface="Consolas"/>
              </a:rPr>
              <a:t>    #</a:t>
            </a:r>
            <a:r>
              <a:rPr lang="en-US" sz="1200" b="1" dirty="0">
                <a:solidFill>
                  <a:srgbClr val="7F0055"/>
                </a:solidFill>
                <a:latin typeface="Consolas"/>
              </a:rPr>
              <a:t>pragma</a:t>
            </a:r>
            <a:r>
              <a:rPr lang="en-US" sz="1200" b="1" dirty="0">
                <a:solidFill>
                  <a:srgbClr val="000000"/>
                </a:solidFill>
                <a:latin typeface="Consolas"/>
              </a:rPr>
              <a:t> UNROLL(FILTER_LENGTH-1)</a:t>
            </a:r>
          </a:p>
          <a:p>
            <a:r>
              <a:rPr lang="en-US" sz="1200" dirty="0">
                <a:solidFill>
                  <a:srgbClr val="000000"/>
                </a:solidFill>
                <a:latin typeface="Consolas"/>
              </a:rPr>
              <a:t>    </a:t>
            </a:r>
            <a:r>
              <a:rPr lang="en-US" sz="1200" b="1" dirty="0">
                <a:solidFill>
                  <a:srgbClr val="7F0055"/>
                </a:solidFill>
                <a:latin typeface="Consolas"/>
              </a:rPr>
              <a:t>for</a:t>
            </a:r>
            <a:r>
              <a:rPr lang="en-US" sz="1200" b="1" dirty="0">
                <a:solidFill>
                  <a:srgbClr val="000000"/>
                </a:solidFill>
                <a:latin typeface="Consolas"/>
              </a:rPr>
              <a:t>(</a:t>
            </a:r>
            <a:r>
              <a:rPr lang="en-US" sz="1200" b="1" dirty="0" err="1">
                <a:solidFill>
                  <a:srgbClr val="000000"/>
                </a:solidFill>
                <a:latin typeface="Consolas"/>
              </a:rPr>
              <a:t>i</a:t>
            </a:r>
            <a:r>
              <a:rPr lang="en-US" sz="1200" b="1" dirty="0">
                <a:solidFill>
                  <a:srgbClr val="000000"/>
                </a:solidFill>
                <a:latin typeface="Consolas"/>
              </a:rPr>
              <a:t> = FILTER_LENGTH-1; </a:t>
            </a:r>
            <a:r>
              <a:rPr lang="en-US" sz="1200" b="1" dirty="0" err="1">
                <a:solidFill>
                  <a:srgbClr val="000000"/>
                </a:solidFill>
                <a:latin typeface="Consolas"/>
              </a:rPr>
              <a:t>i</a:t>
            </a:r>
            <a:r>
              <a:rPr lang="en-US" sz="1200" b="1" dirty="0">
                <a:solidFill>
                  <a:srgbClr val="000000"/>
                </a:solidFill>
                <a:latin typeface="Consolas"/>
              </a:rPr>
              <a:t> &gt; 0; </a:t>
            </a:r>
            <a:r>
              <a:rPr lang="en-US" sz="1200" b="1" dirty="0" err="1">
                <a:solidFill>
                  <a:srgbClr val="000000"/>
                </a:solidFill>
                <a:latin typeface="Consolas"/>
              </a:rPr>
              <a:t>i</a:t>
            </a:r>
            <a:r>
              <a:rPr lang="en-US" sz="1200" b="1" dirty="0">
                <a:solidFill>
                  <a:srgbClr val="000000"/>
                </a:solidFill>
                <a:latin typeface="Consolas"/>
              </a:rPr>
              <a:t>--){</a:t>
            </a:r>
          </a:p>
          <a:p>
            <a:r>
              <a:rPr lang="en-US" sz="1200" dirty="0">
                <a:solidFill>
                  <a:srgbClr val="000000"/>
                </a:solidFill>
                <a:latin typeface="Consolas"/>
              </a:rPr>
              <a:t>        D[</a:t>
            </a:r>
            <a:r>
              <a:rPr lang="en-US" sz="1200" dirty="0" err="1">
                <a:solidFill>
                  <a:srgbClr val="000000"/>
                </a:solidFill>
                <a:latin typeface="Consolas"/>
              </a:rPr>
              <a:t>i</a:t>
            </a:r>
            <a:r>
              <a:rPr lang="en-US" sz="1200" dirty="0">
                <a:solidFill>
                  <a:srgbClr val="000000"/>
                </a:solidFill>
                <a:latin typeface="Consolas"/>
              </a:rPr>
              <a:t>] = D[i-1];</a:t>
            </a:r>
          </a:p>
          <a:p>
            <a:r>
              <a:rPr lang="en-US" sz="1200" dirty="0" smtClean="0">
                <a:solidFill>
                  <a:srgbClr val="000000"/>
                </a:solidFill>
                <a:latin typeface="Consolas"/>
              </a:rPr>
              <a:t>        </a:t>
            </a:r>
            <a:r>
              <a:rPr lang="en-US" sz="1200" dirty="0" err="1" smtClean="0">
                <a:solidFill>
                  <a:srgbClr val="000000"/>
                </a:solidFill>
                <a:latin typeface="Consolas"/>
              </a:rPr>
              <a:t>filter_out</a:t>
            </a:r>
            <a:r>
              <a:rPr lang="en-US" sz="1200" dirty="0" smtClean="0">
                <a:solidFill>
                  <a:srgbClr val="000000"/>
                </a:solidFill>
                <a:latin typeface="Consolas"/>
              </a:rPr>
              <a:t>   </a:t>
            </a:r>
            <a:r>
              <a:rPr lang="en-US" sz="1200" dirty="0">
                <a:solidFill>
                  <a:srgbClr val="000000"/>
                </a:solidFill>
                <a:latin typeface="Consolas"/>
              </a:rPr>
              <a:t>+= </a:t>
            </a:r>
            <a:r>
              <a:rPr lang="en-US" sz="1200" dirty="0" err="1">
                <a:solidFill>
                  <a:srgbClr val="000000"/>
                </a:solidFill>
                <a:latin typeface="Consolas"/>
              </a:rPr>
              <a:t>coeffs</a:t>
            </a:r>
            <a:r>
              <a:rPr lang="en-US" sz="1200" dirty="0">
                <a:solidFill>
                  <a:srgbClr val="000000"/>
                </a:solidFill>
                <a:latin typeface="Consolas"/>
              </a:rPr>
              <a:t>[</a:t>
            </a:r>
            <a:r>
              <a:rPr lang="en-US" sz="1200" dirty="0" err="1">
                <a:solidFill>
                  <a:srgbClr val="000000"/>
                </a:solidFill>
                <a:latin typeface="Consolas"/>
              </a:rPr>
              <a:t>i</a:t>
            </a:r>
            <a:r>
              <a:rPr lang="en-US" sz="1200" dirty="0">
                <a:solidFill>
                  <a:srgbClr val="000000"/>
                </a:solidFill>
                <a:latin typeface="Consolas"/>
              </a:rPr>
              <a:t>] * D[</a:t>
            </a:r>
            <a:r>
              <a:rPr lang="en-US" sz="1200" dirty="0" err="1">
                <a:solidFill>
                  <a:srgbClr val="000000"/>
                </a:solidFill>
                <a:latin typeface="Consolas"/>
              </a:rPr>
              <a:t>i</a:t>
            </a:r>
            <a:r>
              <a:rPr lang="en-US" sz="1200" dirty="0">
                <a:solidFill>
                  <a:srgbClr val="000000"/>
                </a:solidFill>
                <a:latin typeface="Consolas"/>
              </a:rPr>
              <a:t>];</a:t>
            </a:r>
          </a:p>
          <a:p>
            <a:r>
              <a:rPr lang="en-US" sz="1200" dirty="0">
                <a:solidFill>
                  <a:srgbClr val="000000"/>
                </a:solidFill>
                <a:latin typeface="Consolas"/>
              </a:rPr>
              <a:t>    }</a:t>
            </a:r>
          </a:p>
          <a:p>
            <a:r>
              <a:rPr lang="en-US" sz="1200" dirty="0" smtClean="0">
                <a:solidFill>
                  <a:srgbClr val="000000"/>
                </a:solidFill>
                <a:latin typeface="Consolas"/>
              </a:rPr>
              <a:t>    D[0</a:t>
            </a:r>
            <a:r>
              <a:rPr lang="en-US" sz="1200" dirty="0">
                <a:solidFill>
                  <a:srgbClr val="000000"/>
                </a:solidFill>
                <a:latin typeface="Consolas"/>
              </a:rPr>
              <a:t>] = (</a:t>
            </a:r>
            <a:r>
              <a:rPr lang="en-US" sz="1200" b="1" dirty="0">
                <a:solidFill>
                  <a:srgbClr val="7F0055"/>
                </a:solidFill>
                <a:latin typeface="Consolas"/>
              </a:rPr>
              <a:t>float</a:t>
            </a:r>
            <a:r>
              <a:rPr lang="en-US" sz="1200" b="1" dirty="0">
                <a:solidFill>
                  <a:srgbClr val="000000"/>
                </a:solidFill>
                <a:latin typeface="Consolas"/>
              </a:rPr>
              <a:t>)</a:t>
            </a:r>
            <a:r>
              <a:rPr lang="en-US" sz="1200" b="1" dirty="0" err="1">
                <a:solidFill>
                  <a:srgbClr val="000000"/>
                </a:solidFill>
                <a:latin typeface="Consolas"/>
              </a:rPr>
              <a:t>filter_in</a:t>
            </a:r>
            <a:r>
              <a:rPr lang="en-US" sz="1200" b="1" dirty="0">
                <a:solidFill>
                  <a:srgbClr val="000000"/>
                </a:solidFill>
                <a:latin typeface="Consolas"/>
              </a:rPr>
              <a:t>; </a:t>
            </a:r>
            <a:endParaRPr lang="en-US" sz="1200" b="1" dirty="0">
              <a:solidFill>
                <a:srgbClr val="3F7F5F"/>
              </a:solidFill>
              <a:latin typeface="Consolas"/>
            </a:endParaRPr>
          </a:p>
          <a:p>
            <a:r>
              <a:rPr lang="en-US" sz="1200" dirty="0">
                <a:solidFill>
                  <a:srgbClr val="000000"/>
                </a:solidFill>
                <a:latin typeface="Consolas"/>
              </a:rPr>
              <a:t>    </a:t>
            </a:r>
            <a:r>
              <a:rPr lang="en-US" sz="1200" dirty="0" err="1">
                <a:solidFill>
                  <a:srgbClr val="000000"/>
                </a:solidFill>
                <a:latin typeface="Consolas"/>
              </a:rPr>
              <a:t>filter_out</a:t>
            </a:r>
            <a:r>
              <a:rPr lang="en-US" sz="1200" dirty="0">
                <a:solidFill>
                  <a:srgbClr val="000000"/>
                </a:solidFill>
                <a:latin typeface="Consolas"/>
              </a:rPr>
              <a:t>  += </a:t>
            </a:r>
            <a:r>
              <a:rPr lang="en-US" sz="1200" dirty="0" err="1">
                <a:solidFill>
                  <a:srgbClr val="000000"/>
                </a:solidFill>
                <a:latin typeface="Consolas"/>
              </a:rPr>
              <a:t>coeffs</a:t>
            </a:r>
            <a:r>
              <a:rPr lang="en-US" sz="1200" dirty="0">
                <a:solidFill>
                  <a:srgbClr val="000000"/>
                </a:solidFill>
                <a:latin typeface="Consolas"/>
              </a:rPr>
              <a:t>[0] * D[0];</a:t>
            </a:r>
          </a:p>
          <a:p>
            <a:r>
              <a:rPr lang="en-US" sz="1200" dirty="0">
                <a:solidFill>
                  <a:srgbClr val="000000"/>
                </a:solidFill>
                <a:latin typeface="Consolas"/>
              </a:rPr>
              <a:t> </a:t>
            </a:r>
            <a:r>
              <a:rPr lang="en-US" sz="1200" dirty="0" smtClean="0">
                <a:solidFill>
                  <a:srgbClr val="3F7F5F"/>
                </a:solidFill>
                <a:latin typeface="Consolas"/>
              </a:rPr>
              <a:t>//**********************</a:t>
            </a:r>
            <a:endParaRPr lang="en-US" sz="1200" dirty="0">
              <a:solidFill>
                <a:srgbClr val="3F7F5F"/>
              </a:solidFill>
              <a:latin typeface="Consolas"/>
            </a:endParaRPr>
          </a:p>
          <a:p>
            <a:r>
              <a:rPr lang="en-US" sz="1200" dirty="0">
                <a:solidFill>
                  <a:srgbClr val="000000"/>
                </a:solidFill>
                <a:latin typeface="Consolas"/>
              </a:rPr>
              <a:t> </a:t>
            </a:r>
            <a:r>
              <a:rPr lang="en-US" sz="1200" dirty="0" smtClean="0">
                <a:solidFill>
                  <a:srgbClr val="000000"/>
                </a:solidFill>
                <a:latin typeface="Consolas"/>
              </a:rPr>
              <a:t>/</a:t>
            </a:r>
            <a:r>
              <a:rPr lang="en-US" sz="1200" dirty="0" smtClean="0">
                <a:solidFill>
                  <a:srgbClr val="3F7F5F"/>
                </a:solidFill>
                <a:latin typeface="Consolas"/>
              </a:rPr>
              <a:t>/ </a:t>
            </a:r>
            <a:r>
              <a:rPr lang="en-US" sz="1200" dirty="0">
                <a:solidFill>
                  <a:srgbClr val="3F7F5F"/>
                </a:solidFill>
                <a:latin typeface="Consolas"/>
              </a:rPr>
              <a:t>LOW_PASS_FIR_FILTER&gt;&gt;</a:t>
            </a:r>
          </a:p>
          <a:p>
            <a:r>
              <a:rPr lang="en-US" sz="1200" dirty="0">
                <a:solidFill>
                  <a:srgbClr val="000000"/>
                </a:solidFill>
                <a:latin typeface="Consolas"/>
              </a:rPr>
              <a:t> </a:t>
            </a:r>
            <a:r>
              <a:rPr lang="en-US" sz="1200" dirty="0" smtClean="0">
                <a:solidFill>
                  <a:srgbClr val="3F7F5F"/>
                </a:solidFill>
                <a:latin typeface="Consolas"/>
              </a:rPr>
              <a:t>//**********************</a:t>
            </a:r>
            <a:endParaRPr lang="en-US" sz="1200" b="1" dirty="0">
              <a:latin typeface="Courier New" pitchFamily="49" charset="0"/>
            </a:endParaRPr>
          </a:p>
        </p:txBody>
      </p:sp>
      <p:sp>
        <p:nvSpPr>
          <p:cNvPr id="7" name="Rectangle 7"/>
          <p:cNvSpPr>
            <a:spLocks noChangeArrowheads="1"/>
          </p:cNvSpPr>
          <p:nvPr/>
        </p:nvSpPr>
        <p:spPr bwMode="auto">
          <a:xfrm>
            <a:off x="4131734" y="4614334"/>
            <a:ext cx="4902200" cy="999066"/>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solidFill>
                  <a:srgbClr val="3F7F5F"/>
                </a:solidFill>
                <a:latin typeface="Consolas"/>
              </a:rPr>
              <a:t>// Task 8: will clear out the delay line</a:t>
            </a:r>
          </a:p>
          <a:p>
            <a:r>
              <a:rPr lang="en-US" sz="1200" b="1" dirty="0">
                <a:solidFill>
                  <a:srgbClr val="7F0055"/>
                </a:solidFill>
                <a:latin typeface="Consolas"/>
              </a:rPr>
              <a:t>__attribute__</a:t>
            </a:r>
            <a:r>
              <a:rPr lang="en-US" sz="1200" b="1" dirty="0">
                <a:solidFill>
                  <a:srgbClr val="000000"/>
                </a:solidFill>
                <a:latin typeface="Consolas"/>
              </a:rPr>
              <a:t>((</a:t>
            </a:r>
            <a:r>
              <a:rPr lang="en-US" sz="1200" b="1" dirty="0">
                <a:solidFill>
                  <a:srgbClr val="7F0055"/>
                </a:solidFill>
                <a:latin typeface="Consolas"/>
              </a:rPr>
              <a:t>interrupt</a:t>
            </a:r>
            <a:r>
              <a:rPr lang="en-US" sz="1200" b="1" dirty="0">
                <a:solidFill>
                  <a:srgbClr val="000000"/>
                </a:solidFill>
                <a:latin typeface="Consolas"/>
              </a:rPr>
              <a:t>))  </a:t>
            </a:r>
            <a:r>
              <a:rPr lang="en-US" sz="1200" b="1" dirty="0">
                <a:solidFill>
                  <a:srgbClr val="7F0055"/>
                </a:solidFill>
                <a:latin typeface="Consolas"/>
              </a:rPr>
              <a:t>void</a:t>
            </a:r>
            <a:r>
              <a:rPr lang="en-US" sz="1200" b="1" dirty="0">
                <a:solidFill>
                  <a:srgbClr val="000000"/>
                </a:solidFill>
                <a:latin typeface="Consolas"/>
              </a:rPr>
              <a:t> Cla1Task8 ( </a:t>
            </a:r>
            <a:r>
              <a:rPr lang="en-US" sz="1200" b="1" dirty="0">
                <a:solidFill>
                  <a:srgbClr val="7F0055"/>
                </a:solidFill>
                <a:latin typeface="Consolas"/>
              </a:rPr>
              <a:t>void</a:t>
            </a:r>
            <a:r>
              <a:rPr lang="en-US" sz="1200" b="1" dirty="0">
                <a:solidFill>
                  <a:srgbClr val="000000"/>
                </a:solidFill>
                <a:latin typeface="Consolas"/>
              </a:rPr>
              <a:t> )</a:t>
            </a:r>
          </a:p>
          <a:p>
            <a:r>
              <a:rPr lang="en-US" sz="1200" dirty="0">
                <a:solidFill>
                  <a:srgbClr val="000000"/>
                </a:solidFill>
                <a:latin typeface="Consolas"/>
              </a:rPr>
              <a:t>{</a:t>
            </a:r>
          </a:p>
          <a:p>
            <a:r>
              <a:rPr lang="en-US" sz="1200" dirty="0">
                <a:solidFill>
                  <a:srgbClr val="000000"/>
                </a:solidFill>
                <a:latin typeface="Consolas"/>
              </a:rPr>
              <a:t>&lt;S8:REPLACE_ME&gt;</a:t>
            </a:r>
          </a:p>
          <a:p>
            <a:r>
              <a:rPr lang="en-US" sz="1200" dirty="0">
                <a:solidFill>
                  <a:srgbClr val="000000"/>
                </a:solidFill>
                <a:latin typeface="Consolas"/>
              </a:rPr>
              <a:t>}</a:t>
            </a:r>
            <a:endParaRPr lang="en-US" sz="1200" b="1" dirty="0">
              <a:latin typeface="Courier New" pitchFamily="49" charset="0"/>
            </a:endParaRPr>
          </a:p>
        </p:txBody>
      </p:sp>
    </p:spTree>
    <p:extLst>
      <p:ext uri="{BB962C8B-B14F-4D97-AF65-F5344CB8AC3E}">
        <p14:creationId xmlns:p14="http://schemas.microsoft.com/office/powerpoint/2010/main" val="24513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linds(horizontal)">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code from C28x to the CLA</a:t>
            </a:r>
            <a:endParaRPr lang="en-US" dirty="0"/>
          </a:p>
        </p:txBody>
      </p:sp>
      <p:sp>
        <p:nvSpPr>
          <p:cNvPr id="3" name="Content Placeholder 2"/>
          <p:cNvSpPr>
            <a:spLocks noGrp="1"/>
          </p:cNvSpPr>
          <p:nvPr>
            <p:ph idx="1"/>
          </p:nvPr>
        </p:nvSpPr>
        <p:spPr>
          <a:xfrm>
            <a:off x="127000" y="874395"/>
            <a:ext cx="4004734" cy="5018405"/>
          </a:xfrm>
        </p:spPr>
        <p:txBody>
          <a:bodyPr/>
          <a:lstStyle/>
          <a:p>
            <a:r>
              <a:rPr lang="en-US" sz="1600" b="1" dirty="0" smtClean="0"/>
              <a:t>Step 10: </a:t>
            </a:r>
            <a:r>
              <a:rPr lang="en-US" sz="1600" dirty="0" smtClean="0"/>
              <a:t>The end-of-task1 ISR should do the rest of what </a:t>
            </a:r>
            <a:r>
              <a:rPr lang="en-US" sz="1600" u="sng" dirty="0" smtClean="0"/>
              <a:t>adcint1Isr()</a:t>
            </a:r>
            <a:r>
              <a:rPr lang="en-US" sz="1600" dirty="0" smtClean="0"/>
              <a:t> was doing i.e. it should buffer the filtered values from the CLA and then when the count hits 1024 it should signal the background loop that an FFT should be run on the data. </a:t>
            </a:r>
          </a:p>
          <a:p>
            <a:pPr lvl="1"/>
            <a:r>
              <a:rPr lang="en-US" sz="1400" dirty="0" smtClean="0"/>
              <a:t>Copy the code that was doing the buffering in </a:t>
            </a:r>
            <a:r>
              <a:rPr lang="en-US" sz="1400" u="sng" dirty="0" smtClean="0"/>
              <a:t>adcint1Isr() </a:t>
            </a:r>
            <a:r>
              <a:rPr lang="en-US" sz="1400" dirty="0" smtClean="0"/>
              <a:t>and place it in </a:t>
            </a:r>
            <a:r>
              <a:rPr lang="en-US" sz="1400" u="sng" dirty="0" smtClean="0"/>
              <a:t>cla1Isr1()</a:t>
            </a:r>
          </a:p>
          <a:p>
            <a:pPr lvl="1"/>
            <a:r>
              <a:rPr lang="en-US" sz="1400" dirty="0" smtClean="0"/>
              <a:t>cla1Isr1() should clear out the ADC interrupt flag and acknowledge the interrupt in the PIE module</a:t>
            </a:r>
          </a:p>
          <a:p>
            <a:endParaRPr lang="en-US" sz="1600" b="1" dirty="0" smtClean="0"/>
          </a:p>
          <a:p>
            <a:endParaRPr lang="en-US" sz="1400" dirty="0"/>
          </a:p>
          <a:p>
            <a:endParaRPr lang="en-US" dirty="0" smtClean="0"/>
          </a:p>
        </p:txBody>
      </p:sp>
      <p:sp>
        <p:nvSpPr>
          <p:cNvPr id="4" name="Slide Number Placeholder 3"/>
          <p:cNvSpPr>
            <a:spLocks noGrp="1"/>
          </p:cNvSpPr>
          <p:nvPr>
            <p:ph type="sldNum" sz="quarter" idx="10"/>
          </p:nvPr>
        </p:nvSpPr>
        <p:spPr/>
        <p:txBody>
          <a:bodyPr/>
          <a:lstStyle/>
          <a:p>
            <a:fld id="{3B20521C-F793-4067-BB07-C7AF74E21EF3}" type="slidenum">
              <a:rPr lang="en-US" smtClean="0"/>
              <a:pPr/>
              <a:t>21</a:t>
            </a:fld>
            <a:endParaRPr lang="en-US"/>
          </a:p>
        </p:txBody>
      </p:sp>
      <p:sp>
        <p:nvSpPr>
          <p:cNvPr id="11" name="Rectangle 7"/>
          <p:cNvSpPr>
            <a:spLocks noChangeArrowheads="1"/>
          </p:cNvSpPr>
          <p:nvPr/>
        </p:nvSpPr>
        <p:spPr bwMode="auto">
          <a:xfrm>
            <a:off x="4131734" y="897466"/>
            <a:ext cx="4902200" cy="2497667"/>
          </a:xfrm>
          <a:prstGeom prst="rect">
            <a:avLst/>
          </a:prstGeom>
          <a:solidFill>
            <a:schemeClr val="bg1">
              <a:lumMod val="95000"/>
            </a:schemeClr>
          </a:solidFill>
          <a:ln w="9525" algn="ctr">
            <a:solidFill>
              <a:schemeClr val="tx1"/>
            </a:solidFill>
            <a:miter lim="800000"/>
            <a:headEnd/>
            <a:tailEnd/>
          </a:ln>
        </p:spPr>
        <p:txBody>
          <a:bodyPr wrap="none"/>
          <a:lstStyle/>
          <a:p>
            <a:r>
              <a:rPr lang="en-US" sz="1200" b="1" dirty="0">
                <a:solidFill>
                  <a:srgbClr val="7F0055"/>
                </a:solidFill>
                <a:highlight>
                  <a:srgbClr val="E0E0E0"/>
                </a:highlight>
                <a:latin typeface="Consolas"/>
              </a:rPr>
              <a:t>__attribute__</a:t>
            </a:r>
            <a:r>
              <a:rPr lang="en-US" sz="1200" b="1" dirty="0">
                <a:solidFill>
                  <a:srgbClr val="000000"/>
                </a:solidFill>
                <a:highlight>
                  <a:srgbClr val="E0E0E0"/>
                </a:highlight>
                <a:latin typeface="Consolas"/>
              </a:rPr>
              <a:t>((</a:t>
            </a:r>
            <a:r>
              <a:rPr lang="en-US" sz="1200" b="1" dirty="0">
                <a:solidFill>
                  <a:srgbClr val="7F0055"/>
                </a:solidFill>
                <a:highlight>
                  <a:srgbClr val="E0E0E0"/>
                </a:highlight>
                <a:latin typeface="Consolas"/>
              </a:rPr>
              <a:t>interrupt</a:t>
            </a:r>
            <a:r>
              <a:rPr lang="en-US" sz="1200" b="1" dirty="0">
                <a:solidFill>
                  <a:srgbClr val="000000"/>
                </a:solidFill>
                <a:highlight>
                  <a:srgbClr val="E0E0E0"/>
                </a:highlight>
                <a:latin typeface="Consolas"/>
              </a:rPr>
              <a:t>))  </a:t>
            </a:r>
            <a:r>
              <a:rPr lang="en-US" sz="1200" b="1" dirty="0">
                <a:solidFill>
                  <a:srgbClr val="7F0055"/>
                </a:solidFill>
                <a:highlight>
                  <a:srgbClr val="E0E0E0"/>
                </a:highlight>
                <a:latin typeface="Consolas"/>
              </a:rPr>
              <a:t>void</a:t>
            </a:r>
            <a:r>
              <a:rPr lang="en-US" sz="1200" b="1" dirty="0">
                <a:solidFill>
                  <a:srgbClr val="000000"/>
                </a:solidFill>
                <a:highlight>
                  <a:srgbClr val="E0E0E0"/>
                </a:highlight>
                <a:latin typeface="Consolas"/>
              </a:rPr>
              <a:t> cla1Isr1 ()</a:t>
            </a:r>
          </a:p>
          <a:p>
            <a:r>
              <a:rPr lang="en-US" sz="1200" dirty="0">
                <a:solidFill>
                  <a:srgbClr val="000000"/>
                </a:solidFill>
                <a:highlight>
                  <a:srgbClr val="E0E0E0"/>
                </a:highlight>
                <a:latin typeface="Consolas"/>
              </a:rPr>
              <a:t>{</a:t>
            </a:r>
          </a:p>
          <a:p>
            <a:r>
              <a:rPr lang="en-US" sz="1200" dirty="0">
                <a:solidFill>
                  <a:srgbClr val="3F7F5F"/>
                </a:solidFill>
                <a:highlight>
                  <a:srgbClr val="E0E0E0"/>
                </a:highlight>
                <a:latin typeface="Consolas"/>
              </a:rPr>
              <a:t>// Clear the ADC interrupt flag so the next SOC can occur</a:t>
            </a:r>
          </a:p>
          <a:p>
            <a:r>
              <a:rPr lang="en-US" sz="1200" dirty="0">
                <a:solidFill>
                  <a:srgbClr val="000000"/>
                </a:solidFill>
                <a:highlight>
                  <a:srgbClr val="E0E0E0"/>
                </a:highlight>
                <a:latin typeface="Consolas"/>
              </a:rPr>
              <a:t>AdcRegs.ADCINTFLGCLR.bit.ADCINT1 = 1;</a:t>
            </a:r>
          </a:p>
          <a:p>
            <a:endParaRPr lang="en-US" sz="1200" dirty="0">
              <a:latin typeface="Consolas"/>
            </a:endParaRPr>
          </a:p>
          <a:p>
            <a:r>
              <a:rPr lang="en-US" sz="1200" dirty="0" smtClean="0">
                <a:solidFill>
                  <a:srgbClr val="3F7F5F"/>
                </a:solidFill>
                <a:highlight>
                  <a:srgbClr val="E0E0E0"/>
                </a:highlight>
                <a:latin typeface="Consolas"/>
              </a:rPr>
              <a:t>// </a:t>
            </a:r>
            <a:r>
              <a:rPr lang="en-US" sz="1200" dirty="0">
                <a:solidFill>
                  <a:srgbClr val="3F7F5F"/>
                </a:solidFill>
                <a:highlight>
                  <a:srgbClr val="E0E0E0"/>
                </a:highlight>
                <a:latin typeface="Consolas"/>
              </a:rPr>
              <a:t>store the filtered output</a:t>
            </a:r>
          </a:p>
          <a:p>
            <a:r>
              <a:rPr lang="en-US" sz="1200" dirty="0" smtClean="0">
                <a:solidFill>
                  <a:srgbClr val="000000"/>
                </a:solidFill>
                <a:highlight>
                  <a:srgbClr val="E0E0E0"/>
                </a:highlight>
                <a:latin typeface="Consolas"/>
              </a:rPr>
              <a:t>&lt;</a:t>
            </a:r>
            <a:r>
              <a:rPr lang="en-US" sz="1200" dirty="0">
                <a:solidFill>
                  <a:srgbClr val="000000"/>
                </a:solidFill>
                <a:highlight>
                  <a:srgbClr val="E0E0E0"/>
                </a:highlight>
                <a:latin typeface="Consolas"/>
              </a:rPr>
              <a:t>S9:REPLACE_ME</a:t>
            </a:r>
            <a:r>
              <a:rPr lang="en-US" sz="1200" dirty="0" smtClean="0">
                <a:solidFill>
                  <a:srgbClr val="000000"/>
                </a:solidFill>
                <a:highlight>
                  <a:srgbClr val="E0E0E0"/>
                </a:highlight>
                <a:latin typeface="Consolas"/>
              </a:rPr>
              <a:t>&gt;</a:t>
            </a:r>
          </a:p>
          <a:p>
            <a:endParaRPr lang="en-US" sz="1200" dirty="0">
              <a:solidFill>
                <a:srgbClr val="000000"/>
              </a:solidFill>
              <a:highlight>
                <a:srgbClr val="E0E0E0"/>
              </a:highlight>
              <a:latin typeface="Consolas"/>
            </a:endParaRPr>
          </a:p>
          <a:p>
            <a:r>
              <a:rPr lang="en-US" sz="1200" dirty="0">
                <a:solidFill>
                  <a:srgbClr val="3F7F5F"/>
                </a:solidFill>
                <a:highlight>
                  <a:srgbClr val="E0E0E0"/>
                </a:highlight>
                <a:latin typeface="Consolas"/>
              </a:rPr>
              <a:t>// Acknowledge the end-of-task interrupt for task 1</a:t>
            </a:r>
          </a:p>
          <a:p>
            <a:r>
              <a:rPr lang="en-US" sz="1200" dirty="0" err="1">
                <a:solidFill>
                  <a:srgbClr val="000000"/>
                </a:solidFill>
                <a:highlight>
                  <a:srgbClr val="E0E0E0"/>
                </a:highlight>
                <a:latin typeface="Consolas"/>
              </a:rPr>
              <a:t>PieCtrlRegs.PIEACK.all</a:t>
            </a:r>
            <a:r>
              <a:rPr lang="en-US" sz="1200" dirty="0">
                <a:solidFill>
                  <a:srgbClr val="000000"/>
                </a:solidFill>
                <a:highlight>
                  <a:srgbClr val="E0E0E0"/>
                </a:highlight>
                <a:latin typeface="Consolas"/>
              </a:rPr>
              <a:t> = </a:t>
            </a:r>
            <a:r>
              <a:rPr lang="en-US" sz="1200" dirty="0">
                <a:solidFill>
                  <a:srgbClr val="000000"/>
                </a:solidFill>
                <a:highlight>
                  <a:srgbClr val="D4D4D4"/>
                </a:highlight>
                <a:latin typeface="Consolas"/>
              </a:rPr>
              <a:t>M_INT11</a:t>
            </a:r>
            <a:r>
              <a:rPr lang="en-US" sz="1200" dirty="0">
                <a:solidFill>
                  <a:srgbClr val="000000"/>
                </a:solidFill>
                <a:highlight>
                  <a:srgbClr val="E0E0E0"/>
                </a:highlight>
                <a:latin typeface="Consolas"/>
              </a:rPr>
              <a:t>;</a:t>
            </a:r>
          </a:p>
          <a:p>
            <a:r>
              <a:rPr lang="en-US" sz="1200" dirty="0">
                <a:solidFill>
                  <a:srgbClr val="3F7F5F"/>
                </a:solidFill>
                <a:highlight>
                  <a:srgbClr val="E0E0E0"/>
                </a:highlight>
                <a:latin typeface="Consolas"/>
              </a:rPr>
              <a:t>//</a:t>
            </a:r>
            <a:r>
              <a:rPr lang="en-US" sz="1200" dirty="0" err="1">
                <a:solidFill>
                  <a:srgbClr val="3F7F5F"/>
                </a:solidFill>
                <a:highlight>
                  <a:srgbClr val="E0E0E0"/>
                </a:highlight>
                <a:latin typeface="Consolas"/>
              </a:rPr>
              <a:t>asm</a:t>
            </a:r>
            <a:r>
              <a:rPr lang="en-US" sz="1200" dirty="0">
                <a:solidFill>
                  <a:srgbClr val="3F7F5F"/>
                </a:solidFill>
                <a:highlight>
                  <a:srgbClr val="E0E0E0"/>
                </a:highlight>
                <a:latin typeface="Consolas"/>
              </a:rPr>
              <a:t>(" ESTOP0");</a:t>
            </a:r>
          </a:p>
          <a:p>
            <a:r>
              <a:rPr lang="en-US" sz="1200" dirty="0">
                <a:solidFill>
                  <a:srgbClr val="000000"/>
                </a:solidFill>
                <a:highlight>
                  <a:srgbClr val="E0E0E0"/>
                </a:highlight>
                <a:latin typeface="Consolas"/>
              </a:rPr>
              <a:t>}</a:t>
            </a:r>
            <a:endParaRPr lang="en-US" sz="1200" b="1" dirty="0">
              <a:latin typeface="Courier New" pitchFamily="49" charset="0"/>
            </a:endParaRPr>
          </a:p>
        </p:txBody>
      </p:sp>
    </p:spTree>
    <p:extLst>
      <p:ext uri="{BB962C8B-B14F-4D97-AF65-F5344CB8AC3E}">
        <p14:creationId xmlns:p14="http://schemas.microsoft.com/office/powerpoint/2010/main" val="23948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5" y="1885950"/>
            <a:ext cx="8458200" cy="1470025"/>
          </a:xfrm>
        </p:spPr>
        <p:txBody>
          <a:bodyPr/>
          <a:lstStyle/>
          <a:p>
            <a:r>
              <a:rPr lang="en-US" dirty="0" smtClean="0"/>
              <a:t>Debugging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550623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0" y="1371600"/>
            <a:ext cx="419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defTabSz="685800">
              <a:spcBef>
                <a:spcPct val="20000"/>
              </a:spcBef>
              <a:buClr>
                <a:schemeClr val="tx1"/>
              </a:buClr>
              <a:buFont typeface="Wingdings" pitchFamily="2" charset="2"/>
              <a:buAutoNum type="arabicParenR"/>
            </a:pPr>
            <a:r>
              <a:rPr lang="en-US" sz="2000" b="1" dirty="0"/>
              <a:t>When you launch a debug session the debug view (window within CCS) will have entries for C28x and CLA.</a:t>
            </a:r>
          </a:p>
          <a:p>
            <a:pPr marL="609600" indent="-609600" defTabSz="685800">
              <a:spcBef>
                <a:spcPct val="20000"/>
              </a:spcBef>
              <a:buClr>
                <a:schemeClr val="tx1"/>
              </a:buClr>
              <a:buFont typeface="Wingdings" pitchFamily="2" charset="2"/>
              <a:buAutoNum type="arabicParenR"/>
            </a:pPr>
            <a:r>
              <a:rPr lang="en-US" sz="2000" b="1" dirty="0"/>
              <a:t>Clicking on CLA changes the context of all windows in CCS to reflect CLA data.</a:t>
            </a:r>
          </a:p>
          <a:p>
            <a:pPr marL="609600" indent="-609600" defTabSz="685800">
              <a:spcBef>
                <a:spcPct val="20000"/>
              </a:spcBef>
              <a:buClr>
                <a:schemeClr val="tx1"/>
              </a:buClr>
              <a:buFont typeface="Wingdings" pitchFamily="2" charset="2"/>
              <a:buAutoNum type="arabicParenR"/>
            </a:pPr>
            <a:r>
              <a:rPr lang="en-US" sz="2000" b="1" dirty="0"/>
              <a:t>Connecting to the CLA core from the debug perspective enables single stepping</a:t>
            </a:r>
          </a:p>
          <a:p>
            <a:pPr marL="609600" indent="-609600" defTabSz="685800">
              <a:spcBef>
                <a:spcPct val="20000"/>
              </a:spcBef>
              <a:buClr>
                <a:schemeClr val="tx1"/>
              </a:buClr>
              <a:buFont typeface="Wingdings" pitchFamily="2" charset="2"/>
              <a:buAutoNum type="arabicParenR"/>
            </a:pPr>
            <a:r>
              <a:rPr lang="en-US" sz="2000" b="1" dirty="0"/>
              <a:t>Load Program Symbols onto the CLA from Target menu options to begin debugging</a:t>
            </a:r>
          </a:p>
        </p:txBody>
      </p:sp>
      <p:sp>
        <p:nvSpPr>
          <p:cNvPr id="252933" name="Text Box 5"/>
          <p:cNvSpPr txBox="1">
            <a:spLocks noChangeArrowheads="1"/>
          </p:cNvSpPr>
          <p:nvPr/>
        </p:nvSpPr>
        <p:spPr bwMode="auto">
          <a:xfrm>
            <a:off x="539750" y="657225"/>
            <a:ext cx="8032750" cy="641350"/>
          </a:xfrm>
          <a:prstGeom prst="rect">
            <a:avLst/>
          </a:prstGeom>
          <a:solidFill>
            <a:srgbClr val="0000FF"/>
          </a:solidFill>
          <a:ln w="9525" algn="ctr">
            <a:noFill/>
            <a:miter lim="800000"/>
            <a:headEnd/>
            <a:tailEnd/>
          </a:ln>
          <a:effectLst>
            <a:outerShdw dist="107763" dir="2700000" algn="ctr" rotWithShape="0">
              <a:schemeClr val="bg2">
                <a:alpha val="50000"/>
              </a:schemeClr>
            </a:outerShdw>
          </a:effectLst>
        </p:spPr>
        <p:txBody>
          <a:bodyPr wrap="none">
            <a:spAutoFit/>
          </a:bodyPr>
          <a:lstStyle/>
          <a:p>
            <a:pPr>
              <a:defRPr/>
            </a:pPr>
            <a:r>
              <a:rPr lang="en-US" b="1" dirty="0">
                <a:solidFill>
                  <a:schemeClr val="bg1"/>
                </a:solidFill>
              </a:rPr>
              <a:t>The CLA can halt, single-step and run independently from the main CPU</a:t>
            </a:r>
          </a:p>
          <a:p>
            <a:pPr>
              <a:defRPr/>
            </a:pPr>
            <a:r>
              <a:rPr lang="en-US" b="1" dirty="0">
                <a:solidFill>
                  <a:schemeClr val="bg1"/>
                </a:solidFill>
              </a:rPr>
              <a:t>Both the CLA and the main CPU are debugged from the same JTAG port</a:t>
            </a:r>
          </a:p>
        </p:txBody>
      </p:sp>
      <p:pic>
        <p:nvPicPr>
          <p:cNvPr id="252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7244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5" name="Rectangle 7"/>
          <p:cNvSpPr>
            <a:spLocks noChangeArrowheads="1"/>
          </p:cNvSpPr>
          <p:nvPr/>
        </p:nvSpPr>
        <p:spPr bwMode="auto">
          <a:xfrm>
            <a:off x="4343400" y="1752600"/>
            <a:ext cx="3429000" cy="152400"/>
          </a:xfrm>
          <a:prstGeom prst="rect">
            <a:avLst/>
          </a:prstGeom>
          <a:solidFill>
            <a:srgbClr val="FF0000">
              <a:alpha val="50195"/>
            </a:srgbClr>
          </a:solidFill>
          <a:ln w="19050">
            <a:solidFill>
              <a:schemeClr val="tx1"/>
            </a:solidFill>
            <a:miter lim="800000"/>
            <a:headEnd/>
            <a:tailEnd/>
          </a:ln>
        </p:spPr>
        <p:txBody>
          <a:bodyPr wrap="none" anchor="ctr"/>
          <a:lstStyle/>
          <a:p>
            <a:endParaRPr lang="en-US" dirty="0"/>
          </a:p>
        </p:txBody>
      </p:sp>
      <p:sp>
        <p:nvSpPr>
          <p:cNvPr id="252936" name="Rectangle 8"/>
          <p:cNvSpPr>
            <a:spLocks noChangeArrowheads="1"/>
          </p:cNvSpPr>
          <p:nvPr/>
        </p:nvSpPr>
        <p:spPr bwMode="auto">
          <a:xfrm>
            <a:off x="4419600" y="2743200"/>
            <a:ext cx="2514600" cy="152400"/>
          </a:xfrm>
          <a:prstGeom prst="rect">
            <a:avLst/>
          </a:prstGeom>
          <a:solidFill>
            <a:srgbClr val="FF0000">
              <a:alpha val="50195"/>
            </a:srgbClr>
          </a:solidFill>
          <a:ln w="19050">
            <a:solidFill>
              <a:schemeClr val="tx1"/>
            </a:solidFill>
            <a:miter lim="800000"/>
            <a:headEnd/>
            <a:tailEnd/>
          </a:ln>
        </p:spPr>
        <p:txBody>
          <a:bodyPr wrap="none" anchor="ctr"/>
          <a:lstStyle/>
          <a:p>
            <a:endParaRPr lang="en-US" dirty="0"/>
          </a:p>
        </p:txBody>
      </p:sp>
      <p:pic>
        <p:nvPicPr>
          <p:cNvPr id="2529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962400"/>
            <a:ext cx="1960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962400"/>
            <a:ext cx="1960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9" name="AutoShape 11"/>
          <p:cNvSpPr>
            <a:spLocks noChangeArrowheads="1"/>
          </p:cNvSpPr>
          <p:nvPr/>
        </p:nvSpPr>
        <p:spPr bwMode="auto">
          <a:xfrm>
            <a:off x="4114800" y="1752600"/>
            <a:ext cx="228600" cy="152400"/>
          </a:xfrm>
          <a:prstGeom prst="rightArrow">
            <a:avLst>
              <a:gd name="adj1" fmla="val 50000"/>
              <a:gd name="adj2" fmla="val 37500"/>
            </a:avLst>
          </a:prstGeom>
          <a:solidFill>
            <a:srgbClr val="0000FF"/>
          </a:solidFill>
          <a:ln w="19050">
            <a:solidFill>
              <a:schemeClr val="tx1"/>
            </a:solidFill>
            <a:miter lim="800000"/>
            <a:headEnd/>
            <a:tailEnd/>
          </a:ln>
        </p:spPr>
        <p:txBody>
          <a:bodyPr wrap="none" anchor="ctr"/>
          <a:lstStyle/>
          <a:p>
            <a:endParaRPr lang="en-US" dirty="0"/>
          </a:p>
        </p:txBody>
      </p:sp>
      <p:sp>
        <p:nvSpPr>
          <p:cNvPr id="252940" name="AutoShape 12"/>
          <p:cNvSpPr>
            <a:spLocks noChangeArrowheads="1"/>
          </p:cNvSpPr>
          <p:nvPr/>
        </p:nvSpPr>
        <p:spPr bwMode="auto">
          <a:xfrm>
            <a:off x="4114800" y="2743200"/>
            <a:ext cx="228600" cy="152400"/>
          </a:xfrm>
          <a:prstGeom prst="rightArrow">
            <a:avLst>
              <a:gd name="adj1" fmla="val 50000"/>
              <a:gd name="adj2" fmla="val 37500"/>
            </a:avLst>
          </a:prstGeom>
          <a:solidFill>
            <a:srgbClr val="0000FF"/>
          </a:solidFill>
          <a:ln w="19050">
            <a:solidFill>
              <a:schemeClr val="tx1"/>
            </a:solidFill>
            <a:miter lim="800000"/>
            <a:headEnd/>
            <a:tailEnd/>
          </a:ln>
        </p:spPr>
        <p:txBody>
          <a:bodyPr wrap="none" anchor="ctr"/>
          <a:lstStyle/>
          <a:p>
            <a:endParaRPr lang="en-US" dirty="0"/>
          </a:p>
        </p:txBody>
      </p:sp>
      <p:pic>
        <p:nvPicPr>
          <p:cNvPr id="25294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124200"/>
            <a:ext cx="3600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4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895600"/>
            <a:ext cx="2590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43" name="Rectangle 15"/>
          <p:cNvSpPr>
            <a:spLocks noChangeArrowheads="1"/>
          </p:cNvSpPr>
          <p:nvPr/>
        </p:nvSpPr>
        <p:spPr bwMode="auto">
          <a:xfrm>
            <a:off x="6553200" y="3657600"/>
            <a:ext cx="2514600" cy="152400"/>
          </a:xfrm>
          <a:prstGeom prst="rect">
            <a:avLst/>
          </a:prstGeom>
          <a:solidFill>
            <a:srgbClr val="FF0000">
              <a:alpha val="50195"/>
            </a:srgbClr>
          </a:solidFill>
          <a:ln w="19050">
            <a:solidFill>
              <a:schemeClr val="tx1"/>
            </a:solidFill>
            <a:miter lim="800000"/>
            <a:headEnd/>
            <a:tailEnd/>
          </a:ln>
        </p:spPr>
        <p:txBody>
          <a:bodyPr wrap="none" anchor="ctr"/>
          <a:lstStyle/>
          <a:p>
            <a:endParaRPr lang="en-US" dirty="0"/>
          </a:p>
        </p:txBody>
      </p:sp>
      <p:sp>
        <p:nvSpPr>
          <p:cNvPr id="2" name="Title 1"/>
          <p:cNvSpPr>
            <a:spLocks noGrp="1"/>
          </p:cNvSpPr>
          <p:nvPr>
            <p:ph type="title"/>
          </p:nvPr>
        </p:nvSpPr>
        <p:spPr>
          <a:xfrm>
            <a:off x="184150" y="95250"/>
            <a:ext cx="8458200" cy="609600"/>
          </a:xfrm>
        </p:spPr>
        <p:txBody>
          <a:bodyPr/>
          <a:lstStyle/>
          <a:p>
            <a:r>
              <a:rPr lang="en-US" dirty="0" smtClean="0"/>
              <a:t>Debugging CLA C code</a:t>
            </a:r>
            <a:endParaRPr lang="en-US" dirty="0"/>
          </a:p>
        </p:txBody>
      </p:sp>
    </p:spTree>
    <p:extLst>
      <p:ext uri="{BB962C8B-B14F-4D97-AF65-F5344CB8AC3E}">
        <p14:creationId xmlns:p14="http://schemas.microsoft.com/office/powerpoint/2010/main" val="308839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2933"/>
                                        </p:tgtEl>
                                        <p:attrNameLst>
                                          <p:attrName>style.visibility</p:attrName>
                                        </p:attrNameLst>
                                      </p:cBhvr>
                                      <p:to>
                                        <p:strVal val="visible"/>
                                      </p:to>
                                    </p:set>
                                    <p:animEffect transition="in" filter="blinds(horizontal)">
                                      <p:cBhvr>
                                        <p:cTn id="7" dur="500"/>
                                        <p:tgtEl>
                                          <p:spTgt spid="2529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2930">
                                            <p:txEl>
                                              <p:pRg st="0" end="0"/>
                                            </p:txEl>
                                          </p:spTgt>
                                        </p:tgtEl>
                                        <p:attrNameLst>
                                          <p:attrName>style.visibility</p:attrName>
                                        </p:attrNameLst>
                                      </p:cBhvr>
                                      <p:to>
                                        <p:strVal val="visible"/>
                                      </p:to>
                                    </p:set>
                                    <p:animEffect transition="in" filter="blinds(horizontal)">
                                      <p:cBhvr>
                                        <p:cTn id="12" dur="500"/>
                                        <p:tgtEl>
                                          <p:spTgt spid="252930">
                                            <p:txEl>
                                              <p:pRg st="0" end="0"/>
                                            </p:txEl>
                                          </p:spTgt>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252934"/>
                                        </p:tgtEl>
                                        <p:attrNameLst>
                                          <p:attrName>style.visibility</p:attrName>
                                        </p:attrNameLst>
                                      </p:cBhvr>
                                      <p:to>
                                        <p:strVal val="visible"/>
                                      </p:to>
                                    </p:set>
                                    <p:animEffect transition="in" filter="blinds(horizontal)">
                                      <p:cBhvr>
                                        <p:cTn id="16" dur="500"/>
                                        <p:tgtEl>
                                          <p:spTgt spid="252934"/>
                                        </p:tgtEl>
                                      </p:cBhvr>
                                    </p:animEffect>
                                  </p:childTnLst>
                                </p:cTn>
                              </p:par>
                            </p:childTnLst>
                          </p:cTn>
                        </p:par>
                        <p:par>
                          <p:cTn id="17" fill="hold" nodeType="afterGroup">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252939"/>
                                        </p:tgtEl>
                                        <p:attrNameLst>
                                          <p:attrName>style.visibility</p:attrName>
                                        </p:attrNameLst>
                                      </p:cBhvr>
                                      <p:to>
                                        <p:strVal val="visible"/>
                                      </p:to>
                                    </p:set>
                                    <p:animEffect transition="in" filter="blinds(horizontal)">
                                      <p:cBhvr>
                                        <p:cTn id="20" dur="500"/>
                                        <p:tgtEl>
                                          <p:spTgt spid="25293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52940"/>
                                        </p:tgtEl>
                                        <p:attrNameLst>
                                          <p:attrName>style.visibility</p:attrName>
                                        </p:attrNameLst>
                                      </p:cBhvr>
                                      <p:to>
                                        <p:strVal val="visible"/>
                                      </p:to>
                                    </p:set>
                                    <p:animEffect transition="in" filter="blinds(horizontal)">
                                      <p:cBhvr>
                                        <p:cTn id="23" dur="500"/>
                                        <p:tgtEl>
                                          <p:spTgt spid="2529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52930">
                                            <p:txEl>
                                              <p:pRg st="1" end="1"/>
                                            </p:txEl>
                                          </p:spTgt>
                                        </p:tgtEl>
                                        <p:attrNameLst>
                                          <p:attrName>style.visibility</p:attrName>
                                        </p:attrNameLst>
                                      </p:cBhvr>
                                      <p:to>
                                        <p:strVal val="visible"/>
                                      </p:to>
                                    </p:set>
                                    <p:animEffect transition="in" filter="blinds(horizontal)">
                                      <p:cBhvr>
                                        <p:cTn id="28" dur="500"/>
                                        <p:tgtEl>
                                          <p:spTgt spid="252930">
                                            <p:txEl>
                                              <p:pRg st="1" end="1"/>
                                            </p:txEl>
                                          </p:spTgt>
                                        </p:tgtEl>
                                      </p:cBhvr>
                                    </p:animEffect>
                                  </p:childTnLst>
                                </p:cTn>
                              </p:par>
                              <p:par>
                                <p:cTn id="29" presetID="3" presetClass="exit" presetSubtype="10" fill="hold" grpId="1" nodeType="withEffect">
                                  <p:stCondLst>
                                    <p:cond delay="0"/>
                                  </p:stCondLst>
                                  <p:childTnLst>
                                    <p:animEffect transition="out" filter="blinds(horizontal)">
                                      <p:cBhvr>
                                        <p:cTn id="30" dur="500"/>
                                        <p:tgtEl>
                                          <p:spTgt spid="252940"/>
                                        </p:tgtEl>
                                      </p:cBhvr>
                                    </p:animEffect>
                                    <p:set>
                                      <p:cBhvr>
                                        <p:cTn id="31" dur="1" fill="hold">
                                          <p:stCondLst>
                                            <p:cond delay="499"/>
                                          </p:stCondLst>
                                        </p:cTn>
                                        <p:tgtEl>
                                          <p:spTgt spid="252940"/>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252939"/>
                                        </p:tgtEl>
                                      </p:cBhvr>
                                    </p:animEffect>
                                    <p:set>
                                      <p:cBhvr>
                                        <p:cTn id="34" dur="1" fill="hold">
                                          <p:stCondLst>
                                            <p:cond delay="499"/>
                                          </p:stCondLst>
                                        </p:cTn>
                                        <p:tgtEl>
                                          <p:spTgt spid="252939"/>
                                        </p:tgtEl>
                                        <p:attrNameLst>
                                          <p:attrName>style.visibility</p:attrName>
                                        </p:attrNameLst>
                                      </p:cBhvr>
                                      <p:to>
                                        <p:strVal val="hidden"/>
                                      </p:to>
                                    </p:set>
                                  </p:childTnLst>
                                </p:cTn>
                              </p:par>
                            </p:childTnLst>
                          </p:cTn>
                        </p:par>
                        <p:par>
                          <p:cTn id="35" fill="hold" nodeType="afterGroup">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252935"/>
                                        </p:tgtEl>
                                        <p:attrNameLst>
                                          <p:attrName>style.visibility</p:attrName>
                                        </p:attrNameLst>
                                      </p:cBhvr>
                                      <p:to>
                                        <p:strVal val="visible"/>
                                      </p:to>
                                    </p:set>
                                    <p:animEffect transition="in" filter="blinds(horizontal)">
                                      <p:cBhvr>
                                        <p:cTn id="38" dur="500"/>
                                        <p:tgtEl>
                                          <p:spTgt spid="252935"/>
                                        </p:tgtEl>
                                      </p:cBhvr>
                                    </p:animEffect>
                                  </p:childTnLst>
                                </p:cTn>
                              </p:par>
                              <p:par>
                                <p:cTn id="39" presetID="3" presetClass="entr" presetSubtype="10" fill="hold" nodeType="withEffect">
                                  <p:stCondLst>
                                    <p:cond delay="0"/>
                                  </p:stCondLst>
                                  <p:childTnLst>
                                    <p:set>
                                      <p:cBhvr>
                                        <p:cTn id="40" dur="1" fill="hold">
                                          <p:stCondLst>
                                            <p:cond delay="0"/>
                                          </p:stCondLst>
                                        </p:cTn>
                                        <p:tgtEl>
                                          <p:spTgt spid="252937"/>
                                        </p:tgtEl>
                                        <p:attrNameLst>
                                          <p:attrName>style.visibility</p:attrName>
                                        </p:attrNameLst>
                                      </p:cBhvr>
                                      <p:to>
                                        <p:strVal val="visible"/>
                                      </p:to>
                                    </p:set>
                                    <p:animEffect transition="in" filter="blinds(horizontal)">
                                      <p:cBhvr>
                                        <p:cTn id="41" dur="500"/>
                                        <p:tgtEl>
                                          <p:spTgt spid="25293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52935"/>
                                        </p:tgtEl>
                                      </p:cBhvr>
                                    </p:animEffect>
                                    <p:set>
                                      <p:cBhvr>
                                        <p:cTn id="46" dur="1" fill="hold">
                                          <p:stCondLst>
                                            <p:cond delay="499"/>
                                          </p:stCondLst>
                                        </p:cTn>
                                        <p:tgtEl>
                                          <p:spTgt spid="252935"/>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252937"/>
                                        </p:tgtEl>
                                      </p:cBhvr>
                                    </p:animEffect>
                                    <p:set>
                                      <p:cBhvr>
                                        <p:cTn id="49" dur="1" fill="hold">
                                          <p:stCondLst>
                                            <p:cond delay="499"/>
                                          </p:stCondLst>
                                        </p:cTn>
                                        <p:tgtEl>
                                          <p:spTgt spid="252937"/>
                                        </p:tgtEl>
                                        <p:attrNameLst>
                                          <p:attrName>style.visibility</p:attrName>
                                        </p:attrNameLst>
                                      </p:cBhvr>
                                      <p:to>
                                        <p:strVal val="hidden"/>
                                      </p:to>
                                    </p:set>
                                  </p:childTnLst>
                                </p:cTn>
                              </p:par>
                            </p:childTnLst>
                          </p:cTn>
                        </p:par>
                        <p:par>
                          <p:cTn id="50" fill="hold" nodeType="afterGroup">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252936"/>
                                        </p:tgtEl>
                                        <p:attrNameLst>
                                          <p:attrName>style.visibility</p:attrName>
                                        </p:attrNameLst>
                                      </p:cBhvr>
                                      <p:to>
                                        <p:strVal val="visible"/>
                                      </p:to>
                                    </p:set>
                                    <p:animEffect transition="in" filter="blinds(horizontal)">
                                      <p:cBhvr>
                                        <p:cTn id="53" dur="500"/>
                                        <p:tgtEl>
                                          <p:spTgt spid="252936"/>
                                        </p:tgtEl>
                                      </p:cBhvr>
                                    </p:animEffect>
                                  </p:childTnLst>
                                </p:cTn>
                              </p:par>
                              <p:par>
                                <p:cTn id="54" presetID="3" presetClass="entr" presetSubtype="10" fill="hold" nodeType="withEffect">
                                  <p:stCondLst>
                                    <p:cond delay="0"/>
                                  </p:stCondLst>
                                  <p:childTnLst>
                                    <p:set>
                                      <p:cBhvr>
                                        <p:cTn id="55" dur="1" fill="hold">
                                          <p:stCondLst>
                                            <p:cond delay="0"/>
                                          </p:stCondLst>
                                        </p:cTn>
                                        <p:tgtEl>
                                          <p:spTgt spid="252938"/>
                                        </p:tgtEl>
                                        <p:attrNameLst>
                                          <p:attrName>style.visibility</p:attrName>
                                        </p:attrNameLst>
                                      </p:cBhvr>
                                      <p:to>
                                        <p:strVal val="visible"/>
                                      </p:to>
                                    </p:set>
                                    <p:animEffect transition="in" filter="blinds(horizontal)">
                                      <p:cBhvr>
                                        <p:cTn id="56" dur="500"/>
                                        <p:tgtEl>
                                          <p:spTgt spid="25293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nodeType="clickEffect">
                                  <p:stCondLst>
                                    <p:cond delay="0"/>
                                  </p:stCondLst>
                                  <p:childTnLst>
                                    <p:animEffect transition="out" filter="blinds(horizontal)">
                                      <p:cBhvr>
                                        <p:cTn id="60" dur="500"/>
                                        <p:tgtEl>
                                          <p:spTgt spid="252938"/>
                                        </p:tgtEl>
                                      </p:cBhvr>
                                    </p:animEffect>
                                    <p:set>
                                      <p:cBhvr>
                                        <p:cTn id="61" dur="1" fill="hold">
                                          <p:stCondLst>
                                            <p:cond delay="499"/>
                                          </p:stCondLst>
                                        </p:cTn>
                                        <p:tgtEl>
                                          <p:spTgt spid="252938"/>
                                        </p:tgtEl>
                                        <p:attrNameLst>
                                          <p:attrName>style.visibility</p:attrName>
                                        </p:attrNameLst>
                                      </p:cBhvr>
                                      <p:to>
                                        <p:strVal val="hidden"/>
                                      </p:to>
                                    </p:set>
                                  </p:childTnLst>
                                </p:cTn>
                              </p:par>
                              <p:par>
                                <p:cTn id="62" presetID="3" presetClass="entr" presetSubtype="10" fill="hold" nodeType="withEffect">
                                  <p:stCondLst>
                                    <p:cond delay="0"/>
                                  </p:stCondLst>
                                  <p:childTnLst>
                                    <p:set>
                                      <p:cBhvr>
                                        <p:cTn id="63" dur="1" fill="hold">
                                          <p:stCondLst>
                                            <p:cond delay="0"/>
                                          </p:stCondLst>
                                        </p:cTn>
                                        <p:tgtEl>
                                          <p:spTgt spid="252930">
                                            <p:txEl>
                                              <p:pRg st="2" end="2"/>
                                            </p:txEl>
                                          </p:spTgt>
                                        </p:tgtEl>
                                        <p:attrNameLst>
                                          <p:attrName>style.visibility</p:attrName>
                                        </p:attrNameLst>
                                      </p:cBhvr>
                                      <p:to>
                                        <p:strVal val="visible"/>
                                      </p:to>
                                    </p:set>
                                    <p:animEffect transition="in" filter="blinds(horizontal)">
                                      <p:cBhvr>
                                        <p:cTn id="64" dur="500"/>
                                        <p:tgtEl>
                                          <p:spTgt spid="252930">
                                            <p:txEl>
                                              <p:pRg st="2" end="2"/>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252942"/>
                                        </p:tgtEl>
                                        <p:attrNameLst>
                                          <p:attrName>style.visibility</p:attrName>
                                        </p:attrNameLst>
                                      </p:cBhvr>
                                      <p:to>
                                        <p:strVal val="visible"/>
                                      </p:to>
                                    </p:set>
                                    <p:animEffect transition="in" filter="blinds(horizontal)">
                                      <p:cBhvr>
                                        <p:cTn id="67" dur="500"/>
                                        <p:tgtEl>
                                          <p:spTgt spid="252942"/>
                                        </p:tgtEl>
                                      </p:cBhvr>
                                    </p:animEffect>
                                  </p:childTnLst>
                                </p:cTn>
                              </p:par>
                            </p:childTnLst>
                          </p:cTn>
                        </p:par>
                        <p:par>
                          <p:cTn id="68" fill="hold" nodeType="afterGroup">
                            <p:stCondLst>
                              <p:cond delay="500"/>
                            </p:stCondLst>
                            <p:childTnLst>
                              <p:par>
                                <p:cTn id="69" presetID="3" presetClass="entr" presetSubtype="10" fill="hold" grpId="0" nodeType="afterEffect">
                                  <p:stCondLst>
                                    <p:cond delay="0"/>
                                  </p:stCondLst>
                                  <p:childTnLst>
                                    <p:set>
                                      <p:cBhvr>
                                        <p:cTn id="70" dur="1" fill="hold">
                                          <p:stCondLst>
                                            <p:cond delay="0"/>
                                          </p:stCondLst>
                                        </p:cTn>
                                        <p:tgtEl>
                                          <p:spTgt spid="252943"/>
                                        </p:tgtEl>
                                        <p:attrNameLst>
                                          <p:attrName>style.visibility</p:attrName>
                                        </p:attrNameLst>
                                      </p:cBhvr>
                                      <p:to>
                                        <p:strVal val="visible"/>
                                      </p:to>
                                    </p:set>
                                    <p:animEffect transition="in" filter="blinds(horizontal)">
                                      <p:cBhvr>
                                        <p:cTn id="71" dur="500"/>
                                        <p:tgtEl>
                                          <p:spTgt spid="25294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252930">
                                            <p:txEl>
                                              <p:pRg st="3" end="3"/>
                                            </p:txEl>
                                          </p:spTgt>
                                        </p:tgtEl>
                                        <p:attrNameLst>
                                          <p:attrName>style.visibility</p:attrName>
                                        </p:attrNameLst>
                                      </p:cBhvr>
                                      <p:to>
                                        <p:strVal val="visible"/>
                                      </p:to>
                                    </p:set>
                                    <p:animEffect transition="in" filter="blinds(horizontal)">
                                      <p:cBhvr>
                                        <p:cTn id="76" dur="500"/>
                                        <p:tgtEl>
                                          <p:spTgt spid="252930">
                                            <p:txEl>
                                              <p:pRg st="3" end="3"/>
                                            </p:txEl>
                                          </p:spTgt>
                                        </p:tgtEl>
                                      </p:cBhvr>
                                    </p:animEffect>
                                  </p:childTnLst>
                                </p:cTn>
                              </p:par>
                              <p:par>
                                <p:cTn id="77" presetID="3" presetClass="entr" presetSubtype="10" fill="hold" nodeType="withEffect">
                                  <p:stCondLst>
                                    <p:cond delay="0"/>
                                  </p:stCondLst>
                                  <p:childTnLst>
                                    <p:set>
                                      <p:cBhvr>
                                        <p:cTn id="78" dur="1" fill="hold">
                                          <p:stCondLst>
                                            <p:cond delay="0"/>
                                          </p:stCondLst>
                                        </p:cTn>
                                        <p:tgtEl>
                                          <p:spTgt spid="252941"/>
                                        </p:tgtEl>
                                        <p:attrNameLst>
                                          <p:attrName>style.visibility</p:attrName>
                                        </p:attrNameLst>
                                      </p:cBhvr>
                                      <p:to>
                                        <p:strVal val="visible"/>
                                      </p:to>
                                    </p:set>
                                    <p:animEffect transition="in" filter="blinds(horizontal)">
                                      <p:cBhvr>
                                        <p:cTn id="79" dur="500"/>
                                        <p:tgtEl>
                                          <p:spTgt spid="252941"/>
                                        </p:tgtEl>
                                      </p:cBhvr>
                                    </p:animEffect>
                                  </p:childTnLst>
                                </p:cTn>
                              </p:par>
                              <p:par>
                                <p:cTn id="80" presetID="3" presetClass="exit" presetSubtype="10" fill="hold" nodeType="withEffect">
                                  <p:stCondLst>
                                    <p:cond delay="0"/>
                                  </p:stCondLst>
                                  <p:childTnLst>
                                    <p:animEffect transition="out" filter="blinds(horizontal)">
                                      <p:cBhvr>
                                        <p:cTn id="81" dur="500"/>
                                        <p:tgtEl>
                                          <p:spTgt spid="252934"/>
                                        </p:tgtEl>
                                      </p:cBhvr>
                                    </p:animEffect>
                                    <p:set>
                                      <p:cBhvr>
                                        <p:cTn id="82" dur="1" fill="hold">
                                          <p:stCondLst>
                                            <p:cond delay="499"/>
                                          </p:stCondLst>
                                        </p:cTn>
                                        <p:tgtEl>
                                          <p:spTgt spid="252934"/>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252936"/>
                                        </p:tgtEl>
                                      </p:cBhvr>
                                    </p:animEffect>
                                    <p:set>
                                      <p:cBhvr>
                                        <p:cTn id="85" dur="1" fill="hold">
                                          <p:stCondLst>
                                            <p:cond delay="499"/>
                                          </p:stCondLst>
                                        </p:cTn>
                                        <p:tgtEl>
                                          <p:spTgt spid="252936"/>
                                        </p:tgtEl>
                                        <p:attrNameLst>
                                          <p:attrName>style.visibility</p:attrName>
                                        </p:attrNameLst>
                                      </p:cBhvr>
                                      <p:to>
                                        <p:strVal val="hidden"/>
                                      </p:to>
                                    </p:set>
                                  </p:childTnLst>
                                </p:cTn>
                              </p:par>
                              <p:par>
                                <p:cTn id="86" presetID="3" presetClass="exit" presetSubtype="10" fill="hold" nodeType="withEffect">
                                  <p:stCondLst>
                                    <p:cond delay="0"/>
                                  </p:stCondLst>
                                  <p:childTnLst>
                                    <p:animEffect transition="out" filter="blinds(horizontal)">
                                      <p:cBhvr>
                                        <p:cTn id="87" dur="500"/>
                                        <p:tgtEl>
                                          <p:spTgt spid="252942"/>
                                        </p:tgtEl>
                                      </p:cBhvr>
                                    </p:animEffect>
                                    <p:set>
                                      <p:cBhvr>
                                        <p:cTn id="88" dur="1" fill="hold">
                                          <p:stCondLst>
                                            <p:cond delay="499"/>
                                          </p:stCondLst>
                                        </p:cTn>
                                        <p:tgtEl>
                                          <p:spTgt spid="252942"/>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252943"/>
                                        </p:tgtEl>
                                      </p:cBhvr>
                                    </p:animEffect>
                                    <p:set>
                                      <p:cBhvr>
                                        <p:cTn id="91" dur="1" fill="hold">
                                          <p:stCondLst>
                                            <p:cond delay="499"/>
                                          </p:stCondLst>
                                        </p:cTn>
                                        <p:tgtEl>
                                          <p:spTgt spid="2529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animBg="1"/>
      <p:bldP spid="252935" grpId="0" animBg="1"/>
      <p:bldP spid="252935" grpId="1" animBg="1"/>
      <p:bldP spid="252936" grpId="0" animBg="1"/>
      <p:bldP spid="252936" grpId="1" animBg="1"/>
      <p:bldP spid="252939" grpId="0" animBg="1"/>
      <p:bldP spid="252939" grpId="1" animBg="1"/>
      <p:bldP spid="252940" grpId="0" animBg="1"/>
      <p:bldP spid="252940" grpId="1" animBg="1"/>
      <p:bldP spid="252943" grpId="0" animBg="1"/>
      <p:bldP spid="25294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152400" y="609600"/>
            <a:ext cx="502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defTabSz="685800">
              <a:spcBef>
                <a:spcPct val="20000"/>
              </a:spcBef>
              <a:buClr>
                <a:schemeClr val="tx1"/>
              </a:buClr>
              <a:buFont typeface="Wingdings" pitchFamily="2" charset="2"/>
              <a:buAutoNum type="arabicParenR"/>
            </a:pPr>
            <a:r>
              <a:rPr lang="en-US" sz="2000" b="1" dirty="0"/>
              <a:t>Insert a breakpoint into CLA code</a:t>
            </a:r>
          </a:p>
          <a:p>
            <a:pPr marL="1219200" lvl="1" indent="-533400" defTabSz="685800">
              <a:spcBef>
                <a:spcPct val="20000"/>
              </a:spcBef>
              <a:buClr>
                <a:schemeClr val="tx1"/>
              </a:buClr>
              <a:buFont typeface="Wingdings" pitchFamily="2" charset="2"/>
              <a:buChar char="Ø"/>
            </a:pPr>
            <a:r>
              <a:rPr lang="en-US" sz="1600" dirty="0"/>
              <a:t>An __mdebugstop() intrinsic is a CLA breakpoint. It will place the instruction MDEBUGSTOP at that position in assembly.</a:t>
            </a:r>
          </a:p>
          <a:p>
            <a:pPr marL="1219200" lvl="1" indent="-533400" defTabSz="685800">
              <a:spcBef>
                <a:spcPct val="20000"/>
              </a:spcBef>
              <a:buClr>
                <a:schemeClr val="tx1"/>
              </a:buClr>
              <a:buFont typeface="Wingdings" pitchFamily="2" charset="2"/>
              <a:buChar char="Ø"/>
            </a:pPr>
            <a:r>
              <a:rPr lang="en-US" sz="1600" dirty="0"/>
              <a:t>If you are not connected to the CLA core(i.e. single step disabled), the intrinsic behaves as a MNOP (no operation)</a:t>
            </a:r>
          </a:p>
          <a:p>
            <a:pPr marL="609600" indent="-609600" defTabSz="685800">
              <a:spcBef>
                <a:spcPct val="20000"/>
              </a:spcBef>
              <a:buClr>
                <a:schemeClr val="tx1"/>
              </a:buClr>
              <a:buFont typeface="Wingdings" pitchFamily="2" charset="2"/>
              <a:buAutoNum type="arabicParenR"/>
            </a:pPr>
            <a:r>
              <a:rPr lang="en-US" sz="2000" b="1" dirty="0"/>
              <a:t>Start the task: </a:t>
            </a:r>
            <a:r>
              <a:rPr lang="en-US" sz="2000" dirty="0"/>
              <a:t>CLA will execute code until the MDEBUGSTOP is in D2</a:t>
            </a:r>
            <a:endParaRPr lang="en-US" sz="2000" b="1" dirty="0"/>
          </a:p>
          <a:p>
            <a:pPr marL="609600" indent="-609600" defTabSz="685800">
              <a:spcBef>
                <a:spcPct val="20000"/>
              </a:spcBef>
              <a:buClr>
                <a:schemeClr val="tx1"/>
              </a:buClr>
              <a:buFont typeface="Wingdings" pitchFamily="2" charset="2"/>
              <a:buAutoNum type="arabicParenR"/>
            </a:pPr>
            <a:r>
              <a:rPr lang="en-US" sz="2000" b="1" dirty="0"/>
              <a:t>Single step or run to the next breakpoint: </a:t>
            </a:r>
            <a:r>
              <a:rPr lang="en-US" sz="2000" dirty="0"/>
              <a:t>Single stepping moves the CLA pipeline </a:t>
            </a:r>
            <a:r>
              <a:rPr lang="en-US" sz="2000" b="1" dirty="0"/>
              <a:t>one cycle at a time	</a:t>
            </a:r>
          </a:p>
          <a:p>
            <a:pPr marL="609600" indent="-609600" defTabSz="685800">
              <a:spcBef>
                <a:spcPct val="20000"/>
              </a:spcBef>
              <a:buClr>
                <a:schemeClr val="tx1"/>
              </a:buClr>
              <a:buFont typeface="Wingdings" pitchFamily="2" charset="2"/>
              <a:buBlip>
                <a:blip r:embed="rId3"/>
              </a:buBlip>
            </a:pPr>
            <a:r>
              <a:rPr lang="en-US" sz="2000" dirty="0"/>
              <a:t>The debugger </a:t>
            </a:r>
            <a:r>
              <a:rPr lang="en-US" sz="2000" b="1" dirty="0"/>
              <a:t>cannot</a:t>
            </a:r>
            <a:r>
              <a:rPr lang="en-US" sz="2000" dirty="0"/>
              <a:t> perform  “run to line” or “step over”</a:t>
            </a:r>
          </a:p>
        </p:txBody>
      </p:sp>
      <p:sp>
        <p:nvSpPr>
          <p:cNvPr id="254981" name="Text Box 5"/>
          <p:cNvSpPr txBox="1">
            <a:spLocks noChangeArrowheads="1"/>
          </p:cNvSpPr>
          <p:nvPr/>
        </p:nvSpPr>
        <p:spPr bwMode="auto">
          <a:xfrm>
            <a:off x="703263" y="5876925"/>
            <a:ext cx="7594600" cy="366713"/>
          </a:xfrm>
          <a:prstGeom prst="rect">
            <a:avLst/>
          </a:prstGeom>
          <a:solidFill>
            <a:srgbClr val="663300"/>
          </a:solidFill>
          <a:ln w="9525" algn="ctr">
            <a:noFill/>
            <a:miter lim="800000"/>
            <a:headEnd/>
            <a:tailEnd/>
          </a:ln>
          <a:effectLst>
            <a:outerShdw dist="107763" dir="2700000" algn="ctr" rotWithShape="0">
              <a:schemeClr val="bg2">
                <a:alpha val="50000"/>
              </a:schemeClr>
            </a:outerShdw>
          </a:effectLst>
        </p:spPr>
        <p:txBody>
          <a:bodyPr wrap="none">
            <a:spAutoFit/>
          </a:bodyPr>
          <a:lstStyle/>
          <a:p>
            <a:pPr>
              <a:defRPr/>
            </a:pPr>
            <a:r>
              <a:rPr lang="en-US" b="1" dirty="0">
                <a:solidFill>
                  <a:schemeClr val="bg1"/>
                </a:solidFill>
              </a:rPr>
              <a:t>Note: For the C28x and C28x+FPU a single step flushes the pipeline.</a:t>
            </a:r>
            <a:endParaRPr lang="en-US" dirty="0">
              <a:solidFill>
                <a:schemeClr val="bg1"/>
              </a:solidFill>
            </a:endParaRPr>
          </a:p>
        </p:txBody>
      </p:sp>
      <p:pic>
        <p:nvPicPr>
          <p:cNvPr id="2549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09600"/>
            <a:ext cx="37226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3" name="Rectangle 7"/>
          <p:cNvSpPr>
            <a:spLocks noChangeArrowheads="1"/>
          </p:cNvSpPr>
          <p:nvPr/>
        </p:nvSpPr>
        <p:spPr bwMode="auto">
          <a:xfrm>
            <a:off x="5410200" y="5257800"/>
            <a:ext cx="1219200" cy="152400"/>
          </a:xfrm>
          <a:prstGeom prst="rect">
            <a:avLst/>
          </a:prstGeom>
          <a:solidFill>
            <a:srgbClr val="FF0000">
              <a:alpha val="50195"/>
            </a:srgbClr>
          </a:solidFill>
          <a:ln w="19050">
            <a:solidFill>
              <a:schemeClr val="tx1"/>
            </a:solidFill>
            <a:miter lim="800000"/>
            <a:headEnd/>
            <a:tailEnd/>
          </a:ln>
        </p:spPr>
        <p:txBody>
          <a:bodyPr wrap="none" anchor="ctr"/>
          <a:lstStyle/>
          <a:p>
            <a:endParaRPr lang="en-US" dirty="0"/>
          </a:p>
        </p:txBody>
      </p:sp>
      <p:sp>
        <p:nvSpPr>
          <p:cNvPr id="254984" name="Rectangle 8"/>
          <p:cNvSpPr>
            <a:spLocks noChangeArrowheads="1"/>
          </p:cNvSpPr>
          <p:nvPr/>
        </p:nvSpPr>
        <p:spPr bwMode="auto">
          <a:xfrm>
            <a:off x="5943600" y="2895600"/>
            <a:ext cx="1219200" cy="152400"/>
          </a:xfrm>
          <a:prstGeom prst="rect">
            <a:avLst/>
          </a:prstGeom>
          <a:solidFill>
            <a:srgbClr val="FF0000">
              <a:alpha val="50195"/>
            </a:srgbClr>
          </a:solidFill>
          <a:ln w="19050">
            <a:solidFill>
              <a:schemeClr val="tx1"/>
            </a:solidFill>
            <a:miter lim="800000"/>
            <a:headEnd/>
            <a:tailEnd/>
          </a:ln>
        </p:spPr>
        <p:txBody>
          <a:bodyPr wrap="none" anchor="ctr"/>
          <a:lstStyle/>
          <a:p>
            <a:endParaRPr lang="en-US" dirty="0"/>
          </a:p>
        </p:txBody>
      </p:sp>
      <p:sp>
        <p:nvSpPr>
          <p:cNvPr id="254985" name="AutoShape 9"/>
          <p:cNvSpPr>
            <a:spLocks noChangeArrowheads="1"/>
          </p:cNvSpPr>
          <p:nvPr/>
        </p:nvSpPr>
        <p:spPr bwMode="auto">
          <a:xfrm>
            <a:off x="6629400" y="5257800"/>
            <a:ext cx="685800" cy="152400"/>
          </a:xfrm>
          <a:prstGeom prst="leftArrow">
            <a:avLst>
              <a:gd name="adj1" fmla="val 50000"/>
              <a:gd name="adj2" fmla="val 112500"/>
            </a:avLst>
          </a:prstGeom>
          <a:solidFill>
            <a:srgbClr val="0000FF"/>
          </a:solidFill>
          <a:ln w="19050">
            <a:solidFill>
              <a:schemeClr val="tx1"/>
            </a:solidFill>
            <a:miter lim="800000"/>
            <a:headEnd/>
            <a:tailEnd/>
          </a:ln>
        </p:spPr>
        <p:txBody>
          <a:bodyPr wrap="none" anchor="ctr"/>
          <a:lstStyle/>
          <a:p>
            <a:endParaRPr lang="en-US" dirty="0"/>
          </a:p>
        </p:txBody>
      </p:sp>
      <p:sp>
        <p:nvSpPr>
          <p:cNvPr id="254986" name="AutoShape 10"/>
          <p:cNvSpPr>
            <a:spLocks noChangeArrowheads="1"/>
          </p:cNvSpPr>
          <p:nvPr/>
        </p:nvSpPr>
        <p:spPr bwMode="auto">
          <a:xfrm>
            <a:off x="7162800" y="2895600"/>
            <a:ext cx="685800" cy="152400"/>
          </a:xfrm>
          <a:prstGeom prst="leftArrow">
            <a:avLst>
              <a:gd name="adj1" fmla="val 50000"/>
              <a:gd name="adj2" fmla="val 112500"/>
            </a:avLst>
          </a:prstGeom>
          <a:solidFill>
            <a:srgbClr val="0000FF"/>
          </a:solidFill>
          <a:ln w="19050">
            <a:solidFill>
              <a:schemeClr val="tx1"/>
            </a:solidFill>
            <a:miter lim="800000"/>
            <a:headEnd/>
            <a:tailEnd/>
          </a:ln>
        </p:spPr>
        <p:txBody>
          <a:bodyPr wrap="none" anchor="ctr"/>
          <a:lstStyle/>
          <a:p>
            <a:endParaRPr lang="en-US" dirty="0"/>
          </a:p>
        </p:txBody>
      </p:sp>
      <p:sp>
        <p:nvSpPr>
          <p:cNvPr id="254987" name="AutoShape 11"/>
          <p:cNvSpPr>
            <a:spLocks noChangeArrowheads="1"/>
          </p:cNvSpPr>
          <p:nvPr/>
        </p:nvSpPr>
        <p:spPr bwMode="auto">
          <a:xfrm>
            <a:off x="6553200" y="1524000"/>
            <a:ext cx="685800" cy="152400"/>
          </a:xfrm>
          <a:prstGeom prst="leftArrow">
            <a:avLst>
              <a:gd name="adj1" fmla="val 50000"/>
              <a:gd name="adj2" fmla="val 112500"/>
            </a:avLst>
          </a:prstGeom>
          <a:solidFill>
            <a:srgbClr val="0000FF"/>
          </a:solidFill>
          <a:ln w="19050">
            <a:solidFill>
              <a:schemeClr val="tx1"/>
            </a:solidFill>
            <a:miter lim="800000"/>
            <a:headEnd/>
            <a:tailEnd/>
          </a:ln>
        </p:spPr>
        <p:txBody>
          <a:bodyPr wrap="none" anchor="ctr"/>
          <a:lstStyle/>
          <a:p>
            <a:endParaRPr lang="en-US" dirty="0"/>
          </a:p>
        </p:txBody>
      </p:sp>
      <p:sp>
        <p:nvSpPr>
          <p:cNvPr id="2" name="Title 1"/>
          <p:cNvSpPr>
            <a:spLocks noGrp="1"/>
          </p:cNvSpPr>
          <p:nvPr>
            <p:ph type="title"/>
          </p:nvPr>
        </p:nvSpPr>
        <p:spPr>
          <a:xfrm>
            <a:off x="231775" y="142875"/>
            <a:ext cx="8458200" cy="466725"/>
          </a:xfrm>
        </p:spPr>
        <p:txBody>
          <a:bodyPr/>
          <a:lstStyle/>
          <a:p>
            <a:r>
              <a:rPr lang="en-US" dirty="0" smtClean="0"/>
              <a:t>Debugging CLA Code</a:t>
            </a:r>
            <a:endParaRPr lang="en-US" dirty="0"/>
          </a:p>
        </p:txBody>
      </p:sp>
    </p:spTree>
    <p:extLst>
      <p:ext uri="{BB962C8B-B14F-4D97-AF65-F5344CB8AC3E}">
        <p14:creationId xmlns:p14="http://schemas.microsoft.com/office/powerpoint/2010/main" val="209810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54978">
                                            <p:txEl>
                                              <p:pRg st="0" end="0"/>
                                            </p:txEl>
                                          </p:spTgt>
                                        </p:tgtEl>
                                        <p:attrNameLst>
                                          <p:attrName>style.visibility</p:attrName>
                                        </p:attrNameLst>
                                      </p:cBhvr>
                                      <p:to>
                                        <p:strVal val="visible"/>
                                      </p:to>
                                    </p:set>
                                    <p:animEffect transition="in" filter="blinds(horizontal)">
                                      <p:cBhvr>
                                        <p:cTn id="7" dur="500"/>
                                        <p:tgtEl>
                                          <p:spTgt spid="2549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4978">
                                            <p:txEl>
                                              <p:pRg st="1" end="1"/>
                                            </p:txEl>
                                          </p:spTgt>
                                        </p:tgtEl>
                                        <p:attrNameLst>
                                          <p:attrName>style.visibility</p:attrName>
                                        </p:attrNameLst>
                                      </p:cBhvr>
                                      <p:to>
                                        <p:strVal val="visible"/>
                                      </p:to>
                                    </p:set>
                                    <p:animEffect transition="in" filter="blinds(horizontal)">
                                      <p:cBhvr>
                                        <p:cTn id="10" dur="500"/>
                                        <p:tgtEl>
                                          <p:spTgt spid="25497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4978">
                                            <p:txEl>
                                              <p:pRg st="2" end="2"/>
                                            </p:txEl>
                                          </p:spTgt>
                                        </p:tgtEl>
                                        <p:attrNameLst>
                                          <p:attrName>style.visibility</p:attrName>
                                        </p:attrNameLst>
                                      </p:cBhvr>
                                      <p:to>
                                        <p:strVal val="visible"/>
                                      </p:to>
                                    </p:set>
                                    <p:animEffect transition="in" filter="blinds(horizontal)">
                                      <p:cBhvr>
                                        <p:cTn id="13" dur="500"/>
                                        <p:tgtEl>
                                          <p:spTgt spid="254978">
                                            <p:txEl>
                                              <p:pRg st="2" end="2"/>
                                            </p:txEl>
                                          </p:spTgt>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254982"/>
                                        </p:tgtEl>
                                        <p:attrNameLst>
                                          <p:attrName>style.visibility</p:attrName>
                                        </p:attrNameLst>
                                      </p:cBhvr>
                                      <p:to>
                                        <p:strVal val="visible"/>
                                      </p:to>
                                    </p:set>
                                    <p:animEffect transition="in" filter="blinds(horizontal)">
                                      <p:cBhvr>
                                        <p:cTn id="17" dur="500"/>
                                        <p:tgtEl>
                                          <p:spTgt spid="254982"/>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254987"/>
                                        </p:tgtEl>
                                        <p:attrNameLst>
                                          <p:attrName>style.visibility</p:attrName>
                                        </p:attrNameLst>
                                      </p:cBhvr>
                                      <p:to>
                                        <p:strVal val="visible"/>
                                      </p:to>
                                    </p:set>
                                    <p:animEffect transition="in" filter="blinds(horizontal)">
                                      <p:cBhvr>
                                        <p:cTn id="21" dur="500"/>
                                        <p:tgtEl>
                                          <p:spTgt spid="25498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54978">
                                            <p:txEl>
                                              <p:pRg st="3" end="3"/>
                                            </p:txEl>
                                          </p:spTgt>
                                        </p:tgtEl>
                                        <p:attrNameLst>
                                          <p:attrName>style.visibility</p:attrName>
                                        </p:attrNameLst>
                                      </p:cBhvr>
                                      <p:to>
                                        <p:strVal val="visible"/>
                                      </p:to>
                                    </p:set>
                                    <p:animEffect transition="in" filter="blinds(horizontal)">
                                      <p:cBhvr>
                                        <p:cTn id="26" dur="500"/>
                                        <p:tgtEl>
                                          <p:spTgt spid="254978">
                                            <p:txEl>
                                              <p:pRg st="3" end="3"/>
                                            </p:txEl>
                                          </p:spTgt>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254984"/>
                                        </p:tgtEl>
                                        <p:attrNameLst>
                                          <p:attrName>style.visibility</p:attrName>
                                        </p:attrNameLst>
                                      </p:cBhvr>
                                      <p:to>
                                        <p:strVal val="visible"/>
                                      </p:to>
                                    </p:set>
                                    <p:animEffect transition="in" filter="blinds(horizontal)">
                                      <p:cBhvr>
                                        <p:cTn id="30" dur="500"/>
                                        <p:tgtEl>
                                          <p:spTgt spid="254984"/>
                                        </p:tgtEl>
                                      </p:cBhvr>
                                    </p:animEffect>
                                  </p:childTnLst>
                                </p:cTn>
                              </p:par>
                            </p:childTnLst>
                          </p:cTn>
                        </p:par>
                        <p:par>
                          <p:cTn id="31" fill="hold" nodeType="afterGroup">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254986"/>
                                        </p:tgtEl>
                                        <p:attrNameLst>
                                          <p:attrName>style.visibility</p:attrName>
                                        </p:attrNameLst>
                                      </p:cBhvr>
                                      <p:to>
                                        <p:strVal val="visible"/>
                                      </p:to>
                                    </p:set>
                                    <p:animEffect transition="in" filter="blinds(horizontal)">
                                      <p:cBhvr>
                                        <p:cTn id="34" dur="500"/>
                                        <p:tgtEl>
                                          <p:spTgt spid="254986"/>
                                        </p:tgtEl>
                                      </p:cBhvr>
                                    </p:animEffect>
                                  </p:childTnLst>
                                </p:cTn>
                              </p:par>
                            </p:childTnLst>
                          </p:cTn>
                        </p:par>
                        <p:par>
                          <p:cTn id="35" fill="hold" nodeType="afterGroup">
                            <p:stCondLst>
                              <p:cond delay="1500"/>
                            </p:stCondLst>
                            <p:childTnLst>
                              <p:par>
                                <p:cTn id="36" presetID="3" presetClass="entr" presetSubtype="10" fill="hold" grpId="0" nodeType="afterEffect">
                                  <p:stCondLst>
                                    <p:cond delay="0"/>
                                  </p:stCondLst>
                                  <p:childTnLst>
                                    <p:set>
                                      <p:cBhvr>
                                        <p:cTn id="37" dur="1" fill="hold">
                                          <p:stCondLst>
                                            <p:cond delay="0"/>
                                          </p:stCondLst>
                                        </p:cTn>
                                        <p:tgtEl>
                                          <p:spTgt spid="254983"/>
                                        </p:tgtEl>
                                        <p:attrNameLst>
                                          <p:attrName>style.visibility</p:attrName>
                                        </p:attrNameLst>
                                      </p:cBhvr>
                                      <p:to>
                                        <p:strVal val="visible"/>
                                      </p:to>
                                    </p:set>
                                    <p:animEffect transition="in" filter="blinds(horizontal)">
                                      <p:cBhvr>
                                        <p:cTn id="38" dur="500"/>
                                        <p:tgtEl>
                                          <p:spTgt spid="254983"/>
                                        </p:tgtEl>
                                      </p:cBhvr>
                                    </p:animEffect>
                                  </p:childTnLst>
                                </p:cTn>
                              </p:par>
                            </p:childTnLst>
                          </p:cTn>
                        </p:par>
                        <p:par>
                          <p:cTn id="39" fill="hold" nodeType="afterGroup">
                            <p:stCondLst>
                              <p:cond delay="2000"/>
                            </p:stCondLst>
                            <p:childTnLst>
                              <p:par>
                                <p:cTn id="40" presetID="3" presetClass="entr" presetSubtype="10" fill="hold" grpId="0" nodeType="afterEffect">
                                  <p:stCondLst>
                                    <p:cond delay="0"/>
                                  </p:stCondLst>
                                  <p:childTnLst>
                                    <p:set>
                                      <p:cBhvr>
                                        <p:cTn id="41" dur="1" fill="hold">
                                          <p:stCondLst>
                                            <p:cond delay="0"/>
                                          </p:stCondLst>
                                        </p:cTn>
                                        <p:tgtEl>
                                          <p:spTgt spid="254985"/>
                                        </p:tgtEl>
                                        <p:attrNameLst>
                                          <p:attrName>style.visibility</p:attrName>
                                        </p:attrNameLst>
                                      </p:cBhvr>
                                      <p:to>
                                        <p:strVal val="visible"/>
                                      </p:to>
                                    </p:set>
                                    <p:animEffect transition="in" filter="blinds(horizontal)">
                                      <p:cBhvr>
                                        <p:cTn id="42" dur="500"/>
                                        <p:tgtEl>
                                          <p:spTgt spid="25498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54978">
                                            <p:txEl>
                                              <p:pRg st="4" end="4"/>
                                            </p:txEl>
                                          </p:spTgt>
                                        </p:tgtEl>
                                        <p:attrNameLst>
                                          <p:attrName>style.visibility</p:attrName>
                                        </p:attrNameLst>
                                      </p:cBhvr>
                                      <p:to>
                                        <p:strVal val="visible"/>
                                      </p:to>
                                    </p:set>
                                    <p:animEffect transition="in" filter="blinds(horizontal)">
                                      <p:cBhvr>
                                        <p:cTn id="47" dur="500"/>
                                        <p:tgtEl>
                                          <p:spTgt spid="254978">
                                            <p:txEl>
                                              <p:pRg st="4" end="4"/>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254981"/>
                                        </p:tgtEl>
                                        <p:attrNameLst>
                                          <p:attrName>style.visibility</p:attrName>
                                        </p:attrNameLst>
                                      </p:cBhvr>
                                      <p:to>
                                        <p:strVal val="visible"/>
                                      </p:to>
                                    </p:set>
                                    <p:animEffect transition="in" filter="blinds(horizontal)">
                                      <p:cBhvr>
                                        <p:cTn id="50" dur="500"/>
                                        <p:tgtEl>
                                          <p:spTgt spid="2549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254978">
                                            <p:txEl>
                                              <p:pRg st="5" end="5"/>
                                            </p:txEl>
                                          </p:spTgt>
                                        </p:tgtEl>
                                        <p:attrNameLst>
                                          <p:attrName>style.visibility</p:attrName>
                                        </p:attrNameLst>
                                      </p:cBhvr>
                                      <p:to>
                                        <p:strVal val="visible"/>
                                      </p:to>
                                    </p:set>
                                    <p:animEffect transition="in" filter="blinds(horizontal)">
                                      <p:cBhvr>
                                        <p:cTn id="55" dur="500"/>
                                        <p:tgtEl>
                                          <p:spTgt spid="2549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3" grpId="0" animBg="1"/>
      <p:bldP spid="254984" grpId="0" animBg="1"/>
      <p:bldP spid="254985" grpId="0" animBg="1"/>
      <p:bldP spid="254986" grpId="0" animBg="1"/>
      <p:bldP spid="2549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Tips and Tricks</a:t>
            </a:r>
            <a:endParaRPr lang="en-US" dirty="0"/>
          </a:p>
        </p:txBody>
      </p:sp>
      <p:sp>
        <p:nvSpPr>
          <p:cNvPr id="6" name="Content Placeholder 5"/>
          <p:cNvSpPr>
            <a:spLocks noGrp="1"/>
          </p:cNvSpPr>
          <p:nvPr>
            <p:ph type="subTitle" idx="1"/>
          </p:nvPr>
        </p:nvSpPr>
        <p:spPr/>
        <p:txBody>
          <a:bodyPr/>
          <a:lstStyle/>
          <a:p>
            <a:r>
              <a:rPr lang="en-US" dirty="0" smtClean="0"/>
              <a:t>…and other useful information</a:t>
            </a:r>
          </a:p>
        </p:txBody>
      </p:sp>
      <p:sp>
        <p:nvSpPr>
          <p:cNvPr id="4" name="Slide Number Placeholder 3"/>
          <p:cNvSpPr>
            <a:spLocks noGrp="1"/>
          </p:cNvSpPr>
          <p:nvPr>
            <p:ph type="sldNum" sz="quarter" idx="10"/>
          </p:nvPr>
        </p:nvSpPr>
        <p:spPr/>
        <p:txBody>
          <a:bodyPr/>
          <a:lstStyle/>
          <a:p>
            <a:fld id="{F2394529-A9B3-4A54-83EC-E61379E8334E}" type="slidenum">
              <a:rPr lang="en-US" smtClean="0"/>
              <a:pPr/>
              <a:t>25</a:t>
            </a:fld>
            <a:endParaRPr lang="en-US" dirty="0"/>
          </a:p>
        </p:txBody>
      </p:sp>
    </p:spTree>
    <p:extLst>
      <p:ext uri="{BB962C8B-B14F-4D97-AF65-F5344CB8AC3E}">
        <p14:creationId xmlns:p14="http://schemas.microsoft.com/office/powerpoint/2010/main" val="1507226293"/>
      </p:ext>
    </p:extLst>
  </p:cSld>
  <p:clrMapOvr>
    <a:masterClrMapping/>
  </p:clrMapOvr>
  <mc:AlternateContent xmlns:mc="http://schemas.openxmlformats.org/markup-compatibility/2006" xmlns:p14="http://schemas.microsoft.com/office/powerpoint/2010/main">
    <mc:Choice Requires="p14">
      <p:transition spd="slow" p14:dur="2000" advTm="32"/>
    </mc:Choice>
    <mc:Fallback xmlns="">
      <p:transition spd="slow" advTm="3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Pointers</a:t>
            </a:r>
            <a:endParaRPr lang="en-US" dirty="0"/>
          </a:p>
        </p:txBody>
      </p:sp>
      <p:sp>
        <p:nvSpPr>
          <p:cNvPr id="3" name="Content Placeholder 2"/>
          <p:cNvSpPr>
            <a:spLocks noGrp="1"/>
          </p:cNvSpPr>
          <p:nvPr>
            <p:ph idx="1"/>
          </p:nvPr>
        </p:nvSpPr>
        <p:spPr>
          <a:xfrm>
            <a:off x="333375" y="1048468"/>
            <a:ext cx="8467725" cy="3209767"/>
          </a:xfrm>
        </p:spPr>
        <p:txBody>
          <a:bodyPr/>
          <a:lstStyle/>
          <a:p>
            <a:r>
              <a:rPr lang="en-US" dirty="0" smtClean="0"/>
              <a:t>Pointers are 22-bits (padded to 32-bits) on the C28x, while 16-bits on the CLA.</a:t>
            </a:r>
          </a:p>
          <a:p>
            <a:r>
              <a:rPr lang="en-US" dirty="0" smtClean="0"/>
              <a:t>Sharing a pointer between the cores will cause incorrect address generation on the CLA side (there is a CQ to get the native size of CLA pointers to 32-bits)</a:t>
            </a:r>
          </a:p>
          <a:p>
            <a:r>
              <a:rPr lang="en-US" dirty="0" smtClean="0"/>
              <a:t>You will notice this when back to back writes using the pointer causes data corruption in contiguous locations</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26</a:t>
            </a:fld>
            <a:endParaRPr lang="en-US"/>
          </a:p>
        </p:txBody>
      </p:sp>
    </p:spTree>
    <p:extLst>
      <p:ext uri="{BB962C8B-B14F-4D97-AF65-F5344CB8AC3E}">
        <p14:creationId xmlns:p14="http://schemas.microsoft.com/office/powerpoint/2010/main" val="4150334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a:t>
            </a:r>
            <a:r>
              <a:rPr lang="en-US" dirty="0" smtClean="0"/>
              <a:t>Pointers (</a:t>
            </a:r>
            <a:r>
              <a:rPr lang="en-US" dirty="0" err="1" smtClean="0"/>
              <a:t>contd</a:t>
            </a:r>
            <a:r>
              <a:rPr lang="en-US" dirty="0"/>
              <a:t>)</a:t>
            </a:r>
          </a:p>
        </p:txBody>
      </p:sp>
      <p:sp>
        <p:nvSpPr>
          <p:cNvPr id="4" name="Slide Number Placeholder 3"/>
          <p:cNvSpPr>
            <a:spLocks noGrp="1"/>
          </p:cNvSpPr>
          <p:nvPr>
            <p:ph type="sldNum" sz="quarter" idx="10"/>
          </p:nvPr>
        </p:nvSpPr>
        <p:spPr/>
        <p:txBody>
          <a:bodyPr/>
          <a:lstStyle/>
          <a:p>
            <a:fld id="{3B20521C-F793-4067-BB07-C7AF74E21EF3}" type="slidenum">
              <a:rPr lang="en-US" smtClean="0"/>
              <a:pPr/>
              <a:t>27</a:t>
            </a:fld>
            <a:endParaRPr lang="en-US"/>
          </a:p>
        </p:txBody>
      </p:sp>
      <p:sp>
        <p:nvSpPr>
          <p:cNvPr id="5" name="Rectangle 7"/>
          <p:cNvSpPr>
            <a:spLocks noChangeArrowheads="1"/>
          </p:cNvSpPr>
          <p:nvPr/>
        </p:nvSpPr>
        <p:spPr bwMode="auto">
          <a:xfrm>
            <a:off x="3763769" y="1148483"/>
            <a:ext cx="5021653" cy="4194482"/>
          </a:xfrm>
          <a:prstGeom prst="rect">
            <a:avLst/>
          </a:prstGeom>
          <a:solidFill>
            <a:schemeClr val="bg1">
              <a:lumMod val="95000"/>
            </a:schemeClr>
          </a:solidFill>
          <a:ln w="9525" algn="ctr">
            <a:solidFill>
              <a:schemeClr val="tx1"/>
            </a:solidFill>
            <a:miter lim="800000"/>
            <a:headEnd/>
            <a:tailEnd/>
          </a:ln>
        </p:spPr>
        <p:txBody>
          <a:bodyPr wrap="none"/>
          <a:lstStyle/>
          <a:p>
            <a:pPr marL="0" indent="0">
              <a:buNone/>
            </a:pPr>
            <a:r>
              <a:rPr lang="en-US" sz="1200" dirty="0" err="1">
                <a:solidFill>
                  <a:srgbClr val="000000"/>
                </a:solidFill>
                <a:highlight>
                  <a:srgbClr val="E0E0E0"/>
                </a:highlight>
                <a:latin typeface="Consolas"/>
              </a:rPr>
              <a:t>typedef</a:t>
            </a:r>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struct</a:t>
            </a:r>
            <a:r>
              <a:rPr lang="en-US" sz="1200" dirty="0">
                <a:solidFill>
                  <a:srgbClr val="000000"/>
                </a:solidFill>
                <a:highlight>
                  <a:srgbClr val="E0E0E0"/>
                </a:highlight>
                <a:latin typeface="Consolas"/>
              </a:rPr>
              <a:t>{</a:t>
            </a:r>
          </a:p>
          <a:p>
            <a:pPr marL="0" indent="0">
              <a:buNone/>
            </a:pPr>
            <a:r>
              <a:rPr lang="en-US" sz="1200" dirty="0" smtClean="0">
                <a:solidFill>
                  <a:srgbClr val="000000"/>
                </a:solidFill>
                <a:highlight>
                  <a:srgbClr val="E0E0E0"/>
                </a:highlight>
                <a:latin typeface="Consolas"/>
              </a:rPr>
              <a:t>  float </a:t>
            </a:r>
            <a:r>
              <a:rPr lang="en-US" sz="1200" dirty="0">
                <a:solidFill>
                  <a:srgbClr val="000000"/>
                </a:solidFill>
                <a:highlight>
                  <a:srgbClr val="E0E0E0"/>
                </a:highlight>
                <a:latin typeface="Consolas"/>
              </a:rPr>
              <a:t>a;</a:t>
            </a:r>
          </a:p>
          <a:p>
            <a:pPr marL="0" indent="0">
              <a:buNone/>
            </a:pPr>
            <a:r>
              <a:rPr lang="en-US" sz="1200" dirty="0" smtClean="0">
                <a:solidFill>
                  <a:srgbClr val="000000"/>
                </a:solidFill>
                <a:highlight>
                  <a:srgbClr val="E0E0E0"/>
                </a:highlight>
                <a:latin typeface="Consolas"/>
              </a:rPr>
              <a:t>  float </a:t>
            </a:r>
            <a:r>
              <a:rPr lang="en-US" sz="1200" dirty="0">
                <a:solidFill>
                  <a:srgbClr val="000000"/>
                </a:solidFill>
                <a:highlight>
                  <a:srgbClr val="E0E0E0"/>
                </a:highlight>
                <a:latin typeface="Consolas"/>
              </a:rPr>
              <a:t>*b;</a:t>
            </a:r>
          </a:p>
          <a:p>
            <a:pPr marL="0" indent="0">
              <a:buNone/>
            </a:pPr>
            <a:r>
              <a:rPr lang="en-US" sz="1200" dirty="0" smtClean="0">
                <a:solidFill>
                  <a:srgbClr val="000000"/>
                </a:solidFill>
                <a:highlight>
                  <a:srgbClr val="E0E0E0"/>
                </a:highlight>
                <a:latin typeface="Consolas"/>
              </a:rPr>
              <a:t>  float </a:t>
            </a:r>
            <a:r>
              <a:rPr lang="en-US" sz="1200" dirty="0">
                <a:solidFill>
                  <a:srgbClr val="000000"/>
                </a:solidFill>
                <a:highlight>
                  <a:srgbClr val="E0E0E0"/>
                </a:highlight>
                <a:latin typeface="Consolas"/>
              </a:rPr>
              <a:t>*c;</a:t>
            </a:r>
          </a:p>
          <a:p>
            <a:pPr marL="0" indent="0">
              <a:buNone/>
            </a:pPr>
            <a:r>
              <a:rPr lang="en-US" sz="1200" dirty="0">
                <a:solidFill>
                  <a:srgbClr val="000000"/>
                </a:solidFill>
                <a:highlight>
                  <a:srgbClr val="E0E0E0"/>
                </a:highlight>
                <a:latin typeface="Consolas"/>
              </a:rPr>
              <a:t>}foo</a:t>
            </a:r>
            <a:r>
              <a:rPr lang="en-US" sz="1200" dirty="0" smtClean="0">
                <a:solidFill>
                  <a:srgbClr val="000000"/>
                </a:solidFill>
                <a:highlight>
                  <a:srgbClr val="E0E0E0"/>
                </a:highlight>
                <a:latin typeface="Consolas"/>
              </a:rPr>
              <a:t>;</a:t>
            </a:r>
            <a:endParaRPr lang="en-US" sz="1200" dirty="0">
              <a:solidFill>
                <a:srgbClr val="000000"/>
              </a:solidFill>
              <a:highlight>
                <a:srgbClr val="E0E0E0"/>
              </a:highlight>
              <a:latin typeface="Consolas"/>
            </a:endParaRPr>
          </a:p>
          <a:p>
            <a:r>
              <a:rPr lang="en-US" sz="1200" dirty="0" smtClean="0">
                <a:solidFill>
                  <a:srgbClr val="000000"/>
                </a:solidFill>
                <a:highlight>
                  <a:srgbClr val="E0E0E0"/>
                </a:highlight>
                <a:latin typeface="Consolas"/>
              </a:rPr>
              <a:t>/**********************************************</a:t>
            </a:r>
            <a:endParaRPr lang="en-US" sz="1200" dirty="0">
              <a:solidFill>
                <a:srgbClr val="000000"/>
              </a:solidFill>
              <a:highlight>
                <a:srgbClr val="E0E0E0"/>
              </a:highlight>
              <a:latin typeface="Consolas"/>
            </a:endParaRPr>
          </a:p>
          <a:p>
            <a:pPr marL="0" indent="0">
              <a:buNone/>
            </a:pPr>
            <a:r>
              <a:rPr lang="en-US" sz="1200" dirty="0" err="1">
                <a:solidFill>
                  <a:srgbClr val="000000"/>
                </a:solidFill>
                <a:highlight>
                  <a:srgbClr val="E0E0E0"/>
                </a:highlight>
                <a:latin typeface="Consolas"/>
              </a:rPr>
              <a:t>main.c</a:t>
            </a:r>
            <a:endParaRPr lang="en-US" sz="1200" dirty="0">
              <a:solidFill>
                <a:srgbClr val="000000"/>
              </a:solidFill>
              <a:highlight>
                <a:srgbClr val="E0E0E0"/>
              </a:highlight>
              <a:latin typeface="Consolas"/>
            </a:endParaRPr>
          </a:p>
          <a:p>
            <a:pPr marL="0" indent="0">
              <a:buNone/>
            </a:pPr>
            <a:r>
              <a:rPr lang="en-US" sz="1200" dirty="0" smtClean="0">
                <a:solidFill>
                  <a:srgbClr val="000000"/>
                </a:solidFill>
                <a:highlight>
                  <a:srgbClr val="E0E0E0"/>
                </a:highlight>
                <a:latin typeface="Consolas"/>
              </a:rPr>
              <a:t>**********************************************/</a:t>
            </a:r>
            <a:endParaRPr lang="en-US" sz="1200" dirty="0">
              <a:solidFill>
                <a:srgbClr val="000000"/>
              </a:solidFill>
              <a:highlight>
                <a:srgbClr val="E0E0E0"/>
              </a:highlight>
              <a:latin typeface="Consolas"/>
            </a:endParaRPr>
          </a:p>
          <a:p>
            <a:pPr marL="0" indent="0">
              <a:buNone/>
            </a:pPr>
            <a:r>
              <a:rPr lang="en-US" sz="1200" dirty="0">
                <a:solidFill>
                  <a:srgbClr val="000000"/>
                </a:solidFill>
                <a:highlight>
                  <a:srgbClr val="E0E0E0"/>
                </a:highlight>
                <a:latin typeface="Consolas"/>
              </a:rPr>
              <a:t>//Assign X to section CpuToCla1MsgRam</a:t>
            </a:r>
            <a:endParaRPr lang="en-US" sz="1200" dirty="0" smtClean="0">
              <a:solidFill>
                <a:srgbClr val="000000"/>
              </a:solidFill>
              <a:highlight>
                <a:srgbClr val="E0E0E0"/>
              </a:highlight>
              <a:latin typeface="Consolas"/>
            </a:endParaRPr>
          </a:p>
          <a:p>
            <a:pPr marL="0" indent="0">
              <a:buNone/>
            </a:pPr>
            <a:r>
              <a:rPr lang="en-US" sz="1200" dirty="0" smtClean="0">
                <a:solidFill>
                  <a:srgbClr val="000000"/>
                </a:solidFill>
                <a:highlight>
                  <a:srgbClr val="E0E0E0"/>
                </a:highlight>
                <a:latin typeface="Consolas"/>
              </a:rPr>
              <a:t>#</a:t>
            </a:r>
            <a:r>
              <a:rPr lang="en-US" sz="1200" dirty="0">
                <a:solidFill>
                  <a:srgbClr val="000000"/>
                </a:solidFill>
                <a:highlight>
                  <a:srgbClr val="E0E0E0"/>
                </a:highlight>
                <a:latin typeface="Consolas"/>
              </a:rPr>
              <a:t>pragma(X,"CpuToCla1MsgRam</a:t>
            </a:r>
            <a:r>
              <a:rPr lang="en-US" sz="1200" dirty="0" smtClean="0">
                <a:solidFill>
                  <a:srgbClr val="000000"/>
                </a:solidFill>
                <a:highlight>
                  <a:srgbClr val="E0E0E0"/>
                </a:highlight>
                <a:latin typeface="Consolas"/>
              </a:rPr>
              <a:t>")</a:t>
            </a:r>
            <a:endParaRPr lang="en-US" sz="1200" dirty="0">
              <a:solidFill>
                <a:srgbClr val="000000"/>
              </a:solidFill>
              <a:highlight>
                <a:srgbClr val="E0E0E0"/>
              </a:highlight>
              <a:latin typeface="Consolas"/>
            </a:endParaRPr>
          </a:p>
          <a:p>
            <a:pPr marL="0" indent="0">
              <a:buNone/>
            </a:pPr>
            <a:r>
              <a:rPr lang="en-US" sz="1200" dirty="0">
                <a:solidFill>
                  <a:srgbClr val="000000"/>
                </a:solidFill>
                <a:highlight>
                  <a:srgbClr val="E0E0E0"/>
                </a:highlight>
                <a:latin typeface="Consolas"/>
              </a:rPr>
              <a:t>foo X;</a:t>
            </a:r>
          </a:p>
          <a:p>
            <a:r>
              <a:rPr lang="en-US" sz="1200" dirty="0" smtClean="0">
                <a:solidFill>
                  <a:srgbClr val="000000"/>
                </a:solidFill>
                <a:highlight>
                  <a:srgbClr val="E0E0E0"/>
                </a:highlight>
                <a:latin typeface="Consolas"/>
              </a:rPr>
              <a:t>/**********************************************</a:t>
            </a:r>
            <a:endParaRPr lang="en-US" sz="1200" dirty="0">
              <a:solidFill>
                <a:srgbClr val="000000"/>
              </a:solidFill>
              <a:highlight>
                <a:srgbClr val="E0E0E0"/>
              </a:highlight>
              <a:latin typeface="Consolas"/>
            </a:endParaRPr>
          </a:p>
          <a:p>
            <a:pPr marL="0" indent="0">
              <a:buNone/>
            </a:pPr>
            <a:r>
              <a:rPr lang="en-US" sz="1200" dirty="0" err="1">
                <a:solidFill>
                  <a:srgbClr val="000000"/>
                </a:solidFill>
                <a:highlight>
                  <a:srgbClr val="E0E0E0"/>
                </a:highlight>
                <a:latin typeface="Consolas"/>
              </a:rPr>
              <a:t>test.cla</a:t>
            </a:r>
            <a:endParaRPr lang="en-US" sz="1200" dirty="0">
              <a:solidFill>
                <a:srgbClr val="000000"/>
              </a:solidFill>
              <a:highlight>
                <a:srgbClr val="E0E0E0"/>
              </a:highlight>
              <a:latin typeface="Consolas"/>
            </a:endParaRPr>
          </a:p>
          <a:p>
            <a:pPr marL="0" indent="0">
              <a:buNone/>
            </a:pPr>
            <a:r>
              <a:rPr lang="en-US" sz="1200" dirty="0" smtClean="0">
                <a:solidFill>
                  <a:srgbClr val="000000"/>
                </a:solidFill>
                <a:highlight>
                  <a:srgbClr val="E0E0E0"/>
                </a:highlight>
                <a:latin typeface="Consolas"/>
              </a:rPr>
              <a:t>**********************************************/</a:t>
            </a:r>
            <a:endParaRPr lang="en-US" sz="1200" dirty="0">
              <a:solidFill>
                <a:srgbClr val="000000"/>
              </a:solidFill>
              <a:highlight>
                <a:srgbClr val="E0E0E0"/>
              </a:highlight>
              <a:latin typeface="Consolas"/>
            </a:endParaRPr>
          </a:p>
          <a:p>
            <a:pPr marL="0" indent="0">
              <a:buNone/>
            </a:pPr>
            <a:r>
              <a:rPr lang="en-US" sz="1200" dirty="0">
                <a:solidFill>
                  <a:srgbClr val="000000"/>
                </a:solidFill>
                <a:highlight>
                  <a:srgbClr val="E0E0E0"/>
                </a:highlight>
                <a:latin typeface="Consolas"/>
              </a:rPr>
              <a:t>__interrupt void Cla1Task1 ( void )</a:t>
            </a:r>
          </a:p>
          <a:p>
            <a:pPr marL="0" indent="0">
              <a:buNone/>
            </a:pPr>
            <a:r>
              <a:rPr lang="en-US" sz="1200" dirty="0">
                <a:solidFill>
                  <a:srgbClr val="000000"/>
                </a:solidFill>
                <a:highlight>
                  <a:srgbClr val="E0E0E0"/>
                </a:highlight>
                <a:latin typeface="Consolas"/>
              </a:rPr>
              <a:t>{</a:t>
            </a:r>
          </a:p>
          <a:p>
            <a:pPr marL="0" indent="0">
              <a:buNone/>
            </a:pPr>
            <a:r>
              <a:rPr lang="en-US" sz="1200" dirty="0" smtClean="0">
                <a:solidFill>
                  <a:srgbClr val="000000"/>
                </a:solidFill>
                <a:highlight>
                  <a:srgbClr val="E0E0E0"/>
                </a:highlight>
                <a:latin typeface="Consolas"/>
              </a:rPr>
              <a:t>  float </a:t>
            </a:r>
            <a:r>
              <a:rPr lang="en-US" sz="1200" dirty="0">
                <a:solidFill>
                  <a:srgbClr val="000000"/>
                </a:solidFill>
                <a:highlight>
                  <a:srgbClr val="E0E0E0"/>
                </a:highlight>
                <a:latin typeface="Consolas"/>
              </a:rPr>
              <a:t>f1,f2;</a:t>
            </a:r>
          </a:p>
          <a:p>
            <a:pPr marL="0" indent="0">
              <a:buNone/>
            </a:pPr>
            <a:r>
              <a:rPr lang="en-US" sz="1200" dirty="0" smtClean="0">
                <a:solidFill>
                  <a:srgbClr val="000000"/>
                </a:solidFill>
                <a:highlight>
                  <a:srgbClr val="E0E0E0"/>
                </a:highlight>
                <a:latin typeface="Consolas"/>
              </a:rPr>
              <a:t>  f1 </a:t>
            </a:r>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X.b</a:t>
            </a:r>
            <a:r>
              <a:rPr lang="en-US" sz="1200" dirty="0">
                <a:solidFill>
                  <a:srgbClr val="000000"/>
                </a:solidFill>
                <a:highlight>
                  <a:srgbClr val="E0E0E0"/>
                </a:highlight>
                <a:latin typeface="Consolas"/>
              </a:rPr>
              <a:t>);</a:t>
            </a:r>
          </a:p>
          <a:p>
            <a:pPr marL="0" indent="0">
              <a:buNone/>
            </a:pPr>
            <a:r>
              <a:rPr lang="en-US" sz="1200" dirty="0" smtClean="0">
                <a:solidFill>
                  <a:srgbClr val="000000"/>
                </a:solidFill>
                <a:highlight>
                  <a:srgbClr val="E0E0E0"/>
                </a:highlight>
                <a:latin typeface="Consolas"/>
              </a:rPr>
              <a:t>  f2 </a:t>
            </a:r>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X.c</a:t>
            </a:r>
            <a:r>
              <a:rPr lang="en-US" sz="1200" dirty="0">
                <a:solidFill>
                  <a:srgbClr val="000000"/>
                </a:solidFill>
                <a:highlight>
                  <a:srgbClr val="E0E0E0"/>
                </a:highlight>
                <a:latin typeface="Consolas"/>
              </a:rPr>
              <a:t>); //Pointer incorrectly </a:t>
            </a:r>
            <a:r>
              <a:rPr lang="en-US" sz="1200" dirty="0" smtClean="0">
                <a:solidFill>
                  <a:srgbClr val="000000"/>
                </a:solidFill>
                <a:highlight>
                  <a:srgbClr val="E0E0E0"/>
                </a:highlight>
                <a:latin typeface="Consolas"/>
              </a:rPr>
              <a:t>dereferenced</a:t>
            </a:r>
          </a:p>
          <a:p>
            <a:pPr marL="0" indent="0">
              <a:buNone/>
            </a:pPr>
            <a:r>
              <a:rPr lang="en-US" sz="1200" dirty="0" smtClean="0">
                <a:solidFill>
                  <a:srgbClr val="000000"/>
                </a:solidFill>
                <a:highlight>
                  <a:srgbClr val="E0E0E0"/>
                </a:highlight>
                <a:latin typeface="Consolas"/>
              </a:rPr>
              <a:t>               //Tries to access location 0x1503 instead</a:t>
            </a:r>
          </a:p>
          <a:p>
            <a:pPr marL="0" indent="0">
              <a:buNone/>
            </a:pP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of 0x1504</a:t>
            </a:r>
          </a:p>
          <a:p>
            <a:pPr marL="0" indent="0">
              <a:buNone/>
            </a:pPr>
            <a:r>
              <a:rPr lang="en-US" sz="1200" dirty="0">
                <a:solidFill>
                  <a:srgbClr val="000000"/>
                </a:solidFill>
                <a:highlight>
                  <a:srgbClr val="E0E0E0"/>
                </a:highlight>
                <a:latin typeface="Consolas"/>
              </a:rPr>
              <a:t>}</a:t>
            </a:r>
          </a:p>
          <a:p>
            <a:pPr marL="0" indent="0">
              <a:buNone/>
            </a:pPr>
            <a:endParaRPr lang="en-US" sz="1200" dirty="0">
              <a:solidFill>
                <a:srgbClr val="000000"/>
              </a:solidFill>
              <a:highlight>
                <a:srgbClr val="E0E0E0"/>
              </a:highlight>
              <a:latin typeface="Consolas"/>
            </a:endParaRPr>
          </a:p>
        </p:txBody>
      </p:sp>
      <p:sp>
        <p:nvSpPr>
          <p:cNvPr id="6" name="TextBox 5"/>
          <p:cNvSpPr txBox="1"/>
          <p:nvPr/>
        </p:nvSpPr>
        <p:spPr>
          <a:xfrm>
            <a:off x="340658" y="968188"/>
            <a:ext cx="8570259"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C28 </a:t>
            </a:r>
            <a:r>
              <a:rPr lang="en-US" dirty="0"/>
              <a:t>compiler </a:t>
            </a:r>
            <a:r>
              <a:rPr lang="en-US" dirty="0" smtClean="0"/>
              <a:t>assignment</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285750" indent="-285750">
              <a:buFont typeface="Arial" panose="020B0604020202020204" pitchFamily="34" charset="0"/>
              <a:buChar char="•"/>
            </a:pPr>
            <a:r>
              <a:rPr lang="en-US" dirty="0" smtClean="0"/>
              <a:t>The </a:t>
            </a:r>
            <a:r>
              <a:rPr lang="en-US" dirty="0"/>
              <a:t>CLA compiler will </a:t>
            </a:r>
            <a:endParaRPr lang="en-US" dirty="0" smtClean="0"/>
          </a:p>
          <a:p>
            <a:pPr marL="0" indent="0">
              <a:buNone/>
            </a:pPr>
            <a:r>
              <a:rPr lang="en-US" dirty="0" smtClean="0"/>
              <a:t>interpret </a:t>
            </a:r>
            <a:r>
              <a:rPr lang="en-US" dirty="0"/>
              <a:t>this structure </a:t>
            </a:r>
            <a:r>
              <a:rPr lang="en-US" dirty="0" smtClean="0"/>
              <a:t>differently</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t>
            </a:r>
            <a:r>
              <a:rPr lang="en-US" dirty="0"/>
              <a:t>CLA compiler treats pointers </a:t>
            </a:r>
            <a:r>
              <a:rPr lang="en-US" b="1" dirty="0"/>
              <a:t>b </a:t>
            </a:r>
            <a:r>
              <a:rPr lang="en-US" dirty="0"/>
              <a:t>and </a:t>
            </a:r>
            <a:r>
              <a:rPr lang="en-US" b="1" dirty="0"/>
              <a:t>c </a:t>
            </a:r>
            <a:r>
              <a:rPr lang="en-US" dirty="0"/>
              <a:t>as 16-bits wide and therefore incorrectly </a:t>
            </a:r>
            <a:r>
              <a:rPr lang="en-US" dirty="0" smtClean="0"/>
              <a:t>dereferences pointer </a:t>
            </a:r>
            <a:r>
              <a:rPr lang="en-US" b="1" dirty="0"/>
              <a:t>c</a:t>
            </a:r>
            <a:r>
              <a:rPr lang="en-US" dirty="0"/>
              <a:t>.</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1329289"/>
              </p:ext>
            </p:extLst>
          </p:nvPr>
        </p:nvGraphicFramePr>
        <p:xfrm>
          <a:off x="708212" y="1353670"/>
          <a:ext cx="2357718" cy="1472583"/>
        </p:xfrm>
        <a:graphic>
          <a:graphicData uri="http://schemas.openxmlformats.org/drawingml/2006/table">
            <a:tbl>
              <a:tblPr firstRow="1" bandRow="1">
                <a:tableStyleId>{5C22544A-7EE6-4342-B048-85BDC9FD1C3A}</a:tableStyleId>
              </a:tblPr>
              <a:tblGrid>
                <a:gridCol w="1178859"/>
                <a:gridCol w="1178859"/>
              </a:tblGrid>
              <a:tr h="365760">
                <a:tc>
                  <a:txBody>
                    <a:bodyPr/>
                    <a:lstStyle/>
                    <a:p>
                      <a:r>
                        <a:rPr lang="en-US" dirty="0" smtClean="0"/>
                        <a:t>Element</a:t>
                      </a:r>
                      <a:endParaRPr lang="en-US" dirty="0"/>
                    </a:p>
                  </a:txBody>
                  <a:tcPr/>
                </a:tc>
                <a:tc>
                  <a:txBody>
                    <a:bodyPr/>
                    <a:lstStyle/>
                    <a:p>
                      <a:r>
                        <a:rPr lang="en-US" dirty="0" smtClean="0"/>
                        <a:t>Address</a:t>
                      </a:r>
                      <a:endParaRPr lang="en-US" dirty="0"/>
                    </a:p>
                  </a:txBody>
                  <a:tcPr/>
                </a:tc>
              </a:tr>
              <a:tr h="368941">
                <a:tc>
                  <a:txBody>
                    <a:bodyPr/>
                    <a:lstStyle/>
                    <a:p>
                      <a:r>
                        <a:rPr lang="en-US" dirty="0" err="1" smtClean="0"/>
                        <a:t>X.a</a:t>
                      </a:r>
                      <a:endParaRPr lang="en-US" dirty="0"/>
                    </a:p>
                  </a:txBody>
                  <a:tcPr/>
                </a:tc>
                <a:tc>
                  <a:txBody>
                    <a:bodyPr/>
                    <a:lstStyle/>
                    <a:p>
                      <a:r>
                        <a:rPr lang="en-US" dirty="0" smtClean="0"/>
                        <a:t>0x1500</a:t>
                      </a:r>
                      <a:endParaRPr lang="en-US" dirty="0"/>
                    </a:p>
                  </a:txBody>
                  <a:tcPr/>
                </a:tc>
              </a:tr>
              <a:tr h="368941">
                <a:tc>
                  <a:txBody>
                    <a:bodyPr/>
                    <a:lstStyle/>
                    <a:p>
                      <a:r>
                        <a:rPr lang="en-US" dirty="0" err="1" smtClean="0"/>
                        <a:t>X.b</a:t>
                      </a:r>
                      <a:endParaRPr lang="en-US" dirty="0"/>
                    </a:p>
                  </a:txBody>
                  <a:tcPr/>
                </a:tc>
                <a:tc>
                  <a:txBody>
                    <a:bodyPr/>
                    <a:lstStyle/>
                    <a:p>
                      <a:r>
                        <a:rPr lang="en-US" dirty="0" smtClean="0"/>
                        <a:t>0x1502</a:t>
                      </a:r>
                      <a:endParaRPr lang="en-US" dirty="0"/>
                    </a:p>
                  </a:txBody>
                  <a:tcPr/>
                </a:tc>
              </a:tr>
              <a:tr h="368941">
                <a:tc>
                  <a:txBody>
                    <a:bodyPr/>
                    <a:lstStyle/>
                    <a:p>
                      <a:r>
                        <a:rPr lang="en-US" dirty="0" err="1" smtClean="0"/>
                        <a:t>X.c</a:t>
                      </a:r>
                      <a:endParaRPr lang="en-US" dirty="0"/>
                    </a:p>
                  </a:txBody>
                  <a:tcPr/>
                </a:tc>
                <a:tc>
                  <a:txBody>
                    <a:bodyPr/>
                    <a:lstStyle/>
                    <a:p>
                      <a:r>
                        <a:rPr lang="en-US" dirty="0" smtClean="0"/>
                        <a:t>0x1504</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44590622"/>
              </p:ext>
            </p:extLst>
          </p:nvPr>
        </p:nvGraphicFramePr>
        <p:xfrm>
          <a:off x="744070" y="3605959"/>
          <a:ext cx="2357718" cy="1472583"/>
        </p:xfrm>
        <a:graphic>
          <a:graphicData uri="http://schemas.openxmlformats.org/drawingml/2006/table">
            <a:tbl>
              <a:tblPr firstRow="1" bandRow="1">
                <a:tableStyleId>{5C22544A-7EE6-4342-B048-85BDC9FD1C3A}</a:tableStyleId>
              </a:tblPr>
              <a:tblGrid>
                <a:gridCol w="1178859"/>
                <a:gridCol w="1178859"/>
              </a:tblGrid>
              <a:tr h="0">
                <a:tc>
                  <a:txBody>
                    <a:bodyPr/>
                    <a:lstStyle/>
                    <a:p>
                      <a:r>
                        <a:rPr lang="en-US" dirty="0" smtClean="0"/>
                        <a:t>Element</a:t>
                      </a:r>
                      <a:endParaRPr lang="en-US" dirty="0"/>
                    </a:p>
                  </a:txBody>
                  <a:tcPr/>
                </a:tc>
                <a:tc>
                  <a:txBody>
                    <a:bodyPr/>
                    <a:lstStyle/>
                    <a:p>
                      <a:r>
                        <a:rPr lang="en-US" dirty="0" smtClean="0"/>
                        <a:t>Address</a:t>
                      </a:r>
                      <a:endParaRPr lang="en-US" dirty="0"/>
                    </a:p>
                  </a:txBody>
                  <a:tcPr/>
                </a:tc>
              </a:tr>
              <a:tr h="368941">
                <a:tc>
                  <a:txBody>
                    <a:bodyPr/>
                    <a:lstStyle/>
                    <a:p>
                      <a:r>
                        <a:rPr lang="en-US" dirty="0" err="1" smtClean="0"/>
                        <a:t>X.a</a:t>
                      </a:r>
                      <a:endParaRPr lang="en-US" dirty="0"/>
                    </a:p>
                  </a:txBody>
                  <a:tcPr/>
                </a:tc>
                <a:tc>
                  <a:txBody>
                    <a:bodyPr/>
                    <a:lstStyle/>
                    <a:p>
                      <a:r>
                        <a:rPr lang="en-US" dirty="0" smtClean="0"/>
                        <a:t>0x1500</a:t>
                      </a:r>
                      <a:endParaRPr lang="en-US" dirty="0"/>
                    </a:p>
                  </a:txBody>
                  <a:tcPr/>
                </a:tc>
              </a:tr>
              <a:tr h="368941">
                <a:tc>
                  <a:txBody>
                    <a:bodyPr/>
                    <a:lstStyle/>
                    <a:p>
                      <a:r>
                        <a:rPr lang="en-US" dirty="0" err="1" smtClean="0"/>
                        <a:t>X.b</a:t>
                      </a:r>
                      <a:endParaRPr lang="en-US" dirty="0"/>
                    </a:p>
                  </a:txBody>
                  <a:tcPr/>
                </a:tc>
                <a:tc>
                  <a:txBody>
                    <a:bodyPr/>
                    <a:lstStyle/>
                    <a:p>
                      <a:r>
                        <a:rPr lang="en-US" dirty="0" smtClean="0"/>
                        <a:t>0x1502</a:t>
                      </a:r>
                      <a:endParaRPr lang="en-US" dirty="0"/>
                    </a:p>
                  </a:txBody>
                  <a:tcPr/>
                </a:tc>
              </a:tr>
              <a:tr h="368941">
                <a:tc>
                  <a:txBody>
                    <a:bodyPr/>
                    <a:lstStyle/>
                    <a:p>
                      <a:r>
                        <a:rPr lang="en-US" dirty="0" err="1" smtClean="0"/>
                        <a:t>X.c</a:t>
                      </a:r>
                      <a:endParaRPr lang="en-US" dirty="0"/>
                    </a:p>
                  </a:txBody>
                  <a:tcPr/>
                </a:tc>
                <a:tc>
                  <a:txBody>
                    <a:bodyPr/>
                    <a:lstStyle/>
                    <a:p>
                      <a:r>
                        <a:rPr lang="en-US" dirty="0" smtClean="0"/>
                        <a:t>0x1503</a:t>
                      </a:r>
                      <a:endParaRPr lang="en-US" dirty="0"/>
                    </a:p>
                  </a:txBody>
                  <a:tcPr/>
                </a:tc>
              </a:tr>
            </a:tbl>
          </a:graphicData>
        </a:graphic>
      </p:graphicFrame>
    </p:spTree>
    <p:extLst>
      <p:ext uri="{BB962C8B-B14F-4D97-AF65-F5344CB8AC3E}">
        <p14:creationId xmlns:p14="http://schemas.microsoft.com/office/powerpoint/2010/main" val="15491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Pointers (</a:t>
            </a:r>
            <a:r>
              <a:rPr lang="en-US" dirty="0" err="1" smtClean="0"/>
              <a:t>contd</a:t>
            </a:r>
            <a:r>
              <a:rPr lang="en-US" dirty="0" smtClean="0"/>
              <a:t>)</a:t>
            </a:r>
            <a:endParaRPr lang="en-US" dirty="0"/>
          </a:p>
        </p:txBody>
      </p:sp>
      <p:sp>
        <p:nvSpPr>
          <p:cNvPr id="3" name="Content Placeholder 2"/>
          <p:cNvSpPr>
            <a:spLocks noGrp="1"/>
          </p:cNvSpPr>
          <p:nvPr>
            <p:ph idx="1"/>
          </p:nvPr>
        </p:nvSpPr>
        <p:spPr>
          <a:xfrm>
            <a:off x="342340" y="1096289"/>
            <a:ext cx="3862107" cy="4945932"/>
          </a:xfrm>
        </p:spPr>
        <p:txBody>
          <a:bodyPr/>
          <a:lstStyle/>
          <a:p>
            <a:pPr marL="0" indent="0">
              <a:buNone/>
            </a:pPr>
            <a:r>
              <a:rPr lang="en-US" dirty="0" smtClean="0"/>
              <a:t>Solution:</a:t>
            </a:r>
            <a:endParaRPr lang="en-US" dirty="0"/>
          </a:p>
          <a:p>
            <a:r>
              <a:rPr lang="en-US" dirty="0" smtClean="0"/>
              <a:t>Define a new </a:t>
            </a:r>
            <a:r>
              <a:rPr lang="en-US" dirty="0"/>
              <a:t>pointer </a:t>
            </a:r>
            <a:r>
              <a:rPr lang="en-US" b="1" dirty="0"/>
              <a:t>CLA_FPTR </a:t>
            </a:r>
            <a:r>
              <a:rPr lang="en-US" dirty="0"/>
              <a:t>a</a:t>
            </a:r>
            <a:r>
              <a:rPr lang="en-US" dirty="0" smtClean="0"/>
              <a:t>s </a:t>
            </a:r>
            <a:r>
              <a:rPr lang="en-US" dirty="0"/>
              <a:t>a union of a 32-bit integer and a pointer to a float. </a:t>
            </a:r>
            <a:endParaRPr lang="en-US" dirty="0" smtClean="0"/>
          </a:p>
          <a:p>
            <a:r>
              <a:rPr lang="en-US" dirty="0" smtClean="0"/>
              <a:t>The </a:t>
            </a:r>
            <a:r>
              <a:rPr lang="en-US" dirty="0"/>
              <a:t>CLA </a:t>
            </a:r>
            <a:r>
              <a:rPr lang="en-US" dirty="0" smtClean="0"/>
              <a:t>compiler recognizes </a:t>
            </a:r>
            <a:r>
              <a:rPr lang="en-US" dirty="0"/>
              <a:t>the </a:t>
            </a:r>
            <a:r>
              <a:rPr lang="en-US" dirty="0" smtClean="0"/>
              <a:t>larger </a:t>
            </a:r>
            <a:r>
              <a:rPr lang="en-US" dirty="0"/>
              <a:t>of the two elements(the 32 bit </a:t>
            </a:r>
            <a:r>
              <a:rPr lang="en-US" dirty="0" smtClean="0"/>
              <a:t>integer), aligns the pointer </a:t>
            </a:r>
            <a:r>
              <a:rPr lang="en-US" dirty="0"/>
              <a:t>to the lower 16-bits. </a:t>
            </a:r>
            <a:r>
              <a:rPr lang="en-US" dirty="0" smtClean="0"/>
              <a:t>Now </a:t>
            </a:r>
            <a:r>
              <a:rPr lang="en-US" b="1" dirty="0"/>
              <a:t>b </a:t>
            </a:r>
            <a:r>
              <a:rPr lang="en-US" dirty="0"/>
              <a:t>and </a:t>
            </a:r>
            <a:r>
              <a:rPr lang="en-US" b="1" dirty="0"/>
              <a:t>c </a:t>
            </a:r>
            <a:r>
              <a:rPr lang="en-US" dirty="0" smtClean="0"/>
              <a:t>occupy 32-bits</a:t>
            </a:r>
          </a:p>
          <a:p>
            <a:r>
              <a:rPr lang="en-US" dirty="0" smtClean="0"/>
              <a:t>Instructions dereferencing </a:t>
            </a:r>
            <a:r>
              <a:rPr lang="en-US" b="1" dirty="0" smtClean="0"/>
              <a:t>c </a:t>
            </a:r>
            <a:r>
              <a:rPr lang="en-US" dirty="0" smtClean="0"/>
              <a:t>access </a:t>
            </a:r>
            <a:r>
              <a:rPr lang="en-US" dirty="0"/>
              <a:t>the correct address </a:t>
            </a:r>
            <a:r>
              <a:rPr lang="en-US" dirty="0" smtClean="0"/>
              <a:t>0x1504</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28</a:t>
            </a:fld>
            <a:endParaRPr lang="en-US"/>
          </a:p>
        </p:txBody>
      </p:sp>
      <p:sp>
        <p:nvSpPr>
          <p:cNvPr id="5" name="Rectangle 7"/>
          <p:cNvSpPr>
            <a:spLocks noChangeArrowheads="1"/>
          </p:cNvSpPr>
          <p:nvPr/>
        </p:nvSpPr>
        <p:spPr bwMode="auto">
          <a:xfrm>
            <a:off x="4275212" y="919886"/>
            <a:ext cx="4304054" cy="5210748"/>
          </a:xfrm>
          <a:prstGeom prst="rect">
            <a:avLst/>
          </a:prstGeom>
          <a:solidFill>
            <a:schemeClr val="bg1">
              <a:lumMod val="95000"/>
            </a:schemeClr>
          </a:solidFill>
          <a:ln w="9525" algn="ctr">
            <a:solidFill>
              <a:schemeClr val="tx1"/>
            </a:solidFill>
            <a:miter lim="800000"/>
            <a:headEnd/>
            <a:tailEnd/>
          </a:ln>
        </p:spPr>
        <p:txBody>
          <a:bodyPr wrap="none"/>
          <a:lstStyle/>
          <a:p>
            <a:pPr marL="0" indent="0">
              <a:buNone/>
            </a:pPr>
            <a:r>
              <a:rPr lang="en-US" sz="1200" dirty="0" smtClean="0">
                <a:solidFill>
                  <a:srgbClr val="000000"/>
                </a:solidFill>
                <a:highlight>
                  <a:srgbClr val="E0E0E0"/>
                </a:highlight>
                <a:latin typeface="Consolas"/>
              </a:rPr>
              <a:t>/**********************************************</a:t>
            </a:r>
          </a:p>
          <a:p>
            <a:pPr marL="0" indent="0">
              <a:buNone/>
            </a:pPr>
            <a:r>
              <a:rPr lang="en-US" sz="1200" dirty="0" smtClean="0">
                <a:solidFill>
                  <a:srgbClr val="000000"/>
                </a:solidFill>
                <a:highlight>
                  <a:srgbClr val="E0E0E0"/>
                </a:highlight>
                <a:latin typeface="Consolas"/>
              </a:rPr>
              <a:t>Shared Header File</a:t>
            </a:r>
          </a:p>
          <a:p>
            <a:pPr marL="0" indent="0">
              <a:buNone/>
            </a:pPr>
            <a:r>
              <a:rPr lang="en-US" sz="1200" dirty="0" smtClean="0">
                <a:solidFill>
                  <a:srgbClr val="000000"/>
                </a:solidFill>
                <a:highlight>
                  <a:srgbClr val="E0E0E0"/>
                </a:highlight>
                <a:latin typeface="Consolas"/>
              </a:rPr>
              <a:t>***********************************************/</a:t>
            </a:r>
            <a:endParaRPr lang="en-US" sz="1200" dirty="0">
              <a:solidFill>
                <a:srgbClr val="000000"/>
              </a:solidFill>
              <a:highlight>
                <a:srgbClr val="E0E0E0"/>
              </a:highlight>
              <a:latin typeface="Consolas"/>
            </a:endParaRPr>
          </a:p>
          <a:p>
            <a:pPr marL="0" indent="0">
              <a:buNone/>
            </a:pPr>
            <a:r>
              <a:rPr lang="en-US" sz="1200" dirty="0" err="1">
                <a:solidFill>
                  <a:srgbClr val="000000"/>
                </a:solidFill>
                <a:highlight>
                  <a:srgbClr val="E0E0E0"/>
                </a:highlight>
                <a:latin typeface="Consolas"/>
              </a:rPr>
              <a:t>typedef</a:t>
            </a:r>
            <a:r>
              <a:rPr lang="en-US" sz="1200" dirty="0">
                <a:solidFill>
                  <a:srgbClr val="000000"/>
                </a:solidFill>
                <a:highlight>
                  <a:srgbClr val="E0E0E0"/>
                </a:highlight>
                <a:latin typeface="Consolas"/>
              </a:rPr>
              <a:t> union{</a:t>
            </a:r>
          </a:p>
          <a:p>
            <a:r>
              <a:rPr lang="en-US" sz="1200" dirty="0">
                <a:solidFill>
                  <a:srgbClr val="000000"/>
                </a:solidFill>
                <a:highlight>
                  <a:srgbClr val="E0E0E0"/>
                </a:highlight>
                <a:latin typeface="Consolas"/>
              </a:rPr>
              <a:t>  float *</a:t>
            </a:r>
            <a:r>
              <a:rPr lang="en-US" sz="1200" dirty="0" err="1">
                <a:solidFill>
                  <a:srgbClr val="000000"/>
                </a:solidFill>
                <a:highlight>
                  <a:srgbClr val="E0E0E0"/>
                </a:highlight>
                <a:latin typeface="Consolas"/>
              </a:rPr>
              <a:t>ptr</a:t>
            </a:r>
            <a:r>
              <a:rPr lang="en-US" sz="1200" dirty="0">
                <a:solidFill>
                  <a:srgbClr val="000000"/>
                </a:solidFill>
                <a:highlight>
                  <a:srgbClr val="E0E0E0"/>
                </a:highlight>
                <a:latin typeface="Consolas"/>
              </a:rPr>
              <a:t>; //Aligned to lower 16-bits</a:t>
            </a:r>
          </a:p>
          <a:p>
            <a:r>
              <a:rPr lang="en-US" sz="1200" dirty="0" smtClean="0">
                <a:solidFill>
                  <a:srgbClr val="000000"/>
                </a:solidFill>
                <a:highlight>
                  <a:srgbClr val="E0E0E0"/>
                </a:highlight>
                <a:latin typeface="Consolas"/>
              </a:rPr>
              <a:t>  Uint32 </a:t>
            </a:r>
            <a:r>
              <a:rPr lang="en-US" sz="1200" dirty="0">
                <a:solidFill>
                  <a:srgbClr val="000000"/>
                </a:solidFill>
                <a:highlight>
                  <a:srgbClr val="E0E0E0"/>
                </a:highlight>
                <a:latin typeface="Consolas"/>
              </a:rPr>
              <a:t>pad; //32-bits</a:t>
            </a:r>
          </a:p>
          <a:p>
            <a:r>
              <a:rPr lang="en-US" sz="1200" dirty="0" smtClean="0">
                <a:solidFill>
                  <a:srgbClr val="000000"/>
                </a:solidFill>
                <a:highlight>
                  <a:srgbClr val="E0E0E0"/>
                </a:highlight>
                <a:latin typeface="Consolas"/>
              </a:rPr>
              <a:t>}CLA_FPTR</a:t>
            </a:r>
            <a:r>
              <a:rPr lang="en-US" sz="1200" dirty="0">
                <a:solidFill>
                  <a:srgbClr val="000000"/>
                </a:solidFill>
                <a:highlight>
                  <a:srgbClr val="E0E0E0"/>
                </a:highlight>
                <a:latin typeface="Consolas"/>
              </a:rPr>
              <a:t>;</a:t>
            </a:r>
          </a:p>
          <a:p>
            <a:pPr marL="0" indent="0">
              <a:buNone/>
            </a:pPr>
            <a:endParaRPr lang="en-US" sz="1200" dirty="0" smtClean="0">
              <a:solidFill>
                <a:srgbClr val="000000"/>
              </a:solidFill>
              <a:highlight>
                <a:srgbClr val="E0E0E0"/>
              </a:highlight>
              <a:latin typeface="Consolas"/>
            </a:endParaRPr>
          </a:p>
          <a:p>
            <a:pPr marL="0" indent="0">
              <a:buNone/>
            </a:pPr>
            <a:r>
              <a:rPr lang="en-US" sz="1200" dirty="0" err="1" smtClean="0">
                <a:solidFill>
                  <a:srgbClr val="000000"/>
                </a:solidFill>
                <a:highlight>
                  <a:srgbClr val="E0E0E0"/>
                </a:highlight>
                <a:latin typeface="Consolas"/>
              </a:rPr>
              <a:t>typedef</a:t>
            </a:r>
            <a:r>
              <a:rPr lang="en-US" sz="1200" dirty="0" smtClean="0">
                <a:solidFill>
                  <a:srgbClr val="000000"/>
                </a:solidFill>
                <a:highlight>
                  <a:srgbClr val="E0E0E0"/>
                </a:highlight>
                <a:latin typeface="Consolas"/>
              </a:rPr>
              <a:t> </a:t>
            </a:r>
            <a:r>
              <a:rPr lang="en-US" sz="1200" dirty="0" err="1">
                <a:solidFill>
                  <a:srgbClr val="000000"/>
                </a:solidFill>
                <a:highlight>
                  <a:srgbClr val="E0E0E0"/>
                </a:highlight>
                <a:latin typeface="Consolas"/>
              </a:rPr>
              <a:t>struct</a:t>
            </a:r>
            <a:r>
              <a:rPr lang="en-US" sz="1200" dirty="0">
                <a:solidFill>
                  <a:srgbClr val="000000"/>
                </a:solidFill>
                <a:highlight>
                  <a:srgbClr val="E0E0E0"/>
                </a:highlight>
                <a:latin typeface="Consolas"/>
              </a:rPr>
              <a:t>{</a:t>
            </a:r>
          </a:p>
          <a:p>
            <a:pPr marL="0" indent="0">
              <a:buNone/>
            </a:pPr>
            <a:r>
              <a:rPr lang="en-US" sz="1200" dirty="0" smtClean="0">
                <a:solidFill>
                  <a:srgbClr val="000000"/>
                </a:solidFill>
                <a:highlight>
                  <a:srgbClr val="E0E0E0"/>
                </a:highlight>
                <a:latin typeface="Consolas"/>
              </a:rPr>
              <a:t>  float </a:t>
            </a:r>
            <a:r>
              <a:rPr lang="en-US" sz="1200" dirty="0">
                <a:solidFill>
                  <a:srgbClr val="000000"/>
                </a:solidFill>
                <a:highlight>
                  <a:srgbClr val="E0E0E0"/>
                </a:highlight>
                <a:latin typeface="Consolas"/>
              </a:rPr>
              <a:t>a;</a:t>
            </a:r>
          </a:p>
          <a:p>
            <a:pPr marL="0" indent="0">
              <a:buNone/>
            </a:pPr>
            <a:r>
              <a:rPr lang="en-US" sz="1200" dirty="0" smtClean="0">
                <a:solidFill>
                  <a:srgbClr val="000000"/>
                </a:solidFill>
                <a:highlight>
                  <a:srgbClr val="E0E0E0"/>
                </a:highlight>
                <a:latin typeface="Consolas"/>
              </a:rPr>
              <a:t>  CLA_FPTR </a:t>
            </a:r>
            <a:r>
              <a:rPr lang="en-US" sz="1200" dirty="0">
                <a:solidFill>
                  <a:srgbClr val="000000"/>
                </a:solidFill>
                <a:highlight>
                  <a:srgbClr val="E0E0E0"/>
                </a:highlight>
                <a:latin typeface="Consolas"/>
              </a:rPr>
              <a:t>b;</a:t>
            </a:r>
          </a:p>
          <a:p>
            <a:pPr marL="0" indent="0">
              <a:buNone/>
            </a:pPr>
            <a:r>
              <a:rPr lang="en-US" sz="1200" dirty="0" smtClean="0">
                <a:solidFill>
                  <a:srgbClr val="000000"/>
                </a:solidFill>
                <a:highlight>
                  <a:srgbClr val="E0E0E0"/>
                </a:highlight>
                <a:latin typeface="Consolas"/>
              </a:rPr>
              <a:t>  CLA_FPTR </a:t>
            </a:r>
            <a:r>
              <a:rPr lang="en-US" sz="1200" dirty="0">
                <a:solidFill>
                  <a:srgbClr val="000000"/>
                </a:solidFill>
                <a:highlight>
                  <a:srgbClr val="E0E0E0"/>
                </a:highlight>
                <a:latin typeface="Consolas"/>
              </a:rPr>
              <a:t>c;</a:t>
            </a:r>
          </a:p>
          <a:p>
            <a:pPr marL="0" indent="0">
              <a:buNone/>
            </a:pPr>
            <a:r>
              <a:rPr lang="en-US" sz="1200" dirty="0">
                <a:solidFill>
                  <a:srgbClr val="000000"/>
                </a:solidFill>
                <a:highlight>
                  <a:srgbClr val="E0E0E0"/>
                </a:highlight>
                <a:latin typeface="Consolas"/>
              </a:rPr>
              <a:t>}foo;</a:t>
            </a:r>
          </a:p>
          <a:p>
            <a:pPr marL="0" indent="0">
              <a:buNone/>
            </a:pPr>
            <a:r>
              <a:rPr lang="en-US" sz="1200" dirty="0">
                <a:solidFill>
                  <a:srgbClr val="000000"/>
                </a:solidFill>
                <a:highlight>
                  <a:srgbClr val="E0E0E0"/>
                </a:highlight>
                <a:latin typeface="Consolas"/>
              </a:rPr>
              <a:t>/**********************************************</a:t>
            </a:r>
          </a:p>
          <a:p>
            <a:pPr marL="0" indent="0">
              <a:buNone/>
            </a:pPr>
            <a:r>
              <a:rPr lang="en-US" sz="1200" dirty="0" err="1" smtClean="0">
                <a:solidFill>
                  <a:srgbClr val="000000"/>
                </a:solidFill>
                <a:highlight>
                  <a:srgbClr val="E0E0E0"/>
                </a:highlight>
                <a:latin typeface="Consolas"/>
              </a:rPr>
              <a:t>main.c</a:t>
            </a:r>
            <a:endParaRPr lang="en-US" sz="1200" dirty="0">
              <a:solidFill>
                <a:srgbClr val="000000"/>
              </a:solidFill>
              <a:highlight>
                <a:srgbClr val="E0E0E0"/>
              </a:highlight>
              <a:latin typeface="Consolas"/>
            </a:endParaRPr>
          </a:p>
          <a:p>
            <a:pPr marL="0" indent="0">
              <a:buNone/>
            </a:pPr>
            <a:r>
              <a:rPr lang="en-US" sz="1200" dirty="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a:t>
            </a:r>
            <a:r>
              <a:rPr lang="en-US" sz="1200" dirty="0">
                <a:solidFill>
                  <a:srgbClr val="000000"/>
                </a:solidFill>
                <a:highlight>
                  <a:srgbClr val="E0E0E0"/>
                </a:highlight>
                <a:latin typeface="Consolas"/>
              </a:rPr>
              <a:t>Assign X to section CpuToCla1MsgRam</a:t>
            </a:r>
          </a:p>
          <a:p>
            <a:pPr marL="0" indent="0">
              <a:buNone/>
            </a:pPr>
            <a:r>
              <a:rPr lang="en-US" sz="1200" dirty="0" smtClean="0">
                <a:solidFill>
                  <a:srgbClr val="000000"/>
                </a:solidFill>
                <a:highlight>
                  <a:srgbClr val="E0E0E0"/>
                </a:highlight>
                <a:latin typeface="Consolas"/>
              </a:rPr>
              <a:t>#</a:t>
            </a:r>
            <a:r>
              <a:rPr lang="en-US" sz="1200" dirty="0">
                <a:solidFill>
                  <a:srgbClr val="000000"/>
                </a:solidFill>
                <a:highlight>
                  <a:srgbClr val="E0E0E0"/>
                </a:highlight>
                <a:latin typeface="Consolas"/>
              </a:rPr>
              <a:t>pragma(X,"CpuToCla1MsgRam") </a:t>
            </a:r>
            <a:endParaRPr lang="en-US" sz="1200" dirty="0" smtClean="0">
              <a:solidFill>
                <a:srgbClr val="000000"/>
              </a:solidFill>
              <a:highlight>
                <a:srgbClr val="E0E0E0"/>
              </a:highlight>
              <a:latin typeface="Consolas"/>
            </a:endParaRPr>
          </a:p>
          <a:p>
            <a:pPr marL="0" indent="0">
              <a:buNone/>
            </a:pPr>
            <a:r>
              <a:rPr lang="en-US" sz="1200" dirty="0" smtClean="0">
                <a:solidFill>
                  <a:srgbClr val="000000"/>
                </a:solidFill>
                <a:highlight>
                  <a:srgbClr val="E0E0E0"/>
                </a:highlight>
                <a:latin typeface="Consolas"/>
              </a:rPr>
              <a:t>foo </a:t>
            </a:r>
            <a:r>
              <a:rPr lang="en-US" sz="1200" dirty="0">
                <a:solidFill>
                  <a:srgbClr val="000000"/>
                </a:solidFill>
                <a:highlight>
                  <a:srgbClr val="E0E0E0"/>
                </a:highlight>
                <a:latin typeface="Consolas"/>
              </a:rPr>
              <a:t>X;</a:t>
            </a:r>
          </a:p>
          <a:p>
            <a:pPr marL="0" indent="0">
              <a:buNone/>
            </a:pPr>
            <a:r>
              <a:rPr lang="en-US" sz="1200" dirty="0">
                <a:solidFill>
                  <a:srgbClr val="000000"/>
                </a:solidFill>
                <a:highlight>
                  <a:srgbClr val="E0E0E0"/>
                </a:highlight>
                <a:latin typeface="Consolas"/>
              </a:rPr>
              <a:t>/**********************************************</a:t>
            </a:r>
          </a:p>
          <a:p>
            <a:pPr marL="0" indent="0">
              <a:buNone/>
            </a:pPr>
            <a:r>
              <a:rPr lang="en-US" sz="1200" dirty="0" err="1" smtClean="0">
                <a:solidFill>
                  <a:srgbClr val="000000"/>
                </a:solidFill>
                <a:highlight>
                  <a:srgbClr val="E0E0E0"/>
                </a:highlight>
                <a:latin typeface="Consolas"/>
              </a:rPr>
              <a:t>test.cla</a:t>
            </a:r>
            <a:endParaRPr lang="en-US" sz="1200" dirty="0">
              <a:solidFill>
                <a:srgbClr val="000000"/>
              </a:solidFill>
              <a:highlight>
                <a:srgbClr val="E0E0E0"/>
              </a:highlight>
              <a:latin typeface="Consolas"/>
            </a:endParaRPr>
          </a:p>
          <a:p>
            <a:pPr marL="0" indent="0">
              <a:buNone/>
            </a:pPr>
            <a:r>
              <a:rPr lang="en-US" sz="1200" dirty="0">
                <a:solidFill>
                  <a:srgbClr val="000000"/>
                </a:solidFill>
                <a:highlight>
                  <a:srgbClr val="E0E0E0"/>
                </a:highlight>
                <a:latin typeface="Consolas"/>
              </a:rPr>
              <a:t>***********************************************/</a:t>
            </a:r>
          </a:p>
          <a:p>
            <a:pPr marL="0" indent="0">
              <a:buNone/>
            </a:pPr>
            <a:r>
              <a:rPr lang="en-US" sz="1200" dirty="0" smtClean="0">
                <a:solidFill>
                  <a:srgbClr val="000000"/>
                </a:solidFill>
                <a:highlight>
                  <a:srgbClr val="E0E0E0"/>
                </a:highlight>
                <a:latin typeface="Consolas"/>
              </a:rPr>
              <a:t>__</a:t>
            </a:r>
            <a:r>
              <a:rPr lang="en-US" sz="1200" dirty="0">
                <a:solidFill>
                  <a:srgbClr val="000000"/>
                </a:solidFill>
                <a:highlight>
                  <a:srgbClr val="E0E0E0"/>
                </a:highlight>
                <a:latin typeface="Consolas"/>
              </a:rPr>
              <a:t>interrupt void Cla1Task1 ( void )</a:t>
            </a:r>
          </a:p>
          <a:p>
            <a:pPr marL="0" indent="0">
              <a:buNone/>
            </a:pPr>
            <a:r>
              <a:rPr lang="en-US" sz="1200" dirty="0">
                <a:solidFill>
                  <a:srgbClr val="000000"/>
                </a:solidFill>
                <a:highlight>
                  <a:srgbClr val="E0E0E0"/>
                </a:highlight>
                <a:latin typeface="Consolas"/>
              </a:rPr>
              <a:t>{</a:t>
            </a:r>
          </a:p>
          <a:p>
            <a:pPr marL="0" indent="0">
              <a:buNone/>
            </a:pPr>
            <a:r>
              <a:rPr lang="en-US" sz="1200" dirty="0" smtClean="0">
                <a:solidFill>
                  <a:srgbClr val="000000"/>
                </a:solidFill>
                <a:highlight>
                  <a:srgbClr val="E0E0E0"/>
                </a:highlight>
                <a:latin typeface="Consolas"/>
              </a:rPr>
              <a:t>  float </a:t>
            </a:r>
            <a:r>
              <a:rPr lang="en-US" sz="1200" dirty="0">
                <a:solidFill>
                  <a:srgbClr val="000000"/>
                </a:solidFill>
                <a:highlight>
                  <a:srgbClr val="E0E0E0"/>
                </a:highlight>
                <a:latin typeface="Consolas"/>
              </a:rPr>
              <a:t>f1,f2;</a:t>
            </a:r>
          </a:p>
          <a:p>
            <a:pPr marL="0" indent="0">
              <a:buNone/>
            </a:pPr>
            <a:r>
              <a:rPr lang="en-US" sz="1200" dirty="0" smtClean="0">
                <a:solidFill>
                  <a:srgbClr val="000000"/>
                </a:solidFill>
                <a:highlight>
                  <a:srgbClr val="E0E0E0"/>
                </a:highlight>
                <a:latin typeface="Consolas"/>
              </a:rPr>
              <a:t>  f1 </a:t>
            </a:r>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X.b.ptr</a:t>
            </a:r>
            <a:r>
              <a:rPr lang="en-US" sz="1200" dirty="0">
                <a:solidFill>
                  <a:srgbClr val="000000"/>
                </a:solidFill>
                <a:highlight>
                  <a:srgbClr val="E0E0E0"/>
                </a:highlight>
                <a:latin typeface="Consolas"/>
              </a:rPr>
              <a:t>);</a:t>
            </a:r>
          </a:p>
          <a:p>
            <a:pPr marL="0" indent="0">
              <a:buNone/>
            </a:pPr>
            <a:r>
              <a:rPr lang="en-US" sz="1200" dirty="0" smtClean="0">
                <a:solidFill>
                  <a:srgbClr val="000000"/>
                </a:solidFill>
                <a:highlight>
                  <a:srgbClr val="E0E0E0"/>
                </a:highlight>
                <a:latin typeface="Consolas"/>
              </a:rPr>
              <a:t>  f2 </a:t>
            </a:r>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X.c.ptr</a:t>
            </a:r>
            <a:r>
              <a:rPr lang="en-US" sz="1200" dirty="0">
                <a:solidFill>
                  <a:srgbClr val="000000"/>
                </a:solidFill>
                <a:highlight>
                  <a:srgbClr val="E0E0E0"/>
                </a:highlight>
                <a:latin typeface="Consolas"/>
              </a:rPr>
              <a:t>); //Correct Access</a:t>
            </a:r>
          </a:p>
          <a:p>
            <a:pPr marL="0" indent="0">
              <a:buNone/>
            </a:pPr>
            <a:r>
              <a:rPr lang="en-US" sz="1200" dirty="0">
                <a:solidFill>
                  <a:srgbClr val="000000"/>
                </a:solidFill>
                <a:highlight>
                  <a:srgbClr val="E0E0E0"/>
                </a:highlight>
                <a:latin typeface="Consolas"/>
              </a:rPr>
              <a:t>}</a:t>
            </a:r>
          </a:p>
        </p:txBody>
      </p:sp>
    </p:spTree>
    <p:extLst>
      <p:ext uri="{BB962C8B-B14F-4D97-AF65-F5344CB8AC3E}">
        <p14:creationId xmlns:p14="http://schemas.microsoft.com/office/powerpoint/2010/main" val="21107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a:t>
            </a:r>
            <a:endParaRPr lang="en-US" dirty="0"/>
          </a:p>
        </p:txBody>
      </p:sp>
      <p:sp>
        <p:nvSpPr>
          <p:cNvPr id="3" name="Content Placeholder 2"/>
          <p:cNvSpPr>
            <a:spLocks noGrp="1"/>
          </p:cNvSpPr>
          <p:nvPr>
            <p:ph idx="1"/>
          </p:nvPr>
        </p:nvSpPr>
        <p:spPr>
          <a:xfrm>
            <a:off x="333375" y="1048468"/>
            <a:ext cx="4143005" cy="908348"/>
          </a:xfrm>
        </p:spPr>
        <p:txBody>
          <a:bodyPr/>
          <a:lstStyle/>
          <a:p>
            <a:r>
              <a:rPr lang="en-US" dirty="0" smtClean="0"/>
              <a:t>Use a Free EPWM to benchmark portions of CLA code</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29</a:t>
            </a:fld>
            <a:endParaRPr lang="en-US"/>
          </a:p>
        </p:txBody>
      </p:sp>
      <p:sp>
        <p:nvSpPr>
          <p:cNvPr id="6" name="Rectangle 7"/>
          <p:cNvSpPr>
            <a:spLocks noChangeArrowheads="1"/>
          </p:cNvSpPr>
          <p:nvPr/>
        </p:nvSpPr>
        <p:spPr bwMode="auto">
          <a:xfrm>
            <a:off x="4476380" y="1084478"/>
            <a:ext cx="4304054" cy="4420210"/>
          </a:xfrm>
          <a:prstGeom prst="rect">
            <a:avLst/>
          </a:prstGeom>
          <a:solidFill>
            <a:schemeClr val="bg1">
              <a:lumMod val="95000"/>
            </a:schemeClr>
          </a:solidFill>
          <a:ln w="9525" algn="ctr">
            <a:solidFill>
              <a:schemeClr val="tx1"/>
            </a:solidFill>
            <a:miter lim="800000"/>
            <a:headEnd/>
            <a:tailEnd/>
          </a:ln>
        </p:spPr>
        <p:txBody>
          <a:bodyPr wrap="none"/>
          <a:lstStyle/>
          <a:p>
            <a:pPr marL="0" indent="0">
              <a:buNone/>
            </a:pPr>
            <a:endParaRPr lang="en-US" sz="1200" dirty="0" smtClean="0">
              <a:solidFill>
                <a:srgbClr val="000000"/>
              </a:solidFill>
              <a:highlight>
                <a:srgbClr val="E0E0E0"/>
              </a:highlight>
              <a:latin typeface="Consolas"/>
            </a:endParaRPr>
          </a:p>
          <a:p>
            <a:r>
              <a:rPr lang="en-US" sz="1200" dirty="0" smtClean="0">
                <a:solidFill>
                  <a:srgbClr val="000000"/>
                </a:solidFill>
                <a:highlight>
                  <a:srgbClr val="E0E0E0"/>
                </a:highlight>
                <a:latin typeface="Consolas"/>
              </a:rPr>
              <a:t>void </a:t>
            </a:r>
            <a:r>
              <a:rPr lang="en-US" sz="1200" dirty="0" err="1" smtClean="0">
                <a:solidFill>
                  <a:srgbClr val="000000"/>
                </a:solidFill>
                <a:highlight>
                  <a:srgbClr val="E0E0E0"/>
                </a:highlight>
                <a:latin typeface="Consolas"/>
              </a:rPr>
              <a:t>InitEPwm</a:t>
            </a:r>
            <a:r>
              <a:rPr lang="en-US" sz="1200" dirty="0" smtClean="0">
                <a:solidFill>
                  <a:srgbClr val="000000"/>
                </a:solidFill>
                <a:highlight>
                  <a:srgbClr val="E0E0E0"/>
                </a:highlight>
                <a:latin typeface="Consolas"/>
              </a:rPr>
              <a:t>(void)</a:t>
            </a:r>
          </a:p>
          <a:p>
            <a:r>
              <a:rPr lang="en-US" sz="1200" dirty="0" smtClean="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  // Setup TBCLK</a:t>
            </a:r>
          </a:p>
          <a:p>
            <a:r>
              <a:rPr lang="en-US" sz="1200" dirty="0" smtClean="0">
                <a:solidFill>
                  <a:srgbClr val="000000"/>
                </a:solidFill>
                <a:highlight>
                  <a:srgbClr val="E0E0E0"/>
                </a:highlight>
                <a:latin typeface="Consolas"/>
              </a:rPr>
              <a:t>  EPwm1Regs.TBCTL.bit.CTRMODE = TB_COUNT_UP;</a:t>
            </a:r>
          </a:p>
          <a:p>
            <a:r>
              <a:rPr lang="da-DK" sz="1200" dirty="0" smtClean="0">
                <a:solidFill>
                  <a:srgbClr val="000000"/>
                </a:solidFill>
                <a:highlight>
                  <a:srgbClr val="E0E0E0"/>
                </a:highlight>
                <a:latin typeface="Consolas"/>
              </a:rPr>
              <a:t>  EPwm1Regs.TBPRD = 0xFFFF; // Set timer period</a:t>
            </a:r>
          </a:p>
          <a:p>
            <a:r>
              <a:rPr lang="en-US" sz="1200" dirty="0" smtClean="0">
                <a:solidFill>
                  <a:srgbClr val="000000"/>
                </a:solidFill>
                <a:highlight>
                  <a:srgbClr val="E0E0E0"/>
                </a:highlight>
                <a:latin typeface="Consolas"/>
              </a:rPr>
              <a:t>  EPwm1Regs.TBCTL.bit.PHSEN = TB_DISABLE;</a:t>
            </a:r>
          </a:p>
          <a:p>
            <a:r>
              <a:rPr lang="en-US" sz="1200" dirty="0" smtClean="0">
                <a:solidFill>
                  <a:srgbClr val="000000"/>
                </a:solidFill>
                <a:highlight>
                  <a:srgbClr val="E0E0E0"/>
                </a:highlight>
                <a:latin typeface="Consolas"/>
              </a:rPr>
              <a:t>  EPwm1Regs.TBPHS.half.TBPHS = 0x0000;</a:t>
            </a:r>
          </a:p>
          <a:p>
            <a:r>
              <a:rPr lang="en-US" sz="1200" dirty="0" smtClean="0">
                <a:solidFill>
                  <a:srgbClr val="000000"/>
                </a:solidFill>
                <a:highlight>
                  <a:srgbClr val="E0E0E0"/>
                </a:highlight>
                <a:latin typeface="Consolas"/>
              </a:rPr>
              <a:t>  EPwm1Regs.TBCTR = 0x0000; // Clear counter</a:t>
            </a:r>
          </a:p>
          <a:p>
            <a:r>
              <a:rPr lang="en-US" sz="1200" dirty="0" smtClean="0">
                <a:solidFill>
                  <a:srgbClr val="000000"/>
                </a:solidFill>
                <a:highlight>
                  <a:srgbClr val="E0E0E0"/>
                </a:highlight>
                <a:latin typeface="Consolas"/>
              </a:rPr>
              <a:t>  // Clock ratio to SYSCLKOUT</a:t>
            </a:r>
          </a:p>
          <a:p>
            <a:r>
              <a:rPr lang="en-US" sz="1200" dirty="0" smtClean="0">
                <a:solidFill>
                  <a:srgbClr val="000000"/>
                </a:solidFill>
                <a:highlight>
                  <a:srgbClr val="E0E0E0"/>
                </a:highlight>
                <a:latin typeface="Consolas"/>
              </a:rPr>
              <a:t>  EPwm1Regs.TBCTL.bit.HSPCLKDIV = TB_DIV1;</a:t>
            </a:r>
          </a:p>
          <a:p>
            <a:r>
              <a:rPr lang="en-US" sz="1200" dirty="0" smtClean="0">
                <a:solidFill>
                  <a:srgbClr val="000000"/>
                </a:solidFill>
                <a:highlight>
                  <a:srgbClr val="E0E0E0"/>
                </a:highlight>
                <a:latin typeface="Consolas"/>
              </a:rPr>
              <a:t>  EPwm1Regs.TBCTL.bit.CLKDIV = TB_DIV1;</a:t>
            </a:r>
          </a:p>
          <a:p>
            <a:r>
              <a:rPr lang="en-US" sz="1200" dirty="0" smtClean="0">
                <a:solidFill>
                  <a:srgbClr val="000000"/>
                </a:solidFill>
                <a:highlight>
                  <a:srgbClr val="E0E0E0"/>
                </a:highlight>
                <a:latin typeface="Consolas"/>
              </a:rPr>
              <a:t>}</a:t>
            </a:r>
          </a:p>
          <a:p>
            <a:endParaRPr lang="en-US" sz="1200" dirty="0">
              <a:solidFill>
                <a:srgbClr val="000000"/>
              </a:solidFill>
              <a:highlight>
                <a:srgbClr val="E0E0E0"/>
              </a:highlight>
              <a:latin typeface="Consolas"/>
            </a:endParaRPr>
          </a:p>
          <a:p>
            <a:r>
              <a:rPr lang="en-US" sz="1200" dirty="0">
                <a:solidFill>
                  <a:srgbClr val="000000"/>
                </a:solidFill>
                <a:highlight>
                  <a:srgbClr val="E0E0E0"/>
                </a:highlight>
                <a:latin typeface="Consolas"/>
              </a:rPr>
              <a:t>#define READ_CLOCK(X) __</a:t>
            </a:r>
            <a:r>
              <a:rPr lang="en-US" sz="1200" dirty="0" err="1">
                <a:solidFill>
                  <a:srgbClr val="000000"/>
                </a:solidFill>
                <a:highlight>
                  <a:srgbClr val="E0E0E0"/>
                </a:highlight>
                <a:latin typeface="Consolas"/>
              </a:rPr>
              <a:t>meallow</a:t>
            </a:r>
            <a:r>
              <a:rPr lang="en-US" sz="1200" dirty="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  EPwm1Regs.TBCTL.bit.CTRMODE </a:t>
            </a:r>
            <a:r>
              <a:rPr lang="en-US" sz="1200" dirty="0">
                <a:solidFill>
                  <a:srgbClr val="000000"/>
                </a:solidFill>
                <a:highlight>
                  <a:srgbClr val="E0E0E0"/>
                </a:highlight>
                <a:latin typeface="Consolas"/>
              </a:rPr>
              <a:t>= TB_FREEZE;\</a:t>
            </a:r>
          </a:p>
          <a:p>
            <a:r>
              <a:rPr lang="en-US" sz="1200" dirty="0" smtClean="0">
                <a:solidFill>
                  <a:srgbClr val="000000"/>
                </a:solidFill>
                <a:highlight>
                  <a:srgbClr val="E0E0E0"/>
                </a:highlight>
                <a:latin typeface="Consolas"/>
              </a:rPr>
              <a:t>  X </a:t>
            </a:r>
            <a:r>
              <a:rPr lang="en-US" sz="1200" dirty="0">
                <a:solidFill>
                  <a:srgbClr val="000000"/>
                </a:solidFill>
                <a:highlight>
                  <a:srgbClr val="E0E0E0"/>
                </a:highlight>
                <a:latin typeface="Consolas"/>
              </a:rPr>
              <a:t>= EPwm1Regs.TBCTR;\</a:t>
            </a:r>
          </a:p>
          <a:p>
            <a:r>
              <a:rPr lang="en-US" sz="1200" dirty="0" smtClean="0">
                <a:solidFill>
                  <a:srgbClr val="000000"/>
                </a:solidFill>
                <a:highlight>
                  <a:srgbClr val="E0E0E0"/>
                </a:highlight>
                <a:latin typeface="Consolas"/>
              </a:rPr>
              <a:t>  __</a:t>
            </a:r>
            <a:r>
              <a:rPr lang="en-US" sz="1200" dirty="0" err="1">
                <a:solidFill>
                  <a:srgbClr val="000000"/>
                </a:solidFill>
                <a:highlight>
                  <a:srgbClr val="E0E0E0"/>
                </a:highlight>
                <a:latin typeface="Consolas"/>
              </a:rPr>
              <a:t>medis</a:t>
            </a:r>
            <a:r>
              <a:rPr lang="en-US" sz="1200" dirty="0">
                <a:solidFill>
                  <a:srgbClr val="000000"/>
                </a:solidFill>
                <a:highlight>
                  <a:srgbClr val="E0E0E0"/>
                </a:highlight>
                <a:latin typeface="Consolas"/>
              </a:rPr>
              <a:t>();</a:t>
            </a:r>
          </a:p>
          <a:p>
            <a:r>
              <a:rPr lang="en-US" sz="1200" dirty="0">
                <a:solidFill>
                  <a:srgbClr val="000000"/>
                </a:solidFill>
                <a:highlight>
                  <a:srgbClr val="E0E0E0"/>
                </a:highlight>
                <a:latin typeface="Consolas"/>
              </a:rPr>
              <a:t>#define RESTART_CLOCK __</a:t>
            </a:r>
            <a:r>
              <a:rPr lang="en-US" sz="1200" dirty="0" err="1">
                <a:solidFill>
                  <a:srgbClr val="000000"/>
                </a:solidFill>
                <a:highlight>
                  <a:srgbClr val="E0E0E0"/>
                </a:highlight>
                <a:latin typeface="Consolas"/>
              </a:rPr>
              <a:t>meallow</a:t>
            </a:r>
            <a:r>
              <a:rPr lang="en-US" sz="1200" dirty="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  EPwm1Regs.TBCTL.bit.CTRMODE </a:t>
            </a:r>
            <a:r>
              <a:rPr lang="en-US" sz="1200" dirty="0">
                <a:solidFill>
                  <a:srgbClr val="000000"/>
                </a:solidFill>
                <a:highlight>
                  <a:srgbClr val="E0E0E0"/>
                </a:highlight>
                <a:latin typeface="Consolas"/>
              </a:rPr>
              <a:t>= TB_FREEZE;\</a:t>
            </a:r>
          </a:p>
          <a:p>
            <a:r>
              <a:rPr lang="en-US" sz="1200" dirty="0" smtClean="0">
                <a:solidFill>
                  <a:srgbClr val="000000"/>
                </a:solidFill>
                <a:highlight>
                  <a:srgbClr val="E0E0E0"/>
                </a:highlight>
                <a:latin typeface="Consolas"/>
              </a:rPr>
              <a:t>  EPwm1Regs.TBCTR </a:t>
            </a:r>
            <a:r>
              <a:rPr lang="en-US" sz="1200" dirty="0">
                <a:solidFill>
                  <a:srgbClr val="000000"/>
                </a:solidFill>
                <a:highlight>
                  <a:srgbClr val="E0E0E0"/>
                </a:highlight>
                <a:latin typeface="Consolas"/>
              </a:rPr>
              <a:t>= 0;\</a:t>
            </a:r>
          </a:p>
          <a:p>
            <a:r>
              <a:rPr lang="en-US" sz="1200" dirty="0" smtClean="0">
                <a:solidFill>
                  <a:srgbClr val="000000"/>
                </a:solidFill>
                <a:highlight>
                  <a:srgbClr val="E0E0E0"/>
                </a:highlight>
                <a:latin typeface="Consolas"/>
              </a:rPr>
              <a:t>  EPwm1Regs.TBCTL.bit.CTRMODE </a:t>
            </a:r>
            <a:r>
              <a:rPr lang="en-US" sz="1200" dirty="0">
                <a:solidFill>
                  <a:srgbClr val="000000"/>
                </a:solidFill>
                <a:highlight>
                  <a:srgbClr val="E0E0E0"/>
                </a:highlight>
                <a:latin typeface="Consolas"/>
              </a:rPr>
              <a:t>= TB_COUNT_UP;\</a:t>
            </a:r>
          </a:p>
          <a:p>
            <a:r>
              <a:rPr lang="en-US" sz="1200" dirty="0" smtClean="0">
                <a:solidFill>
                  <a:srgbClr val="000000"/>
                </a:solidFill>
                <a:highlight>
                  <a:srgbClr val="E0E0E0"/>
                </a:highlight>
                <a:latin typeface="Consolas"/>
              </a:rPr>
              <a:t>  __</a:t>
            </a:r>
            <a:r>
              <a:rPr lang="en-US" sz="1200" dirty="0" err="1">
                <a:solidFill>
                  <a:srgbClr val="000000"/>
                </a:solidFill>
                <a:highlight>
                  <a:srgbClr val="E0E0E0"/>
                </a:highlight>
                <a:latin typeface="Consolas"/>
              </a:rPr>
              <a:t>medis</a:t>
            </a:r>
            <a:r>
              <a:rPr lang="en-US" sz="1200" dirty="0">
                <a:solidFill>
                  <a:srgbClr val="000000"/>
                </a:solidFill>
                <a:highlight>
                  <a:srgbClr val="E0E0E0"/>
                </a:highlight>
                <a:latin typeface="Consolas"/>
              </a:rPr>
              <a:t>();</a:t>
            </a:r>
          </a:p>
        </p:txBody>
      </p:sp>
      <p:sp>
        <p:nvSpPr>
          <p:cNvPr id="7" name="Rectangle 7"/>
          <p:cNvSpPr>
            <a:spLocks noChangeArrowheads="1"/>
          </p:cNvSpPr>
          <p:nvPr/>
        </p:nvSpPr>
        <p:spPr bwMode="auto">
          <a:xfrm>
            <a:off x="221372" y="3196132"/>
            <a:ext cx="4058020" cy="2292706"/>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solidFill>
                  <a:srgbClr val="000000"/>
                </a:solidFill>
                <a:highlight>
                  <a:srgbClr val="E0E0E0"/>
                </a:highlight>
                <a:latin typeface="Consolas"/>
              </a:rPr>
              <a:t>#pragma DATA_SECTION(</a:t>
            </a:r>
            <a:r>
              <a:rPr lang="en-US" sz="1200" dirty="0" err="1">
                <a:solidFill>
                  <a:srgbClr val="000000"/>
                </a:solidFill>
                <a:highlight>
                  <a:srgbClr val="E0E0E0"/>
                </a:highlight>
                <a:latin typeface="Consolas"/>
              </a:rPr>
              <a:t>ulCycleCount</a:t>
            </a:r>
            <a:r>
              <a:rPr lang="en-US" sz="1200" dirty="0" smtClean="0">
                <a:solidFill>
                  <a:srgbClr val="000000"/>
                </a:solidFill>
                <a:highlight>
                  <a:srgbClr val="E0E0E0"/>
                </a:highlight>
                <a:latin typeface="Consolas"/>
              </a:rPr>
              <a:t>,</a:t>
            </a:r>
          </a:p>
          <a:p>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Cla1ToCpuMsgRAM");</a:t>
            </a:r>
          </a:p>
          <a:p>
            <a:r>
              <a:rPr lang="en-US" sz="1200" dirty="0">
                <a:solidFill>
                  <a:srgbClr val="000000"/>
                </a:solidFill>
                <a:highlight>
                  <a:srgbClr val="E0E0E0"/>
                </a:highlight>
                <a:latin typeface="Consolas"/>
              </a:rPr>
              <a:t>unsigned long </a:t>
            </a:r>
            <a:r>
              <a:rPr lang="en-US" sz="1200" dirty="0" err="1">
                <a:solidFill>
                  <a:srgbClr val="000000"/>
                </a:solidFill>
                <a:highlight>
                  <a:srgbClr val="E0E0E0"/>
                </a:highlight>
                <a:latin typeface="Consolas"/>
              </a:rPr>
              <a:t>ulCycleCount</a:t>
            </a:r>
            <a:r>
              <a:rPr lang="en-US" sz="1200" dirty="0">
                <a:solidFill>
                  <a:srgbClr val="000000"/>
                </a:solidFill>
                <a:highlight>
                  <a:srgbClr val="E0E0E0"/>
                </a:highlight>
                <a:latin typeface="Consolas"/>
              </a:rPr>
              <a:t>;</a:t>
            </a:r>
          </a:p>
          <a:p>
            <a:endParaRPr lang="en-US" sz="1200" dirty="0">
              <a:solidFill>
                <a:srgbClr val="000000"/>
              </a:solidFill>
              <a:highlight>
                <a:srgbClr val="E0E0E0"/>
              </a:highlight>
              <a:latin typeface="Consolas"/>
            </a:endParaRPr>
          </a:p>
          <a:p>
            <a:r>
              <a:rPr lang="en-US" sz="1200" dirty="0">
                <a:solidFill>
                  <a:srgbClr val="000000"/>
                </a:solidFill>
                <a:highlight>
                  <a:srgbClr val="E0E0E0"/>
                </a:highlight>
                <a:latin typeface="Consolas"/>
              </a:rPr>
              <a:t>__interrupt void Cla1Task1 ( void )</a:t>
            </a:r>
          </a:p>
          <a:p>
            <a:r>
              <a:rPr lang="en-US" sz="1200" dirty="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float </a:t>
            </a:r>
            <a:r>
              <a:rPr lang="en-US" sz="1200" dirty="0">
                <a:solidFill>
                  <a:srgbClr val="000000"/>
                </a:solidFill>
                <a:highlight>
                  <a:srgbClr val="E0E0E0"/>
                </a:highlight>
                <a:latin typeface="Consolas"/>
              </a:rPr>
              <a:t>a;</a:t>
            </a:r>
          </a:p>
          <a:p>
            <a:r>
              <a:rPr lang="en-US" sz="1200" dirty="0" smtClean="0">
                <a:solidFill>
                  <a:srgbClr val="000000"/>
                </a:solidFill>
                <a:highlight>
                  <a:srgbClr val="E0E0E0"/>
                </a:highlight>
                <a:latin typeface="Consolas"/>
              </a:rPr>
              <a:t>RESTART_CLOCK</a:t>
            </a:r>
            <a:r>
              <a:rPr lang="en-US" sz="1200" dirty="0">
                <a:solidFill>
                  <a:srgbClr val="000000"/>
                </a:solidFill>
                <a:highlight>
                  <a:srgbClr val="E0E0E0"/>
                </a:highlight>
                <a:latin typeface="Consolas"/>
              </a:rPr>
              <a:t>;</a:t>
            </a:r>
          </a:p>
          <a:p>
            <a:r>
              <a:rPr lang="en-US" sz="1200" dirty="0">
                <a:solidFill>
                  <a:srgbClr val="000000"/>
                </a:solidFill>
                <a:highlight>
                  <a:srgbClr val="E0E0E0"/>
                </a:highlight>
                <a:latin typeface="Consolas"/>
              </a:rPr>
              <a:t>a = 10;</a:t>
            </a:r>
          </a:p>
          <a:p>
            <a:r>
              <a:rPr lang="en-US" sz="1200" dirty="0" smtClean="0">
                <a:solidFill>
                  <a:srgbClr val="000000"/>
                </a:solidFill>
                <a:highlight>
                  <a:srgbClr val="E0E0E0"/>
                </a:highlight>
                <a:latin typeface="Consolas"/>
              </a:rPr>
              <a:t>...</a:t>
            </a:r>
            <a:endParaRPr lang="en-US" sz="1200" dirty="0">
              <a:solidFill>
                <a:srgbClr val="000000"/>
              </a:solidFill>
              <a:highlight>
                <a:srgbClr val="E0E0E0"/>
              </a:highlight>
              <a:latin typeface="Consolas"/>
            </a:endParaRPr>
          </a:p>
          <a:p>
            <a:r>
              <a:rPr lang="en-US" sz="1200" dirty="0">
                <a:solidFill>
                  <a:srgbClr val="000000"/>
                </a:solidFill>
                <a:highlight>
                  <a:srgbClr val="E0E0E0"/>
                </a:highlight>
                <a:latin typeface="Consolas"/>
              </a:rPr>
              <a:t>READ_CLOCK(</a:t>
            </a:r>
            <a:r>
              <a:rPr lang="en-US" sz="1200" dirty="0" err="1">
                <a:solidFill>
                  <a:srgbClr val="000000"/>
                </a:solidFill>
                <a:highlight>
                  <a:srgbClr val="E0E0E0"/>
                </a:highlight>
                <a:latin typeface="Consolas"/>
              </a:rPr>
              <a:t>ulCycleCount</a:t>
            </a:r>
            <a:r>
              <a:rPr lang="en-US" sz="1200" dirty="0">
                <a:solidFill>
                  <a:srgbClr val="000000"/>
                </a:solidFill>
                <a:highlight>
                  <a:srgbClr val="E0E0E0"/>
                </a:highlight>
                <a:latin typeface="Consolas"/>
              </a:rPr>
              <a:t>);</a:t>
            </a:r>
          </a:p>
          <a:p>
            <a:r>
              <a:rPr lang="en-US" sz="1200" dirty="0">
                <a:solidFill>
                  <a:srgbClr val="000000"/>
                </a:solidFill>
                <a:highlight>
                  <a:srgbClr val="E0E0E0"/>
                </a:highlight>
                <a:latin typeface="Consolas"/>
              </a:rPr>
              <a:t>}</a:t>
            </a:r>
          </a:p>
        </p:txBody>
      </p:sp>
    </p:spTree>
    <p:extLst>
      <p:ext uri="{BB962C8B-B14F-4D97-AF65-F5344CB8AC3E}">
        <p14:creationId xmlns:p14="http://schemas.microsoft.com/office/powerpoint/2010/main" val="425147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8FD58E-42DF-42D2-8768-A0290612F1F1}" type="slidenum">
              <a:rPr lang="en-US" smtClean="0"/>
              <a:pPr eaLnBrk="1" hangingPunct="1"/>
              <a:t>3</a:t>
            </a:fld>
            <a:endParaRPr lang="en-US" dirty="0" smtClean="0"/>
          </a:p>
        </p:txBody>
      </p:sp>
      <p:sp>
        <p:nvSpPr>
          <p:cNvPr id="4" name="Rounded Rectangle 3"/>
          <p:cNvSpPr/>
          <p:nvPr/>
        </p:nvSpPr>
        <p:spPr>
          <a:xfrm>
            <a:off x="6466752" y="4051443"/>
            <a:ext cx="1323975" cy="657225"/>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C28x</a:t>
            </a:r>
          </a:p>
        </p:txBody>
      </p:sp>
      <p:sp>
        <p:nvSpPr>
          <p:cNvPr id="5" name="Rectangle 4"/>
          <p:cNvSpPr/>
          <p:nvPr/>
        </p:nvSpPr>
        <p:spPr>
          <a:xfrm>
            <a:off x="5847627" y="3098943"/>
            <a:ext cx="1219200" cy="571500"/>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Data Memory</a:t>
            </a:r>
          </a:p>
        </p:txBody>
      </p:sp>
      <p:sp>
        <p:nvSpPr>
          <p:cNvPr id="6" name="Rectangle 5"/>
          <p:cNvSpPr/>
          <p:nvPr/>
        </p:nvSpPr>
        <p:spPr>
          <a:xfrm>
            <a:off x="7228751" y="3098943"/>
            <a:ext cx="1209675" cy="5715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Program Memory</a:t>
            </a:r>
          </a:p>
        </p:txBody>
      </p:sp>
      <p:cxnSp>
        <p:nvCxnSpPr>
          <p:cNvPr id="8" name="Straight Arrow Connector 7"/>
          <p:cNvCxnSpPr/>
          <p:nvPr/>
        </p:nvCxnSpPr>
        <p:spPr>
          <a:xfrm rot="5400000">
            <a:off x="7284315" y="3872056"/>
            <a:ext cx="365125" cy="3175"/>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p:nvPr/>
        </p:nvCxnSpPr>
        <p:spPr>
          <a:xfrm rot="5400000">
            <a:off x="6558033" y="3876025"/>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Left-Right Arrow 11"/>
          <p:cNvSpPr/>
          <p:nvPr/>
        </p:nvSpPr>
        <p:spPr>
          <a:xfrm>
            <a:off x="46746" y="5070618"/>
            <a:ext cx="8716254" cy="388935"/>
          </a:xfrm>
          <a:prstGeom prst="leftRight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Peripheral Bus</a:t>
            </a:r>
          </a:p>
        </p:txBody>
      </p:sp>
      <p:cxnSp>
        <p:nvCxnSpPr>
          <p:cNvPr id="13" name="Straight Arrow Connector 12"/>
          <p:cNvCxnSpPr/>
          <p:nvPr/>
        </p:nvCxnSpPr>
        <p:spPr>
          <a:xfrm flipH="1">
            <a:off x="7123976" y="4700731"/>
            <a:ext cx="1589" cy="482463"/>
          </a:xfrm>
          <a:prstGeom prst="straightConnector1">
            <a:avLst/>
          </a:prstGeom>
          <a:ln w="285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399577" y="4041918"/>
            <a:ext cx="1323975" cy="657225"/>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CLA</a:t>
            </a:r>
          </a:p>
        </p:txBody>
      </p:sp>
      <p:cxnSp>
        <p:nvCxnSpPr>
          <p:cNvPr id="15" name="Straight Arrow Connector 14"/>
          <p:cNvCxnSpPr/>
          <p:nvPr/>
        </p:nvCxnSpPr>
        <p:spPr>
          <a:xfrm flipH="1">
            <a:off x="3047276" y="4691206"/>
            <a:ext cx="1589" cy="491986"/>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10463" y="3125784"/>
            <a:ext cx="1219200" cy="571500"/>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Data RAM</a:t>
            </a:r>
          </a:p>
        </p:txBody>
      </p:sp>
      <p:sp>
        <p:nvSpPr>
          <p:cNvPr id="17" name="Rectangle 16"/>
          <p:cNvSpPr/>
          <p:nvPr/>
        </p:nvSpPr>
        <p:spPr>
          <a:xfrm>
            <a:off x="1590811" y="3115393"/>
            <a:ext cx="1209675" cy="57150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Program RAM</a:t>
            </a:r>
          </a:p>
        </p:txBody>
      </p:sp>
      <p:cxnSp>
        <p:nvCxnSpPr>
          <p:cNvPr id="18" name="Straight Arrow Connector 17"/>
          <p:cNvCxnSpPr/>
          <p:nvPr/>
        </p:nvCxnSpPr>
        <p:spPr>
          <a:xfrm rot="5400000">
            <a:off x="2424834" y="3862675"/>
            <a:ext cx="365125" cy="3175"/>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19" name="Straight Arrow Connector 18"/>
          <p:cNvCxnSpPr/>
          <p:nvPr/>
        </p:nvCxnSpPr>
        <p:spPr>
          <a:xfrm rot="5400000">
            <a:off x="3205229" y="3871693"/>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342" name="TextBox 23"/>
          <p:cNvSpPr txBox="1">
            <a:spLocks noChangeArrowheads="1"/>
          </p:cNvSpPr>
          <p:nvPr/>
        </p:nvSpPr>
        <p:spPr bwMode="auto">
          <a:xfrm>
            <a:off x="372221" y="871350"/>
            <a:ext cx="8441606"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1400"/>
              </a:lnSpc>
              <a:buFont typeface="Arial" charset="0"/>
              <a:buChar char="•"/>
            </a:pPr>
            <a:r>
              <a:rPr lang="en-US" sz="1600" dirty="0"/>
              <a:t>  CLA is </a:t>
            </a:r>
            <a:r>
              <a:rPr lang="en-US" sz="1600" dirty="0" smtClean="0"/>
              <a:t>a slave </a:t>
            </a:r>
            <a:r>
              <a:rPr lang="en-US" sz="1600" dirty="0"/>
              <a:t>to the main core C28x, </a:t>
            </a:r>
            <a:r>
              <a:rPr lang="en-US" sz="1600" dirty="0" smtClean="0"/>
              <a:t>and runs </a:t>
            </a:r>
            <a:r>
              <a:rPr lang="en-US" sz="1600" dirty="0"/>
              <a:t>out of </a:t>
            </a:r>
            <a:r>
              <a:rPr lang="en-US" sz="1600" dirty="0" smtClean="0"/>
              <a:t>RAM i.e. </a:t>
            </a:r>
            <a:r>
              <a:rPr lang="en-US" sz="1600" b="1" dirty="0" smtClean="0">
                <a:solidFill>
                  <a:srgbClr val="FF0000"/>
                </a:solidFill>
              </a:rPr>
              <a:t>C28x is responsible </a:t>
            </a:r>
            <a:r>
              <a:rPr lang="en-US" sz="1600" b="1" dirty="0">
                <a:solidFill>
                  <a:srgbClr val="FF0000"/>
                </a:solidFill>
              </a:rPr>
              <a:t>for </a:t>
            </a:r>
            <a:endParaRPr lang="en-US" sz="1600" b="1" dirty="0" smtClean="0">
              <a:solidFill>
                <a:srgbClr val="FF0000"/>
              </a:solidFill>
            </a:endParaRPr>
          </a:p>
          <a:p>
            <a:pPr eaLnBrk="1" hangingPunct="1">
              <a:lnSpc>
                <a:spcPts val="1400"/>
              </a:lnSpc>
            </a:pPr>
            <a:r>
              <a:rPr lang="en-US" sz="1600" b="1" dirty="0">
                <a:solidFill>
                  <a:srgbClr val="FF0000"/>
                </a:solidFill>
              </a:rPr>
              <a:t> </a:t>
            </a:r>
            <a:r>
              <a:rPr lang="en-US" sz="1600" b="1" dirty="0" smtClean="0">
                <a:solidFill>
                  <a:srgbClr val="FF0000"/>
                </a:solidFill>
              </a:rPr>
              <a:t>  copying </a:t>
            </a:r>
            <a:r>
              <a:rPr lang="en-US" sz="1600" b="1" dirty="0">
                <a:solidFill>
                  <a:srgbClr val="FF0000"/>
                </a:solidFill>
              </a:rPr>
              <a:t>program and assigning </a:t>
            </a:r>
            <a:r>
              <a:rPr lang="en-US" sz="1600" b="1" dirty="0" smtClean="0">
                <a:solidFill>
                  <a:srgbClr val="FF0000"/>
                </a:solidFill>
              </a:rPr>
              <a:t>memory </a:t>
            </a:r>
          </a:p>
          <a:p>
            <a:pPr eaLnBrk="1" hangingPunct="1">
              <a:lnSpc>
                <a:spcPts val="1400"/>
              </a:lnSpc>
            </a:pPr>
            <a:r>
              <a:rPr lang="en-US" sz="1600" dirty="0" smtClean="0"/>
              <a:t>              </a:t>
            </a:r>
            <a:endParaRPr lang="en-US" sz="1600" dirty="0"/>
          </a:p>
          <a:p>
            <a:pPr eaLnBrk="1" hangingPunct="1">
              <a:lnSpc>
                <a:spcPts val="1400"/>
              </a:lnSpc>
              <a:buFont typeface="Arial" charset="0"/>
              <a:buChar char="•"/>
            </a:pPr>
            <a:r>
              <a:rPr lang="en-US" sz="1600" dirty="0"/>
              <a:t>  </a:t>
            </a:r>
            <a:r>
              <a:rPr lang="en-US" sz="1600" dirty="0" smtClean="0"/>
              <a:t>CLA has </a:t>
            </a:r>
            <a:r>
              <a:rPr lang="en-US" sz="1600" dirty="0"/>
              <a:t>independent Data Bus and Program </a:t>
            </a:r>
            <a:r>
              <a:rPr lang="en-US" sz="1600" dirty="0" smtClean="0"/>
              <a:t>Bus</a:t>
            </a:r>
          </a:p>
          <a:p>
            <a:pPr lvl="1" eaLnBrk="1" hangingPunct="1">
              <a:lnSpc>
                <a:spcPts val="1400"/>
              </a:lnSpc>
              <a:buFont typeface="Courier New" panose="02070309020205020404" pitchFamily="49" charset="0"/>
              <a:buChar char="o"/>
            </a:pPr>
            <a:r>
              <a:rPr lang="en-US" sz="1600" dirty="0" smtClean="0"/>
              <a:t>F2837x: Any </a:t>
            </a:r>
            <a:r>
              <a:rPr lang="en-US" sz="1600" dirty="0"/>
              <a:t>LSx memory can be configured as CLA data or program </a:t>
            </a:r>
            <a:r>
              <a:rPr lang="en-US" sz="1600" dirty="0" smtClean="0"/>
              <a:t>memory</a:t>
            </a:r>
          </a:p>
          <a:p>
            <a:pPr lvl="1" eaLnBrk="1" hangingPunct="1">
              <a:lnSpc>
                <a:spcPts val="1400"/>
              </a:lnSpc>
              <a:buFont typeface="Courier New" panose="02070309020205020404" pitchFamily="49" charset="0"/>
              <a:buChar char="o"/>
            </a:pPr>
            <a:r>
              <a:rPr lang="en-US" sz="1600" dirty="0" smtClean="0"/>
              <a:t>F2806x: LS3 is CLA program while either/all of LS0, 1, 2 can be CLA data memory</a:t>
            </a:r>
            <a:endParaRPr lang="en-US" sz="1600" dirty="0"/>
          </a:p>
          <a:p>
            <a:pPr eaLnBrk="1" hangingPunct="1">
              <a:lnSpc>
                <a:spcPts val="1400"/>
              </a:lnSpc>
              <a:buFont typeface="Arial" charset="0"/>
              <a:buChar char="•"/>
            </a:pPr>
            <a:endParaRPr lang="en-US" sz="1600" dirty="0"/>
          </a:p>
          <a:p>
            <a:pPr eaLnBrk="1" hangingPunct="1">
              <a:lnSpc>
                <a:spcPts val="1400"/>
              </a:lnSpc>
              <a:buFont typeface="Arial" charset="0"/>
              <a:buChar char="•"/>
            </a:pPr>
            <a:r>
              <a:rPr lang="en-US" sz="1600" dirty="0"/>
              <a:t>  Access to </a:t>
            </a:r>
            <a:r>
              <a:rPr lang="en-US" sz="1600" dirty="0" smtClean="0"/>
              <a:t>peripherals </a:t>
            </a:r>
            <a:r>
              <a:rPr lang="en-US" sz="1600" dirty="0"/>
              <a:t>such as </a:t>
            </a:r>
            <a:r>
              <a:rPr lang="en-US" sz="1600" dirty="0" smtClean="0"/>
              <a:t>(Consult device datasheet and TRM)</a:t>
            </a:r>
          </a:p>
          <a:p>
            <a:pPr lvl="1" eaLnBrk="1" hangingPunct="1">
              <a:lnSpc>
                <a:spcPts val="1400"/>
              </a:lnSpc>
              <a:buFont typeface="Courier New" panose="02070309020205020404" pitchFamily="49" charset="0"/>
              <a:buChar char="o"/>
            </a:pPr>
            <a:r>
              <a:rPr lang="en-US" sz="1600" dirty="0" smtClean="0"/>
              <a:t>EPWM, ADC result registers , GPIO, QEP, SD , ECAP , DAC , CMPSS</a:t>
            </a:r>
          </a:p>
          <a:p>
            <a:pPr lvl="1" eaLnBrk="1" hangingPunct="1">
              <a:lnSpc>
                <a:spcPts val="1400"/>
              </a:lnSpc>
              <a:buFont typeface="Courier New" panose="02070309020205020404" pitchFamily="49" charset="0"/>
              <a:buChar char="o"/>
            </a:pPr>
            <a:r>
              <a:rPr lang="en-US" sz="1600" dirty="0" smtClean="0"/>
              <a:t>SPI , uPP ,McBSP &amp; EMIF Memory</a:t>
            </a:r>
            <a:endParaRPr lang="en-US" sz="1600" dirty="0"/>
          </a:p>
          <a:p>
            <a:pPr eaLnBrk="1" hangingPunct="1">
              <a:lnSpc>
                <a:spcPts val="1400"/>
              </a:lnSpc>
              <a:buFont typeface="Arial" charset="0"/>
              <a:buChar char="•"/>
            </a:pPr>
            <a:endParaRPr lang="en-US" sz="1600" dirty="0"/>
          </a:p>
          <a:p>
            <a:pPr eaLnBrk="1" hangingPunct="1">
              <a:lnSpc>
                <a:spcPts val="1400"/>
              </a:lnSpc>
              <a:buFont typeface="Arial" charset="0"/>
              <a:buChar char="•"/>
            </a:pPr>
            <a:r>
              <a:rPr lang="en-US" sz="1600" dirty="0"/>
              <a:t>  Communication between CPU(C28x) and CLA  through message RAM</a:t>
            </a:r>
          </a:p>
          <a:p>
            <a:pPr eaLnBrk="1" hangingPunct="1"/>
            <a:endParaRPr lang="en-US" sz="1600" dirty="0"/>
          </a:p>
        </p:txBody>
      </p:sp>
      <p:sp>
        <p:nvSpPr>
          <p:cNvPr id="25" name="Rectangle 24"/>
          <p:cNvSpPr/>
          <p:nvPr/>
        </p:nvSpPr>
        <p:spPr>
          <a:xfrm>
            <a:off x="4285528" y="4146693"/>
            <a:ext cx="1714499" cy="238125"/>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CPUtoCLAMsgRAM</a:t>
            </a:r>
          </a:p>
        </p:txBody>
      </p:sp>
      <p:sp>
        <p:nvSpPr>
          <p:cNvPr id="26" name="Rectangle 25"/>
          <p:cNvSpPr/>
          <p:nvPr/>
        </p:nvSpPr>
        <p:spPr>
          <a:xfrm>
            <a:off x="4285528" y="4451493"/>
            <a:ext cx="1714499" cy="238125"/>
          </a:xfrm>
          <a:prstGeom prst="rect">
            <a:avLst/>
          </a:prstGeom>
          <a:solidFill>
            <a:srgbClr val="5CA6F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CLAtoCPUMsgRAM</a:t>
            </a:r>
          </a:p>
        </p:txBody>
      </p:sp>
      <p:cxnSp>
        <p:nvCxnSpPr>
          <p:cNvPr id="27" name="Straight Arrow Connector 26"/>
          <p:cNvCxnSpPr/>
          <p:nvPr/>
        </p:nvCxnSpPr>
        <p:spPr>
          <a:xfrm flipV="1">
            <a:off x="3706090" y="4556268"/>
            <a:ext cx="560387" cy="1588"/>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1" name="Straight Arrow Connector 30"/>
          <p:cNvCxnSpPr/>
          <p:nvPr/>
        </p:nvCxnSpPr>
        <p:spPr>
          <a:xfrm flipV="1">
            <a:off x="6020665" y="4565793"/>
            <a:ext cx="465137" cy="1588"/>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rot="10800000">
            <a:off x="6019077" y="4251468"/>
            <a:ext cx="457200" cy="1588"/>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rot="10800000">
            <a:off x="3704502" y="4251468"/>
            <a:ext cx="561975" cy="1588"/>
          </a:xfrm>
          <a:prstGeom prst="straightConnector1">
            <a:avLst/>
          </a:prstGeom>
          <a:ln w="28575">
            <a:tailEnd type="arrow"/>
          </a:ln>
        </p:spPr>
        <p:style>
          <a:lnRef idx="1">
            <a:schemeClr val="accent4"/>
          </a:lnRef>
          <a:fillRef idx="0">
            <a:schemeClr val="accent4"/>
          </a:fillRef>
          <a:effectRef idx="0">
            <a:schemeClr val="accent4"/>
          </a:effectRef>
          <a:fontRef idx="minor">
            <a:schemeClr val="tx1"/>
          </a:fontRef>
        </p:style>
      </p:cxnSp>
      <p:sp>
        <p:nvSpPr>
          <p:cNvPr id="33" name="Rounded Rectangle 32"/>
          <p:cNvSpPr/>
          <p:nvPr/>
        </p:nvSpPr>
        <p:spPr>
          <a:xfrm>
            <a:off x="991450" y="5745304"/>
            <a:ext cx="799250"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ADC</a:t>
            </a:r>
          </a:p>
        </p:txBody>
      </p:sp>
      <p:sp>
        <p:nvSpPr>
          <p:cNvPr id="35" name="Rounded Rectangle 34"/>
          <p:cNvSpPr/>
          <p:nvPr/>
        </p:nvSpPr>
        <p:spPr>
          <a:xfrm>
            <a:off x="2920013" y="5745305"/>
            <a:ext cx="967048"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PWM</a:t>
            </a:r>
          </a:p>
        </p:txBody>
      </p:sp>
      <p:cxnSp>
        <p:nvCxnSpPr>
          <p:cNvPr id="36" name="Straight Arrow Connector 35"/>
          <p:cNvCxnSpPr/>
          <p:nvPr/>
        </p:nvCxnSpPr>
        <p:spPr>
          <a:xfrm rot="5400000">
            <a:off x="1187506" y="5541311"/>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209068" y="5555597"/>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46746" y="5724522"/>
            <a:ext cx="800979"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QEP</a:t>
            </a:r>
          </a:p>
        </p:txBody>
      </p:sp>
      <p:sp>
        <p:nvSpPr>
          <p:cNvPr id="40" name="Rounded Rectangle 39"/>
          <p:cNvSpPr/>
          <p:nvPr/>
        </p:nvSpPr>
        <p:spPr>
          <a:xfrm>
            <a:off x="1940917" y="5735779"/>
            <a:ext cx="780215"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CAP</a:t>
            </a:r>
          </a:p>
        </p:txBody>
      </p:sp>
      <p:cxnSp>
        <p:nvCxnSpPr>
          <p:cNvPr id="41" name="Straight Arrow Connector 40"/>
          <p:cNvCxnSpPr/>
          <p:nvPr/>
        </p:nvCxnSpPr>
        <p:spPr>
          <a:xfrm rot="5400000">
            <a:off x="280902" y="5530054"/>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2134967" y="5549248"/>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5191990" y="5740682"/>
            <a:ext cx="685799"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SD</a:t>
            </a:r>
            <a:endParaRPr lang="en-US" dirty="0"/>
          </a:p>
        </p:txBody>
      </p:sp>
      <p:cxnSp>
        <p:nvCxnSpPr>
          <p:cNvPr id="44" name="Straight Arrow Connector 43"/>
          <p:cNvCxnSpPr/>
          <p:nvPr/>
        </p:nvCxnSpPr>
        <p:spPr>
          <a:xfrm rot="5400000">
            <a:off x="5338017" y="5544626"/>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4060241" y="5740683"/>
            <a:ext cx="926959"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GPIO</a:t>
            </a:r>
            <a:endParaRPr lang="en-US" dirty="0"/>
          </a:p>
        </p:txBody>
      </p:sp>
      <p:cxnSp>
        <p:nvCxnSpPr>
          <p:cNvPr id="46" name="Straight Arrow Connector 45"/>
          <p:cNvCxnSpPr/>
          <p:nvPr/>
        </p:nvCxnSpPr>
        <p:spPr>
          <a:xfrm rot="5400000">
            <a:off x="4312792" y="5557184"/>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CLA Architecture</a:t>
            </a:r>
            <a:endParaRPr lang="en-US" dirty="0"/>
          </a:p>
        </p:txBody>
      </p:sp>
      <p:cxnSp>
        <p:nvCxnSpPr>
          <p:cNvPr id="47" name="Straight Arrow Connector 46"/>
          <p:cNvCxnSpPr/>
          <p:nvPr/>
        </p:nvCxnSpPr>
        <p:spPr>
          <a:xfrm flipH="1">
            <a:off x="3399698" y="3864262"/>
            <a:ext cx="3352803" cy="468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021527" y="5750206"/>
            <a:ext cx="798373"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DAC</a:t>
            </a:r>
            <a:endParaRPr lang="en-US" dirty="0"/>
          </a:p>
        </p:txBody>
      </p:sp>
      <p:cxnSp>
        <p:nvCxnSpPr>
          <p:cNvPr id="49" name="Straight Arrow Connector 48"/>
          <p:cNvCxnSpPr/>
          <p:nvPr/>
        </p:nvCxnSpPr>
        <p:spPr>
          <a:xfrm rot="5400000">
            <a:off x="6167554" y="5554150"/>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972301" y="5750206"/>
            <a:ext cx="638174"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SPI</a:t>
            </a:r>
            <a:endParaRPr lang="en-US" dirty="0"/>
          </a:p>
        </p:txBody>
      </p:sp>
      <p:cxnSp>
        <p:nvCxnSpPr>
          <p:cNvPr id="51" name="Straight Arrow Connector 50"/>
          <p:cNvCxnSpPr/>
          <p:nvPr/>
        </p:nvCxnSpPr>
        <p:spPr>
          <a:xfrm rot="5400000">
            <a:off x="7100140" y="5557185"/>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7715250" y="5759731"/>
            <a:ext cx="1047750" cy="333375"/>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McBSP</a:t>
            </a:r>
            <a:endParaRPr lang="en-US" dirty="0"/>
          </a:p>
        </p:txBody>
      </p:sp>
      <p:cxnSp>
        <p:nvCxnSpPr>
          <p:cNvPr id="53" name="Straight Arrow Connector 52"/>
          <p:cNvCxnSpPr/>
          <p:nvPr/>
        </p:nvCxnSpPr>
        <p:spPr>
          <a:xfrm rot="5400000">
            <a:off x="7843090" y="5566710"/>
            <a:ext cx="390525"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093889" y="4545298"/>
            <a:ext cx="905624" cy="545959"/>
          </a:xfrm>
          <a:prstGeom prst="round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EMIF</a:t>
            </a:r>
          </a:p>
          <a:p>
            <a:pPr algn="ctr">
              <a:defRPr/>
            </a:pPr>
            <a:r>
              <a:rPr lang="en-US" dirty="0" smtClean="0"/>
              <a:t>data</a:t>
            </a:r>
            <a:endParaRPr lang="en-US" dirty="0"/>
          </a:p>
        </p:txBody>
      </p:sp>
      <p:cxnSp>
        <p:nvCxnSpPr>
          <p:cNvPr id="57" name="Straight Arrow Connector 56"/>
          <p:cNvCxnSpPr/>
          <p:nvPr/>
        </p:nvCxnSpPr>
        <p:spPr>
          <a:xfrm>
            <a:off x="1999513" y="4581811"/>
            <a:ext cx="409589"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28705" y="3890441"/>
            <a:ext cx="1324739" cy="463405"/>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CLA Data ROM</a:t>
            </a:r>
            <a:endParaRPr lang="en-US" dirty="0">
              <a:solidFill>
                <a:schemeClr val="tx1"/>
              </a:solidFill>
            </a:endParaRPr>
          </a:p>
        </p:txBody>
      </p:sp>
    </p:spTree>
    <p:custDataLst>
      <p:tags r:id="rId1"/>
    </p:custDataLst>
    <p:extLst>
      <p:ext uri="{BB962C8B-B14F-4D97-AF65-F5344CB8AC3E}">
        <p14:creationId xmlns:p14="http://schemas.microsoft.com/office/powerpoint/2010/main" val="1520619938"/>
      </p:ext>
    </p:extLst>
  </p:cSld>
  <p:clrMapOvr>
    <a:masterClrMapping/>
  </p:clrMapOvr>
  <mc:AlternateContent xmlns:mc="http://schemas.openxmlformats.org/markup-compatibility/2006" xmlns:p14="http://schemas.microsoft.com/office/powerpoint/2010/main">
    <mc:Choice Requires="p14">
      <p:transition spd="slow" p14:dur="2000" advTm="279"/>
    </mc:Choice>
    <mc:Fallback xmlns="">
      <p:transition spd="slow" advTm="2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4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4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4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4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4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4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4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3342">
                                            <p:txEl>
                                              <p:pRg st="11" end="11"/>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4" grpId="0" animBg="1"/>
      <p:bldP spid="5" grpId="0" animBg="1"/>
      <p:bldP spid="6" grpId="0" animBg="1"/>
      <p:bldP spid="12" grpId="0" animBg="1"/>
      <p:bldP spid="14" grpId="0" animBg="1"/>
      <p:bldP spid="16" grpId="0" animBg="1"/>
      <p:bldP spid="17" grpId="0" animBg="1"/>
      <p:bldP spid="25" grpId="0" animBg="1"/>
      <p:bldP spid="26" grpId="0" animBg="1"/>
      <p:bldP spid="33" grpId="0" animBg="1"/>
      <p:bldP spid="35" grpId="0" animBg="1"/>
      <p:bldP spid="39" grpId="0" animBg="1"/>
      <p:bldP spid="40" grpId="0" animBg="1"/>
      <p:bldP spid="43" grpId="0" animBg="1"/>
      <p:bldP spid="45" grpId="0" animBg="1"/>
      <p:bldP spid="48" grpId="0" animBg="1"/>
      <p:bldP spid="50" grpId="0" animBg="1"/>
      <p:bldP spid="52" grpId="0" animBg="1"/>
      <p:bldP spid="56" grpId="0" animBg="1"/>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31775" y="142875"/>
            <a:ext cx="8458200" cy="814388"/>
          </a:xfrm>
        </p:spPr>
        <p:txBody>
          <a:bodyPr/>
          <a:lstStyle/>
          <a:p>
            <a:r>
              <a:rPr lang="en-US" dirty="0" smtClean="0"/>
              <a:t>CLA Access Violations</a:t>
            </a:r>
            <a:endParaRPr lang="en-US" dirty="0"/>
          </a:p>
        </p:txBody>
      </p:sp>
      <p:sp>
        <p:nvSpPr>
          <p:cNvPr id="11" name="Content Placeholder 2"/>
          <p:cNvSpPr>
            <a:spLocks noGrp="1"/>
          </p:cNvSpPr>
          <p:nvPr>
            <p:ph idx="1"/>
          </p:nvPr>
        </p:nvSpPr>
        <p:spPr>
          <a:xfrm>
            <a:off x="333375" y="1048468"/>
            <a:ext cx="4143005" cy="908348"/>
          </a:xfrm>
        </p:spPr>
        <p:txBody>
          <a:bodyPr/>
          <a:lstStyle/>
          <a:p>
            <a:r>
              <a:rPr lang="en-US" dirty="0" smtClean="0"/>
              <a:t>Use the Non Master/Master Access Violation (see TRM SPRUHM8, section 2.14.18) Registers to detect access violations by the CLA</a:t>
            </a:r>
            <a:endParaRPr lang="en-US" dirty="0"/>
          </a:p>
        </p:txBody>
      </p:sp>
      <p:sp>
        <p:nvSpPr>
          <p:cNvPr id="12" name="Slide Number Placeholder 3"/>
          <p:cNvSpPr>
            <a:spLocks noGrp="1"/>
          </p:cNvSpPr>
          <p:nvPr>
            <p:ph type="sldNum" sz="quarter" idx="10"/>
          </p:nvPr>
        </p:nvSpPr>
        <p:spPr>
          <a:xfrm>
            <a:off x="6642100" y="6049963"/>
            <a:ext cx="2133600" cy="206375"/>
          </a:xfrm>
        </p:spPr>
        <p:txBody>
          <a:bodyPr/>
          <a:lstStyle/>
          <a:p>
            <a:fld id="{3B20521C-F793-4067-BB07-C7AF74E21EF3}" type="slidenum">
              <a:rPr lang="en-US" smtClean="0"/>
              <a:pPr/>
              <a:t>30</a:t>
            </a:fld>
            <a:endParaRPr lang="en-US"/>
          </a:p>
        </p:txBody>
      </p:sp>
      <p:sp>
        <p:nvSpPr>
          <p:cNvPr id="13" name="Rectangle 7"/>
          <p:cNvSpPr>
            <a:spLocks noChangeArrowheads="1"/>
          </p:cNvSpPr>
          <p:nvPr/>
        </p:nvSpPr>
        <p:spPr bwMode="auto">
          <a:xfrm>
            <a:off x="4587240" y="1084478"/>
            <a:ext cx="4193194" cy="4420210"/>
          </a:xfrm>
          <a:prstGeom prst="rect">
            <a:avLst/>
          </a:prstGeom>
          <a:solidFill>
            <a:schemeClr val="bg1">
              <a:lumMod val="95000"/>
            </a:schemeClr>
          </a:solidFill>
          <a:ln w="9525" algn="ctr">
            <a:solidFill>
              <a:schemeClr val="tx1"/>
            </a:solidFill>
            <a:miter lim="800000"/>
            <a:headEnd/>
            <a:tailEnd/>
          </a:ln>
        </p:spPr>
        <p:txBody>
          <a:bodyPr wrap="none"/>
          <a:lstStyle/>
          <a:p>
            <a:pPr marL="0" indent="0">
              <a:buNone/>
            </a:pPr>
            <a:r>
              <a:rPr lang="en-US" sz="1200" dirty="0">
                <a:solidFill>
                  <a:srgbClr val="000000"/>
                </a:solidFill>
                <a:highlight>
                  <a:srgbClr val="E0E0E0"/>
                </a:highlight>
                <a:latin typeface="Consolas"/>
              </a:rPr>
              <a:t>#pragma CODE_SECTION(</a:t>
            </a:r>
            <a:r>
              <a:rPr lang="en-US" sz="1200" dirty="0" err="1">
                <a:solidFill>
                  <a:srgbClr val="000000"/>
                </a:solidFill>
                <a:highlight>
                  <a:srgbClr val="E0E0E0"/>
                </a:highlight>
                <a:latin typeface="Consolas"/>
              </a:rPr>
              <a:t>accessViolationISR</a:t>
            </a:r>
            <a:r>
              <a:rPr lang="en-US" sz="1200" dirty="0">
                <a:solidFill>
                  <a:srgbClr val="000000"/>
                </a:solidFill>
                <a:highlight>
                  <a:srgbClr val="E0E0E0"/>
                </a:highlight>
                <a:latin typeface="Consolas"/>
              </a:rPr>
              <a:t>, </a:t>
            </a:r>
            <a:endParaRPr lang="en-US" sz="1200" dirty="0" smtClean="0">
              <a:solidFill>
                <a:srgbClr val="000000"/>
              </a:solidFill>
              <a:highlight>
                <a:srgbClr val="E0E0E0"/>
              </a:highlight>
              <a:latin typeface="Consolas"/>
            </a:endParaRPr>
          </a:p>
          <a:p>
            <a:pPr marL="0" indent="0">
              <a:buNone/>
            </a:pPr>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a:t>
            </a:r>
            <a:r>
              <a:rPr lang="en-US" sz="1200" dirty="0" err="1">
                <a:solidFill>
                  <a:srgbClr val="000000"/>
                </a:solidFill>
                <a:highlight>
                  <a:srgbClr val="E0E0E0"/>
                </a:highlight>
                <a:latin typeface="Consolas"/>
              </a:rPr>
              <a:t>ramfuncs</a:t>
            </a:r>
            <a:r>
              <a:rPr lang="en-US" sz="1200" dirty="0">
                <a:solidFill>
                  <a:srgbClr val="000000"/>
                </a:solidFill>
                <a:highlight>
                  <a:srgbClr val="E0E0E0"/>
                </a:highlight>
                <a:latin typeface="Consolas"/>
              </a:rPr>
              <a:t>")</a:t>
            </a:r>
          </a:p>
          <a:p>
            <a:pPr marL="0" indent="0">
              <a:buNone/>
            </a:pPr>
            <a:r>
              <a:rPr lang="en-US" sz="1200" dirty="0">
                <a:solidFill>
                  <a:srgbClr val="000000"/>
                </a:solidFill>
                <a:highlight>
                  <a:srgbClr val="E0E0E0"/>
                </a:highlight>
                <a:latin typeface="Consolas"/>
              </a:rPr>
              <a:t>__attribute__((interrupt))  </a:t>
            </a:r>
            <a:endParaRPr lang="en-US" sz="1200" dirty="0" smtClean="0">
              <a:solidFill>
                <a:srgbClr val="000000"/>
              </a:solidFill>
              <a:highlight>
                <a:srgbClr val="E0E0E0"/>
              </a:highlight>
              <a:latin typeface="Consolas"/>
            </a:endParaRPr>
          </a:p>
          <a:p>
            <a:pPr marL="0" indent="0">
              <a:buNone/>
            </a:pPr>
            <a:r>
              <a:rPr lang="en-US" sz="1200" dirty="0" smtClean="0">
                <a:solidFill>
                  <a:srgbClr val="000000"/>
                </a:solidFill>
                <a:highlight>
                  <a:srgbClr val="E0E0E0"/>
                </a:highlight>
                <a:latin typeface="Consolas"/>
              </a:rPr>
              <a:t>void </a:t>
            </a:r>
            <a:r>
              <a:rPr lang="en-US" sz="1200" dirty="0" err="1">
                <a:solidFill>
                  <a:srgbClr val="000000"/>
                </a:solidFill>
                <a:highlight>
                  <a:srgbClr val="E0E0E0"/>
                </a:highlight>
                <a:latin typeface="Consolas"/>
              </a:rPr>
              <a:t>accessViolationISR</a:t>
            </a:r>
            <a:r>
              <a:rPr lang="en-US" sz="1200" dirty="0">
                <a:solidFill>
                  <a:srgbClr val="000000"/>
                </a:solidFill>
                <a:highlight>
                  <a:srgbClr val="E0E0E0"/>
                </a:highlight>
                <a:latin typeface="Consolas"/>
              </a:rPr>
              <a:t>(void)</a:t>
            </a:r>
          </a:p>
          <a:p>
            <a:pPr marL="0" indent="0">
              <a:buNone/>
            </a:pPr>
            <a:r>
              <a:rPr lang="en-US" sz="1200" dirty="0">
                <a:solidFill>
                  <a:srgbClr val="000000"/>
                </a:solidFill>
                <a:highlight>
                  <a:srgbClr val="E0E0E0"/>
                </a:highlight>
                <a:latin typeface="Consolas"/>
              </a:rPr>
              <a:t>{</a:t>
            </a:r>
          </a:p>
          <a:p>
            <a:pPr marL="0" indent="0">
              <a:buNone/>
            </a:pPr>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Read the fetch address where </a:t>
            </a:r>
            <a:r>
              <a:rPr lang="en-US" sz="1200" dirty="0" smtClean="0">
                <a:solidFill>
                  <a:srgbClr val="000000"/>
                </a:solidFill>
                <a:highlight>
                  <a:srgbClr val="E0E0E0"/>
                </a:highlight>
                <a:latin typeface="Consolas"/>
              </a:rPr>
              <a:t>the</a:t>
            </a:r>
          </a:p>
          <a:p>
            <a:pPr marL="0" indent="0">
              <a:buNone/>
            </a:pPr>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 </a:t>
            </a:r>
            <a:r>
              <a:rPr lang="en-US" sz="1200" dirty="0">
                <a:solidFill>
                  <a:srgbClr val="000000"/>
                </a:solidFill>
                <a:highlight>
                  <a:srgbClr val="E0E0E0"/>
                </a:highlight>
                <a:latin typeface="Consolas"/>
              </a:rPr>
              <a:t>violation occurred</a:t>
            </a:r>
          </a:p>
          <a:p>
            <a:pPr marL="0" indent="0">
              <a:buNone/>
            </a:pPr>
            <a:r>
              <a:rPr lang="en-US" sz="1200" dirty="0">
                <a:solidFill>
                  <a:srgbClr val="000000"/>
                </a:solidFill>
                <a:highlight>
                  <a:srgbClr val="E0E0E0"/>
                </a:highlight>
                <a:latin typeface="Consolas"/>
              </a:rPr>
              <a:t>  </a:t>
            </a:r>
            <a:r>
              <a:rPr lang="en-US" sz="1200" dirty="0" err="1" smtClean="0">
                <a:solidFill>
                  <a:srgbClr val="000000"/>
                </a:solidFill>
                <a:highlight>
                  <a:srgbClr val="E0E0E0"/>
                </a:highlight>
                <a:latin typeface="Consolas"/>
              </a:rPr>
              <a:t>fetchAddress</a:t>
            </a: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 </a:t>
            </a:r>
            <a:endParaRPr lang="en-US" sz="1200" dirty="0" smtClean="0">
              <a:solidFill>
                <a:srgbClr val="000000"/>
              </a:solidFill>
              <a:highlight>
                <a:srgbClr val="E0E0E0"/>
              </a:highlight>
              <a:latin typeface="Consolas"/>
            </a:endParaRPr>
          </a:p>
          <a:p>
            <a:pPr marL="0" indent="0">
              <a:buNone/>
            </a:pPr>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AccessProtectionRegs.NMCLA1FAVADDR</a:t>
            </a:r>
            <a:r>
              <a:rPr lang="en-US" sz="1200" dirty="0">
                <a:solidFill>
                  <a:srgbClr val="000000"/>
                </a:solidFill>
                <a:highlight>
                  <a:srgbClr val="E0E0E0"/>
                </a:highlight>
                <a:latin typeface="Consolas"/>
              </a:rPr>
              <a:t>;</a:t>
            </a:r>
          </a:p>
          <a:p>
            <a:pPr marL="0" indent="0">
              <a:buNone/>
            </a:pPr>
            <a:endParaRPr lang="en-US" sz="1200" dirty="0" smtClean="0">
              <a:solidFill>
                <a:srgbClr val="000000"/>
              </a:solidFill>
              <a:highlight>
                <a:srgbClr val="E0E0E0"/>
              </a:highlight>
              <a:latin typeface="Consolas"/>
            </a:endParaRPr>
          </a:p>
          <a:p>
            <a:pPr marL="0" indent="0">
              <a:buNone/>
            </a:pP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EALLOW;</a:t>
            </a:r>
          </a:p>
          <a:p>
            <a:pPr marL="0" indent="0">
              <a:buNone/>
            </a:pP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 clear the fault</a:t>
            </a:r>
          </a:p>
          <a:p>
            <a:pPr marL="0" indent="0">
              <a:buNone/>
            </a:pP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AccessProtectionRegs.NMAVCLR.bit.CLA1FETCH = 1;</a:t>
            </a:r>
          </a:p>
          <a:p>
            <a:pPr marL="0" indent="0">
              <a:buNone/>
            </a:pP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EDIS;</a:t>
            </a:r>
          </a:p>
          <a:p>
            <a:pPr marL="0" indent="0">
              <a:buNone/>
            </a:pP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__</a:t>
            </a:r>
            <a:r>
              <a:rPr lang="en-US" sz="1200" dirty="0" err="1">
                <a:solidFill>
                  <a:srgbClr val="000000"/>
                </a:solidFill>
                <a:highlight>
                  <a:srgbClr val="E0E0E0"/>
                </a:highlight>
                <a:latin typeface="Consolas"/>
              </a:rPr>
              <a:t>asm</a:t>
            </a:r>
            <a:r>
              <a:rPr lang="en-US" sz="1200" dirty="0">
                <a:solidFill>
                  <a:srgbClr val="000000"/>
                </a:solidFill>
                <a:highlight>
                  <a:srgbClr val="E0E0E0"/>
                </a:highlight>
                <a:latin typeface="Consolas"/>
              </a:rPr>
              <a:t>(" ESTOP0");</a:t>
            </a:r>
          </a:p>
          <a:p>
            <a:pPr marL="0" indent="0">
              <a:buNone/>
            </a:pP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 Acknowledge the RAM access violation </a:t>
            </a:r>
            <a:endParaRPr lang="en-US" sz="1200" dirty="0" smtClean="0">
              <a:solidFill>
                <a:srgbClr val="000000"/>
              </a:solidFill>
              <a:highlight>
                <a:srgbClr val="E0E0E0"/>
              </a:highlight>
              <a:latin typeface="Consolas"/>
            </a:endParaRPr>
          </a:p>
          <a:p>
            <a:pPr marL="0" indent="0">
              <a:buNone/>
            </a:pPr>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 interrupt</a:t>
            </a:r>
            <a:endParaRPr lang="en-US" sz="1200" dirty="0">
              <a:solidFill>
                <a:srgbClr val="000000"/>
              </a:solidFill>
              <a:highlight>
                <a:srgbClr val="E0E0E0"/>
              </a:highlight>
              <a:latin typeface="Consolas"/>
            </a:endParaRPr>
          </a:p>
          <a:p>
            <a:pPr marL="0" indent="0">
              <a:buNone/>
            </a:pPr>
            <a:r>
              <a:rPr lang="en-US" sz="1200" dirty="0" smtClean="0">
                <a:solidFill>
                  <a:srgbClr val="000000"/>
                </a:solidFill>
                <a:highlight>
                  <a:srgbClr val="E0E0E0"/>
                </a:highlight>
                <a:latin typeface="Consolas"/>
              </a:rPr>
              <a:t>  </a:t>
            </a:r>
            <a:r>
              <a:rPr lang="en-US" sz="1200" dirty="0" err="1">
                <a:solidFill>
                  <a:srgbClr val="000000"/>
                </a:solidFill>
                <a:highlight>
                  <a:srgbClr val="E0E0E0"/>
                </a:highlight>
                <a:latin typeface="Consolas"/>
              </a:rPr>
              <a:t>PieCtrlRegs.PIEACK.all</a:t>
            </a:r>
            <a:r>
              <a:rPr lang="en-US" sz="1200" dirty="0">
                <a:solidFill>
                  <a:srgbClr val="000000"/>
                </a:solidFill>
                <a:highlight>
                  <a:srgbClr val="E0E0E0"/>
                </a:highlight>
                <a:latin typeface="Consolas"/>
              </a:rPr>
              <a:t> = M_INT12;</a:t>
            </a:r>
          </a:p>
          <a:p>
            <a:pPr marL="0" indent="0">
              <a:buNone/>
            </a:pPr>
            <a:r>
              <a:rPr lang="en-US" sz="1200" dirty="0">
                <a:solidFill>
                  <a:srgbClr val="000000"/>
                </a:solidFill>
                <a:highlight>
                  <a:srgbClr val="E0E0E0"/>
                </a:highlight>
                <a:latin typeface="Consolas"/>
              </a:rPr>
              <a:t>}</a:t>
            </a:r>
          </a:p>
        </p:txBody>
      </p:sp>
      <p:sp>
        <p:nvSpPr>
          <p:cNvPr id="14" name="Rectangle 7"/>
          <p:cNvSpPr>
            <a:spLocks noChangeArrowheads="1"/>
          </p:cNvSpPr>
          <p:nvPr/>
        </p:nvSpPr>
        <p:spPr bwMode="auto">
          <a:xfrm>
            <a:off x="221372" y="3196132"/>
            <a:ext cx="4255008" cy="2292706"/>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Detect any CLA fetch access violations, </a:t>
            </a:r>
            <a:endParaRPr lang="en-US" sz="1200" dirty="0" smtClean="0">
              <a:solidFill>
                <a:srgbClr val="000000"/>
              </a:solidFill>
              <a:highlight>
                <a:srgbClr val="E0E0E0"/>
              </a:highlight>
              <a:latin typeface="Consolas"/>
            </a:endParaRPr>
          </a:p>
          <a:p>
            <a:r>
              <a:rPr lang="en-US" sz="1200" dirty="0" smtClean="0">
                <a:solidFill>
                  <a:srgbClr val="000000"/>
                </a:solidFill>
                <a:highlight>
                  <a:srgbClr val="E0E0E0"/>
                </a:highlight>
                <a:latin typeface="Consolas"/>
              </a:rPr>
              <a:t>// enable interrupt </a:t>
            </a:r>
            <a:r>
              <a:rPr lang="en-US" sz="1200" dirty="0">
                <a:solidFill>
                  <a:srgbClr val="000000"/>
                </a:solidFill>
                <a:highlight>
                  <a:srgbClr val="E0E0E0"/>
                </a:highlight>
                <a:latin typeface="Consolas"/>
              </a:rPr>
              <a:t>for it (TRM SPRUHM8, </a:t>
            </a:r>
            <a:endParaRPr lang="en-US" sz="1200" dirty="0" smtClean="0">
              <a:solidFill>
                <a:srgbClr val="000000"/>
              </a:solidFill>
              <a:highlight>
                <a:srgbClr val="E0E0E0"/>
              </a:highlight>
              <a:latin typeface="Consolas"/>
            </a:endParaRPr>
          </a:p>
          <a:p>
            <a:r>
              <a:rPr lang="en-US" sz="1200" dirty="0" smtClean="0">
                <a:solidFill>
                  <a:srgbClr val="000000"/>
                </a:solidFill>
                <a:highlight>
                  <a:srgbClr val="E0E0E0"/>
                </a:highlight>
                <a:latin typeface="Consolas"/>
              </a:rPr>
              <a:t>// 2.11.1.7.4 </a:t>
            </a:r>
            <a:r>
              <a:rPr lang="en-US" sz="1200" dirty="0">
                <a:solidFill>
                  <a:srgbClr val="000000"/>
                </a:solidFill>
                <a:highlight>
                  <a:srgbClr val="E0E0E0"/>
                </a:highlight>
                <a:latin typeface="Consolas"/>
              </a:rPr>
              <a:t>&amp; 2.14.18)</a:t>
            </a:r>
          </a:p>
          <a:p>
            <a:r>
              <a:rPr lang="en-US" sz="1200" dirty="0" smtClean="0">
                <a:solidFill>
                  <a:srgbClr val="000000"/>
                </a:solidFill>
                <a:highlight>
                  <a:srgbClr val="E0E0E0"/>
                </a:highlight>
                <a:latin typeface="Consolas"/>
              </a:rPr>
              <a:t>AccessProtectionRegs.NMAVSET.bit.CLA1FETCH </a:t>
            </a:r>
            <a:r>
              <a:rPr lang="en-US" sz="1200" dirty="0">
                <a:solidFill>
                  <a:srgbClr val="000000"/>
                </a:solidFill>
                <a:highlight>
                  <a:srgbClr val="E0E0E0"/>
                </a:highlight>
                <a:latin typeface="Consolas"/>
              </a:rPr>
              <a:t>= 1;</a:t>
            </a:r>
          </a:p>
          <a:p>
            <a:r>
              <a:rPr lang="en-US" sz="1200" dirty="0" smtClean="0">
                <a:solidFill>
                  <a:srgbClr val="000000"/>
                </a:solidFill>
                <a:highlight>
                  <a:srgbClr val="E0E0E0"/>
                </a:highlight>
                <a:latin typeface="Consolas"/>
              </a:rPr>
              <a:t>AccessProtectionRegs.NMAVINTEN.bit.CLA1FETCH </a:t>
            </a:r>
            <a:r>
              <a:rPr lang="en-US" sz="1200" dirty="0">
                <a:solidFill>
                  <a:srgbClr val="000000"/>
                </a:solidFill>
                <a:highlight>
                  <a:srgbClr val="E0E0E0"/>
                </a:highlight>
                <a:latin typeface="Consolas"/>
              </a:rPr>
              <a:t>= 1;</a:t>
            </a:r>
          </a:p>
          <a:p>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Set the ISR for access violation fault</a:t>
            </a:r>
          </a:p>
          <a:p>
            <a:r>
              <a:rPr lang="en-US" sz="1200" dirty="0" err="1" smtClean="0">
                <a:solidFill>
                  <a:srgbClr val="000000"/>
                </a:solidFill>
                <a:highlight>
                  <a:srgbClr val="E0E0E0"/>
                </a:highlight>
                <a:latin typeface="Consolas"/>
              </a:rPr>
              <a:t>PieVectTable.RAM_ACCESS_VIOLATION_INT</a:t>
            </a: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 </a:t>
            </a:r>
            <a:endParaRPr lang="en-US" sz="1200" dirty="0" smtClean="0">
              <a:solidFill>
                <a:srgbClr val="000000"/>
              </a:solidFill>
              <a:highlight>
                <a:srgbClr val="E0E0E0"/>
              </a:highlight>
              <a:latin typeface="Consolas"/>
            </a:endParaRPr>
          </a:p>
          <a:p>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a:t>
            </a:r>
            <a:r>
              <a:rPr lang="en-US" sz="1200" dirty="0" err="1" smtClean="0">
                <a:solidFill>
                  <a:srgbClr val="000000"/>
                </a:solidFill>
                <a:highlight>
                  <a:srgbClr val="E0E0E0"/>
                </a:highlight>
                <a:latin typeface="Consolas"/>
              </a:rPr>
              <a:t>accessViolationISR</a:t>
            </a:r>
            <a:r>
              <a:rPr lang="en-US" sz="1200" dirty="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PieCtrlRegs.PIEIER12.bit.INTx12       </a:t>
            </a:r>
            <a:r>
              <a:rPr lang="en-US" sz="1200" dirty="0">
                <a:solidFill>
                  <a:srgbClr val="000000"/>
                </a:solidFill>
                <a:highlight>
                  <a:srgbClr val="E0E0E0"/>
                </a:highlight>
                <a:latin typeface="Consolas"/>
              </a:rPr>
              <a:t>= 1;</a:t>
            </a:r>
          </a:p>
          <a:p>
            <a:r>
              <a:rPr lang="en-US" sz="1200" dirty="0" smtClean="0">
                <a:solidFill>
                  <a:srgbClr val="000000"/>
                </a:solidFill>
                <a:highlight>
                  <a:srgbClr val="E0E0E0"/>
                </a:highlight>
                <a:latin typeface="Consolas"/>
              </a:rPr>
              <a:t>IER                                  </a:t>
            </a:r>
            <a:r>
              <a:rPr lang="en-US" sz="1200" dirty="0">
                <a:solidFill>
                  <a:srgbClr val="000000"/>
                </a:solidFill>
                <a:highlight>
                  <a:srgbClr val="E0E0E0"/>
                </a:highlight>
                <a:latin typeface="Consolas"/>
              </a:rPr>
              <a:t>|= M_INT12;</a:t>
            </a:r>
          </a:p>
        </p:txBody>
      </p:sp>
    </p:spTree>
    <p:extLst>
      <p:ext uri="{BB962C8B-B14F-4D97-AF65-F5344CB8AC3E}">
        <p14:creationId xmlns:p14="http://schemas.microsoft.com/office/powerpoint/2010/main" val="862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New/Recent CLA Ease of Use Features</a:t>
            </a:r>
            <a:endParaRPr lang="en-US" dirty="0"/>
          </a:p>
        </p:txBody>
      </p:sp>
      <p:sp>
        <p:nvSpPr>
          <p:cNvPr id="3" name="Content Placeholder 2"/>
          <p:cNvSpPr>
            <a:spLocks noGrp="1"/>
          </p:cNvSpPr>
          <p:nvPr>
            <p:ph idx="1"/>
          </p:nvPr>
        </p:nvSpPr>
        <p:spPr/>
        <p:txBody>
          <a:bodyPr/>
          <a:lstStyle/>
          <a:p>
            <a:r>
              <a:rPr lang="en-US" dirty="0"/>
              <a:t>Available in </a:t>
            </a:r>
            <a:r>
              <a:rPr lang="en-US" dirty="0" smtClean="0"/>
              <a:t>v15.12.0.LTS</a:t>
            </a:r>
            <a:endParaRPr lang="en-US" dirty="0"/>
          </a:p>
          <a:p>
            <a:pPr lvl="1"/>
            <a:r>
              <a:rPr lang="en-US" dirty="0"/>
              <a:t>CLA-only object file </a:t>
            </a:r>
            <a:r>
              <a:rPr lang="en-US" dirty="0" smtClean="0"/>
              <a:t>compatibility (independent of C28x device options)</a:t>
            </a:r>
            <a:endParaRPr lang="en-US" dirty="0"/>
          </a:p>
          <a:p>
            <a:pPr lvl="1"/>
            <a:r>
              <a:rPr lang="en-US" dirty="0"/>
              <a:t>--</a:t>
            </a:r>
            <a:r>
              <a:rPr lang="en-US" dirty="0" err="1"/>
              <a:t>cla_default</a:t>
            </a:r>
            <a:r>
              <a:rPr lang="en-US" dirty="0"/>
              <a:t> option to treat .c files as .</a:t>
            </a:r>
            <a:r>
              <a:rPr lang="en-US" dirty="0" err="1"/>
              <a:t>cla</a:t>
            </a:r>
            <a:r>
              <a:rPr lang="en-US" dirty="0"/>
              <a:t> files</a:t>
            </a:r>
          </a:p>
          <a:p>
            <a:pPr lvl="1"/>
            <a:r>
              <a:rPr lang="en-US" dirty="0"/>
              <a:t>Removed language restrictions on integer divide, modulus and unsigned integer compares</a:t>
            </a:r>
          </a:p>
          <a:p>
            <a:pPr lvl="1"/>
            <a:r>
              <a:rPr lang="en-US" dirty="0" smtClean="0"/>
              <a:t>_Bool support (no longer requires --c99 option)</a:t>
            </a:r>
          </a:p>
          <a:p>
            <a:r>
              <a:rPr lang="en-US" dirty="0" smtClean="0"/>
              <a:t>Available as of v6.4</a:t>
            </a:r>
          </a:p>
          <a:p>
            <a:pPr lvl="1"/>
            <a:r>
              <a:rPr lang="en-US" dirty="0" smtClean="0"/>
              <a:t>Expanded C-language support:</a:t>
            </a:r>
          </a:p>
          <a:p>
            <a:pPr lvl="2"/>
            <a:r>
              <a:rPr lang="en-US" dirty="0" smtClean="0"/>
              <a:t>Non-recursive function calls</a:t>
            </a:r>
          </a:p>
          <a:p>
            <a:pPr lvl="3"/>
            <a:r>
              <a:rPr lang="en-US" dirty="0" smtClean="0"/>
              <a:t>Recursion and function </a:t>
            </a:r>
            <a:r>
              <a:rPr lang="en-US" dirty="0"/>
              <a:t>pointers </a:t>
            </a:r>
            <a:r>
              <a:rPr lang="en-US" dirty="0" smtClean="0"/>
              <a:t>NOT supported</a:t>
            </a:r>
            <a:endParaRPr lang="en-US" dirty="0"/>
          </a:p>
          <a:p>
            <a:pPr lvl="2"/>
            <a:r>
              <a:rPr lang="en-US" dirty="0" smtClean="0"/>
              <a:t>More than 2 function parameters</a:t>
            </a:r>
          </a:p>
          <a:p>
            <a:pPr lvl="1"/>
            <a:r>
              <a:rPr lang="en-US" dirty="0" smtClean="0"/>
              <a:t>No longer necessary to specify scratchpad size</a:t>
            </a:r>
          </a:p>
          <a:p>
            <a:pPr lvl="2"/>
            <a:r>
              <a:rPr lang="en-US" dirty="0" smtClean="0"/>
              <a:t>Function frames allocated in .scratchpad section</a:t>
            </a:r>
          </a:p>
          <a:p>
            <a:pPr lvl="2"/>
            <a:r>
              <a:rPr lang="en-US" dirty="0" smtClean="0"/>
              <a:t>Linker overlays frames when possible to reduce memory footprint</a:t>
            </a:r>
          </a:p>
          <a:p>
            <a:pPr lvl="1"/>
            <a:r>
              <a:rPr lang="en-US" dirty="0" smtClean="0"/>
              <a:t>Fully backwards compatible with CLA assembly</a:t>
            </a:r>
            <a:r>
              <a:rPr lang="en-US" dirty="0"/>
              <a:t> </a:t>
            </a:r>
            <a:r>
              <a:rPr lang="en-US" dirty="0" smtClean="0"/>
              <a:t>and object files</a:t>
            </a:r>
          </a:p>
          <a:p>
            <a:pPr lvl="2"/>
            <a:endParaRPr lang="en-US" dirty="0" smtClean="0"/>
          </a:p>
        </p:txBody>
      </p:sp>
      <p:sp>
        <p:nvSpPr>
          <p:cNvPr id="4" name="Slide Number Placeholder 3"/>
          <p:cNvSpPr>
            <a:spLocks noGrp="1"/>
          </p:cNvSpPr>
          <p:nvPr>
            <p:ph type="sldNum" sz="quarter" idx="10"/>
          </p:nvPr>
        </p:nvSpPr>
        <p:spPr/>
        <p:txBody>
          <a:bodyPr/>
          <a:lstStyle/>
          <a:p>
            <a:fld id="{B9717266-BE13-CA40-9E85-97CDAC00BDCA}" type="slidenum">
              <a:rPr lang="en-US" smtClean="0"/>
              <a:pPr/>
              <a:t>31</a:t>
            </a:fld>
            <a:endParaRPr lang="en-US"/>
          </a:p>
        </p:txBody>
      </p:sp>
    </p:spTree>
    <p:extLst>
      <p:ext uri="{BB962C8B-B14F-4D97-AF65-F5344CB8AC3E}">
        <p14:creationId xmlns:p14="http://schemas.microsoft.com/office/powerpoint/2010/main" val="2451233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Assembly</a:t>
            </a:r>
            <a:endParaRPr lang="en-US" dirty="0"/>
          </a:p>
        </p:txBody>
      </p:sp>
      <p:sp>
        <p:nvSpPr>
          <p:cNvPr id="3" name="Content Placeholder 2"/>
          <p:cNvSpPr>
            <a:spLocks noGrp="1"/>
          </p:cNvSpPr>
          <p:nvPr>
            <p:ph idx="1"/>
          </p:nvPr>
        </p:nvSpPr>
        <p:spPr>
          <a:xfrm>
            <a:off x="333375" y="1048469"/>
            <a:ext cx="8467725" cy="699650"/>
          </a:xfrm>
        </p:spPr>
        <p:txBody>
          <a:bodyPr/>
          <a:lstStyle/>
          <a:p>
            <a:r>
              <a:rPr lang="en-US" dirty="0" smtClean="0"/>
              <a:t>See the Assembler guide (SPRU514, 10.2.4) on the calling conventions and section 10.2 on general C language implementation</a:t>
            </a:r>
          </a:p>
          <a:p>
            <a:pPr marL="0" indent="0">
              <a:buNone/>
            </a:pP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32</a:t>
            </a:fld>
            <a:endParaRPr lang="en-US"/>
          </a:p>
        </p:txBody>
      </p:sp>
      <p:sp>
        <p:nvSpPr>
          <p:cNvPr id="5" name="Rectangle 7"/>
          <p:cNvSpPr>
            <a:spLocks noChangeArrowheads="1"/>
          </p:cNvSpPr>
          <p:nvPr/>
        </p:nvSpPr>
        <p:spPr bwMode="auto">
          <a:xfrm>
            <a:off x="4222376" y="1998877"/>
            <a:ext cx="4625789" cy="3048253"/>
          </a:xfrm>
          <a:prstGeom prst="rect">
            <a:avLst/>
          </a:prstGeom>
          <a:solidFill>
            <a:schemeClr val="bg1">
              <a:lumMod val="95000"/>
            </a:schemeClr>
          </a:solidFill>
          <a:ln w="9525" algn="ctr">
            <a:solidFill>
              <a:schemeClr val="tx1"/>
            </a:solidFill>
            <a:miter lim="800000"/>
            <a:headEnd/>
            <a:tailEnd/>
          </a:ln>
        </p:spPr>
        <p:txBody>
          <a:bodyPr wrap="none"/>
          <a:lstStyle/>
          <a:p>
            <a:r>
              <a:rPr lang="en-US" sz="1200" dirty="0"/>
              <a:t> </a:t>
            </a:r>
            <a:r>
              <a:rPr lang="en-US" sz="1200" dirty="0">
                <a:solidFill>
                  <a:srgbClr val="000000"/>
                </a:solidFill>
                <a:highlight>
                  <a:srgbClr val="E0E0E0"/>
                </a:highlight>
                <a:latin typeface="Consolas"/>
              </a:rPr>
              <a:t>.global _</a:t>
            </a:r>
            <a:r>
              <a:rPr lang="en-US" sz="1200" dirty="0" err="1">
                <a:solidFill>
                  <a:srgbClr val="000000"/>
                </a:solidFill>
                <a:highlight>
                  <a:srgbClr val="E0E0E0"/>
                </a:highlight>
                <a:latin typeface="Consolas"/>
              </a:rPr>
              <a:t>setPwmRegsStgA</a:t>
            </a:r>
            <a:endParaRPr lang="en-US" sz="1200" dirty="0">
              <a:solidFill>
                <a:srgbClr val="000000"/>
              </a:solidFill>
              <a:highlight>
                <a:srgbClr val="E0E0E0"/>
              </a:highlight>
              <a:latin typeface="Consolas"/>
            </a:endParaRPr>
          </a:p>
          <a:p>
            <a:r>
              <a:rPr lang="en-US" sz="1200" dirty="0">
                <a:solidFill>
                  <a:srgbClr val="000000"/>
                </a:solidFill>
                <a:highlight>
                  <a:srgbClr val="E0E0E0"/>
                </a:highlight>
                <a:latin typeface="Consolas"/>
              </a:rPr>
              <a:t>    .sect   "Cla1Prog:_setPwmRegsStgA"</a:t>
            </a:r>
          </a:p>
          <a:p>
            <a:r>
              <a:rPr lang="en-US" sz="1200" dirty="0">
                <a:solidFill>
                  <a:srgbClr val="000000"/>
                </a:solidFill>
                <a:highlight>
                  <a:srgbClr val="E0E0E0"/>
                </a:highlight>
                <a:latin typeface="Consolas"/>
              </a:rPr>
              <a:t>    .align  2</a:t>
            </a:r>
          </a:p>
          <a:p>
            <a:r>
              <a:rPr lang="en-US" sz="1200" dirty="0">
                <a:solidFill>
                  <a:srgbClr val="000000"/>
                </a:solidFill>
                <a:highlight>
                  <a:srgbClr val="E0E0E0"/>
                </a:highlight>
                <a:latin typeface="Consolas"/>
              </a:rPr>
              <a:t>__</a:t>
            </a:r>
            <a:r>
              <a:rPr lang="en-US" sz="1200" dirty="0" err="1" smtClean="0">
                <a:solidFill>
                  <a:srgbClr val="000000"/>
                </a:solidFill>
                <a:highlight>
                  <a:srgbClr val="E0E0E0"/>
                </a:highlight>
                <a:latin typeface="Consolas"/>
              </a:rPr>
              <a:t>setPwmRegsStgA_sp</a:t>
            </a:r>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a:t>
            </a:r>
            <a:r>
              <a:rPr lang="en-US" sz="1200" dirty="0" err="1" smtClean="0">
                <a:solidFill>
                  <a:srgbClr val="000000"/>
                </a:solidFill>
                <a:highlight>
                  <a:srgbClr val="E0E0E0"/>
                </a:highlight>
                <a:latin typeface="Consolas"/>
              </a:rPr>
              <a:t>usect</a:t>
            </a:r>
            <a:r>
              <a:rPr lang="en-US" sz="1200" dirty="0" smtClean="0">
                <a:solidFill>
                  <a:srgbClr val="000000"/>
                </a:solidFill>
                <a:highlight>
                  <a:srgbClr val="E0E0E0"/>
                </a:highlight>
                <a:latin typeface="Consolas"/>
              </a:rPr>
              <a:t> </a:t>
            </a:r>
          </a:p>
          <a:p>
            <a:r>
              <a:rPr lang="en-US" sz="1200" dirty="0">
                <a:solidFill>
                  <a:srgbClr val="000000"/>
                </a:solidFill>
                <a:highlight>
                  <a:srgbClr val="E0E0E0"/>
                </a:highlight>
                <a:latin typeface="Consolas"/>
              </a:rPr>
              <a:t> </a:t>
            </a:r>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scratchpad:Cla1Prog:_setPwmRegsStgA",2,0,1</a:t>
            </a:r>
          </a:p>
          <a:p>
            <a:endParaRPr lang="en-US" sz="1200" dirty="0">
              <a:solidFill>
                <a:srgbClr val="000000"/>
              </a:solidFill>
              <a:highlight>
                <a:srgbClr val="E0E0E0"/>
              </a:highlight>
              <a:latin typeface="Consolas"/>
            </a:endParaRPr>
          </a:p>
          <a:p>
            <a:r>
              <a:rPr lang="en-US" sz="1200" dirty="0">
                <a:solidFill>
                  <a:srgbClr val="000000"/>
                </a:solidFill>
                <a:highlight>
                  <a:srgbClr val="E0E0E0"/>
                </a:highlight>
                <a:latin typeface="Consolas"/>
              </a:rPr>
              <a:t>_</a:t>
            </a:r>
            <a:r>
              <a:rPr lang="en-US" sz="1200" dirty="0" err="1">
                <a:solidFill>
                  <a:srgbClr val="000000"/>
                </a:solidFill>
                <a:highlight>
                  <a:srgbClr val="E0E0E0"/>
                </a:highlight>
                <a:latin typeface="Consolas"/>
              </a:rPr>
              <a:t>setPwmRegsStgA</a:t>
            </a:r>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asmfunc</a:t>
            </a:r>
            <a:endParaRPr lang="en-US" sz="1200" dirty="0">
              <a:solidFill>
                <a:srgbClr val="000000"/>
              </a:solidFill>
              <a:highlight>
                <a:srgbClr val="E0E0E0"/>
              </a:highlight>
              <a:latin typeface="Consolas"/>
            </a:endParaRPr>
          </a:p>
          <a:p>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asg</a:t>
            </a:r>
            <a:r>
              <a:rPr lang="en-US" sz="1200" dirty="0">
                <a:solidFill>
                  <a:srgbClr val="000000"/>
                </a:solidFill>
                <a:highlight>
                  <a:srgbClr val="E0E0E0"/>
                </a:highlight>
                <a:latin typeface="Consolas"/>
              </a:rPr>
              <a:t>      #2,     AQCTLA_PRD_S</a:t>
            </a:r>
          </a:p>
          <a:p>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asg</a:t>
            </a:r>
            <a:r>
              <a:rPr lang="en-US" sz="1200" dirty="0">
                <a:solidFill>
                  <a:srgbClr val="000000"/>
                </a:solidFill>
                <a:highlight>
                  <a:srgbClr val="E0E0E0"/>
                </a:highlight>
                <a:latin typeface="Consolas"/>
              </a:rPr>
              <a:t>      #12,    AQCTLA_PRD_M</a:t>
            </a:r>
          </a:p>
          <a:p>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asg</a:t>
            </a:r>
            <a:r>
              <a:rPr lang="en-US" sz="1200" dirty="0">
                <a:solidFill>
                  <a:srgbClr val="000000"/>
                </a:solidFill>
                <a:highlight>
                  <a:srgbClr val="E0E0E0"/>
                </a:highlight>
                <a:latin typeface="Consolas"/>
              </a:rPr>
              <a:t>      #65523, N_AQCTLA_PRD_M</a:t>
            </a:r>
          </a:p>
          <a:p>
            <a:r>
              <a:rPr lang="en-US" sz="1200" dirty="0">
                <a:solidFill>
                  <a:srgbClr val="000000"/>
                </a:solidFill>
                <a:highlight>
                  <a:srgbClr val="E0E0E0"/>
                </a:highlight>
                <a:latin typeface="Consolas"/>
              </a:rPr>
              <a:t>    .</a:t>
            </a:r>
            <a:r>
              <a:rPr lang="en-US" sz="1200" dirty="0" err="1">
                <a:solidFill>
                  <a:srgbClr val="000000"/>
                </a:solidFill>
                <a:highlight>
                  <a:srgbClr val="E0E0E0"/>
                </a:highlight>
                <a:latin typeface="Consolas"/>
              </a:rPr>
              <a:t>asg</a:t>
            </a:r>
            <a:r>
              <a:rPr lang="en-US" sz="1200" dirty="0">
                <a:solidFill>
                  <a:srgbClr val="000000"/>
                </a:solidFill>
                <a:highlight>
                  <a:srgbClr val="E0E0E0"/>
                </a:highlight>
                <a:latin typeface="Consolas"/>
              </a:rPr>
              <a:t>      @__</a:t>
            </a:r>
            <a:r>
              <a:rPr lang="en-US" sz="1200" dirty="0" err="1">
                <a:solidFill>
                  <a:srgbClr val="000000"/>
                </a:solidFill>
                <a:highlight>
                  <a:srgbClr val="E0E0E0"/>
                </a:highlight>
                <a:latin typeface="Consolas"/>
              </a:rPr>
              <a:t>setPwmRegsStgA_sp</a:t>
            </a:r>
            <a:r>
              <a:rPr lang="en-US" sz="1200" dirty="0">
                <a:solidFill>
                  <a:srgbClr val="000000"/>
                </a:solidFill>
                <a:highlight>
                  <a:srgbClr val="E0E0E0"/>
                </a:highlight>
                <a:latin typeface="Consolas"/>
              </a:rPr>
              <a:t> + 0, STACK_MR3</a:t>
            </a:r>
          </a:p>
          <a:p>
            <a:r>
              <a:rPr lang="en-US" sz="1200" dirty="0" smtClean="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   Context Save        </a:t>
            </a:r>
          </a:p>
          <a:p>
            <a:r>
              <a:rPr lang="en-US" sz="1200" dirty="0" smtClean="0">
                <a:solidFill>
                  <a:srgbClr val="000000"/>
                </a:solidFill>
                <a:highlight>
                  <a:srgbClr val="E0E0E0"/>
                </a:highlight>
                <a:latin typeface="Consolas"/>
              </a:rPr>
              <a:t>;---------------------------------------------------</a:t>
            </a:r>
          </a:p>
          <a:p>
            <a:r>
              <a:rPr lang="en-US" sz="1200" dirty="0" smtClean="0">
                <a:solidFill>
                  <a:srgbClr val="000000"/>
                </a:solidFill>
                <a:highlight>
                  <a:srgbClr val="E0E0E0"/>
                </a:highlight>
                <a:latin typeface="Consolas"/>
              </a:rPr>
              <a:t>    </a:t>
            </a:r>
            <a:r>
              <a:rPr lang="en-US" sz="1200" dirty="0">
                <a:solidFill>
                  <a:srgbClr val="000000"/>
                </a:solidFill>
                <a:highlight>
                  <a:srgbClr val="E0E0E0"/>
                </a:highlight>
                <a:latin typeface="Consolas"/>
              </a:rPr>
              <a:t>; MR3 is saved on entry, rest saved on call</a:t>
            </a:r>
          </a:p>
          <a:p>
            <a:r>
              <a:rPr lang="en-US" sz="1200" dirty="0">
                <a:solidFill>
                  <a:srgbClr val="000000"/>
                </a:solidFill>
                <a:highlight>
                  <a:srgbClr val="E0E0E0"/>
                </a:highlight>
                <a:latin typeface="Consolas"/>
              </a:rPr>
              <a:t>    MMOV32    STACK_MR3, MR3</a:t>
            </a:r>
          </a:p>
        </p:txBody>
      </p:sp>
      <p:sp>
        <p:nvSpPr>
          <p:cNvPr id="9" name="TextBox 8"/>
          <p:cNvSpPr txBox="1"/>
          <p:nvPr/>
        </p:nvSpPr>
        <p:spPr>
          <a:xfrm>
            <a:off x="313765" y="1909482"/>
            <a:ext cx="3908611"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“Cla1Prog” is the .text equivalent for the CLA</a:t>
            </a:r>
          </a:p>
          <a:p>
            <a:pPr marL="285750" indent="-285750">
              <a:buFont typeface="Arial" panose="020B0604020202020204" pitchFamily="34" charset="0"/>
              <a:buChar char="•"/>
            </a:pPr>
            <a:r>
              <a:rPr lang="en-US" dirty="0" smtClean="0"/>
              <a:t>1: Pick the function name </a:t>
            </a:r>
            <a:r>
              <a:rPr lang="en-US" dirty="0" smtClean="0">
                <a:latin typeface="Courier New" panose="02070309020205020404" pitchFamily="49" charset="0"/>
                <a:cs typeface="Courier New" panose="02070309020205020404" pitchFamily="49" charset="0"/>
              </a:rPr>
              <a:t>_&lt;</a:t>
            </a:r>
            <a:r>
              <a:rPr lang="en-US" dirty="0" err="1" smtClean="0">
                <a:latin typeface="Courier New" panose="02070309020205020404" pitchFamily="49" charset="0"/>
                <a:cs typeface="Courier New" panose="02070309020205020404" pitchFamily="49" charset="0"/>
              </a:rPr>
              <a:t>fn_name</a:t>
            </a:r>
            <a:r>
              <a:rPr lang="en-US" dirty="0">
                <a:latin typeface="Courier New" panose="02070309020205020404" pitchFamily="49" charset="0"/>
                <a:cs typeface="Courier New" panose="02070309020205020404" pitchFamily="49" charset="0"/>
              </a:rPr>
              <a:t>&gt;</a:t>
            </a:r>
            <a:r>
              <a:rPr lang="en-US" dirty="0" smtClean="0"/>
              <a:t>, and make it global</a:t>
            </a:r>
          </a:p>
          <a:p>
            <a:pPr marL="285750" indent="-285750">
              <a:buFont typeface="Arial" panose="020B0604020202020204" pitchFamily="34" charset="0"/>
              <a:buChar char="•"/>
            </a:pPr>
            <a:r>
              <a:rPr lang="en-US" dirty="0" smtClean="0"/>
              <a:t>2: It must reside in a subsection of Cla1Prog, with the subsection having the same name as the function</a:t>
            </a:r>
          </a:p>
          <a:p>
            <a:pPr marL="285750" indent="-285750">
              <a:buFont typeface="Arial" panose="020B0604020202020204" pitchFamily="34" charset="0"/>
              <a:buChar char="•"/>
            </a:pPr>
            <a:r>
              <a:rPr lang="en-US" dirty="0"/>
              <a:t>3</a:t>
            </a:r>
            <a:r>
              <a:rPr lang="en-US" dirty="0" smtClean="0"/>
              <a:t>: define the “.scratchpad stack pointer” – it has to be </a:t>
            </a:r>
            <a:r>
              <a:rPr lang="en-US" dirty="0" smtClean="0">
                <a:latin typeface="Courier New" panose="02070309020205020404" pitchFamily="49" charset="0"/>
                <a:cs typeface="Courier New" panose="02070309020205020404" pitchFamily="49" charset="0"/>
              </a:rPr>
              <a:t>__&lt;</a:t>
            </a:r>
            <a:r>
              <a:rPr lang="en-US" dirty="0" err="1" smtClean="0">
                <a:latin typeface="Courier New" panose="02070309020205020404" pitchFamily="49" charset="0"/>
                <a:cs typeface="Courier New" panose="02070309020205020404" pitchFamily="49" charset="0"/>
              </a:rPr>
              <a:t>fn_name</a:t>
            </a:r>
            <a:r>
              <a:rPr lang="en-US" dirty="0" smtClean="0">
                <a:latin typeface="Courier New" panose="02070309020205020404" pitchFamily="49" charset="0"/>
                <a:cs typeface="Courier New" panose="02070309020205020404" pitchFamily="49" charset="0"/>
              </a:rPr>
              <a:t>&gt;_</a:t>
            </a:r>
            <a:r>
              <a:rPr lang="en-US" dirty="0" err="1" smtClean="0">
                <a:latin typeface="Courier New" panose="02070309020205020404" pitchFamily="49" charset="0"/>
                <a:cs typeface="Courier New" panose="02070309020205020404" pitchFamily="49" charset="0"/>
              </a:rPr>
              <a:t>sp</a:t>
            </a:r>
            <a:endParaRPr lang="en-US" dirty="0"/>
          </a:p>
        </p:txBody>
      </p:sp>
      <p:sp>
        <p:nvSpPr>
          <p:cNvPr id="14" name="TextBox 13"/>
          <p:cNvSpPr txBox="1"/>
          <p:nvPr/>
        </p:nvSpPr>
        <p:spPr>
          <a:xfrm>
            <a:off x="143435" y="5082992"/>
            <a:ext cx="9000566"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4: The </a:t>
            </a:r>
            <a:r>
              <a:rPr lang="en-US" dirty="0"/>
              <a:t>stack pointer resides in the section </a:t>
            </a:r>
            <a:r>
              <a:rPr lang="en-US" dirty="0" smtClean="0"/>
              <a:t>.</a:t>
            </a:r>
            <a:r>
              <a:rPr lang="en-US" dirty="0" smtClean="0">
                <a:latin typeface="Courier New" panose="02070309020205020404" pitchFamily="49" charset="0"/>
                <a:cs typeface="Courier New" panose="02070309020205020404" pitchFamily="49" charset="0"/>
              </a:rPr>
              <a:t>scratchpad:Cla1Prog</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fn_name</a:t>
            </a:r>
            <a:r>
              <a:rPr lang="en-US" dirty="0">
                <a:latin typeface="Courier New" panose="02070309020205020404" pitchFamily="49" charset="0"/>
                <a:cs typeface="Courier New" panose="02070309020205020404" pitchFamily="49" charset="0"/>
              </a:rPr>
              <a:t>&gt;</a:t>
            </a:r>
          </a:p>
          <a:p>
            <a:pPr marL="285750" indent="-285750">
              <a:buFont typeface="Arial" panose="020B0604020202020204" pitchFamily="34" charset="0"/>
              <a:buChar char="•"/>
            </a:pPr>
            <a:r>
              <a:rPr lang="en-US" dirty="0" smtClean="0"/>
              <a:t>5: Save </a:t>
            </a:r>
            <a:r>
              <a:rPr lang="en-US" dirty="0"/>
              <a:t>MR3 on entry to the function (if its being used); don’t forget to restore on exit</a:t>
            </a:r>
          </a:p>
        </p:txBody>
      </p:sp>
      <p:grpSp>
        <p:nvGrpSpPr>
          <p:cNvPr id="10" name="Group 9"/>
          <p:cNvGrpSpPr/>
          <p:nvPr/>
        </p:nvGrpSpPr>
        <p:grpSpPr>
          <a:xfrm>
            <a:off x="4365812" y="1990164"/>
            <a:ext cx="2169458" cy="251012"/>
            <a:chOff x="4365812" y="1990164"/>
            <a:chExt cx="2169458" cy="251012"/>
          </a:xfrm>
        </p:grpSpPr>
        <p:sp>
          <p:nvSpPr>
            <p:cNvPr id="13" name="Rectangle 12"/>
            <p:cNvSpPr/>
            <p:nvPr/>
          </p:nvSpPr>
          <p:spPr>
            <a:xfrm>
              <a:off x="4365812" y="1990164"/>
              <a:ext cx="1963270" cy="251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29082" y="1990164"/>
              <a:ext cx="206188" cy="242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grpSp>
      <p:grpSp>
        <p:nvGrpSpPr>
          <p:cNvPr id="16" name="Group 15"/>
          <p:cNvGrpSpPr/>
          <p:nvPr/>
        </p:nvGrpSpPr>
        <p:grpSpPr>
          <a:xfrm>
            <a:off x="4303059" y="3110753"/>
            <a:ext cx="1568823" cy="251012"/>
            <a:chOff x="4303059" y="3110753"/>
            <a:chExt cx="1568823" cy="251012"/>
          </a:xfrm>
        </p:grpSpPr>
        <p:sp>
          <p:nvSpPr>
            <p:cNvPr id="6" name="Rectangle 5"/>
            <p:cNvSpPr/>
            <p:nvPr/>
          </p:nvSpPr>
          <p:spPr>
            <a:xfrm>
              <a:off x="4303059" y="3110753"/>
              <a:ext cx="1362635" cy="251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65694" y="3119718"/>
              <a:ext cx="206188" cy="242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grpSp>
      <p:grpSp>
        <p:nvGrpSpPr>
          <p:cNvPr id="11" name="Group 10"/>
          <p:cNvGrpSpPr/>
          <p:nvPr/>
        </p:nvGrpSpPr>
        <p:grpSpPr>
          <a:xfrm>
            <a:off x="4576482" y="2232210"/>
            <a:ext cx="3169024" cy="251013"/>
            <a:chOff x="4576482" y="2232210"/>
            <a:chExt cx="3169024" cy="251013"/>
          </a:xfrm>
        </p:grpSpPr>
        <p:sp>
          <p:nvSpPr>
            <p:cNvPr id="15" name="Rectangle 14"/>
            <p:cNvSpPr/>
            <p:nvPr/>
          </p:nvSpPr>
          <p:spPr>
            <a:xfrm>
              <a:off x="4576482" y="2232211"/>
              <a:ext cx="2962836" cy="251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539318" y="2232210"/>
              <a:ext cx="206188" cy="242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grpSp>
        <p:nvGrpSpPr>
          <p:cNvPr id="12" name="Group 11"/>
          <p:cNvGrpSpPr/>
          <p:nvPr/>
        </p:nvGrpSpPr>
        <p:grpSpPr>
          <a:xfrm>
            <a:off x="4303059" y="2572870"/>
            <a:ext cx="4545106" cy="376518"/>
            <a:chOff x="4303059" y="2572870"/>
            <a:chExt cx="4545106" cy="376518"/>
          </a:xfrm>
        </p:grpSpPr>
        <p:sp>
          <p:nvSpPr>
            <p:cNvPr id="7" name="Rectangle 6"/>
            <p:cNvSpPr/>
            <p:nvPr/>
          </p:nvSpPr>
          <p:spPr>
            <a:xfrm>
              <a:off x="4303059" y="2572870"/>
              <a:ext cx="4338917" cy="3765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641977" y="2572870"/>
              <a:ext cx="206188" cy="242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sp>
        <p:nvSpPr>
          <p:cNvPr id="34" name="Rectangle 33"/>
          <p:cNvSpPr/>
          <p:nvPr/>
        </p:nvSpPr>
        <p:spPr>
          <a:xfrm>
            <a:off x="8641977" y="2805952"/>
            <a:ext cx="206188" cy="242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grpSp>
        <p:nvGrpSpPr>
          <p:cNvPr id="17" name="Group 16"/>
          <p:cNvGrpSpPr/>
          <p:nvPr/>
        </p:nvGrpSpPr>
        <p:grpSpPr>
          <a:xfrm>
            <a:off x="4303058" y="4571999"/>
            <a:ext cx="4545106" cy="394448"/>
            <a:chOff x="4303058" y="4571999"/>
            <a:chExt cx="4545106" cy="394448"/>
          </a:xfrm>
        </p:grpSpPr>
        <p:sp>
          <p:nvSpPr>
            <p:cNvPr id="8" name="Rectangle 7"/>
            <p:cNvSpPr/>
            <p:nvPr/>
          </p:nvSpPr>
          <p:spPr>
            <a:xfrm>
              <a:off x="4303058" y="4589929"/>
              <a:ext cx="4338917" cy="3765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641976" y="4571999"/>
              <a:ext cx="206188" cy="242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spTree>
    <p:extLst>
      <p:ext uri="{BB962C8B-B14F-4D97-AF65-F5344CB8AC3E}">
        <p14:creationId xmlns:p14="http://schemas.microsoft.com/office/powerpoint/2010/main" val="14858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Assembler is your friend</a:t>
            </a:r>
            <a:endParaRPr lang="en-US" dirty="0"/>
          </a:p>
        </p:txBody>
      </p:sp>
      <p:sp>
        <p:nvSpPr>
          <p:cNvPr id="3" name="Content Placeholder 2"/>
          <p:cNvSpPr>
            <a:spLocks noGrp="1"/>
          </p:cNvSpPr>
          <p:nvPr>
            <p:ph idx="1"/>
          </p:nvPr>
        </p:nvSpPr>
        <p:spPr>
          <a:xfrm>
            <a:off x="127000" y="874395"/>
            <a:ext cx="2732741" cy="5018405"/>
          </a:xfrm>
        </p:spPr>
        <p:txBody>
          <a:bodyPr/>
          <a:lstStyle/>
          <a:p>
            <a:pPr marL="0" indent="0">
              <a:buNone/>
            </a:pPr>
            <a:r>
              <a:rPr lang="en-US" dirty="0" smtClean="0"/>
              <a:t>Under Assembler Options, choose</a:t>
            </a:r>
          </a:p>
          <a:p>
            <a:r>
              <a:rPr lang="en-US" dirty="0" smtClean="0"/>
              <a:t>--</a:t>
            </a:r>
            <a:r>
              <a:rPr lang="en-US" dirty="0" err="1" smtClean="0"/>
              <a:t>keep_asm</a:t>
            </a:r>
            <a:endParaRPr lang="en-US" dirty="0"/>
          </a:p>
          <a:p>
            <a:r>
              <a:rPr lang="en-US" dirty="0" smtClean="0"/>
              <a:t>--</a:t>
            </a:r>
            <a:r>
              <a:rPr lang="en-US" dirty="0" err="1" smtClean="0"/>
              <a:t>c_src_interlist</a:t>
            </a:r>
            <a:endParaRPr lang="en-US" dirty="0" smtClean="0"/>
          </a:p>
          <a:p>
            <a:r>
              <a:rPr lang="en-US" dirty="0" smtClean="0"/>
              <a:t>--</a:t>
            </a:r>
            <a:r>
              <a:rPr lang="en-US" dirty="0" err="1" smtClean="0"/>
              <a:t>asm_listing</a:t>
            </a:r>
            <a:r>
              <a:rPr lang="en-US" dirty="0" smtClean="0"/>
              <a:t> (when you are unsure of the opcode)</a:t>
            </a:r>
          </a:p>
          <a:p>
            <a:r>
              <a:rPr lang="en-US" dirty="0" smtClean="0"/>
              <a:t>--</a:t>
            </a:r>
            <a:r>
              <a:rPr lang="en-US" dirty="0" err="1" smtClean="0"/>
              <a:t>output_all_syms</a:t>
            </a:r>
            <a:r>
              <a:rPr lang="en-US" dirty="0"/>
              <a:t> </a:t>
            </a:r>
            <a:r>
              <a:rPr lang="en-US" dirty="0" smtClean="0"/>
              <a:t>(keeps local symbols in file, doesn’t replace them with addresses)</a:t>
            </a:r>
          </a:p>
        </p:txBody>
      </p:sp>
      <p:sp>
        <p:nvSpPr>
          <p:cNvPr id="4" name="Slide Number Placeholder 3"/>
          <p:cNvSpPr>
            <a:spLocks noGrp="1"/>
          </p:cNvSpPr>
          <p:nvPr>
            <p:ph type="sldNum" sz="quarter" idx="10"/>
          </p:nvPr>
        </p:nvSpPr>
        <p:spPr>
          <a:xfrm>
            <a:off x="6695888" y="6103747"/>
            <a:ext cx="2133600" cy="206375"/>
          </a:xfrm>
        </p:spPr>
        <p:txBody>
          <a:bodyPr/>
          <a:lstStyle/>
          <a:p>
            <a:fld id="{3B20521C-F793-4067-BB07-C7AF74E21EF3}" type="slidenum">
              <a:rPr lang="en-US" smtClean="0"/>
              <a:pPr/>
              <a:t>33</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895" y="1044483"/>
            <a:ext cx="6203739" cy="463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01272" y="1943055"/>
            <a:ext cx="2420470" cy="1882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19202" y="2406948"/>
            <a:ext cx="2097741" cy="172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219197" y="2254538"/>
            <a:ext cx="2097741" cy="172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242048" y="3509606"/>
            <a:ext cx="744071" cy="1726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76920" y="2115583"/>
            <a:ext cx="2321859" cy="1882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91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325" y="1885950"/>
            <a:ext cx="8458200" cy="1470025"/>
          </a:xfrm>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hlinkClick r:id="rId3"/>
              </a:rPr>
              <a:t>http://processors.wiki.ti.com</a:t>
            </a:r>
            <a:endParaRPr lang="en-US" dirty="0" smtClean="0"/>
          </a:p>
          <a:p>
            <a:r>
              <a:rPr lang="en-US" dirty="0" smtClean="0">
                <a:hlinkClick r:id="rId4"/>
              </a:rPr>
              <a:t>http://www.training.ti.com</a:t>
            </a:r>
            <a:endParaRPr lang="en-US" dirty="0" smtClean="0"/>
          </a:p>
          <a:p>
            <a:r>
              <a:rPr lang="en-US" dirty="0" smtClean="0">
                <a:hlinkClick r:id="rId5"/>
              </a:rPr>
              <a:t>http://e2e.ti.com</a:t>
            </a:r>
            <a:endParaRPr lang="en-US" dirty="0" smtClean="0"/>
          </a:p>
          <a:p>
            <a:endParaRPr lang="en-US" dirty="0"/>
          </a:p>
        </p:txBody>
      </p:sp>
    </p:spTree>
    <p:extLst>
      <p:ext uri="{BB962C8B-B14F-4D97-AF65-F5344CB8AC3E}">
        <p14:creationId xmlns:p14="http://schemas.microsoft.com/office/powerpoint/2010/main" val="40213304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 – A Task Driven Machine</a:t>
            </a:r>
            <a:endParaRPr lang="en-US" dirty="0"/>
          </a:p>
        </p:txBody>
      </p:sp>
      <p:sp>
        <p:nvSpPr>
          <p:cNvPr id="1059" name="Slide Number Placeholder 6"/>
          <p:cNvSpPr>
            <a:spLocks noGrp="1"/>
          </p:cNvSpPr>
          <p:nvPr>
            <p:ph type="sldNum" sz="quarter" idx="10"/>
          </p:nvPr>
        </p:nvSpPr>
        <p:spPr>
          <a:xfrm>
            <a:off x="6737350" y="582644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078418-3AFB-400C-9386-26DF604B27E0}" type="slidenum">
              <a:rPr lang="en-US" smtClean="0"/>
              <a:pPr eaLnBrk="1" hangingPunct="1"/>
              <a:t>4</a:t>
            </a:fld>
            <a:endParaRPr lang="en-US" dirty="0" smtClean="0"/>
          </a:p>
        </p:txBody>
      </p:sp>
      <p:graphicFrame>
        <p:nvGraphicFramePr>
          <p:cNvPr id="296977" name="Object 15"/>
          <p:cNvGraphicFramePr>
            <a:graphicFrameLocks noGrp="1" noChangeAspect="1"/>
          </p:cNvGraphicFramePr>
          <p:nvPr>
            <p:ph sz="quarter" idx="4294967295"/>
          </p:nvPr>
        </p:nvGraphicFramePr>
        <p:xfrm>
          <a:off x="0" y="2633663"/>
          <a:ext cx="3208338" cy="280987"/>
        </p:xfrm>
        <a:graphic>
          <a:graphicData uri="http://schemas.openxmlformats.org/presentationml/2006/ole">
            <mc:AlternateContent xmlns:mc="http://schemas.openxmlformats.org/markup-compatibility/2006">
              <mc:Choice xmlns:v="urn:schemas-microsoft-com:vml" Requires="v">
                <p:oleObj spid="_x0000_s5916" name="Visio" r:id="rId5" imgW="4495419" imgH="394335" progId="Visio.Drawing.11">
                  <p:embed/>
                </p:oleObj>
              </mc:Choice>
              <mc:Fallback>
                <p:oleObj name="Visio" r:id="rId5" imgW="4495419" imgH="39433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33663"/>
                        <a:ext cx="320833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4" name="Object 3"/>
          <p:cNvGraphicFramePr>
            <a:graphicFrameLocks noGrp="1" noChangeAspect="1"/>
          </p:cNvGraphicFramePr>
          <p:nvPr>
            <p:ph sz="quarter" idx="4294967295"/>
            <p:extLst>
              <p:ext uri="{D42A27DB-BD31-4B8C-83A1-F6EECF244321}">
                <p14:modId xmlns:p14="http://schemas.microsoft.com/office/powerpoint/2010/main" val="1127867907"/>
              </p:ext>
            </p:extLst>
          </p:nvPr>
        </p:nvGraphicFramePr>
        <p:xfrm>
          <a:off x="1752600" y="3063417"/>
          <a:ext cx="1183049" cy="383502"/>
        </p:xfrm>
        <a:graphic>
          <a:graphicData uri="http://schemas.openxmlformats.org/presentationml/2006/ole">
            <mc:AlternateContent xmlns:mc="http://schemas.openxmlformats.org/markup-compatibility/2006">
              <mc:Choice xmlns:v="urn:schemas-microsoft-com:vml" Requires="v">
                <p:oleObj spid="_x0000_s5917" name="Visio" r:id="rId7" imgW="822933" imgH="267408" progId="Visio.Drawing.11">
                  <p:embed/>
                </p:oleObj>
              </mc:Choice>
              <mc:Fallback>
                <p:oleObj name="Visio" r:id="rId7" imgW="822933" imgH="267408" progId="Visio.Drawing.11">
                  <p:embed/>
                  <p:pic>
                    <p:nvPicPr>
                      <p:cNvPr id="0" name=""/>
                      <p:cNvPicPr>
                        <a:picLocks noChangeAspect="1" noChangeArrowheads="1"/>
                      </p:cNvPicPr>
                      <p:nvPr/>
                    </p:nvPicPr>
                    <p:blipFill>
                      <a:blip r:embed="rId8"/>
                      <a:srcRect/>
                      <a:stretch>
                        <a:fillRect/>
                      </a:stretch>
                    </p:blipFill>
                    <p:spPr bwMode="auto">
                      <a:xfrm>
                        <a:off x="1752600" y="3063417"/>
                        <a:ext cx="1183049" cy="38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65" name="Object 4"/>
          <p:cNvGraphicFramePr>
            <a:graphicFrameLocks noGrp="1" noChangeAspect="1"/>
          </p:cNvGraphicFramePr>
          <p:nvPr>
            <p:ph sz="quarter" idx="4294967295"/>
            <p:extLst>
              <p:ext uri="{D42A27DB-BD31-4B8C-83A1-F6EECF244321}">
                <p14:modId xmlns:p14="http://schemas.microsoft.com/office/powerpoint/2010/main" val="3591685291"/>
              </p:ext>
            </p:extLst>
          </p:nvPr>
        </p:nvGraphicFramePr>
        <p:xfrm>
          <a:off x="2876550" y="3551238"/>
          <a:ext cx="1085850" cy="498475"/>
        </p:xfrm>
        <a:graphic>
          <a:graphicData uri="http://schemas.openxmlformats.org/presentationml/2006/ole">
            <mc:AlternateContent xmlns:mc="http://schemas.openxmlformats.org/markup-compatibility/2006">
              <mc:Choice xmlns:v="urn:schemas-microsoft-com:vml" Requires="v">
                <p:oleObj spid="_x0000_s5918" name="Visio" r:id="rId9" imgW="1085607" imgH="499254" progId="Visio.Drawing.11">
                  <p:embed/>
                </p:oleObj>
              </mc:Choice>
              <mc:Fallback>
                <p:oleObj name="Visio" r:id="rId9" imgW="1085607" imgH="499254" progId="Visio.Drawing.11">
                  <p:embed/>
                  <p:pic>
                    <p:nvPicPr>
                      <p:cNvPr id="0" name=""/>
                      <p:cNvPicPr>
                        <a:picLocks noChangeAspect="1" noChangeArrowheads="1"/>
                      </p:cNvPicPr>
                      <p:nvPr/>
                    </p:nvPicPr>
                    <p:blipFill>
                      <a:blip r:embed="rId10"/>
                      <a:srcRect/>
                      <a:stretch>
                        <a:fillRect/>
                      </a:stretch>
                    </p:blipFill>
                    <p:spPr bwMode="auto">
                      <a:xfrm>
                        <a:off x="2876550" y="3551238"/>
                        <a:ext cx="10858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aphicFrame>
        <p:nvGraphicFramePr>
          <p:cNvPr id="296967" name="Object 5"/>
          <p:cNvGraphicFramePr>
            <a:graphicFrameLocks noChangeAspect="1"/>
          </p:cNvGraphicFramePr>
          <p:nvPr>
            <p:extLst>
              <p:ext uri="{D42A27DB-BD31-4B8C-83A1-F6EECF244321}">
                <p14:modId xmlns:p14="http://schemas.microsoft.com/office/powerpoint/2010/main" val="2615166575"/>
              </p:ext>
            </p:extLst>
          </p:nvPr>
        </p:nvGraphicFramePr>
        <p:xfrm>
          <a:off x="3886200" y="4168775"/>
          <a:ext cx="1600200" cy="292100"/>
        </p:xfrm>
        <a:graphic>
          <a:graphicData uri="http://schemas.openxmlformats.org/presentationml/2006/ole">
            <mc:AlternateContent xmlns:mc="http://schemas.openxmlformats.org/markup-compatibility/2006">
              <mc:Choice xmlns:v="urn:schemas-microsoft-com:vml" Requires="v">
                <p:oleObj spid="_x0000_s5919" name="Visio" r:id="rId11" imgW="2563654" imgH="292120" progId="Visio.Drawing.11">
                  <p:embed/>
                </p:oleObj>
              </mc:Choice>
              <mc:Fallback>
                <p:oleObj name="Visio" r:id="rId11" imgW="2563654" imgH="292120"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4168775"/>
                        <a:ext cx="1600200" cy="292100"/>
                      </a:xfrm>
                      <a:prstGeom prst="rect">
                        <a:avLst/>
                      </a:prstGeom>
                      <a:noFill/>
                      <a:ln>
                        <a:noFill/>
                      </a:ln>
                      <a:effectLst/>
                      <a:extLst/>
                    </p:spPr>
                  </p:pic>
                </p:oleObj>
              </mc:Fallback>
            </mc:AlternateContent>
          </a:graphicData>
        </a:graphic>
      </p:graphicFrame>
      <p:graphicFrame>
        <p:nvGraphicFramePr>
          <p:cNvPr id="296969" name="Object 7"/>
          <p:cNvGraphicFramePr>
            <a:graphicFrameLocks noChangeAspect="1"/>
          </p:cNvGraphicFramePr>
          <p:nvPr>
            <p:extLst>
              <p:ext uri="{D42A27DB-BD31-4B8C-83A1-F6EECF244321}">
                <p14:modId xmlns:p14="http://schemas.microsoft.com/office/powerpoint/2010/main" val="878696388"/>
              </p:ext>
            </p:extLst>
          </p:nvPr>
        </p:nvGraphicFramePr>
        <p:xfrm>
          <a:off x="993775" y="3544888"/>
          <a:ext cx="993775" cy="511175"/>
        </p:xfrm>
        <a:graphic>
          <a:graphicData uri="http://schemas.openxmlformats.org/presentationml/2006/ole">
            <mc:AlternateContent xmlns:mc="http://schemas.openxmlformats.org/markup-compatibility/2006">
              <mc:Choice xmlns:v="urn:schemas-microsoft-com:vml" Requires="v">
                <p:oleObj spid="_x0000_s5920" name="Visio" r:id="rId13" imgW="1002814" imgH="518016" progId="Visio.Drawing.11">
                  <p:embed/>
                </p:oleObj>
              </mc:Choice>
              <mc:Fallback>
                <p:oleObj name="Visio" r:id="rId13" imgW="1002814" imgH="518016" progId="Visio.Drawing.11">
                  <p:embed/>
                  <p:pic>
                    <p:nvPicPr>
                      <p:cNvPr id="0" name=""/>
                      <p:cNvPicPr>
                        <a:picLocks noChangeAspect="1" noChangeArrowheads="1"/>
                      </p:cNvPicPr>
                      <p:nvPr/>
                    </p:nvPicPr>
                    <p:blipFill>
                      <a:blip r:embed="rId14"/>
                      <a:srcRect/>
                      <a:stretch>
                        <a:fillRect/>
                      </a:stretch>
                    </p:blipFill>
                    <p:spPr bwMode="auto">
                      <a:xfrm>
                        <a:off x="993775" y="3544888"/>
                        <a:ext cx="9937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71" name="Object 9"/>
          <p:cNvGraphicFramePr>
            <a:graphicFrameLocks noChangeAspect="1"/>
          </p:cNvGraphicFramePr>
          <p:nvPr/>
        </p:nvGraphicFramePr>
        <p:xfrm>
          <a:off x="-9525" y="4187825"/>
          <a:ext cx="1060450" cy="292100"/>
        </p:xfrm>
        <a:graphic>
          <a:graphicData uri="http://schemas.openxmlformats.org/presentationml/2006/ole">
            <mc:AlternateContent xmlns:mc="http://schemas.openxmlformats.org/markup-compatibility/2006">
              <mc:Choice xmlns:v="urn:schemas-microsoft-com:vml" Requires="v">
                <p:oleObj spid="_x0000_s5921" name="Visio" r:id="rId15" imgW="1060132" imgH="292120" progId="Visio.Drawing.11">
                  <p:embed/>
                </p:oleObj>
              </mc:Choice>
              <mc:Fallback>
                <p:oleObj name="Visio" r:id="rId15" imgW="1060132" imgH="29212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5" y="4187825"/>
                        <a:ext cx="10604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73" name="Object 11"/>
          <p:cNvGraphicFramePr>
            <a:graphicFrameLocks noChangeAspect="1"/>
          </p:cNvGraphicFramePr>
          <p:nvPr>
            <p:extLst>
              <p:ext uri="{D42A27DB-BD31-4B8C-83A1-F6EECF244321}">
                <p14:modId xmlns:p14="http://schemas.microsoft.com/office/powerpoint/2010/main" val="2804264601"/>
              </p:ext>
            </p:extLst>
          </p:nvPr>
        </p:nvGraphicFramePr>
        <p:xfrm>
          <a:off x="2286000" y="5260975"/>
          <a:ext cx="3275013" cy="301625"/>
        </p:xfrm>
        <a:graphic>
          <a:graphicData uri="http://schemas.openxmlformats.org/presentationml/2006/ole">
            <mc:AlternateContent xmlns:mc="http://schemas.openxmlformats.org/markup-compatibility/2006">
              <mc:Choice xmlns:v="urn:schemas-microsoft-com:vml" Requires="v">
                <p:oleObj spid="_x0000_s5922" name="Visio" r:id="rId17" imgW="2586990" imgH="300871" progId="Visio.Drawing.11">
                  <p:embed/>
                </p:oleObj>
              </mc:Choice>
              <mc:Fallback>
                <p:oleObj name="Visio" r:id="rId17" imgW="2586990" imgH="300871"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5260975"/>
                        <a:ext cx="3275013" cy="301625"/>
                      </a:xfrm>
                      <a:prstGeom prst="rect">
                        <a:avLst/>
                      </a:prstGeom>
                      <a:noFill/>
                      <a:ln>
                        <a:noFill/>
                      </a:ln>
                      <a:effectLst/>
                      <a:extLst/>
                    </p:spPr>
                  </p:pic>
                </p:oleObj>
              </mc:Fallback>
            </mc:AlternateContent>
          </a:graphicData>
        </a:graphic>
      </p:graphicFrame>
      <p:graphicFrame>
        <p:nvGraphicFramePr>
          <p:cNvPr id="296976" name="Object 14"/>
          <p:cNvGraphicFramePr>
            <a:graphicFrameLocks noChangeAspect="1"/>
          </p:cNvGraphicFramePr>
          <p:nvPr>
            <p:extLst>
              <p:ext uri="{D42A27DB-BD31-4B8C-83A1-F6EECF244321}">
                <p14:modId xmlns:p14="http://schemas.microsoft.com/office/powerpoint/2010/main" val="1018706130"/>
              </p:ext>
            </p:extLst>
          </p:nvPr>
        </p:nvGraphicFramePr>
        <p:xfrm>
          <a:off x="142875" y="5260975"/>
          <a:ext cx="955823" cy="301625"/>
        </p:xfrm>
        <a:graphic>
          <a:graphicData uri="http://schemas.openxmlformats.org/presentationml/2006/ole">
            <mc:AlternateContent xmlns:mc="http://schemas.openxmlformats.org/markup-compatibility/2006">
              <mc:Choice xmlns:v="urn:schemas-microsoft-com:vml" Requires="v">
                <p:oleObj spid="_x0000_s5923" name="Visio" r:id="rId19" imgW="1072634" imgH="300871" progId="Visio.Drawing.11">
                  <p:embed/>
                </p:oleObj>
              </mc:Choice>
              <mc:Fallback>
                <p:oleObj name="Visio" r:id="rId19" imgW="1072634" imgH="300871"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2875" y="5260975"/>
                        <a:ext cx="955823" cy="301625"/>
                      </a:xfrm>
                      <a:prstGeom prst="rect">
                        <a:avLst/>
                      </a:prstGeom>
                      <a:noFill/>
                      <a:ln>
                        <a:noFill/>
                      </a:ln>
                      <a:effectLst/>
                      <a:extLst/>
                    </p:spPr>
                  </p:pic>
                </p:oleObj>
              </mc:Fallback>
            </mc:AlternateContent>
          </a:graphicData>
        </a:graphic>
      </p:graphicFrame>
      <p:graphicFrame>
        <p:nvGraphicFramePr>
          <p:cNvPr id="296978" name="Object 16"/>
          <p:cNvGraphicFramePr>
            <a:graphicFrameLocks noChangeAspect="1"/>
          </p:cNvGraphicFramePr>
          <p:nvPr/>
        </p:nvGraphicFramePr>
        <p:xfrm>
          <a:off x="228600" y="4867275"/>
          <a:ext cx="2695575" cy="295275"/>
        </p:xfrm>
        <a:graphic>
          <a:graphicData uri="http://schemas.openxmlformats.org/presentationml/2006/ole">
            <mc:AlternateContent xmlns:mc="http://schemas.openxmlformats.org/markup-compatibility/2006">
              <mc:Choice xmlns:v="urn:schemas-microsoft-com:vml" Requires="v">
                <p:oleObj spid="_x0000_s5924" name="Visio" r:id="rId21" imgW="3933063" imgH="394335" progId="Visio.Drawing.11">
                  <p:embed/>
                </p:oleObj>
              </mc:Choice>
              <mc:Fallback>
                <p:oleObj name="Visio" r:id="rId21" imgW="3933063" imgH="394335" progId="Visio.Drawing.1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8600" y="4867275"/>
                        <a:ext cx="26955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79" name="Object 17"/>
          <p:cNvGraphicFramePr>
            <a:graphicFrameLocks noChangeAspect="1"/>
          </p:cNvGraphicFramePr>
          <p:nvPr>
            <p:extLst>
              <p:ext uri="{D42A27DB-BD31-4B8C-83A1-F6EECF244321}">
                <p14:modId xmlns:p14="http://schemas.microsoft.com/office/powerpoint/2010/main" val="4110203595"/>
              </p:ext>
            </p:extLst>
          </p:nvPr>
        </p:nvGraphicFramePr>
        <p:xfrm>
          <a:off x="5410200" y="3959225"/>
          <a:ext cx="122238" cy="407988"/>
        </p:xfrm>
        <a:graphic>
          <a:graphicData uri="http://schemas.openxmlformats.org/presentationml/2006/ole">
            <mc:AlternateContent xmlns:mc="http://schemas.openxmlformats.org/markup-compatibility/2006">
              <mc:Choice xmlns:v="urn:schemas-microsoft-com:vml" Requires="v">
                <p:oleObj spid="_x0000_s5925" name="Visio" r:id="rId23" imgW="122932" imgH="407551" progId="Visio.Drawing.11">
                  <p:embed/>
                </p:oleObj>
              </mc:Choice>
              <mc:Fallback>
                <p:oleObj name="Visio" r:id="rId23" imgW="122932" imgH="407551" progId="Visio.Drawing.1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10200" y="3959225"/>
                        <a:ext cx="12223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0" name="Object 18"/>
          <p:cNvGraphicFramePr>
            <a:graphicFrameLocks noChangeAspect="1"/>
          </p:cNvGraphicFramePr>
          <p:nvPr>
            <p:extLst>
              <p:ext uri="{D42A27DB-BD31-4B8C-83A1-F6EECF244321}">
                <p14:modId xmlns:p14="http://schemas.microsoft.com/office/powerpoint/2010/main" val="627005490"/>
              </p:ext>
            </p:extLst>
          </p:nvPr>
        </p:nvGraphicFramePr>
        <p:xfrm>
          <a:off x="2849562" y="3276600"/>
          <a:ext cx="122238" cy="301625"/>
        </p:xfrm>
        <a:graphic>
          <a:graphicData uri="http://schemas.openxmlformats.org/presentationml/2006/ole">
            <mc:AlternateContent xmlns:mc="http://schemas.openxmlformats.org/markup-compatibility/2006">
              <mc:Choice xmlns:v="urn:schemas-microsoft-com:vml" Requires="v">
                <p:oleObj spid="_x0000_s5926" name="Visio" r:id="rId25" imgW="122932" imgH="302121" progId="Visio.Drawing.11">
                  <p:embed/>
                </p:oleObj>
              </mc:Choice>
              <mc:Fallback>
                <p:oleObj name="Visio" r:id="rId25" imgW="122932" imgH="302121" progId="Visio.Drawing.1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49562" y="3276600"/>
                        <a:ext cx="1222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1" name="Object 19"/>
          <p:cNvGraphicFramePr>
            <a:graphicFrameLocks noChangeAspect="1"/>
          </p:cNvGraphicFramePr>
          <p:nvPr/>
        </p:nvGraphicFramePr>
        <p:xfrm>
          <a:off x="968375" y="3949700"/>
          <a:ext cx="122238" cy="407988"/>
        </p:xfrm>
        <a:graphic>
          <a:graphicData uri="http://schemas.openxmlformats.org/presentationml/2006/ole">
            <mc:AlternateContent xmlns:mc="http://schemas.openxmlformats.org/markup-compatibility/2006">
              <mc:Choice xmlns:v="urn:schemas-microsoft-com:vml" Requires="v">
                <p:oleObj spid="_x0000_s5927" name="Visio" r:id="rId27" imgW="122932" imgH="407551" progId="Visio.Drawing.11">
                  <p:embed/>
                </p:oleObj>
              </mc:Choice>
              <mc:Fallback>
                <p:oleObj name="Visio" r:id="rId27" imgW="122932" imgH="407551" progId="Visio.Drawing.1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68375" y="3949700"/>
                        <a:ext cx="12223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2" name="Object 20"/>
          <p:cNvGraphicFramePr>
            <a:graphicFrameLocks noChangeAspect="1"/>
          </p:cNvGraphicFramePr>
          <p:nvPr>
            <p:extLst>
              <p:ext uri="{D42A27DB-BD31-4B8C-83A1-F6EECF244321}">
                <p14:modId xmlns:p14="http://schemas.microsoft.com/office/powerpoint/2010/main" val="1478288834"/>
              </p:ext>
            </p:extLst>
          </p:nvPr>
        </p:nvGraphicFramePr>
        <p:xfrm>
          <a:off x="3810000" y="3962400"/>
          <a:ext cx="122238" cy="407988"/>
        </p:xfrm>
        <a:graphic>
          <a:graphicData uri="http://schemas.openxmlformats.org/presentationml/2006/ole">
            <mc:AlternateContent xmlns:mc="http://schemas.openxmlformats.org/markup-compatibility/2006">
              <mc:Choice xmlns:v="urn:schemas-microsoft-com:vml" Requires="v">
                <p:oleObj spid="_x0000_s5928" name="Visio" r:id="rId28" imgW="122932" imgH="407551" progId="Visio.Drawing.11">
                  <p:embed/>
                </p:oleObj>
              </mc:Choice>
              <mc:Fallback>
                <p:oleObj name="Visio" r:id="rId28" imgW="122932" imgH="407551" progId="Visio.Drawing.11">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3962400"/>
                        <a:ext cx="12223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3" name="Object 21"/>
          <p:cNvGraphicFramePr>
            <a:graphicFrameLocks noChangeAspect="1"/>
          </p:cNvGraphicFramePr>
          <p:nvPr>
            <p:extLst>
              <p:ext uri="{D42A27DB-BD31-4B8C-83A1-F6EECF244321}">
                <p14:modId xmlns:p14="http://schemas.microsoft.com/office/powerpoint/2010/main" val="3727090362"/>
              </p:ext>
            </p:extLst>
          </p:nvPr>
        </p:nvGraphicFramePr>
        <p:xfrm>
          <a:off x="1739900" y="3295650"/>
          <a:ext cx="122238" cy="285750"/>
        </p:xfrm>
        <a:graphic>
          <a:graphicData uri="http://schemas.openxmlformats.org/presentationml/2006/ole">
            <mc:AlternateContent xmlns:mc="http://schemas.openxmlformats.org/markup-compatibility/2006">
              <mc:Choice xmlns:v="urn:schemas-microsoft-com:vml" Requires="v">
                <p:oleObj spid="_x0000_s5929" name="Visio" r:id="rId30" imgW="122932" imgH="285036" progId="Visio.Drawing.11">
                  <p:embed/>
                </p:oleObj>
              </mc:Choice>
              <mc:Fallback>
                <p:oleObj name="Visio" r:id="rId30" imgW="122932" imgH="285036" progId="Visio.Drawing.11">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39900" y="32956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5" name="Object 23"/>
          <p:cNvGraphicFramePr>
            <a:graphicFrameLocks noChangeAspect="1"/>
          </p:cNvGraphicFramePr>
          <p:nvPr>
            <p:extLst>
              <p:ext uri="{D42A27DB-BD31-4B8C-83A1-F6EECF244321}">
                <p14:modId xmlns:p14="http://schemas.microsoft.com/office/powerpoint/2010/main" val="1554941158"/>
              </p:ext>
            </p:extLst>
          </p:nvPr>
        </p:nvGraphicFramePr>
        <p:xfrm>
          <a:off x="6248400" y="3352800"/>
          <a:ext cx="122238" cy="285750"/>
        </p:xfrm>
        <a:graphic>
          <a:graphicData uri="http://schemas.openxmlformats.org/presentationml/2006/ole">
            <mc:AlternateContent xmlns:mc="http://schemas.openxmlformats.org/markup-compatibility/2006">
              <mc:Choice xmlns:v="urn:schemas-microsoft-com:vml" Requires="v">
                <p:oleObj spid="_x0000_s5930" name="Visio" r:id="rId32" imgW="122932" imgH="285036" progId="Visio.Drawing.11">
                  <p:embed/>
                </p:oleObj>
              </mc:Choice>
              <mc:Fallback>
                <p:oleObj name="Visio" r:id="rId32" imgW="122932" imgH="285036" progId="Visio.Drawing.11">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48400" y="335280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6" name="Object 24"/>
          <p:cNvGraphicFramePr>
            <a:graphicFrameLocks noChangeAspect="1"/>
          </p:cNvGraphicFramePr>
          <p:nvPr>
            <p:extLst>
              <p:ext uri="{D42A27DB-BD31-4B8C-83A1-F6EECF244321}">
                <p14:modId xmlns:p14="http://schemas.microsoft.com/office/powerpoint/2010/main" val="225915124"/>
              </p:ext>
            </p:extLst>
          </p:nvPr>
        </p:nvGraphicFramePr>
        <p:xfrm>
          <a:off x="6503987" y="2914650"/>
          <a:ext cx="122238" cy="285750"/>
        </p:xfrm>
        <a:graphic>
          <a:graphicData uri="http://schemas.openxmlformats.org/presentationml/2006/ole">
            <mc:AlternateContent xmlns:mc="http://schemas.openxmlformats.org/markup-compatibility/2006">
              <mc:Choice xmlns:v="urn:schemas-microsoft-com:vml" Requires="v">
                <p:oleObj spid="_x0000_s5931" name="Visio" r:id="rId33" imgW="122932" imgH="285036" progId="Visio.Drawing.11">
                  <p:embed/>
                </p:oleObj>
              </mc:Choice>
              <mc:Fallback>
                <p:oleObj name="Visio" r:id="rId33" imgW="122932" imgH="285036" progId="Visio.Drawing.11">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03987" y="29146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7" name="Object 25"/>
          <p:cNvGraphicFramePr>
            <a:graphicFrameLocks noChangeAspect="1"/>
          </p:cNvGraphicFramePr>
          <p:nvPr>
            <p:extLst>
              <p:ext uri="{D42A27DB-BD31-4B8C-83A1-F6EECF244321}">
                <p14:modId xmlns:p14="http://schemas.microsoft.com/office/powerpoint/2010/main" val="309539441"/>
              </p:ext>
            </p:extLst>
          </p:nvPr>
        </p:nvGraphicFramePr>
        <p:xfrm>
          <a:off x="7345362" y="2305050"/>
          <a:ext cx="122238" cy="285750"/>
        </p:xfrm>
        <a:graphic>
          <a:graphicData uri="http://schemas.openxmlformats.org/presentationml/2006/ole">
            <mc:AlternateContent xmlns:mc="http://schemas.openxmlformats.org/markup-compatibility/2006">
              <mc:Choice xmlns:v="urn:schemas-microsoft-com:vml" Requires="v">
                <p:oleObj spid="_x0000_s5932" name="Visio" r:id="rId34" imgW="122932" imgH="285036" progId="Visio.Drawing.11">
                  <p:embed/>
                </p:oleObj>
              </mc:Choice>
              <mc:Fallback>
                <p:oleObj name="Visio" r:id="rId34" imgW="122932" imgH="285036" progId="Visio.Drawing.11">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345362" y="2305050"/>
                        <a:ext cx="12223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8" name="Object 26"/>
          <p:cNvGraphicFramePr>
            <a:graphicFrameLocks noChangeAspect="1"/>
          </p:cNvGraphicFramePr>
          <p:nvPr>
            <p:extLst>
              <p:ext uri="{D42A27DB-BD31-4B8C-83A1-F6EECF244321}">
                <p14:modId xmlns:p14="http://schemas.microsoft.com/office/powerpoint/2010/main" val="3582441067"/>
              </p:ext>
            </p:extLst>
          </p:nvPr>
        </p:nvGraphicFramePr>
        <p:xfrm>
          <a:off x="6176558" y="3322321"/>
          <a:ext cx="1749830" cy="906780"/>
        </p:xfrm>
        <a:graphic>
          <a:graphicData uri="http://schemas.openxmlformats.org/presentationml/2006/ole">
            <mc:AlternateContent xmlns:mc="http://schemas.openxmlformats.org/markup-compatibility/2006">
              <mc:Choice xmlns:v="urn:schemas-microsoft-com:vml" Requires="v">
                <p:oleObj spid="_x0000_s5933" name="Visio" r:id="rId35" imgW="1996607" imgH="1044360" progId="Visio.Drawing.11">
                  <p:embed/>
                </p:oleObj>
              </mc:Choice>
              <mc:Fallback>
                <p:oleObj name="Visio" r:id="rId35" imgW="1996607" imgH="1044360" progId="Visio.Drawing.11">
                  <p:embed/>
                  <p:pic>
                    <p:nvPicPr>
                      <p:cNvPr id="0" name=""/>
                      <p:cNvPicPr>
                        <a:picLocks noChangeAspect="1" noChangeArrowheads="1"/>
                      </p:cNvPicPr>
                      <p:nvPr/>
                    </p:nvPicPr>
                    <p:blipFill>
                      <a:blip r:embed="rId36"/>
                      <a:srcRect/>
                      <a:stretch>
                        <a:fillRect/>
                      </a:stretch>
                    </p:blipFill>
                    <p:spPr bwMode="auto">
                      <a:xfrm>
                        <a:off x="6176558" y="3322321"/>
                        <a:ext cx="1749830" cy="906780"/>
                      </a:xfrm>
                      <a:prstGeom prst="rect">
                        <a:avLst/>
                      </a:prstGeom>
                      <a:noFill/>
                      <a:ln>
                        <a:noFill/>
                      </a:ln>
                      <a:effectLst/>
                      <a:extLst/>
                    </p:spPr>
                  </p:pic>
                </p:oleObj>
              </mc:Fallback>
            </mc:AlternateContent>
          </a:graphicData>
        </a:graphic>
      </p:graphicFrame>
      <p:graphicFrame>
        <p:nvGraphicFramePr>
          <p:cNvPr id="296989" name="Object 27"/>
          <p:cNvGraphicFramePr>
            <a:graphicFrameLocks noChangeAspect="1"/>
          </p:cNvGraphicFramePr>
          <p:nvPr>
            <p:extLst>
              <p:ext uri="{D42A27DB-BD31-4B8C-83A1-F6EECF244321}">
                <p14:modId xmlns:p14="http://schemas.microsoft.com/office/powerpoint/2010/main" val="4161466520"/>
              </p:ext>
            </p:extLst>
          </p:nvPr>
        </p:nvGraphicFramePr>
        <p:xfrm>
          <a:off x="632460" y="4192179"/>
          <a:ext cx="1158240" cy="616359"/>
        </p:xfrm>
        <a:graphic>
          <a:graphicData uri="http://schemas.openxmlformats.org/presentationml/2006/ole">
            <mc:AlternateContent xmlns:mc="http://schemas.openxmlformats.org/markup-compatibility/2006">
              <mc:Choice xmlns:v="urn:schemas-microsoft-com:vml" Requires="v">
                <p:oleObj spid="_x0000_s5934" name="Visio" r:id="rId37" imgW="1977157" imgH="666360" progId="Visio.Drawing.11">
                  <p:embed/>
                </p:oleObj>
              </mc:Choice>
              <mc:Fallback>
                <p:oleObj name="Visio" r:id="rId37" imgW="1977157" imgH="666360" progId="Visio.Drawing.11">
                  <p:embed/>
                  <p:pic>
                    <p:nvPicPr>
                      <p:cNvPr id="0" name=""/>
                      <p:cNvPicPr>
                        <a:picLocks noChangeAspect="1" noChangeArrowheads="1"/>
                      </p:cNvPicPr>
                      <p:nvPr/>
                    </p:nvPicPr>
                    <p:blipFill>
                      <a:blip r:embed="rId38"/>
                      <a:srcRect/>
                      <a:stretch>
                        <a:fillRect/>
                      </a:stretch>
                    </p:blipFill>
                    <p:spPr bwMode="auto">
                      <a:xfrm>
                        <a:off x="632460" y="4192179"/>
                        <a:ext cx="1158240" cy="616359"/>
                      </a:xfrm>
                      <a:prstGeom prst="rect">
                        <a:avLst/>
                      </a:prstGeom>
                      <a:noFill/>
                      <a:ln>
                        <a:noFill/>
                      </a:ln>
                      <a:effectLst/>
                      <a:extLst/>
                    </p:spPr>
                  </p:pic>
                </p:oleObj>
              </mc:Fallback>
            </mc:AlternateContent>
          </a:graphicData>
        </a:graphic>
      </p:graphicFrame>
      <p:graphicFrame>
        <p:nvGraphicFramePr>
          <p:cNvPr id="296990" name="Object 28"/>
          <p:cNvGraphicFramePr>
            <a:graphicFrameLocks noChangeAspect="1"/>
          </p:cNvGraphicFramePr>
          <p:nvPr/>
        </p:nvGraphicFramePr>
        <p:xfrm>
          <a:off x="3100388" y="4464050"/>
          <a:ext cx="2544762" cy="234950"/>
        </p:xfrm>
        <a:graphic>
          <a:graphicData uri="http://schemas.openxmlformats.org/presentationml/2006/ole">
            <mc:AlternateContent xmlns:mc="http://schemas.openxmlformats.org/markup-compatibility/2006">
              <mc:Choice xmlns:v="urn:schemas-microsoft-com:vml" Requires="v">
                <p:oleObj spid="_x0000_s5935" name="Visio" r:id="rId39" imgW="2544485" imgH="234196" progId="Visio.Drawing.11">
                  <p:embed/>
                </p:oleObj>
              </mc:Choice>
              <mc:Fallback>
                <p:oleObj name="Visio" r:id="rId39" imgW="2544485" imgH="234196" progId="Visio.Drawing.11">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100388" y="4464050"/>
                        <a:ext cx="2544762"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1" name="Object 29"/>
          <p:cNvGraphicFramePr>
            <a:graphicFrameLocks noChangeAspect="1"/>
          </p:cNvGraphicFramePr>
          <p:nvPr>
            <p:extLst>
              <p:ext uri="{D42A27DB-BD31-4B8C-83A1-F6EECF244321}">
                <p14:modId xmlns:p14="http://schemas.microsoft.com/office/powerpoint/2010/main" val="1219753388"/>
              </p:ext>
            </p:extLst>
          </p:nvPr>
        </p:nvGraphicFramePr>
        <p:xfrm>
          <a:off x="5219700" y="4113399"/>
          <a:ext cx="1243012" cy="709426"/>
        </p:xfrm>
        <a:graphic>
          <a:graphicData uri="http://schemas.openxmlformats.org/presentationml/2006/ole">
            <mc:AlternateContent xmlns:mc="http://schemas.openxmlformats.org/markup-compatibility/2006">
              <mc:Choice xmlns:v="urn:schemas-microsoft-com:vml" Requires="v">
                <p:oleObj spid="_x0000_s5936" name="Visio" r:id="rId41" imgW="1977157" imgH="731808" progId="Visio.Drawing.11">
                  <p:embed/>
                </p:oleObj>
              </mc:Choice>
              <mc:Fallback>
                <p:oleObj name="Visio" r:id="rId41" imgW="1977157" imgH="731808" progId="Visio.Drawing.11">
                  <p:embed/>
                  <p:pic>
                    <p:nvPicPr>
                      <p:cNvPr id="0" name=""/>
                      <p:cNvPicPr>
                        <a:picLocks noChangeAspect="1" noChangeArrowheads="1"/>
                      </p:cNvPicPr>
                      <p:nvPr/>
                    </p:nvPicPr>
                    <p:blipFill>
                      <a:blip r:embed="rId42"/>
                      <a:srcRect/>
                      <a:stretch>
                        <a:fillRect/>
                      </a:stretch>
                    </p:blipFill>
                    <p:spPr bwMode="auto">
                      <a:xfrm>
                        <a:off x="5219700" y="4113399"/>
                        <a:ext cx="1243012" cy="709426"/>
                      </a:xfrm>
                      <a:prstGeom prst="rect">
                        <a:avLst/>
                      </a:prstGeom>
                      <a:noFill/>
                      <a:ln>
                        <a:noFill/>
                      </a:ln>
                      <a:effectLst/>
                      <a:extLst/>
                    </p:spPr>
                  </p:pic>
                </p:oleObj>
              </mc:Fallback>
            </mc:AlternateContent>
          </a:graphicData>
        </a:graphic>
      </p:graphicFrame>
      <p:graphicFrame>
        <p:nvGraphicFramePr>
          <p:cNvPr id="296992" name="Object 30"/>
          <p:cNvGraphicFramePr>
            <a:graphicFrameLocks noChangeAspect="1"/>
          </p:cNvGraphicFramePr>
          <p:nvPr>
            <p:extLst>
              <p:ext uri="{D42A27DB-BD31-4B8C-83A1-F6EECF244321}">
                <p14:modId xmlns:p14="http://schemas.microsoft.com/office/powerpoint/2010/main" val="1580136431"/>
              </p:ext>
            </p:extLst>
          </p:nvPr>
        </p:nvGraphicFramePr>
        <p:xfrm>
          <a:off x="645044" y="5402580"/>
          <a:ext cx="1259956" cy="611188"/>
        </p:xfrm>
        <a:graphic>
          <a:graphicData uri="http://schemas.openxmlformats.org/presentationml/2006/ole">
            <mc:AlternateContent xmlns:mc="http://schemas.openxmlformats.org/markup-compatibility/2006">
              <mc:Choice xmlns:v="urn:schemas-microsoft-com:vml" Requires="v">
                <p:oleObj spid="_x0000_s5937" name="Visio" r:id="rId43" imgW="1977157" imgH="666360" progId="Visio.Drawing.11">
                  <p:embed/>
                </p:oleObj>
              </mc:Choice>
              <mc:Fallback>
                <p:oleObj name="Visio" r:id="rId43" imgW="1977157" imgH="666360" progId="Visio.Drawing.11">
                  <p:embed/>
                  <p:pic>
                    <p:nvPicPr>
                      <p:cNvPr id="0" name=""/>
                      <p:cNvPicPr>
                        <a:picLocks noChangeAspect="1" noChangeArrowheads="1"/>
                      </p:cNvPicPr>
                      <p:nvPr/>
                    </p:nvPicPr>
                    <p:blipFill>
                      <a:blip r:embed="rId44"/>
                      <a:srcRect/>
                      <a:stretch>
                        <a:fillRect/>
                      </a:stretch>
                    </p:blipFill>
                    <p:spPr bwMode="auto">
                      <a:xfrm>
                        <a:off x="645044" y="5402580"/>
                        <a:ext cx="1259956" cy="611188"/>
                      </a:xfrm>
                      <a:prstGeom prst="rect">
                        <a:avLst/>
                      </a:prstGeom>
                      <a:noFill/>
                      <a:ln>
                        <a:noFill/>
                      </a:ln>
                      <a:effectLst/>
                      <a:extLst/>
                    </p:spPr>
                  </p:pic>
                </p:oleObj>
              </mc:Fallback>
            </mc:AlternateContent>
          </a:graphicData>
        </a:graphic>
      </p:graphicFrame>
      <p:graphicFrame>
        <p:nvGraphicFramePr>
          <p:cNvPr id="296993" name="Object 31"/>
          <p:cNvGraphicFramePr>
            <a:graphicFrameLocks noChangeAspect="1"/>
          </p:cNvGraphicFramePr>
          <p:nvPr>
            <p:extLst>
              <p:ext uri="{D42A27DB-BD31-4B8C-83A1-F6EECF244321}">
                <p14:modId xmlns:p14="http://schemas.microsoft.com/office/powerpoint/2010/main" val="2939102977"/>
              </p:ext>
            </p:extLst>
          </p:nvPr>
        </p:nvGraphicFramePr>
        <p:xfrm>
          <a:off x="3997325" y="5554980"/>
          <a:ext cx="808038" cy="234950"/>
        </p:xfrm>
        <a:graphic>
          <a:graphicData uri="http://schemas.openxmlformats.org/presentationml/2006/ole">
            <mc:AlternateContent xmlns:mc="http://schemas.openxmlformats.org/markup-compatibility/2006">
              <mc:Choice xmlns:v="urn:schemas-microsoft-com:vml" Requires="v">
                <p:oleObj spid="_x0000_s5938" name="Visio" r:id="rId45" imgW="808018" imgH="234196" progId="Visio.Drawing.11">
                  <p:embed/>
                </p:oleObj>
              </mc:Choice>
              <mc:Fallback>
                <p:oleObj name="Visio" r:id="rId45" imgW="808018" imgH="234196" progId="Visio.Drawing.11">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997325" y="5554980"/>
                        <a:ext cx="8080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4" name="Object 32"/>
          <p:cNvGraphicFramePr>
            <a:graphicFrameLocks noChangeAspect="1"/>
          </p:cNvGraphicFramePr>
          <p:nvPr>
            <p:extLst>
              <p:ext uri="{D42A27DB-BD31-4B8C-83A1-F6EECF244321}">
                <p14:modId xmlns:p14="http://schemas.microsoft.com/office/powerpoint/2010/main" val="2186439756"/>
              </p:ext>
            </p:extLst>
          </p:nvPr>
        </p:nvGraphicFramePr>
        <p:xfrm>
          <a:off x="5036820" y="5382453"/>
          <a:ext cx="1308418" cy="634694"/>
        </p:xfrm>
        <a:graphic>
          <a:graphicData uri="http://schemas.openxmlformats.org/presentationml/2006/ole">
            <mc:AlternateContent xmlns:mc="http://schemas.openxmlformats.org/markup-compatibility/2006">
              <mc:Choice xmlns:v="urn:schemas-microsoft-com:vml" Requires="v">
                <p:oleObj spid="_x0000_s5939" name="Visio" r:id="rId47" imgW="1977157" imgH="666360" progId="Visio.Drawing.11">
                  <p:embed/>
                </p:oleObj>
              </mc:Choice>
              <mc:Fallback>
                <p:oleObj name="Visio" r:id="rId47" imgW="1977157" imgH="666360" progId="Visio.Drawing.11">
                  <p:embed/>
                  <p:pic>
                    <p:nvPicPr>
                      <p:cNvPr id="0" name=""/>
                      <p:cNvPicPr>
                        <a:picLocks noChangeAspect="1" noChangeArrowheads="1"/>
                      </p:cNvPicPr>
                      <p:nvPr/>
                    </p:nvPicPr>
                    <p:blipFill>
                      <a:blip r:embed="rId48"/>
                      <a:srcRect/>
                      <a:stretch>
                        <a:fillRect/>
                      </a:stretch>
                    </p:blipFill>
                    <p:spPr bwMode="auto">
                      <a:xfrm>
                        <a:off x="5036820" y="5382453"/>
                        <a:ext cx="1308418" cy="634694"/>
                      </a:xfrm>
                      <a:prstGeom prst="rect">
                        <a:avLst/>
                      </a:prstGeom>
                      <a:noFill/>
                      <a:ln>
                        <a:noFill/>
                      </a:ln>
                      <a:effectLst/>
                      <a:extLst/>
                    </p:spPr>
                  </p:pic>
                </p:oleObj>
              </mc:Fallback>
            </mc:AlternateContent>
          </a:graphicData>
        </a:graphic>
      </p:graphicFrame>
      <p:graphicFrame>
        <p:nvGraphicFramePr>
          <p:cNvPr id="296995" name="Object 33"/>
          <p:cNvGraphicFramePr>
            <a:graphicFrameLocks noChangeAspect="1"/>
          </p:cNvGraphicFramePr>
          <p:nvPr>
            <p:extLst>
              <p:ext uri="{D42A27DB-BD31-4B8C-83A1-F6EECF244321}">
                <p14:modId xmlns:p14="http://schemas.microsoft.com/office/powerpoint/2010/main" val="3726489960"/>
              </p:ext>
            </p:extLst>
          </p:nvPr>
        </p:nvGraphicFramePr>
        <p:xfrm>
          <a:off x="6097085" y="5417821"/>
          <a:ext cx="1240976" cy="601980"/>
        </p:xfrm>
        <a:graphic>
          <a:graphicData uri="http://schemas.openxmlformats.org/presentationml/2006/ole">
            <mc:AlternateContent xmlns:mc="http://schemas.openxmlformats.org/markup-compatibility/2006">
              <mc:Choice xmlns:v="urn:schemas-microsoft-com:vml" Requires="v">
                <p:oleObj spid="_x0000_s5940" name="Visio" r:id="rId49" imgW="1977157" imgH="666360" progId="Visio.Drawing.11">
                  <p:embed/>
                </p:oleObj>
              </mc:Choice>
              <mc:Fallback>
                <p:oleObj name="Visio" r:id="rId49" imgW="1977157" imgH="666360" progId="Visio.Drawing.11">
                  <p:embed/>
                  <p:pic>
                    <p:nvPicPr>
                      <p:cNvPr id="0" name=""/>
                      <p:cNvPicPr>
                        <a:picLocks noChangeAspect="1" noChangeArrowheads="1"/>
                      </p:cNvPicPr>
                      <p:nvPr/>
                    </p:nvPicPr>
                    <p:blipFill>
                      <a:blip r:embed="rId50"/>
                      <a:srcRect/>
                      <a:stretch>
                        <a:fillRect/>
                      </a:stretch>
                    </p:blipFill>
                    <p:spPr bwMode="auto">
                      <a:xfrm>
                        <a:off x="6097085" y="5417821"/>
                        <a:ext cx="1240976" cy="601980"/>
                      </a:xfrm>
                      <a:prstGeom prst="rect">
                        <a:avLst/>
                      </a:prstGeom>
                      <a:noFill/>
                      <a:ln>
                        <a:noFill/>
                      </a:ln>
                      <a:effectLst/>
                      <a:extLst/>
                    </p:spPr>
                  </p:pic>
                </p:oleObj>
              </mc:Fallback>
            </mc:AlternateContent>
          </a:graphicData>
        </a:graphic>
      </p:graphicFrame>
      <p:graphicFrame>
        <p:nvGraphicFramePr>
          <p:cNvPr id="296996" name="Object 34"/>
          <p:cNvGraphicFramePr>
            <a:graphicFrameLocks noChangeAspect="1"/>
          </p:cNvGraphicFramePr>
          <p:nvPr>
            <p:extLst>
              <p:ext uri="{D42A27DB-BD31-4B8C-83A1-F6EECF244321}">
                <p14:modId xmlns:p14="http://schemas.microsoft.com/office/powerpoint/2010/main" val="237025951"/>
              </p:ext>
            </p:extLst>
          </p:nvPr>
        </p:nvGraphicFramePr>
        <p:xfrm>
          <a:off x="7559576" y="4483968"/>
          <a:ext cx="1435100" cy="600075"/>
        </p:xfrm>
        <a:graphic>
          <a:graphicData uri="http://schemas.openxmlformats.org/presentationml/2006/ole">
            <mc:AlternateContent xmlns:mc="http://schemas.openxmlformats.org/markup-compatibility/2006">
              <mc:Choice xmlns:v="urn:schemas-microsoft-com:vml" Requires="v">
                <p:oleObj spid="_x0000_s5941" name="Visio" r:id="rId51" imgW="1520092" imgH="577152" progId="Visio.Drawing.11">
                  <p:embed/>
                </p:oleObj>
              </mc:Choice>
              <mc:Fallback>
                <p:oleObj name="Visio" r:id="rId51" imgW="1520092" imgH="577152" progId="Visio.Drawing.11">
                  <p:embed/>
                  <p:pic>
                    <p:nvPicPr>
                      <p:cNvPr id="0" name=""/>
                      <p:cNvPicPr>
                        <a:picLocks noChangeAspect="1" noChangeArrowheads="1"/>
                      </p:cNvPicPr>
                      <p:nvPr/>
                    </p:nvPicPr>
                    <p:blipFill>
                      <a:blip r:embed="rId52"/>
                      <a:srcRect/>
                      <a:stretch>
                        <a:fillRect/>
                      </a:stretch>
                    </p:blipFill>
                    <p:spPr bwMode="auto">
                      <a:xfrm>
                        <a:off x="7559576" y="4483968"/>
                        <a:ext cx="14351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Rectangle 3"/>
          <p:cNvSpPr txBox="1">
            <a:spLocks noChangeArrowheads="1"/>
          </p:cNvSpPr>
          <p:nvPr/>
        </p:nvSpPr>
        <p:spPr bwMode="auto">
          <a:xfrm>
            <a:off x="180975" y="867728"/>
            <a:ext cx="8467725" cy="1119187"/>
          </a:xfrm>
          <a:prstGeom prst="rect">
            <a:avLst/>
          </a:prstGeom>
          <a:noFill/>
          <a:ln w="9525" algn="ctr">
            <a:noFill/>
            <a:miter lim="800000"/>
            <a:headEnd/>
            <a:tailEnd/>
          </a:ln>
        </p:spPr>
        <p:txBody>
          <a:bodyPr/>
          <a:lstStyle/>
          <a:p>
            <a:pPr marL="227013" indent="-227013">
              <a:lnSpc>
                <a:spcPct val="80000"/>
              </a:lnSpc>
              <a:spcBef>
                <a:spcPct val="65000"/>
              </a:spcBef>
              <a:buFontTx/>
              <a:buChar char="•"/>
              <a:defRPr/>
            </a:pPr>
            <a:r>
              <a:rPr lang="en-US" sz="1600" kern="0" dirty="0">
                <a:latin typeface="+mn-lt"/>
              </a:rPr>
              <a:t>CLA Task is </a:t>
            </a:r>
            <a:r>
              <a:rPr lang="en-US" sz="1600" kern="0" dirty="0" smtClean="0">
                <a:latin typeface="+mn-lt"/>
              </a:rPr>
              <a:t>an instruction </a:t>
            </a:r>
            <a:r>
              <a:rPr lang="en-US" sz="1600" kern="0" dirty="0">
                <a:latin typeface="+mn-lt"/>
              </a:rPr>
              <a:t>routine, which is triggered by a control peripheral(or through software)</a:t>
            </a:r>
          </a:p>
          <a:p>
            <a:pPr marL="227013" indent="-227013">
              <a:lnSpc>
                <a:spcPct val="80000"/>
              </a:lnSpc>
              <a:spcBef>
                <a:spcPct val="65000"/>
              </a:spcBef>
              <a:buFontTx/>
              <a:buChar char="•"/>
              <a:defRPr/>
            </a:pPr>
            <a:r>
              <a:rPr lang="en-US" sz="1600" kern="0" dirty="0">
                <a:latin typeface="+mn-lt"/>
              </a:rPr>
              <a:t>Once a task begins it runs to completion (no task nesting)</a:t>
            </a:r>
          </a:p>
          <a:p>
            <a:pPr marL="227013" indent="-227013">
              <a:lnSpc>
                <a:spcPct val="80000"/>
              </a:lnSpc>
              <a:spcBef>
                <a:spcPct val="65000"/>
              </a:spcBef>
              <a:buFontTx/>
              <a:buChar char="•"/>
              <a:defRPr/>
            </a:pPr>
            <a:r>
              <a:rPr lang="en-US" sz="1600" kern="0" dirty="0">
                <a:latin typeface="+mn-lt"/>
              </a:rPr>
              <a:t>End of </a:t>
            </a:r>
            <a:r>
              <a:rPr lang="en-US" sz="1600" kern="0" dirty="0" smtClean="0">
                <a:latin typeface="+mn-lt"/>
              </a:rPr>
              <a:t>task can </a:t>
            </a:r>
            <a:r>
              <a:rPr lang="en-US" sz="1600" kern="0" dirty="0">
                <a:latin typeface="+mn-lt"/>
              </a:rPr>
              <a:t>be </a:t>
            </a:r>
            <a:r>
              <a:rPr lang="en-US" sz="1600" kern="0" dirty="0" smtClean="0">
                <a:latin typeface="+mn-lt"/>
              </a:rPr>
              <a:t>used to trigger a C28x interrupt</a:t>
            </a:r>
          </a:p>
          <a:p>
            <a:pPr marL="227013" indent="-227013">
              <a:lnSpc>
                <a:spcPct val="80000"/>
              </a:lnSpc>
              <a:spcBef>
                <a:spcPct val="65000"/>
              </a:spcBef>
              <a:buFontTx/>
              <a:buChar char="•"/>
              <a:defRPr/>
            </a:pPr>
            <a:r>
              <a:rPr lang="en-US" sz="1600" kern="0" dirty="0" smtClean="0">
                <a:latin typeface="+mn-lt"/>
              </a:rPr>
              <a:t>Software Trigger another task mid execution</a:t>
            </a:r>
            <a:endParaRPr lang="en-US" sz="1600" kern="0"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90976150"/>
              </p:ext>
            </p:extLst>
          </p:nvPr>
        </p:nvGraphicFramePr>
        <p:xfrm>
          <a:off x="1752600" y="5257800"/>
          <a:ext cx="1246188" cy="928688"/>
        </p:xfrm>
        <a:graphic>
          <a:graphicData uri="http://schemas.openxmlformats.org/presentationml/2006/ole">
            <mc:AlternateContent xmlns:mc="http://schemas.openxmlformats.org/markup-compatibility/2006">
              <mc:Choice xmlns:v="urn:schemas-microsoft-com:vml" Requires="v">
                <p:oleObj spid="_x0000_s5942" name="Visio" r:id="rId53" imgW="2434438" imgH="1262736" progId="Visio.Drawing.11">
                  <p:embed/>
                </p:oleObj>
              </mc:Choice>
              <mc:Fallback>
                <p:oleObj name="Visio" r:id="rId53" imgW="2434438" imgH="1262736" progId="Visio.Drawing.11">
                  <p:embed/>
                  <p:pic>
                    <p:nvPicPr>
                      <p:cNvPr id="0" name=""/>
                      <p:cNvPicPr>
                        <a:picLocks noChangeAspect="1" noChangeArrowheads="1"/>
                      </p:cNvPicPr>
                      <p:nvPr/>
                    </p:nvPicPr>
                    <p:blipFill>
                      <a:blip r:embed="rId54"/>
                      <a:srcRect/>
                      <a:stretch>
                        <a:fillRect/>
                      </a:stretch>
                    </p:blipFill>
                    <p:spPr bwMode="auto">
                      <a:xfrm>
                        <a:off x="1752600" y="5257800"/>
                        <a:ext cx="1246188"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73430565"/>
              </p:ext>
            </p:extLst>
          </p:nvPr>
        </p:nvGraphicFramePr>
        <p:xfrm>
          <a:off x="5410200" y="3581400"/>
          <a:ext cx="993775" cy="511175"/>
        </p:xfrm>
        <a:graphic>
          <a:graphicData uri="http://schemas.openxmlformats.org/presentationml/2006/ole">
            <mc:AlternateContent xmlns:mc="http://schemas.openxmlformats.org/markup-compatibility/2006">
              <mc:Choice xmlns:v="urn:schemas-microsoft-com:vml" Requires="v">
                <p:oleObj spid="_x0000_s5943" name="Visio" r:id="rId55" imgW="1002814" imgH="518016" progId="Visio.Drawing.11">
                  <p:embed/>
                </p:oleObj>
              </mc:Choice>
              <mc:Fallback>
                <p:oleObj name="Visio" r:id="rId55" imgW="1002814" imgH="518016"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0200" y="3581400"/>
                        <a:ext cx="9937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03506518"/>
              </p:ext>
            </p:extLst>
          </p:nvPr>
        </p:nvGraphicFramePr>
        <p:xfrm>
          <a:off x="6550025" y="2536825"/>
          <a:ext cx="993775" cy="511175"/>
        </p:xfrm>
        <a:graphic>
          <a:graphicData uri="http://schemas.openxmlformats.org/presentationml/2006/ole">
            <mc:AlternateContent xmlns:mc="http://schemas.openxmlformats.org/markup-compatibility/2006">
              <mc:Choice xmlns:v="urn:schemas-microsoft-com:vml" Requires="v">
                <p:oleObj spid="_x0000_s5944" name="Visio" r:id="rId56" imgW="1002814" imgH="518016" progId="Visio.Drawing.11">
                  <p:embed/>
                </p:oleObj>
              </mc:Choice>
              <mc:Fallback>
                <p:oleObj name="Visio" r:id="rId56" imgW="1002814" imgH="518016"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0025" y="2536825"/>
                        <a:ext cx="9937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547611568"/>
              </p:ext>
            </p:extLst>
          </p:nvPr>
        </p:nvGraphicFramePr>
        <p:xfrm>
          <a:off x="7361574" y="2133600"/>
          <a:ext cx="1096626" cy="319057"/>
        </p:xfrm>
        <a:graphic>
          <a:graphicData uri="http://schemas.openxmlformats.org/presentationml/2006/ole">
            <mc:AlternateContent xmlns:mc="http://schemas.openxmlformats.org/markup-compatibility/2006">
              <mc:Choice xmlns:v="urn:schemas-microsoft-com:vml" Requires="v">
                <p:oleObj spid="_x0000_s5945" name="Visio" r:id="rId57" imgW="834603" imgH="244296" progId="Visio.Drawing.11">
                  <p:embed/>
                </p:oleObj>
              </mc:Choice>
              <mc:Fallback>
                <p:oleObj name="Visio" r:id="rId57" imgW="834603" imgH="244296" progId="Visio.Drawing.11">
                  <p:embed/>
                  <p:pic>
                    <p:nvPicPr>
                      <p:cNvPr id="0" name=""/>
                      <p:cNvPicPr>
                        <a:picLocks noGrp="1" noChangeAspect="1" noChangeArrowheads="1"/>
                      </p:cNvPicPr>
                      <p:nvPr/>
                    </p:nvPicPr>
                    <p:blipFill>
                      <a:blip r:embed="rId58"/>
                      <a:srcRect/>
                      <a:stretch>
                        <a:fillRect/>
                      </a:stretch>
                    </p:blipFill>
                    <p:spPr bwMode="auto">
                      <a:xfrm>
                        <a:off x="7361574" y="2133600"/>
                        <a:ext cx="1096626" cy="319057"/>
                      </a:xfrm>
                      <a:prstGeom prst="rect">
                        <a:avLst/>
                      </a:prstGeom>
                      <a:noFill/>
                      <a:ln>
                        <a:noFill/>
                      </a:ln>
                      <a:effectLs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37972968"/>
              </p:ext>
            </p:extLst>
          </p:nvPr>
        </p:nvGraphicFramePr>
        <p:xfrm>
          <a:off x="5486400" y="5273675"/>
          <a:ext cx="1417320" cy="288925"/>
        </p:xfrm>
        <a:graphic>
          <a:graphicData uri="http://schemas.openxmlformats.org/presentationml/2006/ole">
            <mc:AlternateContent xmlns:mc="http://schemas.openxmlformats.org/markup-compatibility/2006">
              <mc:Choice xmlns:v="urn:schemas-microsoft-com:vml" Requires="v">
                <p:oleObj spid="_x0000_s5946" name="Visio" r:id="rId59" imgW="1866078" imgH="286632" progId="Visio.Drawing.11">
                  <p:embed/>
                </p:oleObj>
              </mc:Choice>
              <mc:Fallback>
                <p:oleObj name="Visio" r:id="rId59" imgW="1866078" imgH="286632" progId="Visio.Drawing.11">
                  <p:embed/>
                  <p:pic>
                    <p:nvPicPr>
                      <p:cNvPr id="0" name=""/>
                      <p:cNvPicPr>
                        <a:picLocks noChangeAspect="1" noChangeArrowheads="1"/>
                      </p:cNvPicPr>
                      <p:nvPr/>
                    </p:nvPicPr>
                    <p:blipFill>
                      <a:blip r:embed="rId60"/>
                      <a:srcRect/>
                      <a:stretch>
                        <a:fillRect/>
                      </a:stretch>
                    </p:blipFill>
                    <p:spPr bwMode="auto">
                      <a:xfrm>
                        <a:off x="5486400" y="5273675"/>
                        <a:ext cx="1417320" cy="288925"/>
                      </a:xfrm>
                      <a:prstGeom prst="rect">
                        <a:avLst/>
                      </a:prstGeom>
                      <a:noFill/>
                      <a:ln>
                        <a:noFill/>
                      </a:ln>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77424672"/>
              </p:ext>
            </p:extLst>
          </p:nvPr>
        </p:nvGraphicFramePr>
        <p:xfrm>
          <a:off x="6834505" y="5273675"/>
          <a:ext cx="1349375" cy="288925"/>
        </p:xfrm>
        <a:graphic>
          <a:graphicData uri="http://schemas.openxmlformats.org/presentationml/2006/ole">
            <mc:AlternateContent xmlns:mc="http://schemas.openxmlformats.org/markup-compatibility/2006">
              <mc:Choice xmlns:v="urn:schemas-microsoft-com:vml" Requires="v">
                <p:oleObj spid="_x0000_s5947" name="Visio" r:id="rId61" imgW="1866078" imgH="286632" progId="Visio.Drawing.11">
                  <p:embed/>
                </p:oleObj>
              </mc:Choice>
              <mc:Fallback>
                <p:oleObj name="Visio" r:id="rId61" imgW="1866078" imgH="286632" progId="Visio.Drawing.11">
                  <p:embed/>
                  <p:pic>
                    <p:nvPicPr>
                      <p:cNvPr id="0" name=""/>
                      <p:cNvPicPr>
                        <a:picLocks noChangeAspect="1" noChangeArrowheads="1"/>
                      </p:cNvPicPr>
                      <p:nvPr/>
                    </p:nvPicPr>
                    <p:blipFill>
                      <a:blip r:embed="rId62"/>
                      <a:srcRect/>
                      <a:stretch>
                        <a:fillRect/>
                      </a:stretch>
                    </p:blipFill>
                    <p:spPr bwMode="auto">
                      <a:xfrm>
                        <a:off x="6834505" y="5273675"/>
                        <a:ext cx="1349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78875531"/>
              </p:ext>
            </p:extLst>
          </p:nvPr>
        </p:nvGraphicFramePr>
        <p:xfrm>
          <a:off x="8115300" y="5257800"/>
          <a:ext cx="946785" cy="301625"/>
        </p:xfrm>
        <a:graphic>
          <a:graphicData uri="http://schemas.openxmlformats.org/presentationml/2006/ole">
            <mc:AlternateContent xmlns:mc="http://schemas.openxmlformats.org/markup-compatibility/2006">
              <mc:Choice xmlns:v="urn:schemas-microsoft-com:vml" Requires="v">
                <p:oleObj spid="_x0000_s5948" name="Visio" r:id="rId63" imgW="1072634" imgH="300871" progId="Visio.Drawing.11">
                  <p:embed/>
                </p:oleObj>
              </mc:Choice>
              <mc:Fallback>
                <p:oleObj name="Visio" r:id="rId63" imgW="1072634" imgH="300871"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15300" y="5257800"/>
                        <a:ext cx="946785" cy="301625"/>
                      </a:xfrm>
                      <a:prstGeom prst="rect">
                        <a:avLst/>
                      </a:prstGeom>
                      <a:noFill/>
                      <a:ln>
                        <a:noFill/>
                      </a:ln>
                      <a:extLst/>
                    </p:spPr>
                  </p:pic>
                </p:oleObj>
              </mc:Fallback>
            </mc:AlternateContent>
          </a:graphicData>
        </a:graphic>
      </p:graphicFrame>
      <p:sp>
        <p:nvSpPr>
          <p:cNvPr id="14" name="TextBox 13"/>
          <p:cNvSpPr txBox="1"/>
          <p:nvPr/>
        </p:nvSpPr>
        <p:spPr>
          <a:xfrm>
            <a:off x="990600" y="3962400"/>
            <a:ext cx="914400" cy="276999"/>
          </a:xfrm>
          <a:prstGeom prst="rect">
            <a:avLst/>
          </a:prstGeom>
          <a:noFill/>
        </p:spPr>
        <p:txBody>
          <a:bodyPr wrap="square" rtlCol="0">
            <a:spAutoFit/>
          </a:bodyPr>
          <a:lstStyle/>
          <a:p>
            <a:r>
              <a:rPr lang="en-US" sz="1200" b="1" dirty="0"/>
              <a:t>8</a:t>
            </a:r>
            <a:r>
              <a:rPr lang="en-US" sz="1200" b="1" dirty="0" smtClean="0"/>
              <a:t> cycles</a:t>
            </a:r>
            <a:endParaRPr lang="en-US" sz="1200" b="1" dirty="0"/>
          </a:p>
        </p:txBody>
      </p:sp>
      <p:sp>
        <p:nvSpPr>
          <p:cNvPr id="47" name="TextBox 46"/>
          <p:cNvSpPr txBox="1"/>
          <p:nvPr/>
        </p:nvSpPr>
        <p:spPr>
          <a:xfrm>
            <a:off x="2895600" y="3990201"/>
            <a:ext cx="914400" cy="276999"/>
          </a:xfrm>
          <a:prstGeom prst="rect">
            <a:avLst/>
          </a:prstGeom>
          <a:noFill/>
        </p:spPr>
        <p:txBody>
          <a:bodyPr wrap="square" rtlCol="0">
            <a:spAutoFit/>
          </a:bodyPr>
          <a:lstStyle/>
          <a:p>
            <a:r>
              <a:rPr lang="en-US" sz="1200" b="1" dirty="0"/>
              <a:t>8</a:t>
            </a:r>
            <a:r>
              <a:rPr lang="en-US" sz="1200" b="1" dirty="0" smtClean="0"/>
              <a:t> cycles</a:t>
            </a:r>
            <a:endParaRPr lang="en-US" sz="1200" b="1" dirty="0"/>
          </a:p>
        </p:txBody>
      </p:sp>
      <p:sp>
        <p:nvSpPr>
          <p:cNvPr id="48" name="TextBox 47"/>
          <p:cNvSpPr txBox="1"/>
          <p:nvPr/>
        </p:nvSpPr>
        <p:spPr>
          <a:xfrm>
            <a:off x="5486400" y="4038600"/>
            <a:ext cx="914400" cy="276999"/>
          </a:xfrm>
          <a:prstGeom prst="rect">
            <a:avLst/>
          </a:prstGeom>
          <a:noFill/>
        </p:spPr>
        <p:txBody>
          <a:bodyPr wrap="square" rtlCol="0">
            <a:spAutoFit/>
          </a:bodyPr>
          <a:lstStyle/>
          <a:p>
            <a:r>
              <a:rPr lang="en-US" sz="1200" b="1" dirty="0" smtClean="0"/>
              <a:t>8 cycles</a:t>
            </a:r>
            <a:endParaRPr lang="en-US" sz="1200" b="1" dirty="0"/>
          </a:p>
        </p:txBody>
      </p:sp>
      <p:sp>
        <p:nvSpPr>
          <p:cNvPr id="49" name="TextBox 48"/>
          <p:cNvSpPr txBox="1"/>
          <p:nvPr/>
        </p:nvSpPr>
        <p:spPr>
          <a:xfrm>
            <a:off x="6550025" y="2923401"/>
            <a:ext cx="914400" cy="276999"/>
          </a:xfrm>
          <a:prstGeom prst="rect">
            <a:avLst/>
          </a:prstGeom>
          <a:noFill/>
        </p:spPr>
        <p:txBody>
          <a:bodyPr wrap="square" rtlCol="0">
            <a:spAutoFit/>
          </a:bodyPr>
          <a:lstStyle/>
          <a:p>
            <a:r>
              <a:rPr lang="en-US" sz="1200" b="1" dirty="0"/>
              <a:t>8</a:t>
            </a:r>
            <a:r>
              <a:rPr lang="en-US" sz="1200" b="1" dirty="0" smtClean="0"/>
              <a:t> cycles</a:t>
            </a:r>
            <a:endParaRPr lang="en-US" sz="1200" b="1" dirty="0"/>
          </a:p>
        </p:txBody>
      </p:sp>
      <p:sp>
        <p:nvSpPr>
          <p:cNvPr id="50" name="TextBox 49"/>
          <p:cNvSpPr txBox="1"/>
          <p:nvPr/>
        </p:nvSpPr>
        <p:spPr>
          <a:xfrm>
            <a:off x="990600" y="5057001"/>
            <a:ext cx="228600" cy="276999"/>
          </a:xfrm>
          <a:prstGeom prst="rect">
            <a:avLst/>
          </a:prstGeom>
          <a:noFill/>
        </p:spPr>
        <p:txBody>
          <a:bodyPr wrap="square" rtlCol="0">
            <a:spAutoFit/>
          </a:bodyPr>
          <a:lstStyle/>
          <a:p>
            <a:r>
              <a:rPr lang="en-US" sz="1200" b="1" dirty="0"/>
              <a:t>4</a:t>
            </a:r>
          </a:p>
        </p:txBody>
      </p:sp>
      <p:sp>
        <p:nvSpPr>
          <p:cNvPr id="52" name="TextBox 51"/>
          <p:cNvSpPr txBox="1"/>
          <p:nvPr/>
        </p:nvSpPr>
        <p:spPr>
          <a:xfrm>
            <a:off x="5410200" y="5057001"/>
            <a:ext cx="304800" cy="276999"/>
          </a:xfrm>
          <a:prstGeom prst="rect">
            <a:avLst/>
          </a:prstGeom>
          <a:noFill/>
        </p:spPr>
        <p:txBody>
          <a:bodyPr wrap="square" rtlCol="0">
            <a:spAutoFit/>
          </a:bodyPr>
          <a:lstStyle/>
          <a:p>
            <a:r>
              <a:rPr lang="en-US" sz="1200" b="1" dirty="0"/>
              <a:t>4</a:t>
            </a:r>
          </a:p>
        </p:txBody>
      </p:sp>
      <p:sp>
        <p:nvSpPr>
          <p:cNvPr id="53" name="TextBox 52"/>
          <p:cNvSpPr txBox="1"/>
          <p:nvPr/>
        </p:nvSpPr>
        <p:spPr>
          <a:xfrm>
            <a:off x="6781800" y="5057001"/>
            <a:ext cx="304800" cy="276999"/>
          </a:xfrm>
          <a:prstGeom prst="rect">
            <a:avLst/>
          </a:prstGeom>
          <a:noFill/>
        </p:spPr>
        <p:txBody>
          <a:bodyPr wrap="square" rtlCol="0">
            <a:spAutoFit/>
          </a:bodyPr>
          <a:lstStyle/>
          <a:p>
            <a:r>
              <a:rPr lang="en-US" sz="1200" b="1" dirty="0"/>
              <a:t>4</a:t>
            </a:r>
          </a:p>
        </p:txBody>
      </p:sp>
      <p:cxnSp>
        <p:nvCxnSpPr>
          <p:cNvPr id="16" name="Straight Connector 15"/>
          <p:cNvCxnSpPr/>
          <p:nvPr/>
        </p:nvCxnSpPr>
        <p:spPr>
          <a:xfrm>
            <a:off x="1066800" y="4343400"/>
            <a:ext cx="0" cy="1219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86400" y="4343400"/>
            <a:ext cx="0" cy="1219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553200" y="3429000"/>
            <a:ext cx="1" cy="2133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aphicFrame>
        <p:nvGraphicFramePr>
          <p:cNvPr id="296972" name="Object 10"/>
          <p:cNvGraphicFramePr>
            <a:graphicFrameLocks noChangeAspect="1"/>
          </p:cNvGraphicFramePr>
          <p:nvPr>
            <p:extLst>
              <p:ext uri="{D42A27DB-BD31-4B8C-83A1-F6EECF244321}">
                <p14:modId xmlns:p14="http://schemas.microsoft.com/office/powerpoint/2010/main" val="106977693"/>
              </p:ext>
            </p:extLst>
          </p:nvPr>
        </p:nvGraphicFramePr>
        <p:xfrm>
          <a:off x="1066800" y="5273675"/>
          <a:ext cx="1349375" cy="288925"/>
        </p:xfrm>
        <a:graphic>
          <a:graphicData uri="http://schemas.openxmlformats.org/presentationml/2006/ole">
            <mc:AlternateContent xmlns:mc="http://schemas.openxmlformats.org/markup-compatibility/2006">
              <mc:Choice xmlns:v="urn:schemas-microsoft-com:vml" Requires="v">
                <p:oleObj spid="_x0000_s5949" name="Visio" r:id="rId64" imgW="1866078" imgH="286632" progId="Visio.Drawing.11">
                  <p:embed/>
                </p:oleObj>
              </mc:Choice>
              <mc:Fallback>
                <p:oleObj name="Visio" r:id="rId64" imgW="1866078" imgH="286632" progId="Visio.Drawing.11">
                  <p:embed/>
                  <p:pic>
                    <p:nvPicPr>
                      <p:cNvPr id="0" name=""/>
                      <p:cNvPicPr>
                        <a:picLocks noChangeAspect="1" noChangeArrowheads="1"/>
                      </p:cNvPicPr>
                      <p:nvPr/>
                    </p:nvPicPr>
                    <p:blipFill>
                      <a:blip r:embed="rId65"/>
                      <a:srcRect/>
                      <a:stretch>
                        <a:fillRect/>
                      </a:stretch>
                    </p:blipFill>
                    <p:spPr bwMode="auto">
                      <a:xfrm>
                        <a:off x="1066800" y="5273675"/>
                        <a:ext cx="1349375" cy="288925"/>
                      </a:xfrm>
                      <a:prstGeom prst="rect">
                        <a:avLst/>
                      </a:prstGeom>
                      <a:noFill/>
                      <a:ln>
                        <a:noFill/>
                      </a:ln>
                      <a:effectLst/>
                      <a:extLst/>
                    </p:spPr>
                  </p:pic>
                </p:oleObj>
              </mc:Fallback>
            </mc:AlternateContent>
          </a:graphicData>
        </a:graphic>
      </p:graphicFrame>
      <p:graphicFrame>
        <p:nvGraphicFramePr>
          <p:cNvPr id="54" name="Object 4"/>
          <p:cNvGraphicFramePr>
            <a:graphicFrameLocks noChangeAspect="1"/>
          </p:cNvGraphicFramePr>
          <p:nvPr>
            <p:extLst>
              <p:ext uri="{D42A27DB-BD31-4B8C-83A1-F6EECF244321}">
                <p14:modId xmlns:p14="http://schemas.microsoft.com/office/powerpoint/2010/main" val="2261263909"/>
              </p:ext>
            </p:extLst>
          </p:nvPr>
        </p:nvGraphicFramePr>
        <p:xfrm>
          <a:off x="8393724" y="2503913"/>
          <a:ext cx="1085850" cy="498475"/>
        </p:xfrm>
        <a:graphic>
          <a:graphicData uri="http://schemas.openxmlformats.org/presentationml/2006/ole">
            <mc:AlternateContent xmlns:mc="http://schemas.openxmlformats.org/markup-compatibility/2006">
              <mc:Choice xmlns:v="urn:schemas-microsoft-com:vml" Requires="v">
                <p:oleObj spid="_x0000_s5950" name="Visio" r:id="rId66" imgW="1085607" imgH="499254" progId="Visio.Drawing.11">
                  <p:embed/>
                </p:oleObj>
              </mc:Choice>
              <mc:Fallback>
                <p:oleObj name="Visio" r:id="rId66" imgW="1085607" imgH="499254" progId="Visio.Drawing.11">
                  <p:embed/>
                  <p:pic>
                    <p:nvPicPr>
                      <p:cNvPr id="0" name=""/>
                      <p:cNvPicPr>
                        <a:picLocks noChangeAspect="1" noChangeArrowheads="1"/>
                      </p:cNvPicPr>
                      <p:nvPr/>
                    </p:nvPicPr>
                    <p:blipFill>
                      <a:blip r:embed="rId10"/>
                      <a:srcRect/>
                      <a:stretch>
                        <a:fillRect/>
                      </a:stretch>
                    </p:blipFill>
                    <p:spPr bwMode="auto">
                      <a:xfrm>
                        <a:off x="8393724" y="2503913"/>
                        <a:ext cx="10858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 name="Object 18"/>
          <p:cNvGraphicFramePr>
            <a:graphicFrameLocks noChangeAspect="1"/>
          </p:cNvGraphicFramePr>
          <p:nvPr>
            <p:extLst>
              <p:ext uri="{D42A27DB-BD31-4B8C-83A1-F6EECF244321}">
                <p14:modId xmlns:p14="http://schemas.microsoft.com/office/powerpoint/2010/main" val="2316648678"/>
              </p:ext>
            </p:extLst>
          </p:nvPr>
        </p:nvGraphicFramePr>
        <p:xfrm>
          <a:off x="8357734" y="2288787"/>
          <a:ext cx="122238" cy="301625"/>
        </p:xfrm>
        <a:graphic>
          <a:graphicData uri="http://schemas.openxmlformats.org/presentationml/2006/ole">
            <mc:AlternateContent xmlns:mc="http://schemas.openxmlformats.org/markup-compatibility/2006">
              <mc:Choice xmlns:v="urn:schemas-microsoft-com:vml" Requires="v">
                <p:oleObj spid="_x0000_s5951" name="Visio" r:id="rId67" imgW="122932" imgH="302121" progId="Visio.Drawing.11">
                  <p:embed/>
                </p:oleObj>
              </mc:Choice>
              <mc:Fallback>
                <p:oleObj name="Visio" r:id="rId67" imgW="122932" imgH="302121" progId="Visio.Drawing.1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357734" y="2288787"/>
                        <a:ext cx="1222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 name="TextBox 57"/>
          <p:cNvSpPr txBox="1"/>
          <p:nvPr/>
        </p:nvSpPr>
        <p:spPr>
          <a:xfrm>
            <a:off x="8403772" y="2942100"/>
            <a:ext cx="914400" cy="276999"/>
          </a:xfrm>
          <a:prstGeom prst="rect">
            <a:avLst/>
          </a:prstGeom>
          <a:noFill/>
        </p:spPr>
        <p:txBody>
          <a:bodyPr wrap="square" rtlCol="0">
            <a:spAutoFit/>
          </a:bodyPr>
          <a:lstStyle/>
          <a:p>
            <a:r>
              <a:rPr lang="en-US" sz="1200" b="1" dirty="0"/>
              <a:t>8</a:t>
            </a:r>
            <a:r>
              <a:rPr lang="en-US" sz="1200" b="1" dirty="0" smtClean="0"/>
              <a:t> cycles</a:t>
            </a:r>
            <a:endParaRPr lang="en-US" sz="12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3216288955"/>
              </p:ext>
            </p:extLst>
          </p:nvPr>
        </p:nvGraphicFramePr>
        <p:xfrm>
          <a:off x="6233478" y="5249863"/>
          <a:ext cx="1303337" cy="1120775"/>
        </p:xfrm>
        <a:graphic>
          <a:graphicData uri="http://schemas.openxmlformats.org/presentationml/2006/ole">
            <mc:AlternateContent xmlns:mc="http://schemas.openxmlformats.org/markup-compatibility/2006">
              <mc:Choice xmlns:v="urn:schemas-microsoft-com:vml" Requires="v">
                <p:oleObj spid="_x0000_s5952" name="Visio" r:id="rId68" imgW="2538385" imgH="1633824" progId="Visio.Drawing.11">
                  <p:embed/>
                </p:oleObj>
              </mc:Choice>
              <mc:Fallback>
                <p:oleObj name="Visio" r:id="rId68" imgW="2538385" imgH="1633824" progId="Visio.Drawing.11">
                  <p:embed/>
                  <p:pic>
                    <p:nvPicPr>
                      <p:cNvPr id="0" name="Object 2"/>
                      <p:cNvPicPr>
                        <a:picLocks noChangeAspect="1" noChangeArrowheads="1"/>
                      </p:cNvPicPr>
                      <p:nvPr/>
                    </p:nvPicPr>
                    <p:blipFill>
                      <a:blip r:embed="rId69"/>
                      <a:srcRect/>
                      <a:stretch>
                        <a:fillRect/>
                      </a:stretch>
                    </p:blipFill>
                    <p:spPr bwMode="auto">
                      <a:xfrm>
                        <a:off x="6233478" y="5249863"/>
                        <a:ext cx="130333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99499011"/>
              </p:ext>
            </p:extLst>
          </p:nvPr>
        </p:nvGraphicFramePr>
        <p:xfrm>
          <a:off x="7520623" y="5234623"/>
          <a:ext cx="1303337" cy="1120775"/>
        </p:xfrm>
        <a:graphic>
          <a:graphicData uri="http://schemas.openxmlformats.org/presentationml/2006/ole">
            <mc:AlternateContent xmlns:mc="http://schemas.openxmlformats.org/markup-compatibility/2006">
              <mc:Choice xmlns:v="urn:schemas-microsoft-com:vml" Requires="v">
                <p:oleObj spid="_x0000_s5953" name="Visio" r:id="rId70" imgW="2538385" imgH="1633824" progId="Visio.Drawing.11">
                  <p:embed/>
                </p:oleObj>
              </mc:Choice>
              <mc:Fallback>
                <p:oleObj name="Visio" r:id="rId70" imgW="2538385" imgH="1633824" progId="Visio.Drawing.11">
                  <p:embed/>
                  <p:pic>
                    <p:nvPicPr>
                      <p:cNvPr id="0" name="Object 9"/>
                      <p:cNvPicPr>
                        <a:picLocks noChangeAspect="1" noChangeArrowheads="1"/>
                      </p:cNvPicPr>
                      <p:nvPr/>
                    </p:nvPicPr>
                    <p:blipFill>
                      <a:blip r:embed="rId71"/>
                      <a:srcRect/>
                      <a:stretch>
                        <a:fillRect/>
                      </a:stretch>
                    </p:blipFill>
                    <p:spPr bwMode="auto">
                      <a:xfrm>
                        <a:off x="7520623" y="5234623"/>
                        <a:ext cx="1303337"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1657992465"/>
              </p:ext>
            </p:extLst>
          </p:nvPr>
        </p:nvGraphicFramePr>
        <p:xfrm>
          <a:off x="6248400" y="3146425"/>
          <a:ext cx="2895600" cy="358775"/>
        </p:xfrm>
        <a:graphic>
          <a:graphicData uri="http://schemas.openxmlformats.org/presentationml/2006/ole">
            <mc:AlternateContent xmlns:mc="http://schemas.openxmlformats.org/markup-compatibility/2006">
              <mc:Choice xmlns:v="urn:schemas-microsoft-com:vml" Requires="v">
                <p:oleObj spid="_x0000_s5954" name="Visio" r:id="rId72" imgW="2023404" imgH="251856" progId="Visio.Drawing.11">
                  <p:embed/>
                </p:oleObj>
              </mc:Choice>
              <mc:Fallback>
                <p:oleObj name="Visio" r:id="rId72" imgW="2023404" imgH="251856" progId="Visio.Drawing.11">
                  <p:embed/>
                  <p:pic>
                    <p:nvPicPr>
                      <p:cNvPr id="0" name=""/>
                      <p:cNvPicPr>
                        <a:picLocks noGrp="1" noChangeAspect="1" noChangeArrowheads="1"/>
                      </p:cNvPicPr>
                      <p:nvPr/>
                    </p:nvPicPr>
                    <p:blipFill>
                      <a:blip r:embed="rId73"/>
                      <a:srcRect/>
                      <a:stretch>
                        <a:fillRect/>
                      </a:stretch>
                    </p:blipFill>
                    <p:spPr bwMode="auto">
                      <a:xfrm>
                        <a:off x="6248400" y="3146425"/>
                        <a:ext cx="2895600" cy="358775"/>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1038178989"/>
      </p:ext>
    </p:extLst>
  </p:cSld>
  <p:clrMapOvr>
    <a:masterClrMapping/>
  </p:clrMapOvr>
  <mc:AlternateContent xmlns:mc="http://schemas.openxmlformats.org/markup-compatibility/2006" xmlns:p14="http://schemas.microsoft.com/office/powerpoint/2010/main">
    <mc:Choice Requires="p14">
      <p:transition spd="slow" p14:dur="2000" advTm="182360"/>
    </mc:Choice>
    <mc:Fallback xmlns="">
      <p:transition spd="slow" advTm="18236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69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969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69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969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69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699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969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697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969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698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9698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698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296978"/>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296976"/>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29699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9697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0"/>
                                          </p:stCondLst>
                                        </p:cTn>
                                        <p:tgtEl>
                                          <p:spTgt spid="29697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9699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29699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9699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57"/>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29699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9699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2"/>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7" grpId="0"/>
      <p:bldP spid="48" grpId="0"/>
      <p:bldP spid="49" grpId="0"/>
      <p:bldP spid="50" grpId="0"/>
      <p:bldP spid="52" grpId="0"/>
      <p:bldP spid="53"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CLA-C compiler</a:t>
            </a:r>
            <a:endParaRPr lang="en-US" dirty="0"/>
          </a:p>
        </p:txBody>
      </p:sp>
      <p:sp>
        <p:nvSpPr>
          <p:cNvPr id="6" name="Content Placeholder 5"/>
          <p:cNvSpPr>
            <a:spLocks noGrp="1"/>
          </p:cNvSpPr>
          <p:nvPr>
            <p:ph type="subTitle" idx="1"/>
          </p:nvPr>
        </p:nvSpPr>
        <p:spPr/>
        <p:txBody>
          <a:bodyPr/>
          <a:lstStyle/>
          <a:p>
            <a:r>
              <a:rPr lang="en-US" dirty="0" smtClean="0"/>
              <a:t>CGT 6.4.0 and above</a:t>
            </a:r>
          </a:p>
        </p:txBody>
      </p:sp>
      <p:sp>
        <p:nvSpPr>
          <p:cNvPr id="4" name="Slide Number Placeholder 3"/>
          <p:cNvSpPr>
            <a:spLocks noGrp="1"/>
          </p:cNvSpPr>
          <p:nvPr>
            <p:ph type="sldNum" sz="quarter" idx="10"/>
          </p:nvPr>
        </p:nvSpPr>
        <p:spPr/>
        <p:txBody>
          <a:bodyPr/>
          <a:lstStyle/>
          <a:p>
            <a:fld id="{F2394529-A9B3-4A54-83EC-E61379E8334E}" type="slidenum">
              <a:rPr lang="en-US" smtClean="0"/>
              <a:pPr/>
              <a:t>5</a:t>
            </a:fld>
            <a:endParaRPr lang="en-US" dirty="0"/>
          </a:p>
        </p:txBody>
      </p:sp>
    </p:spTree>
    <p:extLst>
      <p:ext uri="{BB962C8B-B14F-4D97-AF65-F5344CB8AC3E}">
        <p14:creationId xmlns:p14="http://schemas.microsoft.com/office/powerpoint/2010/main" val="3204680994"/>
      </p:ext>
    </p:extLst>
  </p:cSld>
  <p:clrMapOvr>
    <a:masterClrMapping/>
  </p:clrMapOvr>
  <mc:AlternateContent xmlns:mc="http://schemas.openxmlformats.org/markup-compatibility/2006" xmlns:p14="http://schemas.microsoft.com/office/powerpoint/2010/main">
    <mc:Choice Requires="p14">
      <p:transition spd="slow" p14:dur="2000" advTm="32"/>
    </mc:Choice>
    <mc:Fallback xmlns="">
      <p:transition spd="slow" advTm="3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 Restricted C Syntax Compiler ..</a:t>
            </a:r>
            <a:endParaRPr lang="en-US" dirty="0"/>
          </a:p>
        </p:txBody>
      </p:sp>
      <p:sp>
        <p:nvSpPr>
          <p:cNvPr id="3" name="Content Placeholder 2"/>
          <p:cNvSpPr>
            <a:spLocks noGrp="1"/>
          </p:cNvSpPr>
          <p:nvPr>
            <p:ph idx="1"/>
          </p:nvPr>
        </p:nvSpPr>
        <p:spPr>
          <a:xfrm>
            <a:off x="345567" y="804672"/>
            <a:ext cx="5110353" cy="5466588"/>
          </a:xfrm>
        </p:spPr>
        <p:txBody>
          <a:bodyPr/>
          <a:lstStyle/>
          <a:p>
            <a:pPr>
              <a:spcBef>
                <a:spcPct val="20000"/>
              </a:spcBef>
              <a:buFont typeface="Wingdings" pitchFamily="2" charset="2"/>
              <a:buChar char="ü"/>
            </a:pPr>
            <a:r>
              <a:rPr lang="en-US" sz="1400" b="1" dirty="0" smtClean="0">
                <a:solidFill>
                  <a:srgbClr val="009999"/>
                </a:solidFill>
              </a:rPr>
              <a:t>*.</a:t>
            </a:r>
            <a:r>
              <a:rPr lang="en-US" sz="1400" b="1" dirty="0" err="1" smtClean="0">
                <a:solidFill>
                  <a:srgbClr val="009999"/>
                </a:solidFill>
              </a:rPr>
              <a:t>cla</a:t>
            </a:r>
            <a:r>
              <a:rPr lang="en-US" sz="1400" b="1" dirty="0" smtClean="0">
                <a:solidFill>
                  <a:srgbClr val="009999"/>
                </a:solidFill>
              </a:rPr>
              <a:t> file is used to identify the code that needs to be compiled and run on the CLA. Alternatively, .c files can be marked for CLA compilation with the --</a:t>
            </a:r>
            <a:r>
              <a:rPr lang="en-US" sz="1400" b="1" dirty="0" err="1" smtClean="0">
                <a:solidFill>
                  <a:srgbClr val="009999"/>
                </a:solidFill>
                <a:latin typeface="Courier" pitchFamily="49" charset="0"/>
              </a:rPr>
              <a:t>cla_default</a:t>
            </a:r>
            <a:r>
              <a:rPr lang="en-US" sz="1400" b="1" dirty="0" smtClean="0">
                <a:solidFill>
                  <a:srgbClr val="009999"/>
                </a:solidFill>
              </a:rPr>
              <a:t> file level setting</a:t>
            </a:r>
          </a:p>
          <a:p>
            <a:pPr>
              <a:spcBef>
                <a:spcPct val="20000"/>
              </a:spcBef>
              <a:buFont typeface="Wingdings" pitchFamily="2" charset="2"/>
              <a:buChar char="ü"/>
            </a:pPr>
            <a:r>
              <a:rPr lang="en-US" sz="1400" b="1" dirty="0">
                <a:solidFill>
                  <a:srgbClr val="009999"/>
                </a:solidFill>
              </a:rPr>
              <a:t>C standard library not </a:t>
            </a:r>
            <a:r>
              <a:rPr lang="en-US" sz="1400" b="1" dirty="0" smtClean="0">
                <a:solidFill>
                  <a:srgbClr val="009999"/>
                </a:solidFill>
              </a:rPr>
              <a:t>supported</a:t>
            </a:r>
          </a:p>
          <a:p>
            <a:pPr>
              <a:spcBef>
                <a:spcPct val="20000"/>
              </a:spcBef>
              <a:buFont typeface="Wingdings" pitchFamily="2" charset="2"/>
              <a:buChar char="ü"/>
            </a:pPr>
            <a:r>
              <a:rPr lang="en-US" sz="1400" b="1" dirty="0">
                <a:solidFill>
                  <a:srgbClr val="009999"/>
                </a:solidFill>
              </a:rPr>
              <a:t>Data Types (Note the differences from C28x data types!! – use </a:t>
            </a:r>
            <a:r>
              <a:rPr lang="en-US" sz="1400" b="1" dirty="0" err="1">
                <a:solidFill>
                  <a:srgbClr val="009999"/>
                </a:solidFill>
              </a:rPr>
              <a:t>stdint</a:t>
            </a:r>
            <a:r>
              <a:rPr lang="en-US" sz="1400" b="1" dirty="0">
                <a:solidFill>
                  <a:srgbClr val="009999"/>
                </a:solidFill>
              </a:rPr>
              <a:t> types</a:t>
            </a:r>
            <a:r>
              <a:rPr lang="en-US" sz="1400" b="1" dirty="0" smtClean="0">
                <a:solidFill>
                  <a:srgbClr val="009999"/>
                </a:solidFill>
              </a:rPr>
              <a:t>)</a:t>
            </a:r>
          </a:p>
          <a:p>
            <a:pPr lvl="1">
              <a:buFont typeface="Wingdings" pitchFamily="2" charset="2"/>
              <a:buChar char="ü"/>
            </a:pPr>
            <a:r>
              <a:rPr lang="en-US" sz="1200" b="1" dirty="0">
                <a:solidFill>
                  <a:srgbClr val="009999"/>
                </a:solidFill>
              </a:rPr>
              <a:t>char, </a:t>
            </a:r>
            <a:r>
              <a:rPr lang="en-US" sz="1200" b="1" dirty="0" smtClean="0">
                <a:solidFill>
                  <a:srgbClr val="009999"/>
                </a:solidFill>
              </a:rPr>
              <a:t>short &amp; </a:t>
            </a:r>
            <a:r>
              <a:rPr lang="en-US" sz="1200" b="1" dirty="0">
                <a:solidFill>
                  <a:srgbClr val="009999"/>
                </a:solidFill>
              </a:rPr>
              <a:t>pointers– 16 </a:t>
            </a:r>
            <a:r>
              <a:rPr lang="en-US" sz="1200" b="1" dirty="0" smtClean="0">
                <a:solidFill>
                  <a:srgbClr val="009999"/>
                </a:solidFill>
              </a:rPr>
              <a:t>bits</a:t>
            </a:r>
          </a:p>
          <a:p>
            <a:pPr lvl="1">
              <a:buFont typeface="Wingdings" pitchFamily="2" charset="2"/>
              <a:buChar char="ü"/>
            </a:pPr>
            <a:r>
              <a:rPr lang="en-US" sz="1200" b="1" dirty="0" err="1">
                <a:solidFill>
                  <a:srgbClr val="009999"/>
                </a:solidFill>
              </a:rPr>
              <a:t>int</a:t>
            </a:r>
            <a:r>
              <a:rPr lang="en-US" sz="1200" b="1" dirty="0">
                <a:solidFill>
                  <a:srgbClr val="009999"/>
                </a:solidFill>
              </a:rPr>
              <a:t>, long, float, long double  &amp; double  – 32 </a:t>
            </a:r>
            <a:r>
              <a:rPr lang="en-US" sz="1200" b="1" dirty="0" smtClean="0">
                <a:solidFill>
                  <a:srgbClr val="009999"/>
                </a:solidFill>
              </a:rPr>
              <a:t>bits</a:t>
            </a:r>
            <a:endParaRPr lang="en-US" sz="1400" b="1" dirty="0" smtClean="0">
              <a:solidFill>
                <a:srgbClr val="009999"/>
              </a:solidFill>
            </a:endParaRPr>
          </a:p>
          <a:p>
            <a:pPr>
              <a:spcBef>
                <a:spcPct val="20000"/>
              </a:spcBef>
              <a:buFont typeface="Wingdings" pitchFamily="2" charset="2"/>
              <a:buChar char="ü"/>
            </a:pPr>
            <a:r>
              <a:rPr lang="en-US" sz="1400" b="1" dirty="0" smtClean="0">
                <a:solidFill>
                  <a:srgbClr val="009999"/>
                </a:solidFill>
              </a:rPr>
              <a:t>Defining and initializing global data  is not supported. The CLA comes out of reset with no resources (memory), no run time support lib (__</a:t>
            </a:r>
            <a:r>
              <a:rPr lang="en-US" sz="1400" b="1" dirty="0" err="1" smtClean="0">
                <a:solidFill>
                  <a:srgbClr val="009999"/>
                </a:solidFill>
              </a:rPr>
              <a:t>cinit</a:t>
            </a:r>
            <a:r>
              <a:rPr lang="en-US" sz="1400" b="1" dirty="0" smtClean="0">
                <a:solidFill>
                  <a:srgbClr val="009999"/>
                </a:solidFill>
              </a:rPr>
              <a:t>__) to initialize any variables for the CLA</a:t>
            </a:r>
          </a:p>
          <a:p>
            <a:pPr>
              <a:spcBef>
                <a:spcPct val="20000"/>
              </a:spcBef>
              <a:buFont typeface="Wingdings" pitchFamily="2" charset="2"/>
              <a:buChar char="ü"/>
            </a:pPr>
            <a:endParaRPr lang="en-US" sz="1400" b="1" dirty="0" smtClean="0">
              <a:solidFill>
                <a:srgbClr val="009999"/>
              </a:solidFill>
            </a:endParaRPr>
          </a:p>
          <a:p>
            <a:pPr>
              <a:spcBef>
                <a:spcPct val="20000"/>
              </a:spcBef>
              <a:buFont typeface="Wingdings" pitchFamily="2" charset="2"/>
              <a:buChar char="ü"/>
            </a:pPr>
            <a:r>
              <a:rPr lang="en-US" sz="1400" b="1" dirty="0" smtClean="0">
                <a:solidFill>
                  <a:srgbClr val="009999"/>
                </a:solidFill>
              </a:rPr>
              <a:t>No stack, Local variables and compiler temps are expected to be placed into a scratchpad memory area “.scratchpad”</a:t>
            </a:r>
            <a:endParaRPr lang="en-US" sz="1400" b="1" dirty="0" smtClean="0">
              <a:solidFill>
                <a:schemeClr val="hlink"/>
              </a:solidFill>
            </a:endParaRPr>
          </a:p>
          <a:p>
            <a:pPr>
              <a:spcBef>
                <a:spcPct val="20000"/>
              </a:spcBef>
              <a:buFont typeface="Wingdings" pitchFamily="2" charset="2"/>
              <a:buChar char="ü"/>
            </a:pPr>
            <a:endParaRPr lang="en-US" sz="1400" b="1" dirty="0" smtClean="0">
              <a:solidFill>
                <a:srgbClr val="009999"/>
              </a:solidFill>
            </a:endParaRPr>
          </a:p>
          <a:p>
            <a:pPr>
              <a:spcBef>
                <a:spcPct val="20000"/>
              </a:spcBef>
              <a:buFont typeface="Wingdings" pitchFamily="2" charset="2"/>
              <a:buChar char="ü"/>
            </a:pPr>
            <a:r>
              <a:rPr lang="en-US" sz="1400" b="1" dirty="0" smtClean="0">
                <a:solidFill>
                  <a:srgbClr val="009999"/>
                </a:solidFill>
              </a:rPr>
              <a:t>Deeper function calls supported (old programming model would only support one level deep function call)</a:t>
            </a:r>
          </a:p>
          <a:p>
            <a:pPr lvl="1">
              <a:buFont typeface="Wingdings" pitchFamily="2" charset="2"/>
              <a:buChar char="ü"/>
            </a:pPr>
            <a:r>
              <a:rPr lang="en-US" sz="1200" b="1" dirty="0" smtClean="0">
                <a:solidFill>
                  <a:srgbClr val="009999"/>
                </a:solidFill>
              </a:rPr>
              <a:t>Recursion, function pointers not supported</a:t>
            </a:r>
          </a:p>
          <a:p>
            <a:endParaRPr lang="en-US" sz="1600"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6</a:t>
            </a:fld>
            <a:endParaRPr lang="en-US" dirty="0"/>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863" y="1182625"/>
            <a:ext cx="3448237" cy="430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34721356"/>
      </p:ext>
    </p:extLst>
  </p:cSld>
  <p:clrMapOvr>
    <a:masterClrMapping/>
  </p:clrMapOvr>
  <mc:AlternateContent xmlns:mc="http://schemas.openxmlformats.org/markup-compatibility/2006" xmlns:p14="http://schemas.microsoft.com/office/powerpoint/2010/main">
    <mc:Choice Requires="p14">
      <p:transition spd="slow" p14:dur="2000" advTm="178"/>
    </mc:Choice>
    <mc:Fallback xmlns="">
      <p:transition spd="slow" advTm="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430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ChangeArrowheads="1"/>
          </p:cNvSpPr>
          <p:nvPr/>
        </p:nvSpPr>
        <p:spPr bwMode="auto">
          <a:xfrm>
            <a:off x="228599" y="685800"/>
            <a:ext cx="5476875"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SzPct val="125000"/>
              <a:buFont typeface="Wingdings" pitchFamily="2" charset="2"/>
              <a:buChar char="ü"/>
            </a:pPr>
            <a:r>
              <a:rPr lang="en-US" sz="1600" b="1" dirty="0">
                <a:solidFill>
                  <a:srgbClr val="009999"/>
                </a:solidFill>
              </a:rPr>
              <a:t>Global Data</a:t>
            </a:r>
          </a:p>
          <a:p>
            <a:pPr marL="742950" lvl="1" indent="-285750">
              <a:spcBef>
                <a:spcPct val="20000"/>
              </a:spcBef>
              <a:buClr>
                <a:schemeClr val="tx1"/>
              </a:buClr>
              <a:buSzPct val="125000"/>
              <a:buFont typeface="Wingdings" pitchFamily="2" charset="2"/>
              <a:buChar char="ü"/>
            </a:pPr>
            <a:r>
              <a:rPr lang="en-US" sz="1600" b="1" dirty="0"/>
              <a:t>Uninitialized global data will be placed in the section ".</a:t>
            </a:r>
            <a:r>
              <a:rPr lang="en-US" sz="1600" b="1" dirty="0" smtClean="0"/>
              <a:t>bss_cla“</a:t>
            </a:r>
          </a:p>
          <a:p>
            <a:pPr marL="742950" lvl="1" indent="-285750">
              <a:spcBef>
                <a:spcPct val="20000"/>
              </a:spcBef>
              <a:buClr>
                <a:schemeClr val="tx1"/>
              </a:buClr>
              <a:buSzPct val="125000"/>
              <a:buFont typeface="Wingdings" pitchFamily="2" charset="2"/>
              <a:buChar char="ü"/>
            </a:pPr>
            <a:endParaRPr lang="en-US" sz="1600" b="1" dirty="0"/>
          </a:p>
          <a:p>
            <a:pPr marL="342900" indent="-342900">
              <a:spcBef>
                <a:spcPct val="20000"/>
              </a:spcBef>
              <a:buClr>
                <a:schemeClr val="tx1"/>
              </a:buClr>
              <a:buSzPct val="125000"/>
              <a:buFont typeface="Wingdings" pitchFamily="2" charset="2"/>
              <a:buChar char="ü"/>
            </a:pPr>
            <a:r>
              <a:rPr lang="en-US" sz="1600" b="1" dirty="0">
                <a:solidFill>
                  <a:srgbClr val="009999"/>
                </a:solidFill>
              </a:rPr>
              <a:t>Constants</a:t>
            </a:r>
          </a:p>
          <a:p>
            <a:pPr marL="742950" lvl="1" indent="-285750">
              <a:spcBef>
                <a:spcPct val="20000"/>
              </a:spcBef>
              <a:buClr>
                <a:schemeClr val="tx1"/>
              </a:buClr>
              <a:buSzPct val="125000"/>
              <a:buFont typeface="Wingdings" pitchFamily="2" charset="2"/>
              <a:buChar char="ü"/>
            </a:pPr>
            <a:r>
              <a:rPr lang="en-US" sz="1600" b="1" dirty="0"/>
              <a:t>Initialized constant data will be placed in section ".const_cla“ (e.g. const int q=10</a:t>
            </a:r>
            <a:r>
              <a:rPr lang="en-US" sz="1600" b="1" dirty="0" smtClean="0"/>
              <a:t>)</a:t>
            </a:r>
          </a:p>
          <a:p>
            <a:pPr lvl="1">
              <a:spcBef>
                <a:spcPct val="20000"/>
              </a:spcBef>
              <a:buClr>
                <a:schemeClr val="tx1"/>
              </a:buClr>
              <a:buSzPct val="125000"/>
            </a:pPr>
            <a:endParaRPr lang="en-US" sz="1600" b="1" dirty="0" smtClean="0"/>
          </a:p>
          <a:p>
            <a:pPr marL="342900" indent="-342900">
              <a:spcBef>
                <a:spcPct val="20000"/>
              </a:spcBef>
              <a:buClr>
                <a:schemeClr val="tx1"/>
              </a:buClr>
              <a:buSzPct val="125000"/>
              <a:buFont typeface="Wingdings" pitchFamily="2" charset="2"/>
              <a:buChar char="ü"/>
            </a:pPr>
            <a:r>
              <a:rPr lang="en-US" sz="1600" b="1" dirty="0" smtClean="0">
                <a:solidFill>
                  <a:srgbClr val="009999"/>
                </a:solidFill>
              </a:rPr>
              <a:t>Scratchpad(space requirement determined by compiler)</a:t>
            </a:r>
            <a:endParaRPr lang="en-US" sz="1600" b="1" dirty="0">
              <a:solidFill>
                <a:srgbClr val="009999"/>
              </a:solidFill>
            </a:endParaRPr>
          </a:p>
          <a:p>
            <a:pPr marL="742950" lvl="1" indent="-285750">
              <a:spcBef>
                <a:spcPct val="20000"/>
              </a:spcBef>
              <a:buClr>
                <a:schemeClr val="tx1"/>
              </a:buClr>
              <a:buSzPct val="125000"/>
              <a:buFont typeface="Wingdings" pitchFamily="2" charset="2"/>
              <a:buChar char="ü"/>
            </a:pPr>
            <a:r>
              <a:rPr lang="en-US" sz="1600" b="1" dirty="0"/>
              <a:t>Local variables and compiler temporary variables placed </a:t>
            </a:r>
            <a:r>
              <a:rPr lang="en-US" sz="1600" b="1" dirty="0" smtClean="0"/>
              <a:t>here- size determined by the user in linker command file</a:t>
            </a:r>
            <a:endParaRPr lang="en-US" sz="1600" b="1" dirty="0"/>
          </a:p>
          <a:p>
            <a:pPr marL="342900" indent="-342900">
              <a:spcBef>
                <a:spcPct val="20000"/>
              </a:spcBef>
              <a:buClr>
                <a:schemeClr val="tx1"/>
              </a:buClr>
              <a:buSzPct val="125000"/>
              <a:buFont typeface="Wingdings" pitchFamily="2" charset="2"/>
              <a:buChar char="ü"/>
            </a:pPr>
            <a:r>
              <a:rPr lang="en-US" sz="1600" b="1" dirty="0">
                <a:solidFill>
                  <a:srgbClr val="009999"/>
                </a:solidFill>
              </a:rPr>
              <a:t>CLA Program</a:t>
            </a:r>
          </a:p>
          <a:p>
            <a:pPr marL="742950" lvl="1" indent="-285750">
              <a:spcBef>
                <a:spcPct val="20000"/>
              </a:spcBef>
              <a:buClr>
                <a:schemeClr val="tx1"/>
              </a:buClr>
              <a:buSzPct val="125000"/>
              <a:buFont typeface="Wingdings" pitchFamily="2" charset="2"/>
              <a:buChar char="ü"/>
            </a:pPr>
            <a:r>
              <a:rPr lang="en-US" sz="1600" b="1" dirty="0"/>
              <a:t>The CLA compiler will place CLA code into section "Cla1Prog" as per the current convention used for CLA assembly. </a:t>
            </a:r>
          </a:p>
          <a:p>
            <a:pPr marL="342900" indent="-342900">
              <a:spcBef>
                <a:spcPct val="20000"/>
              </a:spcBef>
              <a:buClr>
                <a:schemeClr val="tx1"/>
              </a:buClr>
              <a:buSzPct val="125000"/>
              <a:buBlip>
                <a:blip r:embed="rId4"/>
              </a:buBlip>
            </a:pPr>
            <a:r>
              <a:rPr lang="en-US" sz="1600" b="1" dirty="0">
                <a:solidFill>
                  <a:srgbClr val="009999"/>
                </a:solidFill>
              </a:rPr>
              <a:t>Heap</a:t>
            </a:r>
          </a:p>
          <a:p>
            <a:pPr marL="742950" lvl="1" indent="-285750">
              <a:spcBef>
                <a:spcPct val="20000"/>
              </a:spcBef>
              <a:buClr>
                <a:schemeClr val="tx1"/>
              </a:buClr>
              <a:buSzPct val="125000"/>
              <a:buFont typeface="Wingdings" pitchFamily="2" charset="2"/>
              <a:buChar char="§"/>
            </a:pPr>
            <a:r>
              <a:rPr lang="en-US" sz="1600" b="1" dirty="0" smtClean="0"/>
              <a:t>There is no </a:t>
            </a:r>
            <a:r>
              <a:rPr lang="en-US" sz="1600" b="1" dirty="0"/>
              <a:t>C system heap for </a:t>
            </a:r>
            <a:r>
              <a:rPr lang="en-US" sz="1600" b="1" dirty="0" smtClean="0"/>
              <a:t>CLA and hence no support for operation such as malloc. </a:t>
            </a:r>
            <a:endParaRPr lang="en-US" sz="1600" b="1" dirty="0"/>
          </a:p>
          <a:p>
            <a:pPr marL="342900" indent="-342900">
              <a:spcBef>
                <a:spcPct val="20000"/>
              </a:spcBef>
              <a:buClr>
                <a:schemeClr val="tx1"/>
              </a:buClr>
              <a:buSzPct val="125000"/>
              <a:buFont typeface="Wingdings" pitchFamily="2" charset="2"/>
              <a:buChar char="ü"/>
            </a:pPr>
            <a:endParaRPr lang="en-US" sz="2400" b="1" dirty="0">
              <a:solidFill>
                <a:schemeClr val="hlink"/>
              </a:solidFill>
            </a:endParaRPr>
          </a:p>
          <a:p>
            <a:pPr marL="342900" indent="-342900">
              <a:spcBef>
                <a:spcPct val="20000"/>
              </a:spcBef>
              <a:buClr>
                <a:schemeClr val="tx1"/>
              </a:buClr>
              <a:buSzPct val="125000"/>
              <a:buFont typeface="Wingdings" pitchFamily="2" charset="2"/>
              <a:buChar char="ü"/>
            </a:pPr>
            <a:endParaRPr lang="en-US" sz="3200" dirty="0"/>
          </a:p>
        </p:txBody>
      </p:sp>
      <p:grpSp>
        <p:nvGrpSpPr>
          <p:cNvPr id="2" name="Group 24"/>
          <p:cNvGrpSpPr>
            <a:grpSpLocks/>
          </p:cNvGrpSpPr>
          <p:nvPr/>
        </p:nvGrpSpPr>
        <p:grpSpPr bwMode="auto">
          <a:xfrm>
            <a:off x="5943600" y="3505200"/>
            <a:ext cx="2590800" cy="2514600"/>
            <a:chOff x="3744" y="2208"/>
            <a:chExt cx="1632" cy="1584"/>
          </a:xfrm>
        </p:grpSpPr>
        <p:sp>
          <p:nvSpPr>
            <p:cNvPr id="22543" name="Rectangle 7"/>
            <p:cNvSpPr>
              <a:spLocks noChangeArrowheads="1"/>
            </p:cNvSpPr>
            <p:nvPr/>
          </p:nvSpPr>
          <p:spPr bwMode="auto">
            <a:xfrm>
              <a:off x="3744" y="2208"/>
              <a:ext cx="1632" cy="192"/>
            </a:xfrm>
            <a:prstGeom prst="rect">
              <a:avLst/>
            </a:prstGeom>
            <a:gradFill rotWithShape="1">
              <a:gsLst>
                <a:gs pos="0">
                  <a:srgbClr val="CCFFCC"/>
                </a:gs>
                <a:gs pos="100000">
                  <a:srgbClr val="5E765E"/>
                </a:gs>
              </a:gsLst>
              <a:lin ang="5400000" scaled="1"/>
            </a:gradFill>
            <a:ln w="9525" algn="ctr">
              <a:solidFill>
                <a:schemeClr val="tx1"/>
              </a:solidFill>
              <a:miter lim="800000"/>
              <a:headEnd/>
              <a:tailEnd/>
            </a:ln>
          </p:spPr>
          <p:txBody>
            <a:bodyPr wrap="none"/>
            <a:lstStyle/>
            <a:p>
              <a:pPr algn="ctr"/>
              <a:r>
                <a:rPr lang="en-US" sz="1600" b="1" dirty="0" smtClean="0"/>
                <a:t>RAM(LSx)</a:t>
              </a:r>
              <a:endParaRPr lang="en-US" sz="1600" b="1" dirty="0"/>
            </a:p>
          </p:txBody>
        </p:sp>
        <p:grpSp>
          <p:nvGrpSpPr>
            <p:cNvPr id="22544" name="Group 23"/>
            <p:cNvGrpSpPr>
              <a:grpSpLocks/>
            </p:cNvGrpSpPr>
            <p:nvPr/>
          </p:nvGrpSpPr>
          <p:grpSpPr bwMode="auto">
            <a:xfrm>
              <a:off x="3744" y="2400"/>
              <a:ext cx="1632" cy="1392"/>
              <a:chOff x="3744" y="2400"/>
              <a:chExt cx="1632" cy="1392"/>
            </a:xfrm>
          </p:grpSpPr>
          <p:sp>
            <p:nvSpPr>
              <p:cNvPr id="22546" name="Rectangle 10"/>
              <p:cNvSpPr>
                <a:spLocks noChangeArrowheads="1"/>
              </p:cNvSpPr>
              <p:nvPr/>
            </p:nvSpPr>
            <p:spPr bwMode="auto">
              <a:xfrm>
                <a:off x="3744" y="2400"/>
                <a:ext cx="1632" cy="1392"/>
              </a:xfrm>
              <a:prstGeom prst="rect">
                <a:avLst/>
              </a:prstGeom>
              <a:solidFill>
                <a:srgbClr val="CCFFCC"/>
              </a:solidFill>
              <a:ln w="9525">
                <a:solidFill>
                  <a:schemeClr val="tx1"/>
                </a:solidFill>
                <a:miter lim="800000"/>
                <a:headEnd/>
                <a:tailEnd/>
              </a:ln>
            </p:spPr>
            <p:txBody>
              <a:bodyPr wrap="none"/>
              <a:lstStyle/>
              <a:p>
                <a:r>
                  <a:rPr lang="en-US" sz="1600" b="1" dirty="0"/>
                  <a:t>Cla1Prog(</a:t>
                </a:r>
                <a:r>
                  <a:rPr lang="en-US" sz="1200" b="1" dirty="0"/>
                  <a:t>_Cla1funcsRunStart</a:t>
                </a:r>
                <a:r>
                  <a:rPr lang="en-US" sz="1600" b="1" dirty="0"/>
                  <a:t>)</a:t>
                </a:r>
              </a:p>
              <a:p>
                <a:endParaRPr lang="en-US" sz="1600" b="1" dirty="0">
                  <a:solidFill>
                    <a:schemeClr val="accent2"/>
                  </a:solidFill>
                </a:endParaRPr>
              </a:p>
              <a:p>
                <a:endParaRPr lang="en-US" sz="1600" b="1" dirty="0">
                  <a:solidFill>
                    <a:schemeClr val="accent2"/>
                  </a:solidFill>
                </a:endParaRPr>
              </a:p>
              <a:p>
                <a:endParaRPr lang="en-US" sz="1600" b="1" dirty="0">
                  <a:solidFill>
                    <a:schemeClr val="accent2"/>
                  </a:solidFill>
                </a:endParaRPr>
              </a:p>
              <a:p>
                <a:endParaRPr lang="en-US" sz="1600" b="1" dirty="0">
                  <a:solidFill>
                    <a:schemeClr val="accent2"/>
                  </a:solidFill>
                </a:endParaRPr>
              </a:p>
              <a:p>
                <a:r>
                  <a:rPr lang="en-US" sz="1600" b="1" dirty="0">
                    <a:solidFill>
                      <a:schemeClr val="accent2"/>
                    </a:solidFill>
                  </a:rPr>
                  <a:t>               </a:t>
                </a:r>
                <a:r>
                  <a:rPr lang="en-US" sz="1600" b="1" dirty="0"/>
                  <a:t>(</a:t>
                </a:r>
                <a:r>
                  <a:rPr lang="en-US" sz="1200" b="1" dirty="0"/>
                  <a:t>_Cla1funcsRunStart</a:t>
                </a:r>
                <a:r>
                  <a:rPr lang="en-US" sz="1600" b="1" dirty="0"/>
                  <a:t>)</a:t>
                </a:r>
              </a:p>
            </p:txBody>
          </p:sp>
          <p:sp>
            <p:nvSpPr>
              <p:cNvPr id="22547" name="Rectangle 12"/>
              <p:cNvSpPr>
                <a:spLocks noChangeArrowheads="1"/>
              </p:cNvSpPr>
              <p:nvPr/>
            </p:nvSpPr>
            <p:spPr bwMode="auto">
              <a:xfrm>
                <a:off x="3744" y="2592"/>
                <a:ext cx="1632" cy="624"/>
              </a:xfrm>
              <a:prstGeom prst="rect">
                <a:avLst/>
              </a:prstGeom>
              <a:pattFill prst="ltUpDiag">
                <a:fgClr>
                  <a:srgbClr val="C0C0C0">
                    <a:alpha val="50195"/>
                  </a:srgbClr>
                </a:fgClr>
                <a:bgClr>
                  <a:schemeClr val="bg1">
                    <a:alpha val="50195"/>
                  </a:schemeClr>
                </a:bgClr>
              </a:pattFill>
              <a:ln w="9525">
                <a:solidFill>
                  <a:schemeClr val="tx1"/>
                </a:solidFill>
                <a:miter lim="800000"/>
                <a:headEnd/>
                <a:tailEnd/>
              </a:ln>
            </p:spPr>
            <p:txBody>
              <a:bodyPr wrap="none" anchor="ctr"/>
              <a:lstStyle/>
              <a:p>
                <a:pPr algn="ctr"/>
                <a:r>
                  <a:rPr lang="en-US" dirty="0"/>
                  <a:t>CLA CODE</a:t>
                </a:r>
              </a:p>
            </p:txBody>
          </p:sp>
          <p:sp>
            <p:nvSpPr>
              <p:cNvPr id="22548" name="Line 13"/>
              <p:cNvSpPr>
                <a:spLocks noChangeShapeType="1"/>
              </p:cNvSpPr>
              <p:nvPr/>
            </p:nvSpPr>
            <p:spPr bwMode="auto">
              <a:xfrm>
                <a:off x="5136" y="2592"/>
                <a:ext cx="0" cy="624"/>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grpSp>
        <p:nvGrpSpPr>
          <p:cNvPr id="4" name="Group 21"/>
          <p:cNvGrpSpPr>
            <a:grpSpLocks/>
          </p:cNvGrpSpPr>
          <p:nvPr/>
        </p:nvGrpSpPr>
        <p:grpSpPr bwMode="auto">
          <a:xfrm>
            <a:off x="5943600" y="762000"/>
            <a:ext cx="2590800" cy="2743200"/>
            <a:chOff x="3744" y="480"/>
            <a:chExt cx="1632" cy="1728"/>
          </a:xfrm>
        </p:grpSpPr>
        <p:sp>
          <p:nvSpPr>
            <p:cNvPr id="158728" name="Rectangle 8"/>
            <p:cNvSpPr>
              <a:spLocks noChangeArrowheads="1"/>
            </p:cNvSpPr>
            <p:nvPr/>
          </p:nvSpPr>
          <p:spPr bwMode="auto">
            <a:xfrm>
              <a:off x="3744" y="480"/>
              <a:ext cx="1632" cy="192"/>
            </a:xfrm>
            <a:prstGeom prst="rect">
              <a:avLst/>
            </a:prstGeom>
            <a:solidFill>
              <a:schemeClr val="bg1">
                <a:lumMod val="75000"/>
              </a:schemeClr>
            </a:solidFill>
            <a:ln w="9525" algn="ctr">
              <a:solidFill>
                <a:schemeClr val="tx1"/>
              </a:solidFill>
              <a:miter lim="800000"/>
              <a:headEnd/>
              <a:tailEnd/>
            </a:ln>
            <a:effectLst/>
          </p:spPr>
          <p:txBody>
            <a:bodyPr wrap="none"/>
            <a:lstStyle/>
            <a:p>
              <a:pPr algn="ctr">
                <a:defRPr/>
              </a:pPr>
              <a:r>
                <a:rPr lang="en-US" b="1" dirty="0" smtClean="0"/>
                <a:t>RAM(LSx)</a:t>
              </a:r>
              <a:endParaRPr lang="en-US" b="1" dirty="0"/>
            </a:p>
          </p:txBody>
        </p:sp>
        <p:sp>
          <p:nvSpPr>
            <p:cNvPr id="22540" name="Rectangle 9"/>
            <p:cNvSpPr>
              <a:spLocks noChangeArrowheads="1"/>
            </p:cNvSpPr>
            <p:nvPr/>
          </p:nvSpPr>
          <p:spPr bwMode="auto">
            <a:xfrm>
              <a:off x="3744" y="672"/>
              <a:ext cx="1632" cy="1536"/>
            </a:xfrm>
            <a:prstGeom prst="rect">
              <a:avLst/>
            </a:prstGeom>
            <a:solidFill>
              <a:schemeClr val="bg1">
                <a:lumMod val="75000"/>
              </a:schemeClr>
            </a:solidFill>
            <a:ln w="9525" algn="ctr">
              <a:solidFill>
                <a:schemeClr val="tx1"/>
              </a:solidFill>
              <a:miter lim="800000"/>
              <a:headEnd/>
              <a:tailEnd/>
            </a:ln>
          </p:spPr>
          <p:txBody>
            <a:bodyPr wrap="none"/>
            <a:lstStyle/>
            <a:p>
              <a:endParaRPr lang="en-US" dirty="0"/>
            </a:p>
          </p:txBody>
        </p:sp>
        <p:sp>
          <p:nvSpPr>
            <p:cNvPr id="22542" name="Rectangle 16"/>
            <p:cNvSpPr>
              <a:spLocks noChangeArrowheads="1"/>
            </p:cNvSpPr>
            <p:nvPr/>
          </p:nvSpPr>
          <p:spPr bwMode="auto">
            <a:xfrm>
              <a:off x="3744" y="672"/>
              <a:ext cx="1632" cy="192"/>
            </a:xfrm>
            <a:prstGeom prst="rect">
              <a:avLst/>
            </a:prstGeom>
            <a:pattFill prst="ltDnDiag">
              <a:fgClr>
                <a:srgbClr val="FF0000">
                  <a:alpha val="79999"/>
                </a:srgbClr>
              </a:fgClr>
              <a:bgClr>
                <a:schemeClr val="bg1">
                  <a:alpha val="79999"/>
                </a:schemeClr>
              </a:bgClr>
            </a:pattFill>
            <a:ln w="9525">
              <a:solidFill>
                <a:schemeClr val="tx1"/>
              </a:solidFill>
              <a:miter lim="800000"/>
              <a:headEnd/>
              <a:tailEnd/>
            </a:ln>
          </p:spPr>
          <p:txBody>
            <a:bodyPr wrap="none" anchor="ctr"/>
            <a:lstStyle/>
            <a:p>
              <a:pPr algn="ctr"/>
              <a:r>
                <a:rPr lang="en-US" dirty="0"/>
                <a:t>.bss_cla</a:t>
              </a:r>
            </a:p>
          </p:txBody>
        </p:sp>
      </p:grpSp>
      <p:sp>
        <p:nvSpPr>
          <p:cNvPr id="158737" name="Rectangle 17"/>
          <p:cNvSpPr>
            <a:spLocks noChangeArrowheads="1"/>
          </p:cNvSpPr>
          <p:nvPr/>
        </p:nvSpPr>
        <p:spPr bwMode="auto">
          <a:xfrm>
            <a:off x="5943600" y="1371600"/>
            <a:ext cx="2590800" cy="304800"/>
          </a:xfrm>
          <a:prstGeom prst="rect">
            <a:avLst/>
          </a:prstGeom>
          <a:pattFill prst="ltUpDiag">
            <a:fgClr>
              <a:srgbClr val="339966">
                <a:alpha val="79999"/>
              </a:srgbClr>
            </a:fgClr>
            <a:bgClr>
              <a:schemeClr val="bg1">
                <a:alpha val="79999"/>
              </a:schemeClr>
            </a:bgClr>
          </a:pattFill>
          <a:ln w="9525">
            <a:solidFill>
              <a:schemeClr val="tx1"/>
            </a:solidFill>
            <a:miter lim="800000"/>
            <a:headEnd/>
            <a:tailEnd/>
          </a:ln>
        </p:spPr>
        <p:txBody>
          <a:bodyPr wrap="none" anchor="ctr"/>
          <a:lstStyle/>
          <a:p>
            <a:pPr algn="ctr"/>
            <a:r>
              <a:rPr lang="en-US" dirty="0"/>
              <a:t>.const_cla</a:t>
            </a:r>
          </a:p>
        </p:txBody>
      </p:sp>
      <p:grpSp>
        <p:nvGrpSpPr>
          <p:cNvPr id="5" name="Group 22"/>
          <p:cNvGrpSpPr>
            <a:grpSpLocks/>
          </p:cNvGrpSpPr>
          <p:nvPr/>
        </p:nvGrpSpPr>
        <p:grpSpPr bwMode="auto">
          <a:xfrm>
            <a:off x="5943600" y="2057400"/>
            <a:ext cx="2590800" cy="990600"/>
            <a:chOff x="3744" y="1056"/>
            <a:chExt cx="1632" cy="624"/>
          </a:xfrm>
        </p:grpSpPr>
        <p:sp>
          <p:nvSpPr>
            <p:cNvPr id="22537" name="Rectangle 18"/>
            <p:cNvSpPr>
              <a:spLocks noChangeArrowheads="1"/>
            </p:cNvSpPr>
            <p:nvPr/>
          </p:nvSpPr>
          <p:spPr bwMode="auto">
            <a:xfrm>
              <a:off x="3744" y="1056"/>
              <a:ext cx="1632" cy="624"/>
            </a:xfrm>
            <a:prstGeom prst="rect">
              <a:avLst/>
            </a:prstGeom>
            <a:pattFill prst="pct20">
              <a:fgClr>
                <a:srgbClr val="0000FF">
                  <a:alpha val="79999"/>
                </a:srgbClr>
              </a:fgClr>
              <a:bgClr>
                <a:schemeClr val="bg1">
                  <a:alpha val="79999"/>
                </a:schemeClr>
              </a:bgClr>
            </a:pattFill>
            <a:ln w="9525">
              <a:solidFill>
                <a:schemeClr val="tx1"/>
              </a:solidFill>
              <a:miter lim="800000"/>
              <a:headEnd/>
              <a:tailEnd/>
            </a:ln>
          </p:spPr>
          <p:txBody>
            <a:bodyPr wrap="none"/>
            <a:lstStyle/>
            <a:p>
              <a:pPr algn="ctr"/>
              <a:r>
                <a:rPr lang="en-US" dirty="0" smtClean="0"/>
                <a:t>.scratchpad</a:t>
              </a:r>
              <a:endParaRPr lang="en-US" dirty="0"/>
            </a:p>
          </p:txBody>
        </p:sp>
        <p:sp>
          <p:nvSpPr>
            <p:cNvPr id="22538" name="Line 20"/>
            <p:cNvSpPr>
              <a:spLocks noChangeShapeType="1"/>
            </p:cNvSpPr>
            <p:nvPr/>
          </p:nvSpPr>
          <p:spPr bwMode="auto">
            <a:xfrm>
              <a:off x="5184" y="1056"/>
              <a:ext cx="0" cy="624"/>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3" name="Title 2"/>
          <p:cNvSpPr>
            <a:spLocks noGrp="1"/>
          </p:cNvSpPr>
          <p:nvPr>
            <p:ph type="title"/>
          </p:nvPr>
        </p:nvSpPr>
        <p:spPr>
          <a:xfrm>
            <a:off x="231775" y="142875"/>
            <a:ext cx="8458200" cy="400050"/>
          </a:xfrm>
        </p:spPr>
        <p:txBody>
          <a:bodyPr/>
          <a:lstStyle/>
          <a:p>
            <a:r>
              <a:rPr lang="en-US" dirty="0" smtClean="0"/>
              <a:t>Memory Model</a:t>
            </a:r>
            <a:endParaRPr lang="en-US" dirty="0"/>
          </a:p>
        </p:txBody>
      </p:sp>
    </p:spTree>
    <p:custDataLst>
      <p:tags r:id="rId1"/>
    </p:custDataLst>
    <p:extLst>
      <p:ext uri="{BB962C8B-B14F-4D97-AF65-F5344CB8AC3E}">
        <p14:creationId xmlns:p14="http://schemas.microsoft.com/office/powerpoint/2010/main" val="2437392831"/>
      </p:ext>
    </p:extLst>
  </p:cSld>
  <p:clrMapOvr>
    <a:masterClrMapping/>
  </p:clrMapOvr>
  <mc:AlternateContent xmlns:mc="http://schemas.openxmlformats.org/markup-compatibility/2006" xmlns:p14="http://schemas.microsoft.com/office/powerpoint/2010/main">
    <mc:Choice Requires="p14">
      <p:transition spd="slow" p14:dur="2000" advTm="226"/>
    </mc:Choice>
    <mc:Fallback xmlns="">
      <p:transition spd="slow" advTm="22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8724">
                                            <p:txEl>
                                              <p:pRg st="0" end="0"/>
                                            </p:txEl>
                                          </p:spTgt>
                                        </p:tgtEl>
                                        <p:attrNameLst>
                                          <p:attrName>style.visibility</p:attrName>
                                        </p:attrNameLst>
                                      </p:cBhvr>
                                      <p:to>
                                        <p:strVal val="visible"/>
                                      </p:to>
                                    </p:set>
                                    <p:animEffect transition="in" filter="blinds(horizontal)">
                                      <p:cBhvr>
                                        <p:cTn id="7" dur="500"/>
                                        <p:tgtEl>
                                          <p:spTgt spid="15872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8724">
                                            <p:txEl>
                                              <p:pRg st="1" end="1"/>
                                            </p:txEl>
                                          </p:spTgt>
                                        </p:tgtEl>
                                        <p:attrNameLst>
                                          <p:attrName>style.visibility</p:attrName>
                                        </p:attrNameLst>
                                      </p:cBhvr>
                                      <p:to>
                                        <p:strVal val="visible"/>
                                      </p:to>
                                    </p:set>
                                    <p:animEffect transition="in" filter="blinds(horizontal)">
                                      <p:cBhvr>
                                        <p:cTn id="10" dur="500"/>
                                        <p:tgtEl>
                                          <p:spTgt spid="15872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58724">
                                            <p:txEl>
                                              <p:pRg st="3" end="3"/>
                                            </p:txEl>
                                          </p:spTgt>
                                        </p:tgtEl>
                                        <p:attrNameLst>
                                          <p:attrName>style.visibility</p:attrName>
                                        </p:attrNameLst>
                                      </p:cBhvr>
                                      <p:to>
                                        <p:strVal val="visible"/>
                                      </p:to>
                                    </p:set>
                                    <p:animEffect transition="in" filter="blinds(horizontal)">
                                      <p:cBhvr>
                                        <p:cTn id="18" dur="500"/>
                                        <p:tgtEl>
                                          <p:spTgt spid="158724">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58724">
                                            <p:txEl>
                                              <p:pRg st="4" end="4"/>
                                            </p:txEl>
                                          </p:spTgt>
                                        </p:tgtEl>
                                        <p:attrNameLst>
                                          <p:attrName>style.visibility</p:attrName>
                                        </p:attrNameLst>
                                      </p:cBhvr>
                                      <p:to>
                                        <p:strVal val="visible"/>
                                      </p:to>
                                    </p:set>
                                    <p:animEffect transition="in" filter="blinds(horizontal)">
                                      <p:cBhvr>
                                        <p:cTn id="21" dur="500"/>
                                        <p:tgtEl>
                                          <p:spTgt spid="158724">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8737"/>
                                        </p:tgtEl>
                                        <p:attrNameLst>
                                          <p:attrName>style.visibility</p:attrName>
                                        </p:attrNameLst>
                                      </p:cBhvr>
                                      <p:to>
                                        <p:strVal val="visible"/>
                                      </p:to>
                                    </p:set>
                                    <p:animEffect transition="in" filter="blinds(horizontal)">
                                      <p:cBhvr>
                                        <p:cTn id="24" dur="500"/>
                                        <p:tgtEl>
                                          <p:spTgt spid="1587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58724">
                                            <p:txEl>
                                              <p:pRg st="6" end="6"/>
                                            </p:txEl>
                                          </p:spTgt>
                                        </p:tgtEl>
                                        <p:attrNameLst>
                                          <p:attrName>style.visibility</p:attrName>
                                        </p:attrNameLst>
                                      </p:cBhvr>
                                      <p:to>
                                        <p:strVal val="visible"/>
                                      </p:to>
                                    </p:set>
                                    <p:animEffect transition="in" filter="blinds(horizontal)">
                                      <p:cBhvr>
                                        <p:cTn id="29" dur="500"/>
                                        <p:tgtEl>
                                          <p:spTgt spid="158724">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58724">
                                            <p:txEl>
                                              <p:pRg st="7" end="7"/>
                                            </p:txEl>
                                          </p:spTgt>
                                        </p:tgtEl>
                                        <p:attrNameLst>
                                          <p:attrName>style.visibility</p:attrName>
                                        </p:attrNameLst>
                                      </p:cBhvr>
                                      <p:to>
                                        <p:strVal val="visible"/>
                                      </p:to>
                                    </p:set>
                                    <p:animEffect transition="in" filter="blinds(horizontal)">
                                      <p:cBhvr>
                                        <p:cTn id="32" dur="500"/>
                                        <p:tgtEl>
                                          <p:spTgt spid="158724">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par>
                          <p:cTn id="36" fill="hold" nodeType="afterGroup">
                            <p:stCondLst>
                              <p:cond delay="500"/>
                            </p:stCondLst>
                            <p:childTnLst>
                              <p:par>
                                <p:cTn id="37" presetID="6" presetClass="emph" presetSubtype="0" autoRev="1" fill="hold" nodeType="afterEffect">
                                  <p:stCondLst>
                                    <p:cond delay="2000"/>
                                  </p:stCondLst>
                                  <p:childTnLst>
                                    <p:animScale>
                                      <p:cBhvr>
                                        <p:cTn id="38" dur="2000" fill="hold"/>
                                        <p:tgtEl>
                                          <p:spTgt spid="5"/>
                                        </p:tgtEl>
                                      </p:cBhvr>
                                      <p:by x="100000" y="15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58724">
                                            <p:txEl>
                                              <p:pRg st="8" end="8"/>
                                            </p:txEl>
                                          </p:spTgt>
                                        </p:tgtEl>
                                        <p:attrNameLst>
                                          <p:attrName>style.visibility</p:attrName>
                                        </p:attrNameLst>
                                      </p:cBhvr>
                                      <p:to>
                                        <p:strVal val="visible"/>
                                      </p:to>
                                    </p:set>
                                    <p:animEffect transition="in" filter="blinds(horizontal)">
                                      <p:cBhvr>
                                        <p:cTn id="43" dur="500"/>
                                        <p:tgtEl>
                                          <p:spTgt spid="158724">
                                            <p:txEl>
                                              <p:pRg st="8" end="8"/>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158724">
                                            <p:txEl>
                                              <p:pRg st="9" end="9"/>
                                            </p:txEl>
                                          </p:spTgt>
                                        </p:tgtEl>
                                        <p:attrNameLst>
                                          <p:attrName>style.visibility</p:attrName>
                                        </p:attrNameLst>
                                      </p:cBhvr>
                                      <p:to>
                                        <p:strVal val="visible"/>
                                      </p:to>
                                    </p:set>
                                    <p:animEffect transition="in" filter="blinds(horizontal)">
                                      <p:cBhvr>
                                        <p:cTn id="46" dur="500"/>
                                        <p:tgtEl>
                                          <p:spTgt spid="158724">
                                            <p:txEl>
                                              <p:pRg st="9" end="9"/>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58724">
                                            <p:txEl>
                                              <p:pRg st="10" end="10"/>
                                            </p:txEl>
                                          </p:spTgt>
                                        </p:tgtEl>
                                        <p:attrNameLst>
                                          <p:attrName>style.visibility</p:attrName>
                                        </p:attrNameLst>
                                      </p:cBhvr>
                                      <p:to>
                                        <p:strVal val="visible"/>
                                      </p:to>
                                    </p:set>
                                    <p:animEffect transition="in" filter="blinds(horizontal)">
                                      <p:cBhvr>
                                        <p:cTn id="54" dur="500"/>
                                        <p:tgtEl>
                                          <p:spTgt spid="158724">
                                            <p:txEl>
                                              <p:pRg st="10" end="10"/>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158724">
                                            <p:txEl>
                                              <p:pRg st="11" end="11"/>
                                            </p:txEl>
                                          </p:spTgt>
                                        </p:tgtEl>
                                        <p:attrNameLst>
                                          <p:attrName>style.visibility</p:attrName>
                                        </p:attrNameLst>
                                      </p:cBhvr>
                                      <p:to>
                                        <p:strVal val="visible"/>
                                      </p:to>
                                    </p:set>
                                    <p:animEffect transition="in" filter="blinds(horizontal)">
                                      <p:cBhvr>
                                        <p:cTn id="57" dur="500"/>
                                        <p:tgtEl>
                                          <p:spTgt spid="15872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457200" y="685800"/>
            <a:ext cx="82296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dirty="0"/>
          </a:p>
          <a:p>
            <a:pPr marL="342900" indent="-342900">
              <a:spcBef>
                <a:spcPct val="20000"/>
              </a:spcBef>
              <a:buFontTx/>
              <a:buChar char="•"/>
            </a:pPr>
            <a:endParaRPr lang="en-US" sz="3200" dirty="0"/>
          </a:p>
        </p:txBody>
      </p:sp>
      <p:sp>
        <p:nvSpPr>
          <p:cNvPr id="156679" name="Rectangle 7"/>
          <p:cNvSpPr>
            <a:spLocks noChangeArrowheads="1"/>
          </p:cNvSpPr>
          <p:nvPr/>
        </p:nvSpPr>
        <p:spPr bwMode="auto">
          <a:xfrm>
            <a:off x="304800" y="721995"/>
            <a:ext cx="8458200" cy="5600700"/>
          </a:xfrm>
          <a:prstGeom prst="rect">
            <a:avLst/>
          </a:prstGeom>
          <a:solidFill>
            <a:schemeClr val="bg1">
              <a:lumMod val="95000"/>
            </a:schemeClr>
          </a:solidFill>
          <a:ln w="9525" algn="ctr">
            <a:solidFill>
              <a:schemeClr val="tx1"/>
            </a:solidFill>
            <a:miter lim="800000"/>
            <a:headEnd/>
            <a:tailEnd/>
          </a:ln>
        </p:spPr>
        <p:txBody>
          <a:bodyPr wrap="none"/>
          <a:lstStyle/>
          <a:p>
            <a:r>
              <a:rPr lang="en-US" sz="1200" b="1" dirty="0" smtClean="0">
                <a:latin typeface="Courier New" pitchFamily="49" charset="0"/>
              </a:rPr>
              <a:t>.....</a:t>
            </a:r>
            <a:endParaRPr lang="en-US" sz="1200" b="1" dirty="0">
              <a:latin typeface="Courier New" pitchFamily="49" charset="0"/>
            </a:endParaRPr>
          </a:p>
          <a:p>
            <a:r>
              <a:rPr lang="en-US" sz="1200" b="1" dirty="0">
                <a:latin typeface="Courier New" pitchFamily="49" charset="0"/>
              </a:rPr>
              <a:t>MEMORY</a:t>
            </a:r>
          </a:p>
          <a:p>
            <a:r>
              <a:rPr lang="en-US" sz="1200" b="1" dirty="0" smtClean="0">
                <a:latin typeface="Courier New" pitchFamily="49" charset="0"/>
              </a:rPr>
              <a:t>{</a:t>
            </a:r>
          </a:p>
          <a:p>
            <a:r>
              <a:rPr lang="en-US" sz="1000" dirty="0" smtClean="0">
                <a:latin typeface="Courier New" pitchFamily="49" charset="0"/>
                <a:cs typeface="Courier New" pitchFamily="49" charset="0"/>
              </a:rPr>
              <a:t>  PAGE </a:t>
            </a:r>
            <a:r>
              <a:rPr lang="en-US" sz="1000" dirty="0">
                <a:latin typeface="Courier New" pitchFamily="49" charset="0"/>
                <a:cs typeface="Courier New" pitchFamily="49" charset="0"/>
              </a:rPr>
              <a:t>0</a:t>
            </a:r>
            <a:r>
              <a:rPr lang="en-US" sz="1000" dirty="0" smtClean="0">
                <a:latin typeface="Courier New" pitchFamily="49" charset="0"/>
                <a:cs typeface="Courier New" pitchFamily="49" charset="0"/>
              </a:rPr>
              <a:t> :</a:t>
            </a:r>
          </a:p>
          <a:p>
            <a:pPr lvl="1"/>
            <a:r>
              <a:rPr lang="en-US" sz="1000" dirty="0" smtClean="0">
                <a:latin typeface="Courier New" pitchFamily="49" charset="0"/>
                <a:cs typeface="Courier New" pitchFamily="49" charset="0"/>
              </a:rPr>
              <a:t> CLA1PROGRAM    : origin = 0x009000, length = 0x001000  /* Physically RAML3 */</a:t>
            </a:r>
          </a:p>
          <a:p>
            <a:pPr marL="174625" lvl="1"/>
            <a:r>
              <a:rPr lang="en-US" sz="1000" dirty="0" smtClean="0">
                <a:latin typeface="Courier New" pitchFamily="49" charset="0"/>
                <a:cs typeface="Courier New" pitchFamily="49" charset="0"/>
              </a:rPr>
              <a:t>PAGE 1 :   </a:t>
            </a:r>
          </a:p>
          <a:p>
            <a:pPr lvl="1"/>
            <a:r>
              <a:rPr lang="en-US" sz="1000" dirty="0" smtClean="0">
                <a:latin typeface="Courier New" pitchFamily="49" charset="0"/>
                <a:cs typeface="Courier New" pitchFamily="49" charset="0"/>
              </a:rPr>
              <a:t>CLA1_MSGRAMLOW  </a:t>
            </a:r>
            <a:r>
              <a:rPr lang="en-US" sz="1000" dirty="0">
                <a:latin typeface="Courier New" pitchFamily="49" charset="0"/>
                <a:cs typeface="Courier New" pitchFamily="49" charset="0"/>
              </a:rPr>
              <a:t>: origin = 0x001480, length = 0x000080</a:t>
            </a:r>
          </a:p>
          <a:p>
            <a:pPr lvl="1"/>
            <a:r>
              <a:rPr lang="en-US" sz="1000" dirty="0" smtClean="0">
                <a:latin typeface="Courier New" pitchFamily="49" charset="0"/>
                <a:cs typeface="Courier New" pitchFamily="49" charset="0"/>
              </a:rPr>
              <a:t>CLA1_MSGRAMHIGH </a:t>
            </a:r>
            <a:r>
              <a:rPr lang="en-US" sz="1000" dirty="0">
                <a:latin typeface="Courier New" pitchFamily="49" charset="0"/>
                <a:cs typeface="Courier New" pitchFamily="49" charset="0"/>
              </a:rPr>
              <a:t>: origin = 0x001500, length = 0x000080</a:t>
            </a:r>
          </a:p>
          <a:p>
            <a:pPr lvl="1"/>
            <a:r>
              <a:rPr lang="en-US" sz="1000" dirty="0" smtClean="0">
                <a:latin typeface="Courier New" pitchFamily="49" charset="0"/>
                <a:cs typeface="Courier New" pitchFamily="49" charset="0"/>
              </a:rPr>
              <a:t>CLA1DATARAM0    : </a:t>
            </a:r>
            <a:r>
              <a:rPr lang="en-US" sz="1000" dirty="0">
                <a:latin typeface="Courier New" pitchFamily="49" charset="0"/>
                <a:cs typeface="Courier New" pitchFamily="49" charset="0"/>
              </a:rPr>
              <a:t>origin = 0x00A000, length = 0x001000 /* Physically </a:t>
            </a:r>
            <a:r>
              <a:rPr lang="en-US" sz="1000" dirty="0" smtClean="0">
                <a:latin typeface="Courier New" pitchFamily="49" charset="0"/>
                <a:cs typeface="Courier New" pitchFamily="49" charset="0"/>
              </a:rPr>
              <a:t>RAML0 </a:t>
            </a:r>
            <a:r>
              <a:rPr lang="en-US" sz="1000" dirty="0">
                <a:latin typeface="Courier New" pitchFamily="49" charset="0"/>
                <a:cs typeface="Courier New" pitchFamily="49" charset="0"/>
              </a:rPr>
              <a:t>*/</a:t>
            </a:r>
            <a:endParaRPr lang="en-US" sz="1000" dirty="0" smtClean="0">
              <a:latin typeface="Courier New" pitchFamily="49" charset="0"/>
              <a:cs typeface="Courier New" pitchFamily="49" charset="0"/>
            </a:endParaRPr>
          </a:p>
          <a:p>
            <a:r>
              <a:rPr lang="en-US" sz="1200" b="1" dirty="0" smtClean="0">
                <a:latin typeface="Courier New" pitchFamily="49" charset="0"/>
              </a:rPr>
              <a:t>SECTIONS</a:t>
            </a:r>
            <a:endParaRPr lang="en-US" sz="1200" b="1" dirty="0">
              <a:latin typeface="Courier New" pitchFamily="49" charset="0"/>
            </a:endParaRPr>
          </a:p>
          <a:p>
            <a:r>
              <a:rPr lang="en-US" sz="1200" b="1" dirty="0">
                <a:latin typeface="Courier New" pitchFamily="49" charset="0"/>
              </a:rPr>
              <a:t>{</a:t>
            </a:r>
          </a:p>
          <a:p>
            <a:r>
              <a:rPr lang="en-US" sz="1000" b="1" dirty="0">
                <a:latin typeface="Courier New" pitchFamily="49" charset="0"/>
                <a:cs typeface="Courier New" pitchFamily="49" charset="0"/>
              </a:rPr>
              <a:t>   </a:t>
            </a:r>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CLA Program Memory </a:t>
            </a:r>
            <a:r>
              <a:rPr lang="en-US" sz="1000" dirty="0">
                <a:latin typeface="Courier New" pitchFamily="49" charset="0"/>
                <a:cs typeface="Courier New" pitchFamily="49" charset="0"/>
              </a:rPr>
              <a:t>*/</a:t>
            </a:r>
          </a:p>
          <a:p>
            <a:r>
              <a:rPr lang="en-US" sz="1000" dirty="0" smtClean="0">
                <a:latin typeface="Courier New" pitchFamily="49" charset="0"/>
                <a:cs typeface="Courier New" pitchFamily="49" charset="0"/>
              </a:rPr>
              <a:t>       Cla1Prog: </a:t>
            </a:r>
            <a:r>
              <a:rPr lang="en-US" sz="1000" dirty="0">
                <a:latin typeface="Courier New" pitchFamily="49" charset="0"/>
                <a:cs typeface="Courier New" pitchFamily="49" charset="0"/>
              </a:rPr>
              <a:t>LOAD = FLASHA, </a:t>
            </a:r>
            <a:endParaRPr lang="en-US" sz="1000" dirty="0" smtClean="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RUN </a:t>
            </a:r>
            <a:r>
              <a:rPr lang="en-US" sz="1000" dirty="0">
                <a:latin typeface="Courier New" pitchFamily="49" charset="0"/>
                <a:cs typeface="Courier New" pitchFamily="49" charset="0"/>
              </a:rPr>
              <a:t>= CLA1PROGRAM , </a:t>
            </a:r>
            <a:endParaRPr lang="en-US" sz="1000" dirty="0" smtClean="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LOAD_START</a:t>
            </a:r>
            <a:r>
              <a:rPr lang="en-US" sz="1000" dirty="0">
                <a:latin typeface="Courier New" pitchFamily="49" charset="0"/>
                <a:cs typeface="Courier New" pitchFamily="49" charset="0"/>
              </a:rPr>
              <a:t>(_</a:t>
            </a:r>
            <a:r>
              <a:rPr lang="en-US" sz="1000" dirty="0" smtClean="0">
                <a:latin typeface="Courier New" pitchFamily="49" charset="0"/>
                <a:cs typeface="Courier New" pitchFamily="49" charset="0"/>
              </a:rPr>
              <a:t>Cla1ProgLoadStart</a:t>
            </a:r>
            <a:r>
              <a:rPr lang="en-US" sz="1000" dirty="0">
                <a:latin typeface="Courier New" pitchFamily="49" charset="0"/>
                <a:cs typeface="Courier New" pitchFamily="49" charset="0"/>
              </a:rPr>
              <a:t>), </a:t>
            </a:r>
            <a:endParaRPr lang="en-US" sz="1000" dirty="0" smtClean="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LOAD_END</a:t>
            </a:r>
            <a:r>
              <a:rPr lang="en-US" sz="1000" dirty="0">
                <a:latin typeface="Courier New" pitchFamily="49" charset="0"/>
                <a:cs typeface="Courier New" pitchFamily="49" charset="0"/>
              </a:rPr>
              <a:t>(_</a:t>
            </a:r>
            <a:r>
              <a:rPr lang="en-US" sz="1000" dirty="0" smtClean="0">
                <a:latin typeface="Courier New" pitchFamily="49" charset="0"/>
                <a:cs typeface="Courier New" pitchFamily="49" charset="0"/>
              </a:rPr>
              <a:t>Cla1ProgLoadEnd</a:t>
            </a:r>
            <a:r>
              <a:rPr lang="en-US" sz="1000" dirty="0">
                <a:latin typeface="Courier New" pitchFamily="49" charset="0"/>
                <a:cs typeface="Courier New" pitchFamily="49" charset="0"/>
              </a:rPr>
              <a:t>), </a:t>
            </a:r>
            <a:endParaRPr lang="en-US" sz="1000" dirty="0" smtClean="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RUN_START</a:t>
            </a:r>
            <a:r>
              <a:rPr lang="en-US" sz="1000" dirty="0">
                <a:latin typeface="Courier New" pitchFamily="49" charset="0"/>
                <a:cs typeface="Courier New" pitchFamily="49" charset="0"/>
              </a:rPr>
              <a:t>(_</a:t>
            </a:r>
            <a:r>
              <a:rPr lang="en-US" sz="1000" dirty="0" smtClean="0">
                <a:latin typeface="Courier New" pitchFamily="49" charset="0"/>
                <a:cs typeface="Courier New" pitchFamily="49" charset="0"/>
              </a:rPr>
              <a:t>Cla1ProgRunStart</a:t>
            </a:r>
            <a:r>
              <a:rPr lang="en-US" sz="1000" dirty="0">
                <a:latin typeface="Courier New" pitchFamily="49" charset="0"/>
                <a:cs typeface="Courier New" pitchFamily="49" charset="0"/>
              </a:rPr>
              <a:t>), </a:t>
            </a:r>
            <a:endParaRPr lang="en-US" sz="1000" dirty="0" smtClean="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LOAD_SIZE</a:t>
            </a:r>
            <a:r>
              <a:rPr lang="en-US" sz="1000" dirty="0">
                <a:latin typeface="Courier New" pitchFamily="49" charset="0"/>
                <a:cs typeface="Courier New" pitchFamily="49" charset="0"/>
              </a:rPr>
              <a:t>(_</a:t>
            </a:r>
            <a:r>
              <a:rPr lang="en-US" sz="1000" dirty="0" smtClean="0">
                <a:latin typeface="Courier New" pitchFamily="49" charset="0"/>
                <a:cs typeface="Courier New" pitchFamily="49" charset="0"/>
              </a:rPr>
              <a:t>Cla1ProgLoadSize</a:t>
            </a:r>
            <a:r>
              <a:rPr lang="en-US" sz="1000" dirty="0">
                <a:latin typeface="Courier New" pitchFamily="49" charset="0"/>
                <a:cs typeface="Courier New" pitchFamily="49" charset="0"/>
              </a:rPr>
              <a:t>), </a:t>
            </a:r>
            <a:r>
              <a:rPr lang="en-US" sz="1000" b="1" dirty="0" smtClean="0">
                <a:latin typeface="Courier New" pitchFamily="49" charset="0"/>
                <a:cs typeface="Courier New" pitchFamily="49" charset="0"/>
              </a:rPr>
              <a:t>PAGE </a:t>
            </a:r>
            <a:r>
              <a:rPr lang="en-US" sz="1000" b="1" dirty="0">
                <a:latin typeface="Courier New" pitchFamily="49" charset="0"/>
                <a:cs typeface="Courier New" pitchFamily="49" charset="0"/>
              </a:rPr>
              <a:t>= 0   </a:t>
            </a:r>
            <a:endParaRPr lang="en-US" sz="1000" b="1" dirty="0" smtClean="0">
              <a:latin typeface="Courier New" pitchFamily="49" charset="0"/>
              <a:cs typeface="Courier New" pitchFamily="49" charset="0"/>
            </a:endParaRPr>
          </a:p>
          <a:p>
            <a:r>
              <a:rPr lang="en-US" sz="1000" dirty="0" smtClean="0">
                <a:latin typeface="Courier New" pitchFamily="49" charset="0"/>
                <a:cs typeface="Courier New" pitchFamily="49" charset="0"/>
              </a:rPr>
              <a:t>    /* CLA DATA */</a:t>
            </a:r>
          </a:p>
          <a:p>
            <a:r>
              <a:rPr lang="en-US" sz="1000" dirty="0" smtClean="0">
                <a:latin typeface="Courier New" pitchFamily="49" charset="0"/>
                <a:cs typeface="Courier New" pitchFamily="49" charset="0"/>
              </a:rPr>
              <a:t>       </a:t>
            </a:r>
            <a:r>
              <a:rPr lang="en-US" sz="1000" dirty="0">
                <a:latin typeface="Courier New" pitchFamily="49" charset="0"/>
                <a:cs typeface="Courier New" pitchFamily="49" charset="0"/>
              </a:rPr>
              <a:t>Cla1Data         : &gt; CLA1DATARAM0 ,    </a:t>
            </a:r>
            <a:r>
              <a:rPr lang="en-US" sz="1000" b="1" dirty="0" smtClean="0">
                <a:latin typeface="Courier New" pitchFamily="49" charset="0"/>
                <a:cs typeface="Courier New" pitchFamily="49" charset="0"/>
              </a:rPr>
              <a:t>PAGE </a:t>
            </a:r>
            <a:r>
              <a:rPr lang="en-US" sz="1000" b="1" dirty="0">
                <a:latin typeface="Courier New" pitchFamily="49" charset="0"/>
                <a:cs typeface="Courier New" pitchFamily="49" charset="0"/>
              </a:rPr>
              <a:t>=1</a:t>
            </a:r>
            <a:endParaRPr lang="en-US" sz="1000" dirty="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Cla1ToCpuMsgRAM  </a:t>
            </a:r>
            <a:r>
              <a:rPr lang="en-US" sz="1000" dirty="0">
                <a:latin typeface="Courier New" pitchFamily="49" charset="0"/>
                <a:cs typeface="Courier New" pitchFamily="49" charset="0"/>
              </a:rPr>
              <a:t>: &gt; CLA1_MSGRAMLOW,   </a:t>
            </a:r>
            <a:r>
              <a:rPr lang="en-US" sz="1000" b="1" dirty="0">
                <a:latin typeface="Courier New" pitchFamily="49" charset="0"/>
                <a:cs typeface="Courier New" pitchFamily="49" charset="0"/>
              </a:rPr>
              <a:t>PAGE = 1</a:t>
            </a: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CpuToCla1MsgRAM  </a:t>
            </a:r>
            <a:r>
              <a:rPr lang="en-US" sz="1000" dirty="0">
                <a:latin typeface="Courier New" pitchFamily="49" charset="0"/>
                <a:cs typeface="Courier New" pitchFamily="49" charset="0"/>
              </a:rPr>
              <a:t>: &gt; CLA1_MSGRAMHIGH,  </a:t>
            </a:r>
            <a:r>
              <a:rPr lang="en-US" sz="1000" b="1" dirty="0">
                <a:latin typeface="Courier New" pitchFamily="49" charset="0"/>
                <a:cs typeface="Courier New" pitchFamily="49" charset="0"/>
              </a:rPr>
              <a:t>PAGE = </a:t>
            </a:r>
            <a:r>
              <a:rPr lang="en-US" sz="1000" b="1" dirty="0" smtClean="0">
                <a:latin typeface="Courier New" pitchFamily="49" charset="0"/>
                <a:cs typeface="Courier New" pitchFamily="49" charset="0"/>
              </a:rPr>
              <a:t>1</a:t>
            </a:r>
          </a:p>
          <a:p>
            <a:r>
              <a:rPr lang="en-US" sz="1000" dirty="0" smtClean="0">
                <a:latin typeface="Courier New" pitchFamily="49" charset="0"/>
                <a:cs typeface="Courier New" pitchFamily="49" charset="0"/>
              </a:rPr>
              <a:t>    </a:t>
            </a:r>
            <a:r>
              <a:rPr lang="en-US" sz="1000" dirty="0">
                <a:latin typeface="Courier New" pitchFamily="49" charset="0"/>
                <a:cs typeface="Courier New" pitchFamily="49" charset="0"/>
              </a:rPr>
              <a:t>/* CLA </a:t>
            </a:r>
            <a:r>
              <a:rPr lang="en-US" sz="1000" dirty="0" smtClean="0">
                <a:latin typeface="Courier New" pitchFamily="49" charset="0"/>
                <a:cs typeface="Courier New" pitchFamily="49" charset="0"/>
              </a:rPr>
              <a:t>Compiler Sections*/</a:t>
            </a:r>
            <a:endParaRPr lang="en-US" sz="1000" b="1" dirty="0">
              <a:latin typeface="Courier New" pitchFamily="49" charset="0"/>
              <a:cs typeface="Courier New" pitchFamily="49" charset="0"/>
            </a:endParaRP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.scratchpad      : &gt; </a:t>
            </a:r>
            <a:r>
              <a:rPr lang="en-US" sz="1000" dirty="0">
                <a:latin typeface="Courier New" pitchFamily="49" charset="0"/>
                <a:cs typeface="Courier New" pitchFamily="49" charset="0"/>
              </a:rPr>
              <a:t>CLA1DATARAM0 ,    </a:t>
            </a:r>
            <a:r>
              <a:rPr lang="en-US" sz="1000" b="1" dirty="0" smtClean="0">
                <a:latin typeface="Courier New" pitchFamily="49" charset="0"/>
                <a:cs typeface="Courier New" pitchFamily="49" charset="0"/>
              </a:rPr>
              <a:t>PAGE </a:t>
            </a:r>
            <a:r>
              <a:rPr lang="en-US" sz="1000" b="1" dirty="0">
                <a:latin typeface="Courier New" pitchFamily="49" charset="0"/>
                <a:cs typeface="Courier New" pitchFamily="49" charset="0"/>
              </a:rPr>
              <a:t>= 1</a:t>
            </a:r>
          </a:p>
          <a:p>
            <a:r>
              <a:rPr lang="en-US" sz="1000" dirty="0" smtClean="0">
                <a:latin typeface="Courier New" pitchFamily="49" charset="0"/>
                <a:cs typeface="Courier New" pitchFamily="49" charset="0"/>
              </a:rPr>
              <a:t>       .</a:t>
            </a:r>
            <a:r>
              <a:rPr lang="en-US" sz="1000" dirty="0">
                <a:latin typeface="Courier New" pitchFamily="49" charset="0"/>
                <a:cs typeface="Courier New" pitchFamily="49" charset="0"/>
              </a:rPr>
              <a:t>bss_cla    </a:t>
            </a:r>
            <a:r>
              <a:rPr lang="en-US" sz="1000" dirty="0" smtClean="0">
                <a:latin typeface="Courier New" pitchFamily="49" charset="0"/>
                <a:cs typeface="Courier New" pitchFamily="49" charset="0"/>
              </a:rPr>
              <a:t>     : </a:t>
            </a:r>
            <a:r>
              <a:rPr lang="en-US" sz="1000" dirty="0">
                <a:latin typeface="Courier New" pitchFamily="49" charset="0"/>
                <a:cs typeface="Courier New" pitchFamily="49" charset="0"/>
              </a:rPr>
              <a:t>&gt; CLA1DATARAM0 ,    </a:t>
            </a:r>
            <a:r>
              <a:rPr lang="en-US" sz="1000" b="1" dirty="0" smtClean="0">
                <a:latin typeface="Courier New" pitchFamily="49" charset="0"/>
                <a:cs typeface="Courier New" pitchFamily="49" charset="0"/>
              </a:rPr>
              <a:t>PAGE </a:t>
            </a:r>
            <a:r>
              <a:rPr lang="en-US" sz="1000" b="1" dirty="0">
                <a:latin typeface="Courier New" pitchFamily="49" charset="0"/>
                <a:cs typeface="Courier New" pitchFamily="49" charset="0"/>
              </a:rPr>
              <a:t>= 1</a:t>
            </a:r>
          </a:p>
          <a:p>
            <a:r>
              <a:rPr lang="en-US" sz="1000" dirty="0" smtClean="0"/>
              <a:t>                </a:t>
            </a:r>
            <a:r>
              <a:rPr lang="en-US" sz="1000" dirty="0"/>
              <a:t>.</a:t>
            </a:r>
            <a:r>
              <a:rPr lang="en-US" sz="1000" dirty="0" err="1">
                <a:latin typeface="Courier New" pitchFamily="49" charset="0"/>
                <a:cs typeface="Courier New" pitchFamily="49" charset="0"/>
              </a:rPr>
              <a:t>const_cla</a:t>
            </a:r>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a:t>
            </a:r>
            <a:r>
              <a:rPr lang="en-US" sz="1000" dirty="0">
                <a:latin typeface="Courier New" pitchFamily="49" charset="0"/>
                <a:cs typeface="Courier New" pitchFamily="49" charset="0"/>
              </a:rPr>
              <a:t>:  LOAD = FLASHB,</a:t>
            </a: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RUN </a:t>
            </a:r>
            <a:r>
              <a:rPr lang="en-US" sz="1000" dirty="0">
                <a:latin typeface="Courier New" pitchFamily="49" charset="0"/>
                <a:cs typeface="Courier New" pitchFamily="49" charset="0"/>
              </a:rPr>
              <a:t>= CLA1DATARAM0 ,</a:t>
            </a: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RUN_START</a:t>
            </a:r>
            <a:r>
              <a:rPr lang="en-US" sz="1000" dirty="0">
                <a:latin typeface="Courier New" pitchFamily="49" charset="0"/>
                <a:cs typeface="Courier New" pitchFamily="49" charset="0"/>
              </a:rPr>
              <a:t>(_Cla1ConstRunStart),</a:t>
            </a: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LOAD_START</a:t>
            </a:r>
            <a:r>
              <a:rPr lang="en-US" sz="1000" dirty="0">
                <a:latin typeface="Courier New" pitchFamily="49" charset="0"/>
                <a:cs typeface="Courier New" pitchFamily="49" charset="0"/>
              </a:rPr>
              <a:t>(_Cla1ConstLoadStart),</a:t>
            </a: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LOAD_SIZE</a:t>
            </a:r>
            <a:r>
              <a:rPr lang="en-US" sz="1000" dirty="0">
                <a:latin typeface="Courier New" pitchFamily="49" charset="0"/>
                <a:cs typeface="Courier New" pitchFamily="49" charset="0"/>
              </a:rPr>
              <a:t>(_Cla1ConstLoadSize),</a:t>
            </a:r>
          </a:p>
          <a:p>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    PAGE </a:t>
            </a:r>
            <a:r>
              <a:rPr lang="en-US" sz="1000" dirty="0">
                <a:latin typeface="Courier New" pitchFamily="49" charset="0"/>
                <a:cs typeface="Courier New" pitchFamily="49" charset="0"/>
              </a:rPr>
              <a:t>= </a:t>
            </a:r>
            <a:r>
              <a:rPr lang="en-US" sz="1000" dirty="0" smtClean="0">
                <a:latin typeface="Courier New" pitchFamily="49" charset="0"/>
                <a:cs typeface="Courier New" pitchFamily="49" charset="0"/>
              </a:rPr>
              <a:t>1</a:t>
            </a:r>
          </a:p>
          <a:p>
            <a:r>
              <a:rPr lang="en-US" sz="1000" dirty="0" smtClean="0">
                <a:latin typeface="Courier New" pitchFamily="49" charset="0"/>
                <a:cs typeface="Courier New" pitchFamily="49" charset="0"/>
              </a:rPr>
              <a:t>}</a:t>
            </a:r>
            <a:endParaRPr lang="en-US" sz="1000" dirty="0">
              <a:latin typeface="Courier New" pitchFamily="49" charset="0"/>
              <a:cs typeface="Courier New" pitchFamily="49" charset="0"/>
            </a:endParaRPr>
          </a:p>
          <a:p>
            <a:endParaRPr lang="en-US" sz="1200" b="1" dirty="0">
              <a:latin typeface="Courier New" pitchFamily="49" charset="0"/>
            </a:endParaRPr>
          </a:p>
        </p:txBody>
      </p:sp>
      <p:sp>
        <p:nvSpPr>
          <p:cNvPr id="2" name="Title 1"/>
          <p:cNvSpPr>
            <a:spLocks noGrp="1"/>
          </p:cNvSpPr>
          <p:nvPr>
            <p:ph type="title"/>
          </p:nvPr>
        </p:nvSpPr>
        <p:spPr>
          <a:xfrm>
            <a:off x="228600" y="59055"/>
            <a:ext cx="8458200" cy="814388"/>
          </a:xfrm>
        </p:spPr>
        <p:txBody>
          <a:bodyPr/>
          <a:lstStyle/>
          <a:p>
            <a:r>
              <a:rPr lang="en-US" dirty="0" smtClean="0"/>
              <a:t>CMD File Changes for CLA</a:t>
            </a:r>
            <a:endParaRPr lang="en-US" dirty="0"/>
          </a:p>
        </p:txBody>
      </p:sp>
      <p:sp>
        <p:nvSpPr>
          <p:cNvPr id="6" name="Rectangle 5"/>
          <p:cNvSpPr/>
          <p:nvPr/>
        </p:nvSpPr>
        <p:spPr>
          <a:xfrm>
            <a:off x="457200" y="4250796"/>
            <a:ext cx="5207000" cy="15113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591315"/>
            <a:ext cx="5207000" cy="109167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43500" y="1006475"/>
            <a:ext cx="3543300" cy="2598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b="1" dirty="0" smtClean="0"/>
              <a:t>On some devices (F2806x, F2803x, F2805x) CLA has fixed programming (RAML3) and data (RAML0,1,2) space</a:t>
            </a:r>
          </a:p>
          <a:p>
            <a:pPr marL="342900" indent="-342900">
              <a:buFont typeface="Wingdings" panose="05000000000000000000" pitchFamily="2" charset="2"/>
              <a:buChar char="§"/>
            </a:pPr>
            <a:r>
              <a:rPr lang="en-US" b="1" dirty="0" smtClean="0"/>
              <a:t>On others (F2837x) these spaces are configurable</a:t>
            </a:r>
          </a:p>
          <a:p>
            <a:pPr marL="342900" indent="-342900">
              <a:buFont typeface="Wingdings" panose="05000000000000000000" pitchFamily="2" charset="2"/>
              <a:buChar char="§"/>
            </a:pPr>
            <a:r>
              <a:rPr lang="en-US" b="1" dirty="0" smtClean="0"/>
              <a:t>Check datasheet/TRM for memory configurability</a:t>
            </a:r>
            <a:endParaRPr lang="en-US" b="1" dirty="0"/>
          </a:p>
        </p:txBody>
      </p:sp>
    </p:spTree>
    <p:custDataLst>
      <p:tags r:id="rId1"/>
    </p:custDataLst>
    <p:extLst>
      <p:ext uri="{BB962C8B-B14F-4D97-AF65-F5344CB8AC3E}">
        <p14:creationId xmlns:p14="http://schemas.microsoft.com/office/powerpoint/2010/main" val="901643563"/>
      </p:ext>
    </p:extLst>
  </p:cSld>
  <p:clrMapOvr>
    <a:masterClrMapping/>
  </p:clrMapOvr>
  <mc:AlternateContent xmlns:mc="http://schemas.openxmlformats.org/markup-compatibility/2006" xmlns:p14="http://schemas.microsoft.com/office/powerpoint/2010/main">
    <mc:Choice Requires="p14">
      <p:transition spd="slow" p14:dur="2000" advTm="80005"/>
    </mc:Choice>
    <mc:Fallback xmlns="">
      <p:transition spd="slow" advTm="80005"/>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6679"/>
                                        </p:tgtEl>
                                        <p:attrNameLst>
                                          <p:attrName>style.visibility</p:attrName>
                                        </p:attrNameLst>
                                      </p:cBhvr>
                                      <p:to>
                                        <p:strVal val="visible"/>
                                      </p:to>
                                    </p:set>
                                    <p:animEffect transition="in" filter="blinds(horizontal)">
                                      <p:cBhvr>
                                        <p:cTn id="7" dur="500"/>
                                        <p:tgtEl>
                                          <p:spTgt spid="156679"/>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p:bldP spid="6" grpId="0" animBg="1"/>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Workshop</a:t>
            </a:r>
            <a:endParaRPr lang="en-US" dirty="0"/>
          </a:p>
        </p:txBody>
      </p:sp>
      <p:sp>
        <p:nvSpPr>
          <p:cNvPr id="6" name="Content Placeholder 5"/>
          <p:cNvSpPr>
            <a:spLocks noGrp="1"/>
          </p:cNvSpPr>
          <p:nvPr>
            <p:ph type="subTitle" idx="1"/>
          </p:nvPr>
        </p:nvSpPr>
        <p:spPr/>
        <p:txBody>
          <a:bodyPr/>
          <a:lstStyle/>
          <a:p>
            <a:r>
              <a:rPr lang="en-US" dirty="0" smtClean="0"/>
              <a:t>A Low Pass FIR Filter</a:t>
            </a:r>
          </a:p>
        </p:txBody>
      </p:sp>
      <p:sp>
        <p:nvSpPr>
          <p:cNvPr id="4" name="Slide Number Placeholder 3"/>
          <p:cNvSpPr>
            <a:spLocks noGrp="1"/>
          </p:cNvSpPr>
          <p:nvPr>
            <p:ph type="sldNum" sz="quarter" idx="10"/>
          </p:nvPr>
        </p:nvSpPr>
        <p:spPr/>
        <p:txBody>
          <a:bodyPr/>
          <a:lstStyle/>
          <a:p>
            <a:fld id="{F2394529-A9B3-4A54-83EC-E61379E8334E}" type="slidenum">
              <a:rPr lang="en-US" smtClean="0"/>
              <a:pPr/>
              <a:t>9</a:t>
            </a:fld>
            <a:endParaRPr lang="en-US" dirty="0"/>
          </a:p>
        </p:txBody>
      </p:sp>
    </p:spTree>
    <p:extLst>
      <p:ext uri="{BB962C8B-B14F-4D97-AF65-F5344CB8AC3E}">
        <p14:creationId xmlns:p14="http://schemas.microsoft.com/office/powerpoint/2010/main" val="3158320328"/>
      </p:ext>
    </p:extLst>
  </p:cSld>
  <p:clrMapOvr>
    <a:masterClrMapping/>
  </p:clrMapOvr>
  <mc:AlternateContent xmlns:mc="http://schemas.openxmlformats.org/markup-compatibility/2006" xmlns:p14="http://schemas.microsoft.com/office/powerpoint/2010/main">
    <mc:Choice Requires="p14">
      <p:transition spd="slow" p14:dur="2000" advTm="32"/>
    </mc:Choice>
    <mc:Fallback xmlns="">
      <p:transition spd="slow" advTm="3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4|4.8|12.1|11.6|22.3|39.9|8.2|6.7|87.9|1.2"/>
</p:tagLst>
</file>

<file path=ppt/tags/tag2.xml><?xml version="1.0" encoding="utf-8"?>
<p:tagLst xmlns:a="http://schemas.openxmlformats.org/drawingml/2006/main" xmlns:r="http://schemas.openxmlformats.org/officeDocument/2006/relationships" xmlns:p="http://schemas.openxmlformats.org/presentationml/2006/main">
  <p:tag name="TIMING" val="|0|0|0|0"/>
</p:tagLst>
</file>

<file path=ppt/tags/tag3.xml><?xml version="1.0" encoding="utf-8"?>
<p:tagLst xmlns:a="http://schemas.openxmlformats.org/drawingml/2006/main" xmlns:r="http://schemas.openxmlformats.org/officeDocument/2006/relationships" xmlns:p="http://schemas.openxmlformats.org/presentationml/2006/main">
  <p:tag name="TIMING" val="|68.4|1.1|4.6|4.5|1.6|4.2|2.2|4|1.6|1.7|3.8|5.2|1.6|8.8|0.7|6.9|9.1|8.3|12.5|1.7|6.8|9|9.3"/>
</p:tagLst>
</file>

<file path=ppt/tags/tag4.xml><?xml version="1.0" encoding="utf-8"?>
<p:tagLst xmlns:a="http://schemas.openxmlformats.org/drawingml/2006/main" xmlns:r="http://schemas.openxmlformats.org/officeDocument/2006/relationships" xmlns:p="http://schemas.openxmlformats.org/presentationml/2006/main">
  <p:tag name="TIMING" val="|0|0|0|0|0"/>
</p:tagLst>
</file>

<file path=ppt/tags/tag5.xml><?xml version="1.0" encoding="utf-8"?>
<p:tagLst xmlns:a="http://schemas.openxmlformats.org/drawingml/2006/main" xmlns:r="http://schemas.openxmlformats.org/officeDocument/2006/relationships" xmlns:p="http://schemas.openxmlformats.org/presentationml/2006/main">
  <p:tag name="TIMING" val="|0|0|0|0|0"/>
</p:tagLst>
</file>

<file path=ppt/tags/tag6.xml><?xml version="1.0" encoding="utf-8"?>
<p:tagLst xmlns:a="http://schemas.openxmlformats.org/drawingml/2006/main" xmlns:r="http://schemas.openxmlformats.org/officeDocument/2006/relationships" xmlns:p="http://schemas.openxmlformats.org/presentationml/2006/main">
  <p:tag name="TIMING" val="|11.9|34.1"/>
</p:tagLst>
</file>

<file path=ppt/theme/theme1.xml><?xml version="1.0" encoding="utf-8"?>
<a:theme xmlns:a="http://schemas.openxmlformats.org/drawingml/2006/main" name="TI_Standard_PowerPoint_SelectiveDisclosure-v7">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TI_Standard_PowerPoint_SelectiveDisclosure-v7</Template>
  <TotalTime>18383</TotalTime>
  <Words>3634</Words>
  <Application>Microsoft Office PowerPoint</Application>
  <PresentationFormat>On-screen Show (4:3)</PresentationFormat>
  <Paragraphs>630</Paragraphs>
  <Slides>34</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TI_Standard_PowerPoint_SelectiveDisclosure-v7</vt:lpstr>
      <vt:lpstr>Visio</vt:lpstr>
      <vt:lpstr>CLA Hands-On Workshop</vt:lpstr>
      <vt:lpstr>Control Law Accelerator</vt:lpstr>
      <vt:lpstr>CLA Architecture</vt:lpstr>
      <vt:lpstr>CLA – A Task Driven Machine</vt:lpstr>
      <vt:lpstr>CLA-C compiler</vt:lpstr>
      <vt:lpstr>CLA Restricted C Syntax Compiler ..</vt:lpstr>
      <vt:lpstr>Memory Model</vt:lpstr>
      <vt:lpstr>CMD File Changes for CLA</vt:lpstr>
      <vt:lpstr>The Workshop</vt:lpstr>
      <vt:lpstr>A Simple Low Pass Filter on the C28x</vt:lpstr>
      <vt:lpstr>A Simple Low Pass Filter on the CLA</vt:lpstr>
      <vt:lpstr>Memory Allocation on CLA</vt:lpstr>
      <vt:lpstr>Build the C28x code</vt:lpstr>
      <vt:lpstr>Import graphs and see the unfiltered results</vt:lpstr>
      <vt:lpstr>See the filtered results</vt:lpstr>
      <vt:lpstr>Migrating code from C28x to the CLA</vt:lpstr>
      <vt:lpstr>Migrating code from C28x to the CLA</vt:lpstr>
      <vt:lpstr>Migrating code from C28x to the CLA</vt:lpstr>
      <vt:lpstr>Migrating code from C28x to the CLA</vt:lpstr>
      <vt:lpstr>Migrating code from C28x to the CLA</vt:lpstr>
      <vt:lpstr>Migrating code from C28x to the CLA</vt:lpstr>
      <vt:lpstr>Debugging</vt:lpstr>
      <vt:lpstr>Debugging CLA C code</vt:lpstr>
      <vt:lpstr>Debugging CLA Code</vt:lpstr>
      <vt:lpstr>Tips and Tricks</vt:lpstr>
      <vt:lpstr>Shared Pointers</vt:lpstr>
      <vt:lpstr>Shared Pointers (contd)</vt:lpstr>
      <vt:lpstr>Shared Pointers (contd)</vt:lpstr>
      <vt:lpstr>Benchmarking</vt:lpstr>
      <vt:lpstr>CLA Access Violations</vt:lpstr>
      <vt:lpstr>New/Recent CLA Ease of Use Features</vt:lpstr>
      <vt:lpstr>Writing Assembly</vt:lpstr>
      <vt:lpstr>The Assembler is your friend</vt:lpstr>
      <vt:lpstr>Thank You</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 Hands-On Workshop</dc:title>
  <dc:creator>Coelho, Vishal</dc:creator>
  <cp:lastModifiedBy>Coelho, Vishal</cp:lastModifiedBy>
  <cp:revision>95</cp:revision>
  <dcterms:created xsi:type="dcterms:W3CDTF">2014-12-01T02:12:24Z</dcterms:created>
  <dcterms:modified xsi:type="dcterms:W3CDTF">2017-03-17T17:01:18Z</dcterms:modified>
</cp:coreProperties>
</file>