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263" r:id="rId3"/>
    <p:sldId id="328" r:id="rId4"/>
    <p:sldId id="265" r:id="rId5"/>
    <p:sldId id="266" r:id="rId6"/>
    <p:sldId id="267" r:id="rId7"/>
    <p:sldId id="337" r:id="rId8"/>
    <p:sldId id="268" r:id="rId9"/>
    <p:sldId id="269" r:id="rId10"/>
    <p:sldId id="270" r:id="rId11"/>
    <p:sldId id="336" r:id="rId12"/>
    <p:sldId id="271" r:id="rId13"/>
    <p:sldId id="272" r:id="rId14"/>
    <p:sldId id="278" r:id="rId15"/>
    <p:sldId id="273" r:id="rId16"/>
    <p:sldId id="275" r:id="rId17"/>
    <p:sldId id="276" r:id="rId18"/>
    <p:sldId id="279" r:id="rId19"/>
    <p:sldId id="280" r:id="rId20"/>
    <p:sldId id="281" r:id="rId21"/>
    <p:sldId id="282" r:id="rId22"/>
    <p:sldId id="284" r:id="rId23"/>
    <p:sldId id="283" r:id="rId24"/>
    <p:sldId id="286" r:id="rId25"/>
    <p:sldId id="285" r:id="rId26"/>
    <p:sldId id="329" r:id="rId27"/>
    <p:sldId id="334" r:id="rId28"/>
    <p:sldId id="287" r:id="rId29"/>
    <p:sldId id="288" r:id="rId30"/>
    <p:sldId id="289" r:id="rId31"/>
    <p:sldId id="290" r:id="rId32"/>
    <p:sldId id="333" r:id="rId33"/>
    <p:sldId id="292" r:id="rId34"/>
    <p:sldId id="293" r:id="rId35"/>
    <p:sldId id="294" r:id="rId36"/>
    <p:sldId id="295" r:id="rId37"/>
    <p:sldId id="340" r:id="rId38"/>
    <p:sldId id="330" r:id="rId39"/>
    <p:sldId id="296" r:id="rId40"/>
    <p:sldId id="331"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23" r:id="rId61"/>
    <p:sldId id="338" r:id="rId62"/>
    <p:sldId id="332" r:id="rId63"/>
    <p:sldId id="339" r:id="rId64"/>
    <p:sldId id="326" r:id="rId65"/>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13AC4E6-7B5B-402A-B749-EC247B62A30C}">
          <p14:sldIdLst>
            <p14:sldId id="256"/>
            <p14:sldId id="263"/>
            <p14:sldId id="328"/>
            <p14:sldId id="265"/>
            <p14:sldId id="266"/>
            <p14:sldId id="267"/>
            <p14:sldId id="337"/>
            <p14:sldId id="268"/>
            <p14:sldId id="269"/>
            <p14:sldId id="270"/>
            <p14:sldId id="336"/>
            <p14:sldId id="271"/>
            <p14:sldId id="272"/>
            <p14:sldId id="278"/>
            <p14:sldId id="273"/>
            <p14:sldId id="275"/>
            <p14:sldId id="276"/>
            <p14:sldId id="279"/>
            <p14:sldId id="280"/>
            <p14:sldId id="281"/>
            <p14:sldId id="282"/>
            <p14:sldId id="284"/>
            <p14:sldId id="283"/>
            <p14:sldId id="286"/>
            <p14:sldId id="285"/>
            <p14:sldId id="329"/>
            <p14:sldId id="334"/>
            <p14:sldId id="287"/>
            <p14:sldId id="288"/>
            <p14:sldId id="289"/>
            <p14:sldId id="290"/>
            <p14:sldId id="333"/>
            <p14:sldId id="292"/>
            <p14:sldId id="293"/>
            <p14:sldId id="294"/>
            <p14:sldId id="295"/>
            <p14:sldId id="340"/>
            <p14:sldId id="330"/>
            <p14:sldId id="296"/>
            <p14:sldId id="331"/>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23"/>
            <p14:sldId id="338"/>
            <p14:sldId id="332"/>
            <p14:sldId id="339"/>
            <p14:sldId id="326"/>
          </p14:sldIdLst>
        </p14:section>
        <p14:section name="JESD204C" id="{687A496B-DAEA-48B4-9967-95945E5FCAD7}">
          <p14:sldIdLst/>
        </p14:section>
      </p14:sectionLst>
    </p:ex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43" autoAdjust="0"/>
    <p:restoredTop sz="94598" autoAdjust="0"/>
  </p:normalViewPr>
  <p:slideViewPr>
    <p:cSldViewPr snapToGrid="0">
      <p:cViewPr varScale="1">
        <p:scale>
          <a:sx n="151" d="100"/>
          <a:sy n="151" d="100"/>
        </p:scale>
        <p:origin x="846" y="138"/>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850" y="-96"/>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0797134\AppData\Local\Microsoft\Windows\Temporary%20Internet%20Files\Content.Outlook\MLWXNZSV\interface%20trends%2008dec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Sheet1!$I$4</c:f>
              <c:strCache>
                <c:ptCount val="1"/>
                <c:pt idx="0">
                  <c:v>Sample Rate/pin (left axis)</c:v>
                </c:pt>
              </c:strCache>
            </c:strRef>
          </c:tx>
          <c:spPr>
            <a:ln w="28575">
              <a:solidFill>
                <a:schemeClr val="accent3"/>
              </a:solidFill>
            </a:ln>
          </c:spPr>
          <c:marker>
            <c:symbol val="diamond"/>
            <c:size val="7"/>
            <c:spPr>
              <a:solidFill>
                <a:schemeClr val="accent3"/>
              </a:solidFill>
              <a:ln>
                <a:noFill/>
              </a:ln>
            </c:spPr>
          </c:marker>
          <c:xVal>
            <c:numRef>
              <c:f>Sheet1!$E$5:$E$11</c:f>
              <c:numCache>
                <c:formatCode>General</c:formatCode>
                <c:ptCount val="7"/>
                <c:pt idx="0">
                  <c:v>2005</c:v>
                </c:pt>
                <c:pt idx="1">
                  <c:v>2007</c:v>
                </c:pt>
                <c:pt idx="2">
                  <c:v>2009</c:v>
                </c:pt>
                <c:pt idx="3">
                  <c:v>2010</c:v>
                </c:pt>
                <c:pt idx="4">
                  <c:v>2012</c:v>
                </c:pt>
                <c:pt idx="5">
                  <c:v>2014</c:v>
                </c:pt>
                <c:pt idx="6">
                  <c:v>2016</c:v>
                </c:pt>
              </c:numCache>
            </c:numRef>
          </c:xVal>
          <c:yVal>
            <c:numRef>
              <c:f>Sheet1!$I$5:$I$11</c:f>
              <c:numCache>
                <c:formatCode>General</c:formatCode>
                <c:ptCount val="7"/>
                <c:pt idx="0">
                  <c:v>15.625</c:v>
                </c:pt>
                <c:pt idx="1">
                  <c:v>31.25</c:v>
                </c:pt>
                <c:pt idx="2">
                  <c:v>46.875</c:v>
                </c:pt>
                <c:pt idx="3">
                  <c:v>78.124999999999986</c:v>
                </c:pt>
                <c:pt idx="4">
                  <c:v>156.25</c:v>
                </c:pt>
                <c:pt idx="5">
                  <c:v>312.5</c:v>
                </c:pt>
                <c:pt idx="6">
                  <c:v>312.5</c:v>
                </c:pt>
              </c:numCache>
            </c:numRef>
          </c:yVal>
          <c:smooth val="0"/>
          <c:extLst>
            <c:ext xmlns:c16="http://schemas.microsoft.com/office/drawing/2014/chart" uri="{C3380CC4-5D6E-409C-BE32-E72D297353CC}">
              <c16:uniqueId val="{00000000-8A5C-48AA-B7D4-C5D344251720}"/>
            </c:ext>
          </c:extLst>
        </c:ser>
        <c:dLbls>
          <c:showLegendKey val="0"/>
          <c:showVal val="0"/>
          <c:showCatName val="0"/>
          <c:showSerName val="0"/>
          <c:showPercent val="0"/>
          <c:showBubbleSize val="0"/>
        </c:dLbls>
        <c:axId val="103540992"/>
        <c:axId val="111870720"/>
      </c:scatterChart>
      <c:scatterChart>
        <c:scatterStyle val="lineMarker"/>
        <c:varyColors val="0"/>
        <c:ser>
          <c:idx val="1"/>
          <c:order val="1"/>
          <c:tx>
            <c:strRef>
              <c:f>Sheet1!$M$4</c:f>
              <c:strCache>
                <c:ptCount val="1"/>
                <c:pt idx="0">
                  <c:v>Energy (pJ)/bit (right axis)</c:v>
                </c:pt>
              </c:strCache>
            </c:strRef>
          </c:tx>
          <c:spPr>
            <a:ln w="28575">
              <a:solidFill>
                <a:schemeClr val="tx2"/>
              </a:solidFill>
            </a:ln>
          </c:spPr>
          <c:marker>
            <c:spPr>
              <a:solidFill>
                <a:schemeClr val="tx2"/>
              </a:solidFill>
            </c:spPr>
          </c:marker>
          <c:dPt>
            <c:idx val="3"/>
            <c:bubble3D val="0"/>
            <c:extLst>
              <c:ext xmlns:c16="http://schemas.microsoft.com/office/drawing/2014/chart" uri="{C3380CC4-5D6E-409C-BE32-E72D297353CC}">
                <c16:uniqueId val="{00000001-8A5C-48AA-B7D4-C5D344251720}"/>
              </c:ext>
            </c:extLst>
          </c:dPt>
          <c:xVal>
            <c:numRef>
              <c:f>Sheet1!$E$5:$E$11</c:f>
              <c:numCache>
                <c:formatCode>General</c:formatCode>
                <c:ptCount val="7"/>
                <c:pt idx="0">
                  <c:v>2005</c:v>
                </c:pt>
                <c:pt idx="1">
                  <c:v>2007</c:v>
                </c:pt>
                <c:pt idx="2">
                  <c:v>2009</c:v>
                </c:pt>
                <c:pt idx="3">
                  <c:v>2010</c:v>
                </c:pt>
                <c:pt idx="4">
                  <c:v>2012</c:v>
                </c:pt>
                <c:pt idx="5">
                  <c:v>2014</c:v>
                </c:pt>
                <c:pt idx="6">
                  <c:v>2016</c:v>
                </c:pt>
              </c:numCache>
            </c:numRef>
          </c:xVal>
          <c:yVal>
            <c:numRef>
              <c:f>Sheet1!$M$5:$M$11</c:f>
              <c:numCache>
                <c:formatCode>General</c:formatCode>
                <c:ptCount val="7"/>
                <c:pt idx="0">
                  <c:v>200</c:v>
                </c:pt>
                <c:pt idx="1">
                  <c:v>132</c:v>
                </c:pt>
                <c:pt idx="2">
                  <c:v>57.6</c:v>
                </c:pt>
                <c:pt idx="3">
                  <c:v>112</c:v>
                </c:pt>
                <c:pt idx="4">
                  <c:v>40</c:v>
                </c:pt>
                <c:pt idx="5">
                  <c:v>6.4</c:v>
                </c:pt>
                <c:pt idx="6">
                  <c:v>4</c:v>
                </c:pt>
              </c:numCache>
            </c:numRef>
          </c:yVal>
          <c:smooth val="0"/>
          <c:extLst>
            <c:ext xmlns:c16="http://schemas.microsoft.com/office/drawing/2014/chart" uri="{C3380CC4-5D6E-409C-BE32-E72D297353CC}">
              <c16:uniqueId val="{00000002-8A5C-48AA-B7D4-C5D344251720}"/>
            </c:ext>
          </c:extLst>
        </c:ser>
        <c:dLbls>
          <c:showLegendKey val="0"/>
          <c:showVal val="0"/>
          <c:showCatName val="0"/>
          <c:showSerName val="0"/>
          <c:showPercent val="0"/>
          <c:showBubbleSize val="0"/>
        </c:dLbls>
        <c:axId val="111883008"/>
        <c:axId val="111872640"/>
      </c:scatterChart>
      <c:valAx>
        <c:axId val="103540992"/>
        <c:scaling>
          <c:orientation val="minMax"/>
          <c:max val="2017.2"/>
          <c:min val="2004"/>
        </c:scaling>
        <c:delete val="0"/>
        <c:axPos val="b"/>
        <c:title>
          <c:tx>
            <c:rich>
              <a:bodyPr/>
              <a:lstStyle/>
              <a:p>
                <a:pPr>
                  <a:defRPr>
                    <a:solidFill>
                      <a:schemeClr val="tx1"/>
                    </a:solidFill>
                  </a:defRPr>
                </a:pPr>
                <a:r>
                  <a:rPr lang="en-US">
                    <a:solidFill>
                      <a:schemeClr val="tx1"/>
                    </a:solidFill>
                  </a:rPr>
                  <a:t>Year</a:t>
                </a:r>
              </a:p>
            </c:rich>
          </c:tx>
          <c:overlay val="0"/>
        </c:title>
        <c:numFmt formatCode="General" sourceLinked="1"/>
        <c:majorTickMark val="out"/>
        <c:minorTickMark val="none"/>
        <c:tickLblPos val="nextTo"/>
        <c:txPr>
          <a:bodyPr/>
          <a:lstStyle/>
          <a:p>
            <a:pPr>
              <a:defRPr b="0">
                <a:solidFill>
                  <a:schemeClr val="tx1"/>
                </a:solidFill>
              </a:defRPr>
            </a:pPr>
            <a:endParaRPr lang="en-US"/>
          </a:p>
        </c:txPr>
        <c:crossAx val="111870720"/>
        <c:crosses val="autoZero"/>
        <c:crossBetween val="midCat"/>
      </c:valAx>
      <c:valAx>
        <c:axId val="111870720"/>
        <c:scaling>
          <c:orientation val="minMax"/>
          <c:max val="450"/>
        </c:scaling>
        <c:delete val="0"/>
        <c:axPos val="l"/>
        <c:majorGridlines/>
        <c:title>
          <c:tx>
            <c:rich>
              <a:bodyPr rot="-5400000" vert="horz"/>
              <a:lstStyle/>
              <a:p>
                <a:pPr>
                  <a:defRPr>
                    <a:solidFill>
                      <a:schemeClr val="accent3"/>
                    </a:solidFill>
                  </a:defRPr>
                </a:pPr>
                <a:r>
                  <a:rPr lang="en-US" dirty="0">
                    <a:solidFill>
                      <a:schemeClr val="accent3"/>
                    </a:solidFill>
                  </a:rPr>
                  <a:t>Sample rate/pin (MSPS)*</a:t>
                </a:r>
              </a:p>
            </c:rich>
          </c:tx>
          <c:overlay val="0"/>
        </c:title>
        <c:numFmt formatCode="General" sourceLinked="1"/>
        <c:majorTickMark val="out"/>
        <c:minorTickMark val="none"/>
        <c:tickLblPos val="nextTo"/>
        <c:txPr>
          <a:bodyPr/>
          <a:lstStyle/>
          <a:p>
            <a:pPr>
              <a:defRPr b="0" baseline="0">
                <a:solidFill>
                  <a:schemeClr val="accent3"/>
                </a:solidFill>
              </a:defRPr>
            </a:pPr>
            <a:endParaRPr lang="en-US"/>
          </a:p>
        </c:txPr>
        <c:crossAx val="103540992"/>
        <c:crosses val="autoZero"/>
        <c:crossBetween val="midCat"/>
        <c:majorUnit val="150"/>
      </c:valAx>
      <c:valAx>
        <c:axId val="111872640"/>
        <c:scaling>
          <c:logBase val="10"/>
          <c:orientation val="minMax"/>
        </c:scaling>
        <c:delete val="0"/>
        <c:axPos val="r"/>
        <c:title>
          <c:tx>
            <c:rich>
              <a:bodyPr rot="-5400000" vert="horz"/>
              <a:lstStyle/>
              <a:p>
                <a:pPr>
                  <a:defRPr>
                    <a:solidFill>
                      <a:schemeClr val="tx2"/>
                    </a:solidFill>
                  </a:defRPr>
                </a:pPr>
                <a:r>
                  <a:rPr lang="en-US">
                    <a:solidFill>
                      <a:schemeClr val="tx2"/>
                    </a:solidFill>
                  </a:rPr>
                  <a:t>Energy (pJ)/bit </a:t>
                </a:r>
              </a:p>
            </c:rich>
          </c:tx>
          <c:overlay val="0"/>
        </c:title>
        <c:numFmt formatCode="General" sourceLinked="1"/>
        <c:majorTickMark val="out"/>
        <c:minorTickMark val="none"/>
        <c:tickLblPos val="nextTo"/>
        <c:txPr>
          <a:bodyPr/>
          <a:lstStyle/>
          <a:p>
            <a:pPr>
              <a:defRPr b="0">
                <a:solidFill>
                  <a:schemeClr val="tx2"/>
                </a:solidFill>
              </a:defRPr>
            </a:pPr>
            <a:endParaRPr lang="en-US"/>
          </a:p>
        </c:txPr>
        <c:crossAx val="111883008"/>
        <c:crosses val="max"/>
        <c:crossBetween val="midCat"/>
      </c:valAx>
      <c:valAx>
        <c:axId val="111883008"/>
        <c:scaling>
          <c:orientation val="minMax"/>
        </c:scaling>
        <c:delete val="1"/>
        <c:axPos val="b"/>
        <c:numFmt formatCode="General" sourceLinked="1"/>
        <c:majorTickMark val="out"/>
        <c:minorTickMark val="none"/>
        <c:tickLblPos val="nextTo"/>
        <c:crossAx val="111872640"/>
        <c:crosses val="autoZero"/>
        <c:crossBetween val="midCat"/>
      </c:valAx>
    </c:plotArea>
    <c:plotVisOnly val="1"/>
    <c:dispBlanksAs val="gap"/>
    <c:showDLblsOverMax val="0"/>
  </c:chart>
  <c:txPr>
    <a:bodyPr/>
    <a:lstStyle/>
    <a:p>
      <a:pPr>
        <a:defRPr sz="1800">
          <a:solidFill>
            <a:schemeClr val="tx2"/>
          </a:solidFil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0.15015</cdr:x>
      <cdr:y>0.68498</cdr:y>
    </cdr:from>
    <cdr:to>
      <cdr:x>0.20726</cdr:x>
      <cdr:y>0.74852</cdr:y>
    </cdr:to>
    <cdr:sp macro="" textlink="">
      <cdr:nvSpPr>
        <cdr:cNvPr id="2" name="TextBox 1"/>
        <cdr:cNvSpPr txBox="1"/>
      </cdr:nvSpPr>
      <cdr:spPr>
        <a:xfrm xmlns:a="http://schemas.openxmlformats.org/drawingml/2006/main">
          <a:off x="1208995" y="2694035"/>
          <a:ext cx="459940" cy="2498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CMOS</a:t>
          </a:r>
        </a:p>
      </cdr:txBody>
    </cdr:sp>
  </cdr:relSizeAnchor>
  <cdr:relSizeAnchor xmlns:cdr="http://schemas.openxmlformats.org/drawingml/2006/chartDrawing">
    <cdr:from>
      <cdr:x>0.23856</cdr:x>
      <cdr:y>0.66694</cdr:y>
    </cdr:from>
    <cdr:to>
      <cdr:x>0.33288</cdr:x>
      <cdr:y>0.70931</cdr:y>
    </cdr:to>
    <cdr:sp macro="" textlink="">
      <cdr:nvSpPr>
        <cdr:cNvPr id="3" name="TextBox 1"/>
        <cdr:cNvSpPr txBox="1"/>
      </cdr:nvSpPr>
      <cdr:spPr>
        <a:xfrm xmlns:a="http://schemas.openxmlformats.org/drawingml/2006/main">
          <a:off x="1920926" y="2623056"/>
          <a:ext cx="759482" cy="1666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t>LVDS</a:t>
          </a:r>
        </a:p>
        <a:p xmlns:a="http://schemas.openxmlformats.org/drawingml/2006/main">
          <a:pPr algn="ctr"/>
          <a:r>
            <a:rPr lang="en-US" sz="1200" b="1" dirty="0"/>
            <a:t>(3.3V supply)</a:t>
          </a:r>
        </a:p>
      </cdr:txBody>
    </cdr:sp>
  </cdr:relSizeAnchor>
  <cdr:relSizeAnchor xmlns:cdr="http://schemas.openxmlformats.org/drawingml/2006/chartDrawing">
    <cdr:from>
      <cdr:x>0.35714</cdr:x>
      <cdr:y>0.64575</cdr:y>
    </cdr:from>
    <cdr:to>
      <cdr:x>0.45146</cdr:x>
      <cdr:y>0.68812</cdr:y>
    </cdr:to>
    <cdr:sp macro="" textlink="">
      <cdr:nvSpPr>
        <cdr:cNvPr id="4" name="TextBox 1"/>
        <cdr:cNvSpPr txBox="1"/>
      </cdr:nvSpPr>
      <cdr:spPr>
        <a:xfrm xmlns:a="http://schemas.openxmlformats.org/drawingml/2006/main">
          <a:off x="2875717" y="2539736"/>
          <a:ext cx="759482" cy="1666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t>LVDS</a:t>
          </a:r>
        </a:p>
        <a:p xmlns:a="http://schemas.openxmlformats.org/drawingml/2006/main">
          <a:pPr algn="ctr"/>
          <a:r>
            <a:rPr lang="en-US" sz="1200" b="1" dirty="0"/>
            <a:t>(1.8V Supply)</a:t>
          </a:r>
        </a:p>
      </cdr:txBody>
    </cdr:sp>
  </cdr:relSizeAnchor>
  <cdr:relSizeAnchor xmlns:cdr="http://schemas.openxmlformats.org/drawingml/2006/chartDrawing">
    <cdr:from>
      <cdr:x>0.40944</cdr:x>
      <cdr:y>0.47328</cdr:y>
    </cdr:from>
    <cdr:to>
      <cdr:x>0.61838</cdr:x>
      <cdr:y>0.55679</cdr:y>
    </cdr:to>
    <cdr:sp macro="" textlink="">
      <cdr:nvSpPr>
        <cdr:cNvPr id="6" name="TextBox 1"/>
        <cdr:cNvSpPr txBox="1"/>
      </cdr:nvSpPr>
      <cdr:spPr>
        <a:xfrm xmlns:a="http://schemas.openxmlformats.org/drawingml/2006/main">
          <a:off x="3296864" y="1861407"/>
          <a:ext cx="1682422" cy="3284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t>JESD204B</a:t>
          </a:r>
        </a:p>
        <a:p xmlns:a="http://schemas.openxmlformats.org/drawingml/2006/main">
          <a:pPr algn="ctr"/>
          <a:r>
            <a:rPr lang="en-US" sz="1200" b="1" dirty="0"/>
            <a:t>early devices</a:t>
          </a:r>
        </a:p>
      </cdr:txBody>
    </cdr:sp>
  </cdr:relSizeAnchor>
  <cdr:relSizeAnchor xmlns:cdr="http://schemas.openxmlformats.org/drawingml/2006/chartDrawing">
    <cdr:from>
      <cdr:x>0.57946</cdr:x>
      <cdr:y>0.15882</cdr:y>
    </cdr:from>
    <cdr:to>
      <cdr:x>0.67378</cdr:x>
      <cdr:y>0.24628</cdr:y>
    </cdr:to>
    <cdr:sp macro="" textlink="">
      <cdr:nvSpPr>
        <cdr:cNvPr id="7" name="TextBox 1"/>
        <cdr:cNvSpPr txBox="1"/>
      </cdr:nvSpPr>
      <cdr:spPr>
        <a:xfrm xmlns:a="http://schemas.openxmlformats.org/drawingml/2006/main">
          <a:off x="4665916" y="832847"/>
          <a:ext cx="759482" cy="45863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t>JESD204B</a:t>
          </a:r>
        </a:p>
        <a:p xmlns:a="http://schemas.openxmlformats.org/drawingml/2006/main">
          <a:pPr algn="ctr"/>
          <a:r>
            <a:rPr lang="en-US" sz="1200" b="1" dirty="0"/>
            <a:t>advanced</a:t>
          </a:r>
        </a:p>
        <a:p xmlns:a="http://schemas.openxmlformats.org/drawingml/2006/main">
          <a:pPr algn="ctr"/>
          <a:r>
            <a:rPr lang="en-US" sz="1200" b="1" dirty="0"/>
            <a:t>processes</a:t>
          </a:r>
        </a:p>
      </cdr:txBody>
    </cdr:sp>
  </cdr:relSizeAnchor>
  <cdr:relSizeAnchor xmlns:cdr="http://schemas.openxmlformats.org/drawingml/2006/chartDrawing">
    <cdr:from>
      <cdr:x>0.41821</cdr:x>
      <cdr:y>0.57742</cdr:y>
    </cdr:from>
    <cdr:to>
      <cdr:x>0.51253</cdr:x>
      <cdr:y>0.61716</cdr:y>
    </cdr:to>
    <cdr:sp macro="" textlink="">
      <cdr:nvSpPr>
        <cdr:cNvPr id="11" name="TextBox 1"/>
        <cdr:cNvSpPr txBox="1"/>
      </cdr:nvSpPr>
      <cdr:spPr>
        <a:xfrm xmlns:a="http://schemas.openxmlformats.org/drawingml/2006/main">
          <a:off x="3367486" y="2270995"/>
          <a:ext cx="759482" cy="1562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t>JESD204A </a:t>
          </a:r>
        </a:p>
      </cdr:txBody>
    </cdr:sp>
  </cdr:relSizeAnchor>
  <cdr:relSizeAnchor xmlns:cdr="http://schemas.openxmlformats.org/drawingml/2006/chartDrawing">
    <cdr:from>
      <cdr:x>0.58517</cdr:x>
      <cdr:y>0.3341</cdr:y>
    </cdr:from>
    <cdr:to>
      <cdr:x>0.64996</cdr:x>
      <cdr:y>0.3341</cdr:y>
    </cdr:to>
    <cdr:cxnSp macro="">
      <cdr:nvCxnSpPr>
        <cdr:cNvPr id="10" name="Straight Arrow Connector 9">
          <a:extLst xmlns:a="http://schemas.openxmlformats.org/drawingml/2006/main">
            <a:ext uri="{FF2B5EF4-FFF2-40B4-BE49-F238E27FC236}">
              <a16:creationId xmlns:a16="http://schemas.microsoft.com/office/drawing/2014/main" id="{0429B1F2-E944-41F0-AFE4-A0B2E9B1ED04}"/>
            </a:ext>
          </a:extLst>
        </cdr:cNvPr>
        <cdr:cNvCxnSpPr/>
      </cdr:nvCxnSpPr>
      <cdr:spPr>
        <a:xfrm xmlns:a="http://schemas.openxmlformats.org/drawingml/2006/main">
          <a:off x="4711855" y="1751996"/>
          <a:ext cx="521701" cy="0"/>
        </a:xfrm>
        <a:prstGeom xmlns:a="http://schemas.openxmlformats.org/drawingml/2006/main" prst="straightConnector1">
          <a:avLst/>
        </a:prstGeom>
        <a:ln xmlns:a="http://schemas.openxmlformats.org/drawingml/2006/main" w="31750">
          <a:solidFill>
            <a:schemeClr val="accent3"/>
          </a:solidFill>
          <a:headEnd type="arrow"/>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0.74036</cdr:x>
      <cdr:y>0.30378</cdr:y>
    </cdr:from>
    <cdr:to>
      <cdr:x>0.83468</cdr:x>
      <cdr:y>0.37337</cdr:y>
    </cdr:to>
    <cdr:sp macro="" textlink="">
      <cdr:nvSpPr>
        <cdr:cNvPr id="12" name="TextBox 1"/>
        <cdr:cNvSpPr txBox="1"/>
      </cdr:nvSpPr>
      <cdr:spPr>
        <a:xfrm xmlns:a="http://schemas.openxmlformats.org/drawingml/2006/main">
          <a:off x="5961517" y="1593020"/>
          <a:ext cx="759481" cy="3649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i="1" dirty="0"/>
            <a:t>JESD204B</a:t>
          </a:r>
        </a:p>
        <a:p xmlns:a="http://schemas.openxmlformats.org/drawingml/2006/main">
          <a:pPr algn="ctr"/>
          <a:r>
            <a:rPr lang="en-US" sz="1200" b="1" i="1" dirty="0"/>
            <a:t>short trace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34" charset="-128"/>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7D439918-DE53-4A43-9E21-29D8A761B8D3}"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0.5</a:t>
            </a:r>
          </a:p>
        </p:txBody>
      </p:sp>
      <p:sp>
        <p:nvSpPr>
          <p:cNvPr id="93188" name="Slide Number Placeholder 3"/>
          <p:cNvSpPr>
            <a:spLocks noGrp="1"/>
          </p:cNvSpPr>
          <p:nvPr>
            <p:ph type="sldNum" sz="quarter" idx="5"/>
          </p:nvPr>
        </p:nvSpPr>
        <p:spPr bwMode="auto">
          <a:noFill/>
          <a:ln>
            <a:miter lim="800000"/>
            <a:headEnd/>
            <a:tailEnd/>
          </a:ln>
        </p:spPr>
        <p:txBody>
          <a:bodyPr/>
          <a:lstStyle/>
          <a:p>
            <a:fld id="{A5524969-2E6A-4F58-949A-98B91D727A77}"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0.5</a:t>
            </a:r>
          </a:p>
        </p:txBody>
      </p:sp>
      <p:sp>
        <p:nvSpPr>
          <p:cNvPr id="93188" name="Slide Number Placeholder 3"/>
          <p:cNvSpPr>
            <a:spLocks noGrp="1"/>
          </p:cNvSpPr>
          <p:nvPr>
            <p:ph type="sldNum" sz="quarter" idx="5"/>
          </p:nvPr>
        </p:nvSpPr>
        <p:spPr bwMode="auto">
          <a:noFill/>
          <a:ln>
            <a:miter lim="800000"/>
            <a:headEnd/>
            <a:tailEnd/>
          </a:ln>
        </p:spPr>
        <p:txBody>
          <a:bodyPr/>
          <a:lstStyle/>
          <a:p>
            <a:fld id="{A5524969-2E6A-4F58-949A-98B91D727A77}"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74638" y="1108075"/>
            <a:ext cx="9845676" cy="5538788"/>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276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1056859" indent="-406484" eaLnBrk="0" hangingPunct="0">
              <a:defRPr>
                <a:solidFill>
                  <a:schemeClr val="tx1"/>
                </a:solidFill>
                <a:latin typeface="Arial" pitchFamily="34" charset="0"/>
              </a:defRPr>
            </a:lvl2pPr>
            <a:lvl3pPr marL="1625937" indent="-325187" eaLnBrk="0" hangingPunct="0">
              <a:defRPr>
                <a:solidFill>
                  <a:schemeClr val="tx1"/>
                </a:solidFill>
                <a:latin typeface="Arial" pitchFamily="34" charset="0"/>
              </a:defRPr>
            </a:lvl3pPr>
            <a:lvl4pPr marL="2276311" indent="-325187" eaLnBrk="0" hangingPunct="0">
              <a:defRPr>
                <a:solidFill>
                  <a:schemeClr val="tx1"/>
                </a:solidFill>
                <a:latin typeface="Arial" pitchFamily="34" charset="0"/>
              </a:defRPr>
            </a:lvl4pPr>
            <a:lvl5pPr marL="2926686" indent="-325187" eaLnBrk="0" hangingPunct="0">
              <a:defRPr>
                <a:solidFill>
                  <a:schemeClr val="tx1"/>
                </a:solidFill>
                <a:latin typeface="Arial" pitchFamily="34" charset="0"/>
              </a:defRPr>
            </a:lvl5pPr>
            <a:lvl6pPr marL="3577061" indent="-325187" eaLnBrk="0" fontAlgn="base" hangingPunct="0">
              <a:spcBef>
                <a:spcPct val="0"/>
              </a:spcBef>
              <a:spcAft>
                <a:spcPct val="0"/>
              </a:spcAft>
              <a:defRPr>
                <a:solidFill>
                  <a:schemeClr val="tx1"/>
                </a:solidFill>
                <a:latin typeface="Arial" pitchFamily="34" charset="0"/>
              </a:defRPr>
            </a:lvl6pPr>
            <a:lvl7pPr marL="4227436" indent="-325187" eaLnBrk="0" fontAlgn="base" hangingPunct="0">
              <a:spcBef>
                <a:spcPct val="0"/>
              </a:spcBef>
              <a:spcAft>
                <a:spcPct val="0"/>
              </a:spcAft>
              <a:defRPr>
                <a:solidFill>
                  <a:schemeClr val="tx1"/>
                </a:solidFill>
                <a:latin typeface="Arial" pitchFamily="34" charset="0"/>
              </a:defRPr>
            </a:lvl7pPr>
            <a:lvl8pPr marL="4877811" indent="-325187" eaLnBrk="0" fontAlgn="base" hangingPunct="0">
              <a:spcBef>
                <a:spcPct val="0"/>
              </a:spcBef>
              <a:spcAft>
                <a:spcPct val="0"/>
              </a:spcAft>
              <a:defRPr>
                <a:solidFill>
                  <a:schemeClr val="tx1"/>
                </a:solidFill>
                <a:latin typeface="Arial" pitchFamily="34" charset="0"/>
              </a:defRPr>
            </a:lvl8pPr>
            <a:lvl9pPr marL="5528184" indent="-325187" eaLnBrk="0" fontAlgn="base" hangingPunct="0">
              <a:spcBef>
                <a:spcPct val="0"/>
              </a:spcBef>
              <a:spcAft>
                <a:spcPct val="0"/>
              </a:spcAft>
              <a:defRPr>
                <a:solidFill>
                  <a:schemeClr val="tx1"/>
                </a:solidFill>
                <a:latin typeface="Arial" pitchFamily="34" charset="0"/>
              </a:defRPr>
            </a:lvl9pPr>
          </a:lstStyle>
          <a:p>
            <a:pPr eaLnBrk="1" hangingPunct="1"/>
            <a:fld id="{7089918C-441B-4AEC-A214-7FE1DFAB5407}" type="datetime1">
              <a:rPr lang="en-US" smtClean="0"/>
              <a:pPr eaLnBrk="1" hangingPunct="1"/>
              <a:t>10/21/2021</a:t>
            </a:fld>
            <a:endParaRPr lang="en-US"/>
          </a:p>
        </p:txBody>
      </p:sp>
      <p:sp>
        <p:nvSpPr>
          <p:cNvPr id="276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1056859" indent="-406484" eaLnBrk="0" hangingPunct="0">
              <a:defRPr>
                <a:solidFill>
                  <a:schemeClr val="tx1"/>
                </a:solidFill>
                <a:latin typeface="Arial" pitchFamily="34" charset="0"/>
              </a:defRPr>
            </a:lvl2pPr>
            <a:lvl3pPr marL="1625937" indent="-325187" eaLnBrk="0" hangingPunct="0">
              <a:defRPr>
                <a:solidFill>
                  <a:schemeClr val="tx1"/>
                </a:solidFill>
                <a:latin typeface="Arial" pitchFamily="34" charset="0"/>
              </a:defRPr>
            </a:lvl3pPr>
            <a:lvl4pPr marL="2276311" indent="-325187" eaLnBrk="0" hangingPunct="0">
              <a:defRPr>
                <a:solidFill>
                  <a:schemeClr val="tx1"/>
                </a:solidFill>
                <a:latin typeface="Arial" pitchFamily="34" charset="0"/>
              </a:defRPr>
            </a:lvl4pPr>
            <a:lvl5pPr marL="2926686" indent="-325187" eaLnBrk="0" hangingPunct="0">
              <a:defRPr>
                <a:solidFill>
                  <a:schemeClr val="tx1"/>
                </a:solidFill>
                <a:latin typeface="Arial" pitchFamily="34" charset="0"/>
              </a:defRPr>
            </a:lvl5pPr>
            <a:lvl6pPr marL="3577061" indent="-325187" eaLnBrk="0" fontAlgn="base" hangingPunct="0">
              <a:spcBef>
                <a:spcPct val="0"/>
              </a:spcBef>
              <a:spcAft>
                <a:spcPct val="0"/>
              </a:spcAft>
              <a:defRPr>
                <a:solidFill>
                  <a:schemeClr val="tx1"/>
                </a:solidFill>
                <a:latin typeface="Arial" pitchFamily="34" charset="0"/>
              </a:defRPr>
            </a:lvl6pPr>
            <a:lvl7pPr marL="4227436" indent="-325187" eaLnBrk="0" fontAlgn="base" hangingPunct="0">
              <a:spcBef>
                <a:spcPct val="0"/>
              </a:spcBef>
              <a:spcAft>
                <a:spcPct val="0"/>
              </a:spcAft>
              <a:defRPr>
                <a:solidFill>
                  <a:schemeClr val="tx1"/>
                </a:solidFill>
                <a:latin typeface="Arial" pitchFamily="34" charset="0"/>
              </a:defRPr>
            </a:lvl7pPr>
            <a:lvl8pPr marL="4877811" indent="-325187" eaLnBrk="0" fontAlgn="base" hangingPunct="0">
              <a:spcBef>
                <a:spcPct val="0"/>
              </a:spcBef>
              <a:spcAft>
                <a:spcPct val="0"/>
              </a:spcAft>
              <a:defRPr>
                <a:solidFill>
                  <a:schemeClr val="tx1"/>
                </a:solidFill>
                <a:latin typeface="Arial" pitchFamily="34" charset="0"/>
              </a:defRPr>
            </a:lvl8pPr>
            <a:lvl9pPr marL="5528184" indent="-325187" eaLnBrk="0" fontAlgn="base" hangingPunct="0">
              <a:spcBef>
                <a:spcPct val="0"/>
              </a:spcBef>
              <a:spcAft>
                <a:spcPct val="0"/>
              </a:spcAft>
              <a:defRPr>
                <a:solidFill>
                  <a:schemeClr val="tx1"/>
                </a:solidFill>
                <a:latin typeface="Arial" pitchFamily="34" charset="0"/>
              </a:defRPr>
            </a:lvl9pPr>
          </a:lstStyle>
          <a:p>
            <a:pPr eaLnBrk="1" hangingPunct="1"/>
            <a:fld id="{865A67C0-4F38-4EA5-AC8B-CD7E101E5B63}" type="slidenum">
              <a:rPr lang="en-US" smtClean="0"/>
              <a:pPr eaLnBrk="1" hangingPunct="1"/>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95236" name="Slide Number Placeholder 3"/>
          <p:cNvSpPr>
            <a:spLocks noGrp="1"/>
          </p:cNvSpPr>
          <p:nvPr>
            <p:ph type="sldNum" sz="quarter" idx="5"/>
          </p:nvPr>
        </p:nvSpPr>
        <p:spPr bwMode="auto">
          <a:noFill/>
          <a:ln>
            <a:miter lim="800000"/>
            <a:headEnd/>
            <a:tailEnd/>
          </a:ln>
        </p:spPr>
        <p:txBody>
          <a:bodyPr/>
          <a:lstStyle/>
          <a:p>
            <a:fld id="{160F4A36-57EA-41D5-972E-AD69176B0EF6}"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97284" name="Slide Number Placeholder 3"/>
          <p:cNvSpPr>
            <a:spLocks noGrp="1"/>
          </p:cNvSpPr>
          <p:nvPr>
            <p:ph type="sldNum" sz="quarter" idx="5"/>
          </p:nvPr>
        </p:nvSpPr>
        <p:spPr bwMode="auto">
          <a:noFill/>
          <a:ln>
            <a:miter lim="800000"/>
            <a:headEnd/>
            <a:tailEnd/>
          </a:ln>
        </p:spPr>
        <p:txBody>
          <a:bodyPr/>
          <a:lstStyle/>
          <a:p>
            <a:fld id="{FE6B3A1F-FC3E-4E72-AB8D-8A2ECB561113}"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95236" name="Slide Number Placeholder 3"/>
          <p:cNvSpPr>
            <a:spLocks noGrp="1"/>
          </p:cNvSpPr>
          <p:nvPr>
            <p:ph type="sldNum" sz="quarter" idx="5"/>
          </p:nvPr>
        </p:nvSpPr>
        <p:spPr bwMode="auto">
          <a:noFill/>
          <a:ln>
            <a:miter lim="800000"/>
            <a:headEnd/>
            <a:tailEnd/>
          </a:ln>
        </p:spPr>
        <p:txBody>
          <a:bodyPr/>
          <a:lstStyle/>
          <a:p>
            <a:fld id="{160F4A36-57EA-41D5-972E-AD69176B0EF6}"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24</a:t>
            </a:fld>
            <a:endParaRPr lang="en-US"/>
          </a:p>
        </p:txBody>
      </p:sp>
    </p:spTree>
    <p:extLst>
      <p:ext uri="{BB962C8B-B14F-4D97-AF65-F5344CB8AC3E}">
        <p14:creationId xmlns:p14="http://schemas.microsoft.com/office/powerpoint/2010/main" val="1246740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2</a:t>
            </a:r>
          </a:p>
        </p:txBody>
      </p:sp>
      <p:sp>
        <p:nvSpPr>
          <p:cNvPr id="98308" name="Slide Number Placeholder 3"/>
          <p:cNvSpPr>
            <a:spLocks noGrp="1"/>
          </p:cNvSpPr>
          <p:nvPr>
            <p:ph type="sldNum" sz="quarter" idx="5"/>
          </p:nvPr>
        </p:nvSpPr>
        <p:spPr bwMode="auto">
          <a:noFill/>
          <a:ln>
            <a:miter lim="800000"/>
            <a:headEnd/>
            <a:tailEnd/>
          </a:ln>
        </p:spPr>
        <p:txBody>
          <a:bodyPr/>
          <a:lstStyle/>
          <a:p>
            <a:fld id="{30D5B5D2-AD9D-4FD8-A727-8DB69FC859E6}"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99332" name="Slide Number Placeholder 3"/>
          <p:cNvSpPr>
            <a:spLocks noGrp="1"/>
          </p:cNvSpPr>
          <p:nvPr>
            <p:ph type="sldNum" sz="quarter" idx="5"/>
          </p:nvPr>
        </p:nvSpPr>
        <p:spPr bwMode="auto">
          <a:noFill/>
          <a:ln>
            <a:miter lim="800000"/>
            <a:headEnd/>
            <a:tailEnd/>
          </a:ln>
        </p:spPr>
        <p:txBody>
          <a:bodyPr/>
          <a:lstStyle/>
          <a:p>
            <a:fld id="{7EE58E3E-877D-42E2-867C-8DAF39088BD0}"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r>
              <a:rPr lang="en-US" dirty="0"/>
              <a:t>The JESD204B standard provides a method to interface one or more data converters to logic device, such as a FPGA or ASIC over a high speed serial interface in place of a parallel interface which requires many more traces.</a:t>
            </a:r>
          </a:p>
          <a:p>
            <a:r>
              <a:rPr lang="en-US" dirty="0"/>
              <a:t>This updated interface now</a:t>
            </a:r>
            <a:r>
              <a:rPr lang="en-US" baseline="0" dirty="0"/>
              <a:t> has the capability to run up to 12.5Gbps per serial pairs, usually called lanes. The lanes from a converter that are connected to the logic device is called a link. Each lane has its own embedded clock and with the use of special characters created by the 8b/10b encoding, provides a robust, framed serial data interface. </a:t>
            </a:r>
          </a:p>
          <a:p>
            <a:endParaRPr lang="en-US" baseline="0" dirty="0"/>
          </a:p>
          <a:p>
            <a:r>
              <a:rPr lang="en-US" baseline="0" dirty="0"/>
              <a:t>Reduces number of data I/O traces       Allows for smaller data converters, which minimizes board area required      Uses lane buffering to lessen the lane matching requirement  </a:t>
            </a:r>
          </a:p>
          <a:p>
            <a:endParaRPr lang="en-US" baseline="0" dirty="0"/>
          </a:p>
          <a:p>
            <a:r>
              <a:rPr lang="en-US" baseline="0" dirty="0"/>
              <a:t>Allows for a faster interface, as LVDS is limited to about 1.6Gbps                 Most new high speed converters are going to this standard.   </a:t>
            </a:r>
          </a:p>
          <a:p>
            <a:endParaRPr lang="en-US" baseline="0" dirty="0"/>
          </a:p>
          <a:p>
            <a:r>
              <a:rPr lang="en-US" baseline="0" dirty="0"/>
              <a:t>   </a:t>
            </a:r>
            <a:r>
              <a:rPr lang="en-US" dirty="0"/>
              <a:t> </a:t>
            </a:r>
          </a:p>
        </p:txBody>
      </p:sp>
      <p:sp>
        <p:nvSpPr>
          <p:cNvPr id="4" name="Slide Number Placeholder 3"/>
          <p:cNvSpPr>
            <a:spLocks noGrp="1"/>
          </p:cNvSpPr>
          <p:nvPr>
            <p:ph type="sldNum" sz="quarter" idx="10"/>
          </p:nvPr>
        </p:nvSpPr>
        <p:spPr/>
        <p:txBody>
          <a:bodyPr/>
          <a:lstStyle/>
          <a:p>
            <a:pPr>
              <a:defRPr/>
            </a:pPr>
            <a:fld id="{6D5A6FA9-CC31-400A-AF32-1F75DE4F088A}" type="slidenum">
              <a:rPr lang="en-US" smtClean="0"/>
              <a:pPr>
                <a:defRPr/>
              </a:pPr>
              <a:t>4</a:t>
            </a:fld>
            <a:endParaRPr lang="en-US"/>
          </a:p>
        </p:txBody>
      </p:sp>
    </p:spTree>
    <p:extLst>
      <p:ext uri="{BB962C8B-B14F-4D97-AF65-F5344CB8AC3E}">
        <p14:creationId xmlns:p14="http://schemas.microsoft.com/office/powerpoint/2010/main" val="1359991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0.5</a:t>
            </a:r>
          </a:p>
        </p:txBody>
      </p:sp>
      <p:sp>
        <p:nvSpPr>
          <p:cNvPr id="100356" name="Slide Number Placeholder 3"/>
          <p:cNvSpPr>
            <a:spLocks noGrp="1"/>
          </p:cNvSpPr>
          <p:nvPr>
            <p:ph type="sldNum" sz="quarter" idx="5"/>
          </p:nvPr>
        </p:nvSpPr>
        <p:spPr bwMode="auto">
          <a:noFill/>
          <a:ln>
            <a:miter lim="800000"/>
            <a:headEnd/>
            <a:tailEnd/>
          </a:ln>
        </p:spPr>
        <p:txBody>
          <a:bodyPr/>
          <a:lstStyle/>
          <a:p>
            <a:fld id="{76B14FB7-F20B-484B-BF67-068D435FC161}"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101380" name="Slide Number Placeholder 3"/>
          <p:cNvSpPr>
            <a:spLocks noGrp="1"/>
          </p:cNvSpPr>
          <p:nvPr>
            <p:ph type="sldNum" sz="quarter" idx="5"/>
          </p:nvPr>
        </p:nvSpPr>
        <p:spPr bwMode="auto">
          <a:noFill/>
          <a:ln>
            <a:miter lim="800000"/>
            <a:headEnd/>
            <a:tailEnd/>
          </a:ln>
        </p:spPr>
        <p:txBody>
          <a:bodyPr/>
          <a:lstStyle/>
          <a:p>
            <a:fld id="{107AB0C4-D82D-4E97-8552-502B14CEAC03}"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2</a:t>
            </a:r>
          </a:p>
        </p:txBody>
      </p:sp>
      <p:sp>
        <p:nvSpPr>
          <p:cNvPr id="102404" name="Slide Number Placeholder 3"/>
          <p:cNvSpPr>
            <a:spLocks noGrp="1"/>
          </p:cNvSpPr>
          <p:nvPr>
            <p:ph type="sldNum" sz="quarter" idx="5"/>
          </p:nvPr>
        </p:nvSpPr>
        <p:spPr bwMode="auto">
          <a:noFill/>
          <a:ln>
            <a:miter lim="800000"/>
            <a:headEnd/>
            <a:tailEnd/>
          </a:ln>
        </p:spPr>
        <p:txBody>
          <a:bodyPr/>
          <a:lstStyle/>
          <a:p>
            <a:fld id="{88454D3C-B288-4FD5-894D-1DB41F483257}"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104452" name="Slide Number Placeholder 3"/>
          <p:cNvSpPr>
            <a:spLocks noGrp="1"/>
          </p:cNvSpPr>
          <p:nvPr>
            <p:ph type="sldNum" sz="quarter" idx="5"/>
          </p:nvPr>
        </p:nvSpPr>
        <p:spPr bwMode="auto">
          <a:noFill/>
          <a:ln>
            <a:miter lim="800000"/>
            <a:headEnd/>
            <a:tailEnd/>
          </a:ln>
        </p:spPr>
        <p:txBody>
          <a:bodyPr/>
          <a:lstStyle/>
          <a:p>
            <a:fld id="{F4F181AF-3BCA-4703-A36E-E956B891E596}"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105476" name="Slide Number Placeholder 3"/>
          <p:cNvSpPr>
            <a:spLocks noGrp="1"/>
          </p:cNvSpPr>
          <p:nvPr>
            <p:ph type="sldNum" sz="quarter" idx="5"/>
          </p:nvPr>
        </p:nvSpPr>
        <p:spPr bwMode="auto">
          <a:noFill/>
          <a:ln>
            <a:miter lim="800000"/>
            <a:headEnd/>
            <a:tailEnd/>
          </a:ln>
        </p:spPr>
        <p:txBody>
          <a:bodyPr/>
          <a:lstStyle/>
          <a:p>
            <a:fld id="{1C3626E5-6BE2-442F-9C39-047CEDCDFC77}"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105476" name="Slide Number Placeholder 3"/>
          <p:cNvSpPr>
            <a:spLocks noGrp="1"/>
          </p:cNvSpPr>
          <p:nvPr>
            <p:ph type="sldNum" sz="quarter" idx="5"/>
          </p:nvPr>
        </p:nvSpPr>
        <p:spPr bwMode="auto">
          <a:noFill/>
          <a:ln>
            <a:miter lim="800000"/>
            <a:headEnd/>
            <a:tailEnd/>
          </a:ln>
        </p:spPr>
        <p:txBody>
          <a:bodyPr/>
          <a:lstStyle/>
          <a:p>
            <a:fld id="{1C3626E5-6BE2-442F-9C39-047CEDCDFC77}" type="slidenum">
              <a:rPr lang="en-US" smtClean="0"/>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1</a:t>
            </a:r>
          </a:p>
          <a:p>
            <a:r>
              <a:rPr lang="en-US">
                <a:ea typeface="ＭＳ Ｐゴシック" pitchFamily="34" charset="-128"/>
              </a:rPr>
              <a:t>Figure below shows a simplified state diagram for the aforementioned link operations. Note that the receiver goes back to initial state if it receives four /K/ = /K28.5/ symbols or four invalid symbols in succession. Similarly the transmitter goes back to the initial state if SYNC signal (active low) is asserted back by receiver.</a:t>
            </a:r>
          </a:p>
          <a:p>
            <a:endParaRPr lang="en-US">
              <a:ea typeface="ＭＳ Ｐゴシック" pitchFamily="3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1117278" indent="-429722" eaLnBrk="0" hangingPunct="0">
              <a:defRPr>
                <a:solidFill>
                  <a:schemeClr val="tx1"/>
                </a:solidFill>
                <a:latin typeface="Arial" pitchFamily="34" charset="0"/>
                <a:ea typeface="ＭＳ Ｐゴシック" pitchFamily="34" charset="-128"/>
              </a:defRPr>
            </a:lvl2pPr>
            <a:lvl3pPr marL="1718889" indent="-343777" eaLnBrk="0" hangingPunct="0">
              <a:defRPr>
                <a:solidFill>
                  <a:schemeClr val="tx1"/>
                </a:solidFill>
                <a:latin typeface="Arial" pitchFamily="34" charset="0"/>
                <a:ea typeface="ＭＳ Ｐゴシック" pitchFamily="34" charset="-128"/>
              </a:defRPr>
            </a:lvl3pPr>
            <a:lvl4pPr marL="2406445" indent="-343777" eaLnBrk="0" hangingPunct="0">
              <a:defRPr>
                <a:solidFill>
                  <a:schemeClr val="tx1"/>
                </a:solidFill>
                <a:latin typeface="Arial" pitchFamily="34" charset="0"/>
                <a:ea typeface="ＭＳ Ｐゴシック" pitchFamily="34" charset="-128"/>
              </a:defRPr>
            </a:lvl4pPr>
            <a:lvl5pPr marL="3094001" indent="-343777" eaLnBrk="0" hangingPunct="0">
              <a:defRPr>
                <a:solidFill>
                  <a:schemeClr val="tx1"/>
                </a:solidFill>
                <a:latin typeface="Arial" pitchFamily="34" charset="0"/>
                <a:ea typeface="ＭＳ Ｐゴシック" pitchFamily="34" charset="-128"/>
              </a:defRPr>
            </a:lvl5pPr>
            <a:lvl6pPr marL="3781556" indent="-343777" defTabSz="687556" eaLnBrk="0" fontAlgn="base" hangingPunct="0">
              <a:spcBef>
                <a:spcPct val="0"/>
              </a:spcBef>
              <a:spcAft>
                <a:spcPct val="0"/>
              </a:spcAft>
              <a:defRPr>
                <a:solidFill>
                  <a:schemeClr val="tx1"/>
                </a:solidFill>
                <a:latin typeface="Arial" pitchFamily="34" charset="0"/>
                <a:ea typeface="ＭＳ Ｐゴシック" pitchFamily="34" charset="-128"/>
              </a:defRPr>
            </a:lvl6pPr>
            <a:lvl7pPr marL="4469112" indent="-343777" defTabSz="687556" eaLnBrk="0" fontAlgn="base" hangingPunct="0">
              <a:spcBef>
                <a:spcPct val="0"/>
              </a:spcBef>
              <a:spcAft>
                <a:spcPct val="0"/>
              </a:spcAft>
              <a:defRPr>
                <a:solidFill>
                  <a:schemeClr val="tx1"/>
                </a:solidFill>
                <a:latin typeface="Arial" pitchFamily="34" charset="0"/>
                <a:ea typeface="ＭＳ Ｐゴシック" pitchFamily="34" charset="-128"/>
              </a:defRPr>
            </a:lvl7pPr>
            <a:lvl8pPr marL="5156668" indent="-343777" defTabSz="687556" eaLnBrk="0" fontAlgn="base" hangingPunct="0">
              <a:spcBef>
                <a:spcPct val="0"/>
              </a:spcBef>
              <a:spcAft>
                <a:spcPct val="0"/>
              </a:spcAft>
              <a:defRPr>
                <a:solidFill>
                  <a:schemeClr val="tx1"/>
                </a:solidFill>
                <a:latin typeface="Arial" pitchFamily="34" charset="0"/>
                <a:ea typeface="ＭＳ Ｐゴシック" pitchFamily="34" charset="-128"/>
              </a:defRPr>
            </a:lvl8pPr>
            <a:lvl9pPr marL="5844224" indent="-343777" defTabSz="68755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E446A2A-7806-4067-8333-20DD07E83B3C}" type="slidenum">
              <a:rPr lang="en-US">
                <a:latin typeface="Calibri" pitchFamily="34" charset="0"/>
              </a:rPr>
              <a:pPr eaLnBrk="1" hangingPunct="1"/>
              <a:t>40</a:t>
            </a:fld>
            <a:endParaRPr 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107524" name="Slide Number Placeholder 3"/>
          <p:cNvSpPr>
            <a:spLocks noGrp="1"/>
          </p:cNvSpPr>
          <p:nvPr>
            <p:ph type="sldNum" sz="quarter" idx="5"/>
          </p:nvPr>
        </p:nvSpPr>
        <p:spPr bwMode="auto">
          <a:noFill/>
          <a:ln>
            <a:miter lim="800000"/>
            <a:headEnd/>
            <a:tailEnd/>
          </a:ln>
        </p:spPr>
        <p:txBody>
          <a:bodyPr/>
          <a:lstStyle/>
          <a:p>
            <a:fld id="{E80B815E-BFBB-4AEA-812C-AC10241DADD0}" type="slidenum">
              <a:rPr lang="en-US" smtClean="0"/>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0.5</a:t>
            </a:r>
          </a:p>
        </p:txBody>
      </p:sp>
      <p:sp>
        <p:nvSpPr>
          <p:cNvPr id="108548" name="Slide Number Placeholder 3"/>
          <p:cNvSpPr>
            <a:spLocks noGrp="1"/>
          </p:cNvSpPr>
          <p:nvPr>
            <p:ph type="sldNum" sz="quarter" idx="5"/>
          </p:nvPr>
        </p:nvSpPr>
        <p:spPr bwMode="auto">
          <a:noFill/>
          <a:ln>
            <a:miter lim="800000"/>
            <a:headEnd/>
            <a:tailEnd/>
          </a:ln>
        </p:spPr>
        <p:txBody>
          <a:bodyPr/>
          <a:lstStyle/>
          <a:p>
            <a:fld id="{4DE79266-C4AA-476D-8702-9266E44F460E}" type="slidenum">
              <a:rPr lang="en-US" smtClean="0"/>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111620" name="Slide Number Placeholder 3"/>
          <p:cNvSpPr>
            <a:spLocks noGrp="1"/>
          </p:cNvSpPr>
          <p:nvPr>
            <p:ph type="sldNum" sz="quarter" idx="5"/>
          </p:nvPr>
        </p:nvSpPr>
        <p:spPr bwMode="auto">
          <a:noFill/>
          <a:ln>
            <a:miter lim="800000"/>
            <a:headEnd/>
            <a:tailEnd/>
          </a:ln>
        </p:spPr>
        <p:txBody>
          <a:bodyPr/>
          <a:lstStyle/>
          <a:p>
            <a:fld id="{4A99FD88-B197-4368-AC3F-4B3EEAD1B5D8}"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pitchFamily="34" charset="-128"/>
              </a:rPr>
              <a:t>This</a:t>
            </a:r>
            <a:r>
              <a:rPr lang="en-US" baseline="0" dirty="0">
                <a:ea typeface="ＭＳ Ｐゴシック" pitchFamily="34" charset="-128"/>
              </a:rPr>
              <a:t> is a 147 page document</a:t>
            </a:r>
          </a:p>
          <a:p>
            <a:endParaRPr lang="en-US" baseline="0" dirty="0">
              <a:ea typeface="ＭＳ Ｐゴシック" pitchFamily="34" charset="-128"/>
            </a:endParaRPr>
          </a:p>
          <a:p>
            <a:r>
              <a:rPr lang="en-US" baseline="0" dirty="0">
                <a:ea typeface="ＭＳ Ｐゴシック" pitchFamily="34" charset="-128"/>
              </a:rPr>
              <a:t>Many figures, tables , </a:t>
            </a:r>
            <a:r>
              <a:rPr lang="en-US" baseline="0" dirty="0" err="1">
                <a:ea typeface="ＭＳ Ｐゴシック" pitchFamily="34" charset="-128"/>
              </a:rPr>
              <a:t>ect</a:t>
            </a:r>
            <a:r>
              <a:rPr lang="en-US" baseline="0" dirty="0">
                <a:ea typeface="ＭＳ Ｐゴシック" pitchFamily="34" charset="-128"/>
              </a:rPr>
              <a:t> in this document are from  this document.</a:t>
            </a:r>
            <a:endParaRPr lang="en-US" dirty="0">
              <a:ea typeface="ＭＳ Ｐゴシック" pitchFamily="34" charset="-128"/>
            </a:endParaRPr>
          </a:p>
        </p:txBody>
      </p:sp>
      <p:sp>
        <p:nvSpPr>
          <p:cNvPr id="91140" name="Slide Number Placeholder 3"/>
          <p:cNvSpPr>
            <a:spLocks noGrp="1"/>
          </p:cNvSpPr>
          <p:nvPr>
            <p:ph type="sldNum" sz="quarter" idx="5"/>
          </p:nvPr>
        </p:nvSpPr>
        <p:spPr bwMode="auto">
          <a:noFill/>
          <a:ln>
            <a:miter lim="800000"/>
            <a:headEnd/>
            <a:tailEnd/>
          </a:ln>
        </p:spPr>
        <p:txBody>
          <a:bodyPr/>
          <a:lstStyle/>
          <a:p>
            <a:fld id="{5535D43C-7E51-475B-A651-424EEBD72640}"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955675" y="1108075"/>
            <a:ext cx="7385050" cy="5538788"/>
          </a:xfrm>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111620" name="Slide Number Placeholder 3"/>
          <p:cNvSpPr>
            <a:spLocks noGrp="1"/>
          </p:cNvSpPr>
          <p:nvPr>
            <p:ph type="sldNum" sz="quarter" idx="5"/>
          </p:nvPr>
        </p:nvSpPr>
        <p:spPr bwMode="auto">
          <a:noFill/>
          <a:ln>
            <a:miter lim="800000"/>
            <a:headEnd/>
            <a:tailEnd/>
          </a:ln>
        </p:spPr>
        <p:txBody>
          <a:bodyPr/>
          <a:lstStyle/>
          <a:p>
            <a:fld id="{4A99FD88-B197-4368-AC3F-4B3EEAD1B5D8}" type="slidenum">
              <a:rPr lang="en-US" smtClean="0"/>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112644" name="Slide Number Placeholder 3"/>
          <p:cNvSpPr>
            <a:spLocks noGrp="1"/>
          </p:cNvSpPr>
          <p:nvPr>
            <p:ph type="sldNum" sz="quarter" idx="5"/>
          </p:nvPr>
        </p:nvSpPr>
        <p:spPr bwMode="auto">
          <a:noFill/>
          <a:ln>
            <a:miter lim="800000"/>
            <a:headEnd/>
            <a:tailEnd/>
          </a:ln>
        </p:spPr>
        <p:txBody>
          <a:bodyPr/>
          <a:lstStyle/>
          <a:p>
            <a:fld id="{39B56EE1-2F4F-432B-9478-C7338E284206}" type="slidenum">
              <a:rPr lang="en-US" smtClean="0"/>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113668" name="Slide Number Placeholder 3"/>
          <p:cNvSpPr>
            <a:spLocks noGrp="1"/>
          </p:cNvSpPr>
          <p:nvPr>
            <p:ph type="sldNum" sz="quarter" idx="5"/>
          </p:nvPr>
        </p:nvSpPr>
        <p:spPr bwMode="auto">
          <a:noFill/>
          <a:ln>
            <a:miter lim="800000"/>
            <a:headEnd/>
            <a:tailEnd/>
          </a:ln>
        </p:spPr>
        <p:txBody>
          <a:bodyPr/>
          <a:lstStyle/>
          <a:p>
            <a:fld id="{CCC6D1D9-E4CB-4DC3-8875-D70FD3CBB511}" type="slidenum">
              <a:rPr lang="en-US" smtClean="0"/>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r>
              <a:rPr lang="en-US" dirty="0"/>
              <a:t>RBD </a:t>
            </a:r>
            <a:r>
              <a:rPr lang="en-US"/>
              <a:t>= Receiver </a:t>
            </a:r>
            <a:r>
              <a:rPr lang="en-US" dirty="0"/>
              <a:t>Buffer Delay</a:t>
            </a:r>
          </a:p>
        </p:txBody>
      </p:sp>
      <p:sp>
        <p:nvSpPr>
          <p:cNvPr id="4" name="Slide Number Placeholder 3"/>
          <p:cNvSpPr>
            <a:spLocks noGrp="1"/>
          </p:cNvSpPr>
          <p:nvPr>
            <p:ph type="sldNum" sz="quarter" idx="10"/>
          </p:nvPr>
        </p:nvSpPr>
        <p:spPr/>
        <p:txBody>
          <a:bodyPr/>
          <a:lstStyle/>
          <a:p>
            <a:fld id="{F603C3B5-9CFC-4B60-AD1F-942309290D4C}" type="slidenum">
              <a:rPr lang="en-US" smtClean="0"/>
              <a:pPr/>
              <a:t>47</a:t>
            </a:fld>
            <a:endParaRPr lang="en-US"/>
          </a:p>
        </p:txBody>
      </p:sp>
    </p:spTree>
    <p:extLst>
      <p:ext uri="{BB962C8B-B14F-4D97-AF65-F5344CB8AC3E}">
        <p14:creationId xmlns:p14="http://schemas.microsoft.com/office/powerpoint/2010/main" val="2423942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114692" name="Slide Number Placeholder 3"/>
          <p:cNvSpPr>
            <a:spLocks noGrp="1"/>
          </p:cNvSpPr>
          <p:nvPr>
            <p:ph type="sldNum" sz="quarter" idx="5"/>
          </p:nvPr>
        </p:nvSpPr>
        <p:spPr bwMode="auto">
          <a:noFill/>
          <a:ln>
            <a:miter lim="800000"/>
            <a:headEnd/>
            <a:tailEnd/>
          </a:ln>
        </p:spPr>
        <p:txBody>
          <a:bodyPr/>
          <a:lstStyle/>
          <a:p>
            <a:fld id="{12B42680-055B-4C21-8DC8-EEA6FA379C84}" type="slidenum">
              <a:rPr lang="en-US" smtClean="0"/>
              <a:pPr/>
              <a:t>49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114692" name="Slide Number Placeholder 3"/>
          <p:cNvSpPr>
            <a:spLocks noGrp="1"/>
          </p:cNvSpPr>
          <p:nvPr>
            <p:ph type="sldNum" sz="quarter" idx="5"/>
          </p:nvPr>
        </p:nvSpPr>
        <p:spPr bwMode="auto">
          <a:noFill/>
          <a:ln>
            <a:miter lim="800000"/>
            <a:headEnd/>
            <a:tailEnd/>
          </a:ln>
        </p:spPr>
        <p:txBody>
          <a:bodyPr/>
          <a:lstStyle/>
          <a:p>
            <a:fld id="{12B42680-055B-4C21-8DC8-EEA6FA379C84}" type="slidenum">
              <a:rPr lang="en-US" smtClean="0"/>
              <a:pPr/>
              <a:t>50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114692" name="Slide Number Placeholder 3"/>
          <p:cNvSpPr>
            <a:spLocks noGrp="1"/>
          </p:cNvSpPr>
          <p:nvPr>
            <p:ph type="sldNum" sz="quarter" idx="5"/>
          </p:nvPr>
        </p:nvSpPr>
        <p:spPr bwMode="auto">
          <a:noFill/>
          <a:ln>
            <a:miter lim="800000"/>
            <a:headEnd/>
            <a:tailEnd/>
          </a:ln>
        </p:spPr>
        <p:txBody>
          <a:bodyPr/>
          <a:lstStyle/>
          <a:p>
            <a:fld id="{12B42680-055B-4C21-8DC8-EEA6FA379C84}" type="slidenum">
              <a:rPr lang="en-US" smtClean="0"/>
              <a:pPr/>
              <a:t>51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274638" y="1108075"/>
            <a:ext cx="9845676" cy="5538788"/>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2867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1056859" indent="-406484" eaLnBrk="0" hangingPunct="0">
              <a:defRPr>
                <a:solidFill>
                  <a:schemeClr val="tx1"/>
                </a:solidFill>
                <a:latin typeface="Arial" pitchFamily="34" charset="0"/>
              </a:defRPr>
            </a:lvl2pPr>
            <a:lvl3pPr marL="1625937" indent="-325187" eaLnBrk="0" hangingPunct="0">
              <a:defRPr>
                <a:solidFill>
                  <a:schemeClr val="tx1"/>
                </a:solidFill>
                <a:latin typeface="Arial" pitchFamily="34" charset="0"/>
              </a:defRPr>
            </a:lvl3pPr>
            <a:lvl4pPr marL="2276311" indent="-325187" eaLnBrk="0" hangingPunct="0">
              <a:defRPr>
                <a:solidFill>
                  <a:schemeClr val="tx1"/>
                </a:solidFill>
                <a:latin typeface="Arial" pitchFamily="34" charset="0"/>
              </a:defRPr>
            </a:lvl4pPr>
            <a:lvl5pPr marL="2926686" indent="-325187" eaLnBrk="0" hangingPunct="0">
              <a:defRPr>
                <a:solidFill>
                  <a:schemeClr val="tx1"/>
                </a:solidFill>
                <a:latin typeface="Arial" pitchFamily="34" charset="0"/>
              </a:defRPr>
            </a:lvl5pPr>
            <a:lvl6pPr marL="3577061" indent="-325187" eaLnBrk="0" fontAlgn="base" hangingPunct="0">
              <a:spcBef>
                <a:spcPct val="0"/>
              </a:spcBef>
              <a:spcAft>
                <a:spcPct val="0"/>
              </a:spcAft>
              <a:defRPr>
                <a:solidFill>
                  <a:schemeClr val="tx1"/>
                </a:solidFill>
                <a:latin typeface="Arial" pitchFamily="34" charset="0"/>
              </a:defRPr>
            </a:lvl6pPr>
            <a:lvl7pPr marL="4227436" indent="-325187" eaLnBrk="0" fontAlgn="base" hangingPunct="0">
              <a:spcBef>
                <a:spcPct val="0"/>
              </a:spcBef>
              <a:spcAft>
                <a:spcPct val="0"/>
              </a:spcAft>
              <a:defRPr>
                <a:solidFill>
                  <a:schemeClr val="tx1"/>
                </a:solidFill>
                <a:latin typeface="Arial" pitchFamily="34" charset="0"/>
              </a:defRPr>
            </a:lvl7pPr>
            <a:lvl8pPr marL="4877811" indent="-325187" eaLnBrk="0" fontAlgn="base" hangingPunct="0">
              <a:spcBef>
                <a:spcPct val="0"/>
              </a:spcBef>
              <a:spcAft>
                <a:spcPct val="0"/>
              </a:spcAft>
              <a:defRPr>
                <a:solidFill>
                  <a:schemeClr val="tx1"/>
                </a:solidFill>
                <a:latin typeface="Arial" pitchFamily="34" charset="0"/>
              </a:defRPr>
            </a:lvl8pPr>
            <a:lvl9pPr marL="5528184" indent="-325187" eaLnBrk="0" fontAlgn="base" hangingPunct="0">
              <a:spcBef>
                <a:spcPct val="0"/>
              </a:spcBef>
              <a:spcAft>
                <a:spcPct val="0"/>
              </a:spcAft>
              <a:defRPr>
                <a:solidFill>
                  <a:schemeClr val="tx1"/>
                </a:solidFill>
                <a:latin typeface="Arial" pitchFamily="34" charset="0"/>
              </a:defRPr>
            </a:lvl9pPr>
          </a:lstStyle>
          <a:p>
            <a:pPr eaLnBrk="1" hangingPunct="1"/>
            <a:fld id="{F33D63D8-710C-49A7-A704-316E5893691B}" type="datetime1">
              <a:rPr lang="en-US" smtClean="0"/>
              <a:pPr eaLnBrk="1" hangingPunct="1"/>
              <a:t>10/21/2021</a:t>
            </a:fld>
            <a:endParaRPr lang="en-US"/>
          </a:p>
        </p:txBody>
      </p:sp>
      <p:sp>
        <p:nvSpPr>
          <p:cNvPr id="286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1056859" indent="-406484" eaLnBrk="0" hangingPunct="0">
              <a:defRPr>
                <a:solidFill>
                  <a:schemeClr val="tx1"/>
                </a:solidFill>
                <a:latin typeface="Arial" pitchFamily="34" charset="0"/>
              </a:defRPr>
            </a:lvl2pPr>
            <a:lvl3pPr marL="1625937" indent="-325187" eaLnBrk="0" hangingPunct="0">
              <a:defRPr>
                <a:solidFill>
                  <a:schemeClr val="tx1"/>
                </a:solidFill>
                <a:latin typeface="Arial" pitchFamily="34" charset="0"/>
              </a:defRPr>
            </a:lvl3pPr>
            <a:lvl4pPr marL="2276311" indent="-325187" eaLnBrk="0" hangingPunct="0">
              <a:defRPr>
                <a:solidFill>
                  <a:schemeClr val="tx1"/>
                </a:solidFill>
                <a:latin typeface="Arial" pitchFamily="34" charset="0"/>
              </a:defRPr>
            </a:lvl4pPr>
            <a:lvl5pPr marL="2926686" indent="-325187" eaLnBrk="0" hangingPunct="0">
              <a:defRPr>
                <a:solidFill>
                  <a:schemeClr val="tx1"/>
                </a:solidFill>
                <a:latin typeface="Arial" pitchFamily="34" charset="0"/>
              </a:defRPr>
            </a:lvl5pPr>
            <a:lvl6pPr marL="3577061" indent="-325187" eaLnBrk="0" fontAlgn="base" hangingPunct="0">
              <a:spcBef>
                <a:spcPct val="0"/>
              </a:spcBef>
              <a:spcAft>
                <a:spcPct val="0"/>
              </a:spcAft>
              <a:defRPr>
                <a:solidFill>
                  <a:schemeClr val="tx1"/>
                </a:solidFill>
                <a:latin typeface="Arial" pitchFamily="34" charset="0"/>
              </a:defRPr>
            </a:lvl6pPr>
            <a:lvl7pPr marL="4227436" indent="-325187" eaLnBrk="0" fontAlgn="base" hangingPunct="0">
              <a:spcBef>
                <a:spcPct val="0"/>
              </a:spcBef>
              <a:spcAft>
                <a:spcPct val="0"/>
              </a:spcAft>
              <a:defRPr>
                <a:solidFill>
                  <a:schemeClr val="tx1"/>
                </a:solidFill>
                <a:latin typeface="Arial" pitchFamily="34" charset="0"/>
              </a:defRPr>
            </a:lvl7pPr>
            <a:lvl8pPr marL="4877811" indent="-325187" eaLnBrk="0" fontAlgn="base" hangingPunct="0">
              <a:spcBef>
                <a:spcPct val="0"/>
              </a:spcBef>
              <a:spcAft>
                <a:spcPct val="0"/>
              </a:spcAft>
              <a:defRPr>
                <a:solidFill>
                  <a:schemeClr val="tx1"/>
                </a:solidFill>
                <a:latin typeface="Arial" pitchFamily="34" charset="0"/>
              </a:defRPr>
            </a:lvl8pPr>
            <a:lvl9pPr marL="5528184" indent="-325187" eaLnBrk="0" fontAlgn="base" hangingPunct="0">
              <a:spcBef>
                <a:spcPct val="0"/>
              </a:spcBef>
              <a:spcAft>
                <a:spcPct val="0"/>
              </a:spcAft>
              <a:defRPr>
                <a:solidFill>
                  <a:schemeClr val="tx1"/>
                </a:solidFill>
                <a:latin typeface="Arial" pitchFamily="34" charset="0"/>
              </a:defRPr>
            </a:lvl9pPr>
          </a:lstStyle>
          <a:p>
            <a:pPr eaLnBrk="1" hangingPunct="1"/>
            <a:fld id="{2BAA67A7-97CA-419B-9DD0-BDA467652DD5}" type="slidenum">
              <a:rPr lang="en-US" smtClean="0"/>
              <a:pPr eaLnBrk="1" hangingPunct="1"/>
              <a:t>52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274638" y="1108075"/>
            <a:ext cx="9845676" cy="5538788"/>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2867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1056859" indent="-406484" eaLnBrk="0" hangingPunct="0">
              <a:defRPr>
                <a:solidFill>
                  <a:schemeClr val="tx1"/>
                </a:solidFill>
                <a:latin typeface="Arial" pitchFamily="34" charset="0"/>
              </a:defRPr>
            </a:lvl2pPr>
            <a:lvl3pPr marL="1625937" indent="-325187" eaLnBrk="0" hangingPunct="0">
              <a:defRPr>
                <a:solidFill>
                  <a:schemeClr val="tx1"/>
                </a:solidFill>
                <a:latin typeface="Arial" pitchFamily="34" charset="0"/>
              </a:defRPr>
            </a:lvl3pPr>
            <a:lvl4pPr marL="2276311" indent="-325187" eaLnBrk="0" hangingPunct="0">
              <a:defRPr>
                <a:solidFill>
                  <a:schemeClr val="tx1"/>
                </a:solidFill>
                <a:latin typeface="Arial" pitchFamily="34" charset="0"/>
              </a:defRPr>
            </a:lvl4pPr>
            <a:lvl5pPr marL="2926686" indent="-325187" eaLnBrk="0" hangingPunct="0">
              <a:defRPr>
                <a:solidFill>
                  <a:schemeClr val="tx1"/>
                </a:solidFill>
                <a:latin typeface="Arial" pitchFamily="34" charset="0"/>
              </a:defRPr>
            </a:lvl5pPr>
            <a:lvl6pPr marL="3577061" indent="-325187" eaLnBrk="0" fontAlgn="base" hangingPunct="0">
              <a:spcBef>
                <a:spcPct val="0"/>
              </a:spcBef>
              <a:spcAft>
                <a:spcPct val="0"/>
              </a:spcAft>
              <a:defRPr>
                <a:solidFill>
                  <a:schemeClr val="tx1"/>
                </a:solidFill>
                <a:latin typeface="Arial" pitchFamily="34" charset="0"/>
              </a:defRPr>
            </a:lvl6pPr>
            <a:lvl7pPr marL="4227436" indent="-325187" eaLnBrk="0" fontAlgn="base" hangingPunct="0">
              <a:spcBef>
                <a:spcPct val="0"/>
              </a:spcBef>
              <a:spcAft>
                <a:spcPct val="0"/>
              </a:spcAft>
              <a:defRPr>
                <a:solidFill>
                  <a:schemeClr val="tx1"/>
                </a:solidFill>
                <a:latin typeface="Arial" pitchFamily="34" charset="0"/>
              </a:defRPr>
            </a:lvl7pPr>
            <a:lvl8pPr marL="4877811" indent="-325187" eaLnBrk="0" fontAlgn="base" hangingPunct="0">
              <a:spcBef>
                <a:spcPct val="0"/>
              </a:spcBef>
              <a:spcAft>
                <a:spcPct val="0"/>
              </a:spcAft>
              <a:defRPr>
                <a:solidFill>
                  <a:schemeClr val="tx1"/>
                </a:solidFill>
                <a:latin typeface="Arial" pitchFamily="34" charset="0"/>
              </a:defRPr>
            </a:lvl8pPr>
            <a:lvl9pPr marL="5528184" indent="-325187" eaLnBrk="0" fontAlgn="base" hangingPunct="0">
              <a:spcBef>
                <a:spcPct val="0"/>
              </a:spcBef>
              <a:spcAft>
                <a:spcPct val="0"/>
              </a:spcAft>
              <a:defRPr>
                <a:solidFill>
                  <a:schemeClr val="tx1"/>
                </a:solidFill>
                <a:latin typeface="Arial" pitchFamily="34" charset="0"/>
              </a:defRPr>
            </a:lvl9pPr>
          </a:lstStyle>
          <a:p>
            <a:pPr eaLnBrk="1" hangingPunct="1"/>
            <a:fld id="{F33D63D8-710C-49A7-A704-316E5893691B}" type="datetime1">
              <a:rPr lang="en-US" smtClean="0"/>
              <a:pPr eaLnBrk="1" hangingPunct="1"/>
              <a:t>10/21/2021</a:t>
            </a:fld>
            <a:endParaRPr lang="en-US"/>
          </a:p>
        </p:txBody>
      </p:sp>
      <p:sp>
        <p:nvSpPr>
          <p:cNvPr id="286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1056859" indent="-406484" eaLnBrk="0" hangingPunct="0">
              <a:defRPr>
                <a:solidFill>
                  <a:schemeClr val="tx1"/>
                </a:solidFill>
                <a:latin typeface="Arial" pitchFamily="34" charset="0"/>
              </a:defRPr>
            </a:lvl2pPr>
            <a:lvl3pPr marL="1625937" indent="-325187" eaLnBrk="0" hangingPunct="0">
              <a:defRPr>
                <a:solidFill>
                  <a:schemeClr val="tx1"/>
                </a:solidFill>
                <a:latin typeface="Arial" pitchFamily="34" charset="0"/>
              </a:defRPr>
            </a:lvl3pPr>
            <a:lvl4pPr marL="2276311" indent="-325187" eaLnBrk="0" hangingPunct="0">
              <a:defRPr>
                <a:solidFill>
                  <a:schemeClr val="tx1"/>
                </a:solidFill>
                <a:latin typeface="Arial" pitchFamily="34" charset="0"/>
              </a:defRPr>
            </a:lvl4pPr>
            <a:lvl5pPr marL="2926686" indent="-325187" eaLnBrk="0" hangingPunct="0">
              <a:defRPr>
                <a:solidFill>
                  <a:schemeClr val="tx1"/>
                </a:solidFill>
                <a:latin typeface="Arial" pitchFamily="34" charset="0"/>
              </a:defRPr>
            </a:lvl5pPr>
            <a:lvl6pPr marL="3577061" indent="-325187" eaLnBrk="0" fontAlgn="base" hangingPunct="0">
              <a:spcBef>
                <a:spcPct val="0"/>
              </a:spcBef>
              <a:spcAft>
                <a:spcPct val="0"/>
              </a:spcAft>
              <a:defRPr>
                <a:solidFill>
                  <a:schemeClr val="tx1"/>
                </a:solidFill>
                <a:latin typeface="Arial" pitchFamily="34" charset="0"/>
              </a:defRPr>
            </a:lvl6pPr>
            <a:lvl7pPr marL="4227436" indent="-325187" eaLnBrk="0" fontAlgn="base" hangingPunct="0">
              <a:spcBef>
                <a:spcPct val="0"/>
              </a:spcBef>
              <a:spcAft>
                <a:spcPct val="0"/>
              </a:spcAft>
              <a:defRPr>
                <a:solidFill>
                  <a:schemeClr val="tx1"/>
                </a:solidFill>
                <a:latin typeface="Arial" pitchFamily="34" charset="0"/>
              </a:defRPr>
            </a:lvl7pPr>
            <a:lvl8pPr marL="4877811" indent="-325187" eaLnBrk="0" fontAlgn="base" hangingPunct="0">
              <a:spcBef>
                <a:spcPct val="0"/>
              </a:spcBef>
              <a:spcAft>
                <a:spcPct val="0"/>
              </a:spcAft>
              <a:defRPr>
                <a:solidFill>
                  <a:schemeClr val="tx1"/>
                </a:solidFill>
                <a:latin typeface="Arial" pitchFamily="34" charset="0"/>
              </a:defRPr>
            </a:lvl8pPr>
            <a:lvl9pPr marL="5528184" indent="-325187" eaLnBrk="0" fontAlgn="base" hangingPunct="0">
              <a:spcBef>
                <a:spcPct val="0"/>
              </a:spcBef>
              <a:spcAft>
                <a:spcPct val="0"/>
              </a:spcAft>
              <a:defRPr>
                <a:solidFill>
                  <a:schemeClr val="tx1"/>
                </a:solidFill>
                <a:latin typeface="Arial" pitchFamily="34" charset="0"/>
              </a:defRPr>
            </a:lvl9pPr>
          </a:lstStyle>
          <a:p>
            <a:pPr eaLnBrk="1" hangingPunct="1"/>
            <a:fld id="{2BAA67A7-97CA-419B-9DD0-BDA467652DD5}" type="slidenum">
              <a:rPr lang="en-US" smtClean="0"/>
              <a:pPr eaLnBrk="1" hangingPunct="1"/>
              <a:t>53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84996" name="Slide Number Placeholder 3"/>
          <p:cNvSpPr>
            <a:spLocks noGrp="1"/>
          </p:cNvSpPr>
          <p:nvPr>
            <p:ph type="sldNum" sz="quarter" idx="5"/>
          </p:nvPr>
        </p:nvSpPr>
        <p:spPr bwMode="auto">
          <a:noFill/>
          <a:ln>
            <a:miter lim="800000"/>
            <a:headEnd/>
            <a:tailEnd/>
          </a:ln>
        </p:spPr>
        <p:txBody>
          <a:bodyPr/>
          <a:lstStyle/>
          <a:p>
            <a:fld id="{02E3A8DF-C3E6-4129-9232-FDAF4ED72068}" type="slidenum">
              <a:rPr lang="en-US" smtClean="0"/>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91140" name="Slide Number Placeholder 3"/>
          <p:cNvSpPr>
            <a:spLocks noGrp="1"/>
          </p:cNvSpPr>
          <p:nvPr>
            <p:ph type="sldNum" sz="quarter" idx="5"/>
          </p:nvPr>
        </p:nvSpPr>
        <p:spPr bwMode="auto">
          <a:noFill/>
          <a:ln>
            <a:miter lim="800000"/>
            <a:headEnd/>
            <a:tailEnd/>
          </a:ln>
        </p:spPr>
        <p:txBody>
          <a:bodyPr/>
          <a:lstStyle/>
          <a:p>
            <a:fld id="{5535D43C-7E51-475B-A651-424EEBD72640}"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0.5</a:t>
            </a:r>
          </a:p>
        </p:txBody>
      </p:sp>
      <p:sp>
        <p:nvSpPr>
          <p:cNvPr id="86020" name="Slide Number Placeholder 3"/>
          <p:cNvSpPr>
            <a:spLocks noGrp="1"/>
          </p:cNvSpPr>
          <p:nvPr>
            <p:ph type="sldNum" sz="quarter" idx="5"/>
          </p:nvPr>
        </p:nvSpPr>
        <p:spPr bwMode="auto">
          <a:noFill/>
          <a:ln>
            <a:miter lim="800000"/>
            <a:headEnd/>
            <a:tailEnd/>
          </a:ln>
        </p:spPr>
        <p:txBody>
          <a:bodyPr/>
          <a:lstStyle/>
          <a:p>
            <a:fld id="{C9DE7FF4-D2A0-48E6-A353-F1FD56E86B84}" type="slidenum">
              <a:rPr lang="en-US" smtClean="0"/>
              <a:pPr/>
              <a:t>55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87044" name="Slide Number Placeholder 3"/>
          <p:cNvSpPr>
            <a:spLocks noGrp="1"/>
          </p:cNvSpPr>
          <p:nvPr>
            <p:ph type="sldNum" sz="quarter" idx="5"/>
          </p:nvPr>
        </p:nvSpPr>
        <p:spPr bwMode="auto">
          <a:noFill/>
          <a:ln>
            <a:miter lim="800000"/>
            <a:headEnd/>
            <a:tailEnd/>
          </a:ln>
        </p:spPr>
        <p:txBody>
          <a:bodyPr/>
          <a:lstStyle/>
          <a:p>
            <a:fld id="{4827B9CD-3936-4A3F-8751-A72748E88999}" type="slidenum">
              <a:rPr lang="en-US" smtClean="0"/>
              <a:pPr/>
              <a:t>56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89092" name="Slide Number Placeholder 3"/>
          <p:cNvSpPr>
            <a:spLocks noGrp="1"/>
          </p:cNvSpPr>
          <p:nvPr>
            <p:ph type="sldNum" sz="quarter" idx="5"/>
          </p:nvPr>
        </p:nvSpPr>
        <p:spPr bwMode="auto">
          <a:noFill/>
          <a:ln>
            <a:miter lim="800000"/>
            <a:headEnd/>
            <a:tailEnd/>
          </a:ln>
        </p:spPr>
        <p:txBody>
          <a:bodyPr/>
          <a:lstStyle/>
          <a:p>
            <a:fld id="{60A18985-7FF6-4629-AAE9-FF2956C03FB8}" type="slidenum">
              <a:rPr lang="en-US" smtClean="0"/>
              <a:pPr/>
              <a:t>58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r>
              <a:rPr lang="en-US" dirty="0"/>
              <a:t>Example</a:t>
            </a:r>
            <a:r>
              <a:rPr lang="en-US" baseline="0" dirty="0"/>
              <a:t> compares Quad 16 bit ADC</a:t>
            </a:r>
            <a:endParaRPr lang="en-US" dirty="0"/>
          </a:p>
        </p:txBody>
      </p:sp>
      <p:sp>
        <p:nvSpPr>
          <p:cNvPr id="4" name="Slide Number Placeholder 3"/>
          <p:cNvSpPr>
            <a:spLocks noGrp="1"/>
          </p:cNvSpPr>
          <p:nvPr>
            <p:ph type="sldNum" sz="quarter" idx="10"/>
          </p:nvPr>
        </p:nvSpPr>
        <p:spPr/>
        <p:txBody>
          <a:bodyPr/>
          <a:lstStyle/>
          <a:p>
            <a:pPr>
              <a:defRPr/>
            </a:pPr>
            <a:fld id="{6D5A6FA9-CC31-400A-AF32-1F75DE4F088A}" type="slidenum">
              <a:rPr lang="en-US" smtClean="0"/>
              <a:pPr>
                <a:defRPr/>
              </a:pPr>
              <a:t>9</a:t>
            </a:fld>
            <a:endParaRPr lang="en-US"/>
          </a:p>
        </p:txBody>
      </p:sp>
    </p:spTree>
    <p:extLst>
      <p:ext uri="{BB962C8B-B14F-4D97-AF65-F5344CB8AC3E}">
        <p14:creationId xmlns:p14="http://schemas.microsoft.com/office/powerpoint/2010/main" val="59668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91140" name="Slide Number Placeholder 3"/>
          <p:cNvSpPr>
            <a:spLocks noGrp="1"/>
          </p:cNvSpPr>
          <p:nvPr>
            <p:ph type="sldNum" sz="quarter" idx="5"/>
          </p:nvPr>
        </p:nvSpPr>
        <p:spPr bwMode="auto">
          <a:noFill/>
          <a:ln>
            <a:miter lim="800000"/>
            <a:headEnd/>
            <a:tailEnd/>
          </a:ln>
        </p:spPr>
        <p:txBody>
          <a:bodyPr/>
          <a:lstStyle/>
          <a:p>
            <a:fld id="{5535D43C-7E51-475B-A651-424EEBD72640}"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5265809" y="14029033"/>
            <a:ext cx="4028440" cy="738505"/>
          </a:xfrm>
          <a:prstGeom prst="rect">
            <a:avLst/>
          </a:prstGeom>
          <a:noFill/>
          <a:ln w="9525">
            <a:noFill/>
            <a:miter lim="800000"/>
            <a:headEnd/>
            <a:tailEnd/>
          </a:ln>
        </p:spPr>
        <p:txBody>
          <a:bodyPr lIns="137478" tIns="68740" rIns="137478" bIns="68740" anchor="b"/>
          <a:lstStyle/>
          <a:p>
            <a:pPr algn="r" fontAlgn="base">
              <a:lnSpc>
                <a:spcPct val="90000"/>
              </a:lnSpc>
              <a:spcBef>
                <a:spcPct val="50000"/>
              </a:spcBef>
              <a:spcAft>
                <a:spcPct val="0"/>
              </a:spcAft>
            </a:pPr>
            <a:fld id="{10F08552-C467-4213-B44E-C85E12A87D17}" type="slidenum">
              <a:rPr lang="en-US" b="1">
                <a:solidFill>
                  <a:srgbClr val="000000"/>
                </a:solidFill>
                <a:cs typeface="Arial" pitchFamily="34" charset="0"/>
              </a:rPr>
              <a:pPr algn="r" fontAlgn="base">
                <a:lnSpc>
                  <a:spcPct val="90000"/>
                </a:lnSpc>
                <a:spcBef>
                  <a:spcPct val="50000"/>
                </a:spcBef>
                <a:spcAft>
                  <a:spcPct val="0"/>
                </a:spcAft>
              </a:pPr>
              <a:t>14</a:t>
            </a:fld>
            <a:endParaRPr lang="en-US" b="1" dirty="0">
              <a:solidFill>
                <a:srgbClr val="000000"/>
              </a:solidFill>
              <a:cs typeface="Arial" pitchFamily="34" charset="0"/>
            </a:endParaRPr>
          </a:p>
        </p:txBody>
      </p:sp>
      <p:sp>
        <p:nvSpPr>
          <p:cNvPr id="88067" name="Rectangle 2"/>
          <p:cNvSpPr>
            <a:spLocks noGrp="1" noRot="1" noChangeAspect="1" noChangeArrowheads="1" noTextEdit="1"/>
          </p:cNvSpPr>
          <p:nvPr>
            <p:ph type="sldImg"/>
          </p:nvPr>
        </p:nvSpPr>
        <p:spPr>
          <a:xfrm>
            <a:off x="381000" y="862013"/>
            <a:ext cx="8534400" cy="4800600"/>
          </a:xfrm>
          <a:ln/>
        </p:spPr>
      </p:sp>
      <p:sp>
        <p:nvSpPr>
          <p:cNvPr id="88068" name="Rectangle 3"/>
          <p:cNvSpPr>
            <a:spLocks noGrp="1" noChangeArrowheads="1"/>
          </p:cNvSpPr>
          <p:nvPr>
            <p:ph type="body" idx="1"/>
          </p:nvPr>
        </p:nvSpPr>
        <p:spPr>
          <a:xfrm>
            <a:off x="516468" y="5908041"/>
            <a:ext cx="8263467" cy="7877386"/>
          </a:xfrm>
          <a:noFill/>
          <a:ln/>
        </p:spPr>
        <p:txBody>
          <a:bodyPr/>
          <a:lstStyle/>
          <a:p>
            <a:r>
              <a:rPr lang="en-US" sz="1300" dirty="0">
                <a:ea typeface="ＭＳ Ｐゴシック"/>
                <a:cs typeface="ＭＳ Ｐゴシック"/>
              </a:rPr>
              <a:t>Anatomy of JESD204B System - Understand the building blocks in physical space.</a:t>
            </a:r>
          </a:p>
          <a:p>
            <a:r>
              <a:rPr lang="en-US" sz="1300" dirty="0">
                <a:ea typeface="ＭＳ Ｐゴシック"/>
                <a:cs typeface="ＭＳ Ｐゴシック"/>
              </a:rPr>
              <a:t>        - Logic Device (FPGA)</a:t>
            </a:r>
          </a:p>
          <a:p>
            <a:r>
              <a:rPr lang="en-US" sz="1300" dirty="0">
                <a:ea typeface="ＭＳ Ｐゴシック"/>
                <a:cs typeface="ＭＳ Ｐゴシック"/>
              </a:rPr>
              <a:t>        - Converters (ADC/DAC)</a:t>
            </a:r>
          </a:p>
          <a:p>
            <a:r>
              <a:rPr lang="en-US" sz="1300" dirty="0">
                <a:ea typeface="ＭＳ Ｐゴシック"/>
                <a:cs typeface="ＭＳ Ｐゴシック"/>
              </a:rPr>
              <a:t>            - Data traces (Color Code = Pink)</a:t>
            </a:r>
          </a:p>
          <a:p>
            <a:r>
              <a:rPr lang="en-US" sz="1300" dirty="0">
                <a:ea typeface="ＭＳ Ｐゴシック"/>
                <a:cs typeface="ＭＳ Ｐゴシック"/>
              </a:rPr>
              <a:t>        - Clocking Device</a:t>
            </a:r>
          </a:p>
          <a:p>
            <a:r>
              <a:rPr lang="en-US" sz="1300" dirty="0">
                <a:ea typeface="ＭＳ Ｐゴシック"/>
                <a:cs typeface="ＭＳ Ｐゴシック"/>
              </a:rPr>
              <a:t>            - Device Clock / Sample Clock  (Color Code = Blue)</a:t>
            </a:r>
          </a:p>
          <a:p>
            <a:r>
              <a:rPr lang="en-US" sz="1300" dirty="0">
                <a:ea typeface="ＭＳ Ｐゴシック"/>
                <a:cs typeface="ＭＳ Ｐゴシック"/>
              </a:rPr>
              <a:t>            - SYSREF (Color Code = Green)</a:t>
            </a:r>
          </a:p>
          <a:p>
            <a:endParaRPr lang="en-US" sz="1300" dirty="0">
              <a:ea typeface="ＭＳ Ｐゴシック"/>
              <a:cs typeface="ＭＳ Ｐゴシック"/>
            </a:endParaRPr>
          </a:p>
          <a:p>
            <a:r>
              <a:rPr lang="en-US" sz="1300" dirty="0">
                <a:ea typeface="ＭＳ Ｐゴシック"/>
                <a:cs typeface="ＭＳ Ｐゴシック"/>
              </a:rPr>
              <a:t>        - Other SYSTEM stuff.</a:t>
            </a:r>
          </a:p>
          <a:p>
            <a:r>
              <a:rPr lang="en-US" sz="1300" dirty="0">
                <a:ea typeface="ＭＳ Ｐゴシック"/>
                <a:cs typeface="ＭＳ Ｐゴシック"/>
              </a:rPr>
              <a:t>          - SYNC~</a:t>
            </a:r>
          </a:p>
          <a:p>
            <a:r>
              <a:rPr lang="en-US" sz="1300" dirty="0">
                <a:ea typeface="ＭＳ Ｐゴシック"/>
                <a:cs typeface="ＭＳ Ｐゴシック"/>
              </a:rPr>
              <a:t>          - Frame Clock</a:t>
            </a:r>
          </a:p>
          <a:p>
            <a:r>
              <a:rPr lang="en-US" sz="1300" dirty="0">
                <a:ea typeface="ＭＳ Ｐゴシック"/>
                <a:cs typeface="ＭＳ Ｐゴシック"/>
              </a:rPr>
              <a:t>          - LMFC</a:t>
            </a:r>
          </a:p>
          <a:p>
            <a:endParaRPr lang="en-US" sz="1300" dirty="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1</a:t>
            </a:r>
          </a:p>
        </p:txBody>
      </p:sp>
      <p:sp>
        <p:nvSpPr>
          <p:cNvPr id="91140" name="Slide Number Placeholder 3"/>
          <p:cNvSpPr>
            <a:spLocks noGrp="1"/>
          </p:cNvSpPr>
          <p:nvPr>
            <p:ph type="sldNum" sz="quarter" idx="5"/>
          </p:nvPr>
        </p:nvSpPr>
        <p:spPr bwMode="auto">
          <a:noFill/>
          <a:ln>
            <a:miter lim="800000"/>
            <a:headEnd/>
            <a:tailEnd/>
          </a:ln>
        </p:spPr>
        <p:txBody>
          <a:bodyPr/>
          <a:lstStyle/>
          <a:p>
            <a:fld id="{5535D43C-7E51-475B-A651-424EEBD72640}"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274638" y="1108075"/>
            <a:ext cx="9845676" cy="5538788"/>
          </a:xfrm>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0.5</a:t>
            </a:r>
          </a:p>
        </p:txBody>
      </p:sp>
      <p:sp>
        <p:nvSpPr>
          <p:cNvPr id="92164" name="Slide Number Placeholder 3"/>
          <p:cNvSpPr>
            <a:spLocks noGrp="1"/>
          </p:cNvSpPr>
          <p:nvPr>
            <p:ph type="sldNum" sz="quarter" idx="5"/>
          </p:nvPr>
        </p:nvSpPr>
        <p:spPr bwMode="auto">
          <a:noFill/>
          <a:ln>
            <a:miter lim="800000"/>
            <a:headEnd/>
            <a:tailEnd/>
          </a:ln>
        </p:spPr>
        <p:txBody>
          <a:bodyPr/>
          <a:lstStyle/>
          <a:p>
            <a:fld id="{0D847A95-4F99-4367-B819-CB0B128D60AF}"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03BA23CF-AA30-4A18-B744-605C3E9DBF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23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07157"/>
            <a:ext cx="2141537" cy="4301728"/>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1775" y="107157"/>
            <a:ext cx="6275388" cy="430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7355571E-02C7-4909-A943-092A83DD3418}" type="slidenum">
              <a:rPr lang="en-US"/>
              <a:pPr>
                <a:defRPr/>
              </a:pPr>
              <a:t>‹#›</a:t>
            </a:fld>
            <a:endParaRPr lang="en-US"/>
          </a:p>
        </p:txBody>
      </p:sp>
      <p:grpSp>
        <p:nvGrpSpPr>
          <p:cNvPr id="16" name="Group 15"/>
          <p:cNvGrpSpPr/>
          <p:nvPr userDrawn="1"/>
        </p:nvGrpSpPr>
        <p:grpSpPr>
          <a:xfrm>
            <a:off x="0" y="4706938"/>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Confidential – NDA</a:t>
            </a:r>
            <a:r>
              <a:rPr lang="en-US" sz="700" baseline="0" dirty="0"/>
              <a:t> Restrictions</a:t>
            </a:r>
            <a:endParaRPr lang="en-US" sz="700"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A18096A3-1C74-4210-9B46-F757C8F29AA0}"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Confidential – NDA</a:t>
            </a:r>
            <a:r>
              <a:rPr lang="en-US" sz="700" baseline="0" dirty="0"/>
              <a:t> Restrictions</a:t>
            </a:r>
            <a:endParaRPr lang="en-US" sz="700"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0298"/>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3C7E7816-A48B-4805-9A47-CE865F4F101F}"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Confidential – NDA</a:t>
            </a:r>
            <a:r>
              <a:rPr lang="en-US" sz="700" baseline="0" dirty="0"/>
              <a:t> Restrictions</a:t>
            </a:r>
            <a:endParaRPr lang="en-US" sz="7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3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4537472"/>
            <a:ext cx="2133600" cy="154782"/>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3"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9" name="Rectangle 18"/>
          <p:cNvSpPr/>
          <p:nvPr/>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42100" y="453747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grpSp>
        <p:nvGrpSpPr>
          <p:cNvPr id="16" name="Group 15"/>
          <p:cNvGrpSpPr/>
          <p:nvPr/>
        </p:nvGrpSpPr>
        <p:grpSpPr>
          <a:xfrm>
            <a:off x="0" y="4706938"/>
            <a:ext cx="8826500" cy="38862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16" cstate="print"/>
            <a:srcRect/>
            <a:stretch>
              <a:fillRect/>
            </a:stretch>
          </p:blipFill>
          <p:spPr bwMode="auto">
            <a:xfrm>
              <a:off x="8593138" y="6440488"/>
              <a:ext cx="1874837" cy="2317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jedec.org/standards-documents/results/jesd204"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training.ti.com/JESD204Btraining" TargetMode="Externa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8" Type="http://schemas.openxmlformats.org/officeDocument/2006/relationships/hyperlink" Target="https://e2e.ti.com/blogs_/b/analogwire/archive/2014/10/31/jesd204b-understanding-subclasses-part-2" TargetMode="External"/><Relationship Id="rId13" Type="http://schemas.openxmlformats.org/officeDocument/2006/relationships/hyperlink" Target="http://www.ti.com/ww/en/xilinx/pg_jesd204b.html" TargetMode="External"/><Relationship Id="rId3" Type="http://schemas.openxmlformats.org/officeDocument/2006/relationships/hyperlink" Target="http://www.ti.com/lit/an/slyt628/slyt628.pdf" TargetMode="External"/><Relationship Id="rId7" Type="http://schemas.openxmlformats.org/officeDocument/2006/relationships/hyperlink" Target="https://e2e.ti.com/blogs_/b/analogwire/archive/2014/10/24/jesd204b-understanding-subclasses-part-1" TargetMode="External"/><Relationship Id="rId12" Type="http://schemas.openxmlformats.org/officeDocument/2006/relationships/hyperlink" Target="https://e2e.ti.com/blogs_/b/analogwire/archive/2015/03/20/jesd204b-serial-link-quality-tradeoffs-and-tools-for-optimization" TargetMode="External"/><Relationship Id="rId2" Type="http://schemas.openxmlformats.org/officeDocument/2006/relationships/hyperlink" Target="http://www.ti.com/lit/wp/slyy057b/slyy057b.pdf" TargetMode="External"/><Relationship Id="rId1" Type="http://schemas.openxmlformats.org/officeDocument/2006/relationships/slideLayout" Target="../slideLayouts/slideLayout9.xml"/><Relationship Id="rId6" Type="http://schemas.openxmlformats.org/officeDocument/2006/relationships/hyperlink" Target="https://e2e.ti.com/blogs_/b/analogwire/archive/2014/09/24/jesd204b-determining-your-link-configuration" TargetMode="External"/><Relationship Id="rId11" Type="http://schemas.openxmlformats.org/officeDocument/2006/relationships/hyperlink" Target="https://e2e.ti.com/blogs_/b/analogwire/archive/2015/02/27/jesd204b-how-to-measure-and-verify-your-deterministic-latency" TargetMode="External"/><Relationship Id="rId5" Type="http://schemas.openxmlformats.org/officeDocument/2006/relationships/hyperlink" Target="https://e2e.ti.com/blogs_/b/analogwire/archive/2014/08/27/jesd204b-how-to-bring-up-your-link" TargetMode="External"/><Relationship Id="rId10" Type="http://schemas.openxmlformats.org/officeDocument/2006/relationships/hyperlink" Target="https://e2e.ti.com/blogs_/b/analogwire/archive/2015/01/16/jesd204b-how-to-calculate-your-deterministic-latency" TargetMode="External"/><Relationship Id="rId4" Type="http://schemas.openxmlformats.org/officeDocument/2006/relationships/hyperlink" Target="https://e2e.ti.com/blogs_/b/analogwire/archive/2014/07/30/jesd204b-understanding-the-protocol" TargetMode="External"/><Relationship Id="rId9" Type="http://schemas.openxmlformats.org/officeDocument/2006/relationships/hyperlink" Target="https://e2e.ti.com/blogs_/b/analogwire/archive/2014/12/22/jesd204b-what-is-deterministic-latency-why-do-i-need-it-how-do-i-achieve-it" TargetMode="External"/><Relationship Id="rId14" Type="http://schemas.openxmlformats.org/officeDocument/2006/relationships/hyperlink" Target="http://www.ti.com/ww/en/Altera/pg_jesd204b.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www.eetimes.com/design/microwave-rf-design/4218735/An-early-look-at-the-JEDEC-JESD204B-third-generation-high-speed-serial-interface-for-data-converters"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edn.com/design/analog/4401737/Why-JESD204B-may-solve-a-lot-of-your-system-design-headache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algn="ctr"/>
            <a:r>
              <a:rPr lang="en-US" sz="3200" dirty="0">
                <a:latin typeface="Theinhardt Medium" charset="0"/>
                <a:ea typeface="ＭＳ Ｐゴシック" pitchFamily="34" charset="-128"/>
                <a:cs typeface="Theinhardt Medium" charset="0"/>
              </a:rPr>
              <a:t>JESD204 High Speed Serial Interface </a:t>
            </a:r>
            <a:br>
              <a:rPr lang="en-US" sz="3200" dirty="0">
                <a:latin typeface="Theinhardt Medium" charset="0"/>
                <a:ea typeface="ＭＳ Ｐゴシック" pitchFamily="34" charset="-128"/>
                <a:cs typeface="Theinhardt Medium" charset="0"/>
              </a:rPr>
            </a:br>
            <a:r>
              <a:rPr lang="en-US" sz="3200" dirty="0">
                <a:latin typeface="Theinhardt Medium" charset="0"/>
                <a:ea typeface="ＭＳ Ｐゴシック" pitchFamily="34" charset="-128"/>
                <a:cs typeface="Theinhardt Medium" charset="0"/>
              </a:rPr>
              <a:t>for Data Converters</a:t>
            </a:r>
            <a:br>
              <a:rPr lang="en-US" sz="3200" dirty="0">
                <a:latin typeface="Theinhardt Medium" charset="0"/>
                <a:ea typeface="ＭＳ Ｐゴシック" pitchFamily="34" charset="-128"/>
                <a:cs typeface="Theinhardt Medium" charset="0"/>
              </a:rPr>
            </a:br>
            <a:endParaRPr lang="en-US" dirty="0"/>
          </a:p>
        </p:txBody>
      </p:sp>
      <p:sp>
        <p:nvSpPr>
          <p:cNvPr id="6147" name="Rectangle 3"/>
          <p:cNvSpPr>
            <a:spLocks noGrp="1" noChangeArrowheads="1"/>
          </p:cNvSpPr>
          <p:nvPr>
            <p:ph type="subTitle" idx="1"/>
          </p:nvPr>
        </p:nvSpPr>
        <p:spPr/>
        <p:txBody>
          <a:bodyPr/>
          <a:lstStyle/>
          <a:p>
            <a:r>
              <a:rPr lang="en-US" sz="1600" dirty="0"/>
              <a:t>May 2018</a:t>
            </a:r>
          </a:p>
        </p:txBody>
      </p:sp>
      <p:sp>
        <p:nvSpPr>
          <p:cNvPr id="6148" name="Rectangle 24"/>
          <p:cNvSpPr>
            <a:spLocks noGrp="1" noChangeArrowheads="1"/>
          </p:cNvSpPr>
          <p:nvPr>
            <p:ph type="sldNum" sz="quarter" idx="10"/>
          </p:nvPr>
        </p:nvSpPr>
        <p:spPr/>
        <p:txBody>
          <a:bodyPr/>
          <a:lstStyle/>
          <a:p>
            <a:fld id="{07B5736C-021E-4EDA-A2F9-FF199D20DBAA}"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32341"/>
            <a:ext cx="8458200" cy="610791"/>
          </a:xfrm>
        </p:spPr>
        <p:txBody>
          <a:bodyPr/>
          <a:lstStyle/>
          <a:p>
            <a:r>
              <a:rPr lang="en-US" dirty="0"/>
              <a:t>JESD204B Advantages</a:t>
            </a:r>
            <a:br>
              <a:rPr lang="en-US" dirty="0"/>
            </a:br>
            <a:r>
              <a:rPr lang="en-US" sz="2400" dirty="0">
                <a:solidFill>
                  <a:schemeClr val="tx1"/>
                </a:solidFill>
              </a:rPr>
              <a:t>Footprint &amp; Routing</a:t>
            </a:r>
            <a:endParaRPr lang="en-US" dirty="0">
              <a:solidFill>
                <a:schemeClr val="tx1"/>
              </a:solidFill>
            </a:endParaRPr>
          </a:p>
        </p:txBody>
      </p:sp>
      <p:sp>
        <p:nvSpPr>
          <p:cNvPr id="3" name="Content Placeholder 2"/>
          <p:cNvSpPr>
            <a:spLocks noGrp="1"/>
          </p:cNvSpPr>
          <p:nvPr>
            <p:ph sz="half" idx="1"/>
          </p:nvPr>
        </p:nvSpPr>
        <p:spPr>
          <a:xfrm>
            <a:off x="-19610" y="1020308"/>
            <a:ext cx="3705225" cy="3519488"/>
          </a:xfrm>
        </p:spPr>
        <p:txBody>
          <a:bodyPr>
            <a:normAutofit lnSpcReduction="10000"/>
          </a:bodyPr>
          <a:lstStyle/>
          <a:p>
            <a:r>
              <a:rPr lang="en-US" sz="1800" dirty="0"/>
              <a:t>Simplifies PCB routing</a:t>
            </a:r>
          </a:p>
          <a:p>
            <a:pPr lvl="1"/>
            <a:r>
              <a:rPr lang="en-US" sz="1600" dirty="0"/>
              <a:t>Does not require trace length matching on data lines</a:t>
            </a:r>
          </a:p>
          <a:p>
            <a:pPr lvl="2"/>
            <a:r>
              <a:rPr lang="en-US" sz="1400" dirty="0"/>
              <a:t>Eliminates need for “squiggles” to match lengths</a:t>
            </a:r>
          </a:p>
          <a:p>
            <a:pPr lvl="2"/>
            <a:r>
              <a:rPr lang="en-US" sz="1400" dirty="0"/>
              <a:t>Requires less total routing area</a:t>
            </a:r>
            <a:endParaRPr lang="en-US" dirty="0"/>
          </a:p>
          <a:p>
            <a:pPr lvl="1"/>
            <a:r>
              <a:rPr lang="en-US" sz="1600" dirty="0"/>
              <a:t>Lanes can be swapped in the FPGA (or sometimes in the data converter) to avoid having to crisscross traces to improve signal integrity and simplify routing</a:t>
            </a:r>
          </a:p>
          <a:p>
            <a:pPr lvl="1"/>
            <a:r>
              <a:rPr lang="en-US" sz="1600" dirty="0"/>
              <a:t>Reduces number of board layers used for data interface routing</a:t>
            </a:r>
            <a:endParaRPr lang="en-US" sz="1800" dirty="0"/>
          </a:p>
          <a:p>
            <a:pPr lvl="1"/>
            <a:endParaRPr lang="en-US" sz="1400" dirty="0"/>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003" y="874670"/>
            <a:ext cx="2044740" cy="204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394" y="841981"/>
            <a:ext cx="1673751" cy="208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459805" y="51849"/>
            <a:ext cx="1660278" cy="738664"/>
          </a:xfrm>
          <a:prstGeom prst="rect">
            <a:avLst/>
          </a:prstGeom>
          <a:noFill/>
        </p:spPr>
        <p:txBody>
          <a:bodyPr wrap="square" rtlCol="0">
            <a:spAutoFit/>
          </a:bodyPr>
          <a:lstStyle/>
          <a:p>
            <a:pPr algn="ctr"/>
            <a:r>
              <a:rPr lang="en-US" sz="1400" b="1" dirty="0"/>
              <a:t>DAC34SH84 (LVDS Interface)</a:t>
            </a:r>
          </a:p>
          <a:p>
            <a:pPr algn="ctr"/>
            <a:r>
              <a:rPr lang="en-US" sz="1400" b="1" dirty="0"/>
              <a:t>2011</a:t>
            </a:r>
          </a:p>
        </p:txBody>
      </p:sp>
      <p:sp>
        <p:nvSpPr>
          <p:cNvPr id="20" name="TextBox 19"/>
          <p:cNvSpPr txBox="1"/>
          <p:nvPr/>
        </p:nvSpPr>
        <p:spPr>
          <a:xfrm>
            <a:off x="6876292" y="-31595"/>
            <a:ext cx="2070564" cy="738664"/>
          </a:xfrm>
          <a:prstGeom prst="rect">
            <a:avLst/>
          </a:prstGeom>
          <a:noFill/>
        </p:spPr>
        <p:txBody>
          <a:bodyPr wrap="square" rtlCol="0">
            <a:spAutoFit/>
          </a:bodyPr>
          <a:lstStyle/>
          <a:p>
            <a:pPr algn="ctr"/>
            <a:r>
              <a:rPr lang="en-US" sz="1400" b="1" dirty="0"/>
              <a:t>DAC38J84 </a:t>
            </a:r>
          </a:p>
          <a:p>
            <a:pPr algn="ctr"/>
            <a:r>
              <a:rPr lang="en-US" sz="1400" b="1" dirty="0"/>
              <a:t>(JESD204B Interface)</a:t>
            </a:r>
          </a:p>
          <a:p>
            <a:pPr algn="ctr"/>
            <a:r>
              <a:rPr lang="en-US" sz="1400" b="1" dirty="0"/>
              <a:t>2014</a:t>
            </a:r>
          </a:p>
        </p:txBody>
      </p:sp>
      <p:sp>
        <p:nvSpPr>
          <p:cNvPr id="21" name="Rectangle 20"/>
          <p:cNvSpPr/>
          <p:nvPr/>
        </p:nvSpPr>
        <p:spPr>
          <a:xfrm>
            <a:off x="7456378" y="1091941"/>
            <a:ext cx="318986" cy="43444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p:cNvSpPr/>
          <p:nvPr/>
        </p:nvSpPr>
        <p:spPr>
          <a:xfrm>
            <a:off x="5712955" y="1645042"/>
            <a:ext cx="407128" cy="508059"/>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5695261" y="1755441"/>
            <a:ext cx="457465" cy="215444"/>
          </a:xfrm>
          <a:prstGeom prst="rect">
            <a:avLst/>
          </a:prstGeom>
          <a:noFill/>
        </p:spPr>
        <p:txBody>
          <a:bodyPr wrap="square" rtlCol="0">
            <a:spAutoFit/>
          </a:bodyPr>
          <a:lstStyle/>
          <a:p>
            <a:pPr algn="ctr"/>
            <a:r>
              <a:rPr lang="en-US" sz="800" dirty="0"/>
              <a:t>DAC</a:t>
            </a:r>
          </a:p>
        </p:txBody>
      </p:sp>
      <p:sp>
        <p:nvSpPr>
          <p:cNvPr id="24" name="TextBox 23"/>
          <p:cNvSpPr txBox="1"/>
          <p:nvPr/>
        </p:nvSpPr>
        <p:spPr>
          <a:xfrm>
            <a:off x="7379115" y="1165532"/>
            <a:ext cx="493457" cy="215444"/>
          </a:xfrm>
          <a:prstGeom prst="rect">
            <a:avLst/>
          </a:prstGeom>
          <a:noFill/>
        </p:spPr>
        <p:txBody>
          <a:bodyPr wrap="square" rtlCol="0">
            <a:spAutoFit/>
          </a:bodyPr>
          <a:lstStyle/>
          <a:p>
            <a:pPr algn="ctr"/>
            <a:r>
              <a:rPr lang="en-US" sz="800" dirty="0"/>
              <a:t>DAC</a:t>
            </a:r>
          </a:p>
        </p:txBody>
      </p:sp>
      <p:sp>
        <p:nvSpPr>
          <p:cNvPr id="25" name="TextBox 24"/>
          <p:cNvSpPr txBox="1"/>
          <p:nvPr/>
        </p:nvSpPr>
        <p:spPr>
          <a:xfrm>
            <a:off x="4200068" y="2988829"/>
            <a:ext cx="1089875" cy="646331"/>
          </a:xfrm>
          <a:prstGeom prst="rect">
            <a:avLst/>
          </a:prstGeom>
          <a:noFill/>
        </p:spPr>
        <p:txBody>
          <a:bodyPr wrap="square" rtlCol="0">
            <a:spAutoFit/>
          </a:bodyPr>
          <a:lstStyle/>
          <a:p>
            <a:pPr algn="ctr"/>
            <a:r>
              <a:rPr lang="en-US" sz="1200" b="1" dirty="0">
                <a:solidFill>
                  <a:srgbClr val="FF0000"/>
                </a:solidFill>
              </a:rPr>
              <a:t>4ch </a:t>
            </a:r>
          </a:p>
          <a:p>
            <a:pPr algn="ctr"/>
            <a:r>
              <a:rPr lang="en-US" sz="1200" b="1" dirty="0">
                <a:solidFill>
                  <a:srgbClr val="FF0000"/>
                </a:solidFill>
              </a:rPr>
              <a:t>750 MSPS input</a:t>
            </a:r>
          </a:p>
        </p:txBody>
      </p:sp>
      <p:sp>
        <p:nvSpPr>
          <p:cNvPr id="26" name="TextBox 25"/>
          <p:cNvSpPr txBox="1"/>
          <p:nvPr/>
        </p:nvSpPr>
        <p:spPr>
          <a:xfrm>
            <a:off x="6961343" y="2971641"/>
            <a:ext cx="1012730" cy="646331"/>
          </a:xfrm>
          <a:prstGeom prst="rect">
            <a:avLst/>
          </a:prstGeom>
          <a:noFill/>
        </p:spPr>
        <p:txBody>
          <a:bodyPr wrap="square" rtlCol="0">
            <a:spAutoFit/>
          </a:bodyPr>
          <a:lstStyle/>
          <a:p>
            <a:pPr algn="ctr"/>
            <a:r>
              <a:rPr lang="en-US" sz="1200" b="1" dirty="0">
                <a:solidFill>
                  <a:srgbClr val="FF0000"/>
                </a:solidFill>
              </a:rPr>
              <a:t>4ch </a:t>
            </a:r>
          </a:p>
          <a:p>
            <a:pPr algn="ctr"/>
            <a:r>
              <a:rPr lang="en-US" sz="1200" b="1" dirty="0">
                <a:solidFill>
                  <a:srgbClr val="FF0000"/>
                </a:solidFill>
              </a:rPr>
              <a:t>1.25 GSPS</a:t>
            </a:r>
          </a:p>
          <a:p>
            <a:pPr algn="ctr"/>
            <a:r>
              <a:rPr lang="en-US" sz="1200" b="1" dirty="0">
                <a:solidFill>
                  <a:srgbClr val="FF0000"/>
                </a:solidFill>
              </a:rPr>
              <a:t>input</a:t>
            </a:r>
          </a:p>
        </p:txBody>
      </p:sp>
      <p:sp>
        <p:nvSpPr>
          <p:cNvPr id="27" name="Oval 26"/>
          <p:cNvSpPr/>
          <p:nvPr/>
        </p:nvSpPr>
        <p:spPr>
          <a:xfrm>
            <a:off x="4459805" y="841980"/>
            <a:ext cx="1235454" cy="200911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utoShape 34"/>
          <p:cNvSpPr>
            <a:spLocks noChangeArrowheads="1"/>
          </p:cNvSpPr>
          <p:nvPr/>
        </p:nvSpPr>
        <p:spPr bwMode="auto">
          <a:xfrm>
            <a:off x="4374108" y="3923930"/>
            <a:ext cx="1749187" cy="731083"/>
          </a:xfrm>
          <a:prstGeom prst="chevron">
            <a:avLst>
              <a:gd name="adj" fmla="val 0"/>
            </a:avLst>
          </a:prstGeom>
          <a:solidFill>
            <a:schemeClr val="tx2"/>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40645" rIns="0" bIns="40645" anchor="ctr"/>
          <a:lstStyle/>
          <a:p>
            <a:pPr algn="ctr" defTabSz="812897" fontAlgn="auto">
              <a:spcBef>
                <a:spcPct val="25000"/>
              </a:spcBef>
              <a:spcAft>
                <a:spcPct val="10000"/>
              </a:spcAft>
              <a:buClr>
                <a:srgbClr val="3366CC"/>
              </a:buClr>
              <a:buSzPct val="80000"/>
            </a:pPr>
            <a:r>
              <a:rPr lang="en-US" sz="1400" b="1" kern="0" dirty="0">
                <a:solidFill>
                  <a:srgbClr val="FFFFFF"/>
                </a:solidFill>
                <a:latin typeface="Arial"/>
                <a:cs typeface="Arial" pitchFamily="34" charset="0"/>
              </a:rPr>
              <a:t>‘Squiggles’ to match timing of LVDS bus lines</a:t>
            </a:r>
          </a:p>
        </p:txBody>
      </p:sp>
      <p:sp>
        <p:nvSpPr>
          <p:cNvPr id="29" name="Oval 28"/>
          <p:cNvSpPr/>
          <p:nvPr/>
        </p:nvSpPr>
        <p:spPr>
          <a:xfrm>
            <a:off x="7050123" y="1526382"/>
            <a:ext cx="1235454" cy="132471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utoShape 34"/>
          <p:cNvSpPr>
            <a:spLocks noChangeArrowheads="1"/>
          </p:cNvSpPr>
          <p:nvPr/>
        </p:nvSpPr>
        <p:spPr bwMode="auto">
          <a:xfrm>
            <a:off x="7089246" y="3923930"/>
            <a:ext cx="1749187" cy="731083"/>
          </a:xfrm>
          <a:prstGeom prst="chevron">
            <a:avLst>
              <a:gd name="adj" fmla="val 0"/>
            </a:avLst>
          </a:prstGeom>
          <a:solidFill>
            <a:schemeClr val="tx2"/>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40645" rIns="0" bIns="40645" anchor="ctr"/>
          <a:lstStyle/>
          <a:p>
            <a:pPr algn="ctr" defTabSz="812897" fontAlgn="auto">
              <a:spcBef>
                <a:spcPct val="25000"/>
              </a:spcBef>
              <a:spcAft>
                <a:spcPct val="10000"/>
              </a:spcAft>
              <a:buClr>
                <a:srgbClr val="3366CC"/>
              </a:buClr>
              <a:buSzPct val="80000"/>
            </a:pPr>
            <a:r>
              <a:rPr lang="en-US" sz="1400" b="1" kern="0" dirty="0">
                <a:solidFill>
                  <a:srgbClr val="FFFFFF"/>
                </a:solidFill>
                <a:latin typeface="Arial"/>
                <a:cs typeface="Arial" pitchFamily="34" charset="0"/>
              </a:rPr>
              <a:t>JESD204B bus lines with uncritical timing requirements</a:t>
            </a:r>
          </a:p>
        </p:txBody>
      </p:sp>
      <p:sp>
        <p:nvSpPr>
          <p:cNvPr id="31" name="Right Arrow 30"/>
          <p:cNvSpPr/>
          <p:nvPr/>
        </p:nvSpPr>
        <p:spPr>
          <a:xfrm>
            <a:off x="6544555" y="1380976"/>
            <a:ext cx="376128" cy="856067"/>
          </a:xfrm>
          <a:prstGeom prst="rightArrow">
            <a:avLst>
              <a:gd name="adj1" fmla="val 50000"/>
              <a:gd name="adj2" fmla="val 39890"/>
            </a:avLst>
          </a:prstGeom>
          <a:gradFill>
            <a:gsLst>
              <a:gs pos="0">
                <a:srgbClr val="FF0000">
                  <a:alpha val="40000"/>
                </a:srgbClr>
              </a:gs>
              <a:gs pos="50000">
                <a:schemeClr val="accent1">
                  <a:tint val="44500"/>
                  <a:satMod val="160000"/>
                </a:schemeClr>
              </a:gs>
              <a:gs pos="100000">
                <a:schemeClr val="accent1">
                  <a:tint val="23500"/>
                  <a:satMod val="160000"/>
                </a:schemeClr>
              </a:gs>
            </a:gsLst>
            <a:lin ang="108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2" name="TextBox 31"/>
          <p:cNvSpPr txBox="1"/>
          <p:nvPr/>
        </p:nvSpPr>
        <p:spPr>
          <a:xfrm>
            <a:off x="7819430" y="2971641"/>
            <a:ext cx="1218030" cy="830997"/>
          </a:xfrm>
          <a:prstGeom prst="rect">
            <a:avLst/>
          </a:prstGeom>
          <a:noFill/>
        </p:spPr>
        <p:txBody>
          <a:bodyPr wrap="square" rtlCol="0">
            <a:spAutoFit/>
          </a:bodyPr>
          <a:lstStyle/>
          <a:p>
            <a:pPr algn="ctr"/>
            <a:r>
              <a:rPr lang="en-US" sz="1200" b="1" dirty="0">
                <a:solidFill>
                  <a:srgbClr val="FF0000"/>
                </a:solidFill>
              </a:rPr>
              <a:t>8 lanes</a:t>
            </a:r>
          </a:p>
          <a:p>
            <a:pPr algn="ctr"/>
            <a:r>
              <a:rPr lang="en-US" sz="1200" b="1" dirty="0">
                <a:solidFill>
                  <a:srgbClr val="FF0000"/>
                </a:solidFill>
              </a:rPr>
              <a:t>Aggregate 100Gbps input data</a:t>
            </a:r>
          </a:p>
        </p:txBody>
      </p:sp>
      <p:sp>
        <p:nvSpPr>
          <p:cNvPr id="33" name="TextBox 32"/>
          <p:cNvSpPr txBox="1"/>
          <p:nvPr/>
        </p:nvSpPr>
        <p:spPr>
          <a:xfrm>
            <a:off x="5046162" y="2988829"/>
            <a:ext cx="1329581" cy="830997"/>
          </a:xfrm>
          <a:prstGeom prst="rect">
            <a:avLst/>
          </a:prstGeom>
          <a:noFill/>
        </p:spPr>
        <p:txBody>
          <a:bodyPr wrap="square" rtlCol="0">
            <a:spAutoFit/>
          </a:bodyPr>
          <a:lstStyle/>
          <a:p>
            <a:pPr algn="ctr"/>
            <a:r>
              <a:rPr lang="en-US" sz="1200" b="1" dirty="0">
                <a:solidFill>
                  <a:srgbClr val="FF0000"/>
                </a:solidFill>
              </a:rPr>
              <a:t>32 lanes</a:t>
            </a:r>
          </a:p>
          <a:p>
            <a:pPr algn="ctr"/>
            <a:r>
              <a:rPr lang="en-US" sz="1200" b="1" dirty="0">
                <a:solidFill>
                  <a:srgbClr val="FF0000"/>
                </a:solidFill>
              </a:rPr>
              <a:t>aggregate</a:t>
            </a:r>
          </a:p>
          <a:p>
            <a:pPr algn="ctr"/>
            <a:r>
              <a:rPr lang="en-US" sz="1200" b="1" dirty="0">
                <a:solidFill>
                  <a:srgbClr val="FF0000"/>
                </a:solidFill>
              </a:rPr>
              <a:t>48Gbps </a:t>
            </a:r>
          </a:p>
          <a:p>
            <a:pPr algn="ctr"/>
            <a:r>
              <a:rPr lang="en-US" sz="1200" b="1" dirty="0">
                <a:solidFill>
                  <a:srgbClr val="FF0000"/>
                </a:solidFill>
              </a:rPr>
              <a:t>input  data</a:t>
            </a:r>
          </a:p>
        </p:txBody>
      </p:sp>
    </p:spTree>
    <p:extLst>
      <p:ext uri="{BB962C8B-B14F-4D97-AF65-F5344CB8AC3E}">
        <p14:creationId xmlns:p14="http://schemas.microsoft.com/office/powerpoint/2010/main" val="236743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4" grpId="0"/>
      <p:bldP spid="26" grpId="0"/>
      <p:bldP spid="27" grpId="0" animBg="1"/>
      <p:bldP spid="28" grpId="0" animBg="1"/>
      <p:bldP spid="29" grpId="0" animBg="1"/>
      <p:bldP spid="30" grpId="0" animBg="1"/>
      <p:bldP spid="31"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3501170771"/>
              </p:ext>
            </p:extLst>
          </p:nvPr>
        </p:nvGraphicFramePr>
        <p:xfrm>
          <a:off x="545911" y="820209"/>
          <a:ext cx="8052180" cy="393298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4"/>
          <p:cNvSpPr txBox="1">
            <a:spLocks/>
          </p:cNvSpPr>
          <p:nvPr/>
        </p:nvSpPr>
        <p:spPr bwMode="auto">
          <a:xfrm>
            <a:off x="0" y="107156"/>
            <a:ext cx="9099407" cy="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a:lstStyle>
          <a:p>
            <a:r>
              <a:rPr lang="en-US" dirty="0"/>
              <a:t>JESD204B Advantages</a:t>
            </a:r>
            <a:br>
              <a:rPr lang="en-US" dirty="0"/>
            </a:br>
            <a:r>
              <a:rPr lang="en-US" sz="2400" kern="0" dirty="0">
                <a:solidFill>
                  <a:schemeClr val="tx1"/>
                </a:solidFill>
              </a:rPr>
              <a:t>Radical improvement in power efficiency and throughput</a:t>
            </a:r>
          </a:p>
        </p:txBody>
      </p:sp>
      <p:sp>
        <p:nvSpPr>
          <p:cNvPr id="7" name="Right Arrow 6"/>
          <p:cNvSpPr/>
          <p:nvPr/>
        </p:nvSpPr>
        <p:spPr>
          <a:xfrm>
            <a:off x="1651382" y="697476"/>
            <a:ext cx="5827593" cy="642050"/>
          </a:xfrm>
          <a:prstGeom prst="rightArrow">
            <a:avLst>
              <a:gd name="adj1" fmla="val 50000"/>
              <a:gd name="adj2" fmla="val 39890"/>
            </a:avLst>
          </a:prstGeom>
          <a:gradFill>
            <a:gsLst>
              <a:gs pos="0">
                <a:srgbClr val="FF0000">
                  <a:alpha val="40000"/>
                </a:srgbClr>
              </a:gs>
              <a:gs pos="50000">
                <a:schemeClr val="accent1">
                  <a:tint val="44500"/>
                  <a:satMod val="160000"/>
                </a:schemeClr>
              </a:gs>
              <a:gs pos="100000">
                <a:schemeClr val="accent1">
                  <a:tint val="23500"/>
                  <a:satMod val="160000"/>
                </a:schemeClr>
              </a:gs>
            </a:gsLst>
            <a:lin ang="108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50x more efficient interfaces</a:t>
            </a:r>
          </a:p>
        </p:txBody>
      </p:sp>
      <p:cxnSp>
        <p:nvCxnSpPr>
          <p:cNvPr id="8" name="Straight Arrow Connector 7"/>
          <p:cNvCxnSpPr/>
          <p:nvPr/>
        </p:nvCxnSpPr>
        <p:spPr>
          <a:xfrm flipV="1">
            <a:off x="7058377" y="1350024"/>
            <a:ext cx="522514" cy="55459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149577" y="3526586"/>
            <a:ext cx="431314" cy="261257"/>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7683399" y="1213176"/>
            <a:ext cx="759482" cy="27369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i="1" dirty="0"/>
              <a:t>JESD204C</a:t>
            </a:r>
          </a:p>
          <a:p>
            <a:pPr algn="ctr"/>
            <a:r>
              <a:rPr lang="en-US" sz="1400" b="1" i="1" dirty="0"/>
              <a:t>x2 ?</a:t>
            </a:r>
          </a:p>
        </p:txBody>
      </p:sp>
      <p:sp>
        <p:nvSpPr>
          <p:cNvPr id="11" name="TextBox 1"/>
          <p:cNvSpPr txBox="1"/>
          <p:nvPr/>
        </p:nvSpPr>
        <p:spPr>
          <a:xfrm>
            <a:off x="7683399" y="3575376"/>
            <a:ext cx="759482" cy="27369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i="1" dirty="0"/>
              <a:t>JESD204C</a:t>
            </a:r>
          </a:p>
          <a:p>
            <a:pPr algn="ctr"/>
            <a:r>
              <a:rPr lang="en-US" sz="1400" b="1" i="1" dirty="0"/>
              <a:t>down by 50% ?</a:t>
            </a:r>
          </a:p>
        </p:txBody>
      </p:sp>
      <p:sp>
        <p:nvSpPr>
          <p:cNvPr id="2" name="TextBox 1"/>
          <p:cNvSpPr txBox="1"/>
          <p:nvPr/>
        </p:nvSpPr>
        <p:spPr>
          <a:xfrm>
            <a:off x="464024" y="4495240"/>
            <a:ext cx="2762295" cy="338554"/>
          </a:xfrm>
          <a:prstGeom prst="rect">
            <a:avLst/>
          </a:prstGeom>
          <a:noFill/>
        </p:spPr>
        <p:txBody>
          <a:bodyPr wrap="none" rtlCol="0">
            <a:spAutoFit/>
          </a:bodyPr>
          <a:lstStyle/>
          <a:p>
            <a:r>
              <a:rPr lang="en-US" sz="1600" dirty="0"/>
              <a:t>* assuming 16bit data words</a:t>
            </a:r>
          </a:p>
        </p:txBody>
      </p:sp>
    </p:spTree>
    <p:extLst>
      <p:ext uri="{BB962C8B-B14F-4D97-AF65-F5344CB8AC3E}">
        <p14:creationId xmlns:p14="http://schemas.microsoft.com/office/powerpoint/2010/main" val="78794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JESD204B Challenges</a:t>
            </a:r>
          </a:p>
        </p:txBody>
      </p:sp>
      <p:sp>
        <p:nvSpPr>
          <p:cNvPr id="3" name="Content Placeholder 2"/>
          <p:cNvSpPr>
            <a:spLocks noGrp="1"/>
          </p:cNvSpPr>
          <p:nvPr>
            <p:ph idx="1"/>
          </p:nvPr>
        </p:nvSpPr>
        <p:spPr/>
        <p:txBody>
          <a:bodyPr>
            <a:normAutofit/>
          </a:bodyPr>
          <a:lstStyle/>
          <a:p>
            <a:r>
              <a:rPr lang="en-US" dirty="0"/>
              <a:t>FPGA or ASIC coding can be more complex than previous interfaces</a:t>
            </a:r>
          </a:p>
          <a:p>
            <a:r>
              <a:rPr lang="en-US" dirty="0"/>
              <a:t>JESD204B IP licensing costs</a:t>
            </a:r>
          </a:p>
          <a:p>
            <a:r>
              <a:rPr lang="en-US" dirty="0"/>
              <a:t>Latency across the </a:t>
            </a:r>
            <a:r>
              <a:rPr lang="en-US" dirty="0" err="1"/>
              <a:t>SerDes</a:t>
            </a:r>
            <a:r>
              <a:rPr lang="en-US" dirty="0"/>
              <a:t> link may be greater than could be achieved with LVDS or CMOS for latency sensitive applications</a:t>
            </a:r>
          </a:p>
          <a:p>
            <a:r>
              <a:rPr lang="en-US" dirty="0"/>
              <a:t>High </a:t>
            </a:r>
            <a:r>
              <a:rPr lang="en-US" dirty="0" err="1"/>
              <a:t>SerDes</a:t>
            </a:r>
            <a:r>
              <a:rPr lang="en-US" dirty="0"/>
              <a:t> rates require more careful routing and SI simulations. Could require more expensive PCB materials (or advanced equalization) for high data rates and long reaches</a:t>
            </a:r>
          </a:p>
          <a:p>
            <a:r>
              <a:rPr lang="en-US" dirty="0"/>
              <a:t>Troubleshooting the interface can be more complicated than LVDS or CMOS, due to protocol having more pieces</a:t>
            </a:r>
          </a:p>
        </p:txBody>
      </p:sp>
      <p:sp>
        <p:nvSpPr>
          <p:cNvPr id="4" name="Slide Number Placeholder 3"/>
          <p:cNvSpPr>
            <a:spLocks noGrp="1"/>
          </p:cNvSpPr>
          <p:nvPr>
            <p:ph type="sldNum" sz="quarter" idx="4294967295"/>
          </p:nvPr>
        </p:nvSpPr>
        <p:spPr>
          <a:xfrm>
            <a:off x="6642100" y="4537476"/>
            <a:ext cx="2133600" cy="154781"/>
          </a:xfrm>
          <a:prstGeom prst="rect">
            <a:avLst/>
          </a:prstGeom>
        </p:spPr>
        <p:txBody>
          <a:bodyPr/>
          <a:lstStyle/>
          <a:p>
            <a:fld id="{3B20521C-F793-4067-BB07-C7AF74E21EF3}" type="slidenum">
              <a:rPr lang="en-US" smtClean="0"/>
              <a:pPr/>
              <a:t>12</a:t>
            </a:fld>
            <a:endParaRPr lang="en-US"/>
          </a:p>
        </p:txBody>
      </p:sp>
    </p:spTree>
    <p:extLst>
      <p:ext uri="{BB962C8B-B14F-4D97-AF65-F5344CB8AC3E}">
        <p14:creationId xmlns:p14="http://schemas.microsoft.com/office/powerpoint/2010/main" val="4088105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latin typeface="Theinhardt Medium" charset="0"/>
                <a:ea typeface="ＭＳ Ｐゴシック" pitchFamily="34" charset="-128"/>
                <a:cs typeface="Theinhardt Medium" charset="0"/>
              </a:rPr>
              <a:t>JESD204 Timing Signals/Terminology</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313065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714875" y="1784059"/>
            <a:ext cx="3600450" cy="62865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50000"/>
              </a:spcBef>
              <a:spcAft>
                <a:spcPct val="0"/>
              </a:spcAft>
              <a:defRPr/>
            </a:pPr>
            <a:endParaRPr lang="en-US" b="1" dirty="0">
              <a:solidFill>
                <a:srgbClr val="FFFFFF"/>
              </a:solidFill>
            </a:endParaRPr>
          </a:p>
        </p:txBody>
      </p:sp>
      <p:sp>
        <p:nvSpPr>
          <p:cNvPr id="48" name="Rectangle 47"/>
          <p:cNvSpPr/>
          <p:nvPr/>
        </p:nvSpPr>
        <p:spPr>
          <a:xfrm>
            <a:off x="457200" y="1841209"/>
            <a:ext cx="3527425" cy="571500"/>
          </a:xfrm>
          <a:prstGeom prst="rect">
            <a:avLst/>
          </a:prstGeom>
          <a:gradFill flip="none" rotWithShape="1">
            <a:gsLst>
              <a:gs pos="0">
                <a:srgbClr val="89D961">
                  <a:tint val="66000"/>
                  <a:satMod val="160000"/>
                </a:srgbClr>
              </a:gs>
              <a:gs pos="50000">
                <a:srgbClr val="89D961">
                  <a:tint val="44500"/>
                  <a:satMod val="160000"/>
                </a:srgbClr>
              </a:gs>
              <a:gs pos="100000">
                <a:srgbClr val="89D961">
                  <a:tint val="23500"/>
                  <a:satMod val="160000"/>
                </a:srgbClr>
              </a:gs>
            </a:gsLst>
            <a:lin ang="5400000" scaled="1"/>
            <a:tileRect/>
          </a:gra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50000"/>
              </a:spcBef>
              <a:spcAft>
                <a:spcPct val="0"/>
              </a:spcAft>
              <a:defRPr/>
            </a:pPr>
            <a:endParaRPr lang="en-US" b="1" dirty="0">
              <a:solidFill>
                <a:srgbClr val="000000"/>
              </a:solidFill>
            </a:endParaRPr>
          </a:p>
        </p:txBody>
      </p:sp>
      <p:sp>
        <p:nvSpPr>
          <p:cNvPr id="46" name="Slide Number Placeholder 1"/>
          <p:cNvSpPr>
            <a:spLocks noGrp="1"/>
          </p:cNvSpPr>
          <p:nvPr>
            <p:ph type="sldNum" sz="quarter" idx="10"/>
          </p:nvPr>
        </p:nvSpPr>
        <p:spPr/>
        <p:txBody>
          <a:bodyPr/>
          <a:lstStyle/>
          <a:p>
            <a:pPr>
              <a:defRPr/>
            </a:pPr>
            <a:fld id="{64F0F5D7-9B59-4F14-AFE0-CFA0C5D2E646}" type="slidenum">
              <a:rPr lang="en-US"/>
              <a:pPr>
                <a:defRPr/>
              </a:pPr>
              <a:t>14</a:t>
            </a:fld>
            <a:endParaRPr lang="en-US" dirty="0"/>
          </a:p>
        </p:txBody>
      </p:sp>
      <p:sp>
        <p:nvSpPr>
          <p:cNvPr id="23" name="Rectangle 22"/>
          <p:cNvSpPr/>
          <p:nvPr/>
        </p:nvSpPr>
        <p:spPr>
          <a:xfrm>
            <a:off x="4716463" y="635106"/>
            <a:ext cx="3600450" cy="1148953"/>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50000"/>
              </a:spcBef>
              <a:spcAft>
                <a:spcPct val="0"/>
              </a:spcAft>
              <a:defRPr/>
            </a:pPr>
            <a:endParaRPr lang="en-US" b="1" dirty="0">
              <a:solidFill>
                <a:srgbClr val="FFFFFF"/>
              </a:solidFill>
            </a:endParaRPr>
          </a:p>
        </p:txBody>
      </p:sp>
      <p:sp>
        <p:nvSpPr>
          <p:cNvPr id="22" name="Rectangle 21"/>
          <p:cNvSpPr/>
          <p:nvPr/>
        </p:nvSpPr>
        <p:spPr>
          <a:xfrm>
            <a:off x="3900444" y="2599637"/>
            <a:ext cx="1038225" cy="384572"/>
          </a:xfrm>
          <a:prstGeom prst="rect">
            <a:avLst/>
          </a:prstGeom>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fontAlgn="base">
              <a:lnSpc>
                <a:spcPct val="90000"/>
              </a:lnSpc>
              <a:spcBef>
                <a:spcPct val="50000"/>
              </a:spcBef>
              <a:spcAft>
                <a:spcPct val="0"/>
              </a:spcAft>
              <a:defRPr/>
            </a:pPr>
            <a:r>
              <a:rPr lang="en-GB" sz="1400" b="1" dirty="0">
                <a:solidFill>
                  <a:srgbClr val="FFFFFF"/>
                </a:solidFill>
              </a:rPr>
              <a:t>Clock Chip</a:t>
            </a:r>
            <a:endParaRPr lang="en-US" sz="1400" b="1" dirty="0">
              <a:solidFill>
                <a:srgbClr val="FFFFFF"/>
              </a:solidFill>
            </a:endParaRPr>
          </a:p>
        </p:txBody>
      </p:sp>
      <p:sp>
        <p:nvSpPr>
          <p:cNvPr id="24" name="Rectangle 23"/>
          <p:cNvSpPr/>
          <p:nvPr/>
        </p:nvSpPr>
        <p:spPr>
          <a:xfrm>
            <a:off x="468314" y="635106"/>
            <a:ext cx="3527425" cy="1206103"/>
          </a:xfrm>
          <a:prstGeom prst="rect">
            <a:avLst/>
          </a:prstGeom>
          <a:solidFill>
            <a:srgbClr val="89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50000"/>
              </a:spcBef>
              <a:spcAft>
                <a:spcPct val="0"/>
              </a:spcAft>
              <a:defRPr/>
            </a:pPr>
            <a:endParaRPr lang="en-US" b="1" dirty="0">
              <a:solidFill>
                <a:srgbClr val="000000"/>
              </a:solidFill>
            </a:endParaRPr>
          </a:p>
        </p:txBody>
      </p:sp>
      <p:sp>
        <p:nvSpPr>
          <p:cNvPr id="25" name="Rectangle 24"/>
          <p:cNvSpPr/>
          <p:nvPr/>
        </p:nvSpPr>
        <p:spPr>
          <a:xfrm>
            <a:off x="549276" y="843465"/>
            <a:ext cx="936625" cy="60483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50000"/>
              </a:spcBef>
              <a:spcAft>
                <a:spcPct val="0"/>
              </a:spcAft>
              <a:defRPr/>
            </a:pPr>
            <a:r>
              <a:rPr lang="en-GB" sz="1400" b="1" dirty="0">
                <a:solidFill>
                  <a:srgbClr val="000000"/>
                </a:solidFill>
              </a:rPr>
              <a:t>ADC</a:t>
            </a:r>
            <a:endParaRPr lang="en-US" sz="1400" b="1" dirty="0">
              <a:solidFill>
                <a:srgbClr val="000000"/>
              </a:solidFill>
            </a:endParaRPr>
          </a:p>
        </p:txBody>
      </p:sp>
      <p:sp>
        <p:nvSpPr>
          <p:cNvPr id="26" name="Rectangle 25"/>
          <p:cNvSpPr/>
          <p:nvPr/>
        </p:nvSpPr>
        <p:spPr>
          <a:xfrm>
            <a:off x="1562101" y="851800"/>
            <a:ext cx="1273175" cy="59412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50000"/>
              </a:spcBef>
              <a:spcAft>
                <a:spcPct val="0"/>
              </a:spcAft>
              <a:defRPr/>
            </a:pPr>
            <a:r>
              <a:rPr lang="en-GB" sz="1400" b="1" dirty="0">
                <a:solidFill>
                  <a:srgbClr val="000000"/>
                </a:solidFill>
              </a:rPr>
              <a:t>Transport Layer</a:t>
            </a:r>
            <a:endParaRPr lang="en-US" sz="1400" b="1" dirty="0">
              <a:solidFill>
                <a:srgbClr val="000000"/>
              </a:solidFill>
            </a:endParaRPr>
          </a:p>
        </p:txBody>
      </p:sp>
      <p:sp>
        <p:nvSpPr>
          <p:cNvPr id="27" name="Rectangle 26"/>
          <p:cNvSpPr/>
          <p:nvPr/>
        </p:nvSpPr>
        <p:spPr>
          <a:xfrm>
            <a:off x="2916239" y="851800"/>
            <a:ext cx="935037" cy="594122"/>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50000"/>
              </a:spcBef>
              <a:spcAft>
                <a:spcPct val="0"/>
              </a:spcAft>
              <a:defRPr/>
            </a:pPr>
            <a:r>
              <a:rPr lang="en-GB" sz="1400" b="1" dirty="0">
                <a:solidFill>
                  <a:srgbClr val="000000"/>
                </a:solidFill>
              </a:rPr>
              <a:t>Data Layer</a:t>
            </a:r>
            <a:endParaRPr lang="en-US" sz="1400" b="1" dirty="0">
              <a:solidFill>
                <a:srgbClr val="000000"/>
              </a:solidFill>
            </a:endParaRPr>
          </a:p>
        </p:txBody>
      </p:sp>
      <p:sp>
        <p:nvSpPr>
          <p:cNvPr id="28" name="Rectangle 27"/>
          <p:cNvSpPr/>
          <p:nvPr/>
        </p:nvSpPr>
        <p:spPr>
          <a:xfrm>
            <a:off x="7235826" y="851800"/>
            <a:ext cx="936625" cy="59412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50000"/>
              </a:spcBef>
              <a:spcAft>
                <a:spcPct val="0"/>
              </a:spcAft>
              <a:defRPr/>
            </a:pPr>
            <a:r>
              <a:rPr lang="en-GB" sz="1400" b="1" dirty="0">
                <a:solidFill>
                  <a:srgbClr val="000000"/>
                </a:solidFill>
              </a:rPr>
              <a:t>Apps</a:t>
            </a:r>
          </a:p>
          <a:p>
            <a:pPr algn="ctr" fontAlgn="base">
              <a:lnSpc>
                <a:spcPct val="90000"/>
              </a:lnSpc>
              <a:spcBef>
                <a:spcPct val="50000"/>
              </a:spcBef>
              <a:spcAft>
                <a:spcPct val="0"/>
              </a:spcAft>
              <a:defRPr/>
            </a:pPr>
            <a:r>
              <a:rPr lang="en-GB" sz="1400" b="1" dirty="0">
                <a:solidFill>
                  <a:srgbClr val="000000"/>
                </a:solidFill>
              </a:rPr>
              <a:t>Layer</a:t>
            </a:r>
            <a:endParaRPr lang="en-US" sz="1400" b="1" dirty="0">
              <a:solidFill>
                <a:srgbClr val="000000"/>
              </a:solidFill>
            </a:endParaRPr>
          </a:p>
        </p:txBody>
      </p:sp>
      <p:sp>
        <p:nvSpPr>
          <p:cNvPr id="29" name="Rectangle 28"/>
          <p:cNvSpPr/>
          <p:nvPr/>
        </p:nvSpPr>
        <p:spPr>
          <a:xfrm>
            <a:off x="4859339" y="851800"/>
            <a:ext cx="936625" cy="594122"/>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50000"/>
              </a:spcBef>
              <a:spcAft>
                <a:spcPct val="0"/>
              </a:spcAft>
              <a:defRPr/>
            </a:pPr>
            <a:r>
              <a:rPr lang="en-GB" sz="1400" b="1" dirty="0">
                <a:solidFill>
                  <a:srgbClr val="000000"/>
                </a:solidFill>
              </a:rPr>
              <a:t>Data Layer</a:t>
            </a:r>
            <a:endParaRPr lang="en-US" sz="1400" b="1" dirty="0">
              <a:solidFill>
                <a:srgbClr val="000000"/>
              </a:solidFill>
            </a:endParaRPr>
          </a:p>
        </p:txBody>
      </p:sp>
      <p:sp>
        <p:nvSpPr>
          <p:cNvPr id="30" name="Rectangle 29"/>
          <p:cNvSpPr/>
          <p:nvPr/>
        </p:nvSpPr>
        <p:spPr>
          <a:xfrm>
            <a:off x="5856288" y="851800"/>
            <a:ext cx="1293812" cy="59412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90000"/>
              </a:lnSpc>
              <a:spcBef>
                <a:spcPct val="50000"/>
              </a:spcBef>
              <a:spcAft>
                <a:spcPct val="0"/>
              </a:spcAft>
              <a:defRPr/>
            </a:pPr>
            <a:r>
              <a:rPr lang="en-GB" sz="1400" b="1" dirty="0">
                <a:solidFill>
                  <a:srgbClr val="000000"/>
                </a:solidFill>
              </a:rPr>
              <a:t>Transport Layer</a:t>
            </a:r>
            <a:endParaRPr lang="en-US" sz="1400" b="1" dirty="0">
              <a:solidFill>
                <a:srgbClr val="000000"/>
              </a:solidFill>
            </a:endParaRPr>
          </a:p>
        </p:txBody>
      </p:sp>
      <p:cxnSp>
        <p:nvCxnSpPr>
          <p:cNvPr id="31" name="Straight Arrow Connector 30"/>
          <p:cNvCxnSpPr>
            <a:stCxn id="27" idx="3"/>
            <a:endCxn id="29" idx="1"/>
          </p:cNvCxnSpPr>
          <p:nvPr/>
        </p:nvCxnSpPr>
        <p:spPr>
          <a:xfrm>
            <a:off x="3851276" y="1148265"/>
            <a:ext cx="1008063" cy="1191"/>
          </a:xfrm>
          <a:prstGeom prst="straightConnector1">
            <a:avLst/>
          </a:prstGeom>
          <a:ln w="190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53268" name="TextBox 31"/>
          <p:cNvSpPr txBox="1">
            <a:spLocks noChangeArrowheads="1"/>
          </p:cNvSpPr>
          <p:nvPr/>
        </p:nvSpPr>
        <p:spPr bwMode="auto">
          <a:xfrm>
            <a:off x="2985952" y="635106"/>
            <a:ext cx="816249" cy="258532"/>
          </a:xfrm>
          <a:prstGeom prst="rect">
            <a:avLst/>
          </a:prstGeom>
          <a:noFill/>
          <a:ln w="9525">
            <a:noFill/>
            <a:miter lim="800000"/>
            <a:headEnd/>
            <a:tailEnd/>
          </a:ln>
        </p:spPr>
        <p:txBody>
          <a:bodyPr wrap="none">
            <a:spAutoFit/>
          </a:bodyPr>
          <a:lstStyle/>
          <a:p>
            <a:pPr algn="ctr" fontAlgn="base">
              <a:lnSpc>
                <a:spcPct val="90000"/>
              </a:lnSpc>
              <a:spcBef>
                <a:spcPct val="50000"/>
              </a:spcBef>
              <a:spcAft>
                <a:spcPct val="0"/>
              </a:spcAft>
            </a:pPr>
            <a:r>
              <a:rPr lang="en-GB" sz="1200" b="1" dirty="0">
                <a:solidFill>
                  <a:srgbClr val="000000"/>
                </a:solidFill>
                <a:cs typeface="Arial" pitchFamily="34" charset="0"/>
              </a:rPr>
              <a:t>ADC(TX)</a:t>
            </a:r>
            <a:endParaRPr lang="en-US" sz="1200" b="1" dirty="0">
              <a:solidFill>
                <a:srgbClr val="000000"/>
              </a:solidFill>
              <a:cs typeface="Arial" pitchFamily="34" charset="0"/>
            </a:endParaRPr>
          </a:p>
        </p:txBody>
      </p:sp>
      <p:sp>
        <p:nvSpPr>
          <p:cNvPr id="53269" name="TextBox 32"/>
          <p:cNvSpPr txBox="1">
            <a:spLocks noChangeArrowheads="1"/>
          </p:cNvSpPr>
          <p:nvPr/>
        </p:nvSpPr>
        <p:spPr bwMode="auto">
          <a:xfrm>
            <a:off x="4861039" y="619628"/>
            <a:ext cx="928459" cy="258532"/>
          </a:xfrm>
          <a:prstGeom prst="rect">
            <a:avLst/>
          </a:prstGeom>
          <a:noFill/>
          <a:ln w="9525">
            <a:noFill/>
            <a:miter lim="800000"/>
            <a:headEnd/>
            <a:tailEnd/>
          </a:ln>
        </p:spPr>
        <p:txBody>
          <a:bodyPr wrap="none">
            <a:spAutoFit/>
          </a:bodyPr>
          <a:lstStyle/>
          <a:p>
            <a:pPr algn="ctr" fontAlgn="base">
              <a:lnSpc>
                <a:spcPct val="90000"/>
              </a:lnSpc>
              <a:spcBef>
                <a:spcPct val="50000"/>
              </a:spcBef>
              <a:spcAft>
                <a:spcPct val="0"/>
              </a:spcAft>
            </a:pPr>
            <a:r>
              <a:rPr lang="en-GB" sz="1200" b="1">
                <a:solidFill>
                  <a:srgbClr val="000000"/>
                </a:solidFill>
                <a:cs typeface="Arial" pitchFamily="34" charset="0"/>
              </a:rPr>
              <a:t>FPGA(RX)</a:t>
            </a:r>
            <a:endParaRPr lang="en-US" sz="1200" b="1">
              <a:solidFill>
                <a:srgbClr val="000000"/>
              </a:solidFill>
              <a:cs typeface="Arial" pitchFamily="34" charset="0"/>
            </a:endParaRPr>
          </a:p>
        </p:txBody>
      </p:sp>
      <p:sp>
        <p:nvSpPr>
          <p:cNvPr id="34" name="Freeform 33"/>
          <p:cNvSpPr/>
          <p:nvPr/>
        </p:nvSpPr>
        <p:spPr>
          <a:xfrm>
            <a:off x="2743200" y="1459918"/>
            <a:ext cx="3246438" cy="238125"/>
          </a:xfrm>
          <a:custGeom>
            <a:avLst/>
            <a:gdLst>
              <a:gd name="connsiteX0" fmla="*/ 3647975 w 3647975"/>
              <a:gd name="connsiteY0" fmla="*/ 0 h 317634"/>
              <a:gd name="connsiteX1" fmla="*/ 3647975 w 3647975"/>
              <a:gd name="connsiteY1" fmla="*/ 317634 h 317634"/>
              <a:gd name="connsiteX2" fmla="*/ 0 w 3647975"/>
              <a:gd name="connsiteY2" fmla="*/ 317634 h 317634"/>
              <a:gd name="connsiteX3" fmla="*/ 0 w 3647975"/>
              <a:gd name="connsiteY3" fmla="*/ 0 h 317634"/>
            </a:gdLst>
            <a:ahLst/>
            <a:cxnLst>
              <a:cxn ang="0">
                <a:pos x="connsiteX0" y="connsiteY0"/>
              </a:cxn>
              <a:cxn ang="0">
                <a:pos x="connsiteX1" y="connsiteY1"/>
              </a:cxn>
              <a:cxn ang="0">
                <a:pos x="connsiteX2" y="connsiteY2"/>
              </a:cxn>
              <a:cxn ang="0">
                <a:pos x="connsiteX3" y="connsiteY3"/>
              </a:cxn>
            </a:cxnLst>
            <a:rect l="l" t="t" r="r" b="b"/>
            <a:pathLst>
              <a:path w="3647975" h="317634">
                <a:moveTo>
                  <a:pt x="3647975" y="0"/>
                </a:moveTo>
                <a:lnTo>
                  <a:pt x="3647975" y="317634"/>
                </a:lnTo>
                <a:lnTo>
                  <a:pt x="0" y="317634"/>
                </a:lnTo>
                <a:lnTo>
                  <a:pt x="0" y="0"/>
                </a:ln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base">
              <a:lnSpc>
                <a:spcPct val="90000"/>
              </a:lnSpc>
              <a:spcBef>
                <a:spcPct val="50000"/>
              </a:spcBef>
              <a:spcAft>
                <a:spcPct val="0"/>
              </a:spcAft>
              <a:defRPr/>
            </a:pPr>
            <a:r>
              <a:rPr lang="en-GB" sz="1100" b="1" dirty="0">
                <a:solidFill>
                  <a:srgbClr val="000000"/>
                </a:solidFill>
              </a:rPr>
              <a:t>SYNC</a:t>
            </a:r>
            <a:r>
              <a:rPr lang="en-GB" sz="1400" b="1" dirty="0">
                <a:solidFill>
                  <a:srgbClr val="000000"/>
                </a:solidFill>
              </a:rPr>
              <a:t>~</a:t>
            </a:r>
            <a:endParaRPr lang="en-US" sz="1400" b="1" dirty="0">
              <a:solidFill>
                <a:srgbClr val="000000"/>
              </a:solidFill>
            </a:endParaRPr>
          </a:p>
        </p:txBody>
      </p:sp>
      <p:sp>
        <p:nvSpPr>
          <p:cNvPr id="53271" name="TextBox 34"/>
          <p:cNvSpPr txBox="1">
            <a:spLocks noChangeArrowheads="1"/>
          </p:cNvSpPr>
          <p:nvPr/>
        </p:nvSpPr>
        <p:spPr bwMode="auto">
          <a:xfrm>
            <a:off x="3995739" y="495102"/>
            <a:ext cx="716931" cy="590931"/>
          </a:xfrm>
          <a:prstGeom prst="rect">
            <a:avLst/>
          </a:prstGeom>
          <a:noFill/>
          <a:ln w="9525">
            <a:noFill/>
            <a:miter lim="800000"/>
            <a:headEnd/>
            <a:tailEnd/>
          </a:ln>
        </p:spPr>
        <p:txBody>
          <a:bodyPr wrap="square">
            <a:spAutoFit/>
          </a:bodyPr>
          <a:lstStyle/>
          <a:p>
            <a:pPr algn="ctr" fontAlgn="base">
              <a:lnSpc>
                <a:spcPct val="90000"/>
              </a:lnSpc>
              <a:spcBef>
                <a:spcPct val="50000"/>
              </a:spcBef>
              <a:spcAft>
                <a:spcPct val="0"/>
              </a:spcAft>
            </a:pPr>
            <a:r>
              <a:rPr lang="en-GB" sz="900" b="1" dirty="0">
                <a:solidFill>
                  <a:srgbClr val="FF00FF"/>
                </a:solidFill>
                <a:cs typeface="Arial" pitchFamily="34" charset="0"/>
              </a:rPr>
              <a:t>Lanes of</a:t>
            </a:r>
            <a:br>
              <a:rPr lang="en-GB" sz="900" b="1" dirty="0">
                <a:solidFill>
                  <a:srgbClr val="FF00FF"/>
                </a:solidFill>
                <a:cs typeface="Arial" pitchFamily="34" charset="0"/>
              </a:rPr>
            </a:br>
            <a:r>
              <a:rPr lang="en-GB" sz="900" b="1" dirty="0">
                <a:solidFill>
                  <a:srgbClr val="FF00FF"/>
                </a:solidFill>
                <a:cs typeface="Arial" pitchFamily="34" charset="0"/>
              </a:rPr>
              <a:t>Multi-</a:t>
            </a:r>
            <a:br>
              <a:rPr lang="en-GB" sz="900" b="1" dirty="0">
                <a:solidFill>
                  <a:srgbClr val="FF00FF"/>
                </a:solidFill>
                <a:cs typeface="Arial" pitchFamily="34" charset="0"/>
              </a:rPr>
            </a:br>
            <a:r>
              <a:rPr lang="en-GB" sz="900" b="1" dirty="0">
                <a:solidFill>
                  <a:srgbClr val="FF00FF"/>
                </a:solidFill>
                <a:cs typeface="Arial" pitchFamily="34" charset="0"/>
              </a:rPr>
              <a:t>Point</a:t>
            </a:r>
            <a:br>
              <a:rPr lang="en-GB" sz="900" b="1" dirty="0">
                <a:solidFill>
                  <a:srgbClr val="FF00FF"/>
                </a:solidFill>
                <a:cs typeface="Arial" pitchFamily="34" charset="0"/>
              </a:rPr>
            </a:br>
            <a:r>
              <a:rPr lang="en-GB" sz="900" b="1" dirty="0">
                <a:solidFill>
                  <a:srgbClr val="FF00FF"/>
                </a:solidFill>
                <a:cs typeface="Arial" pitchFamily="34" charset="0"/>
              </a:rPr>
              <a:t>data link</a:t>
            </a:r>
            <a:endParaRPr lang="en-US" sz="900" b="1" dirty="0">
              <a:solidFill>
                <a:srgbClr val="FF00FF"/>
              </a:solidFill>
              <a:cs typeface="Arial" pitchFamily="34" charset="0"/>
            </a:endParaRPr>
          </a:p>
        </p:txBody>
      </p:sp>
      <p:sp>
        <p:nvSpPr>
          <p:cNvPr id="53272" name="TextBox 37"/>
          <p:cNvSpPr txBox="1">
            <a:spLocks noChangeArrowheads="1"/>
          </p:cNvSpPr>
          <p:nvPr/>
        </p:nvSpPr>
        <p:spPr bwMode="auto">
          <a:xfrm>
            <a:off x="1223963" y="1476878"/>
            <a:ext cx="728662" cy="397032"/>
          </a:xfrm>
          <a:prstGeom prst="rect">
            <a:avLst/>
          </a:prstGeom>
          <a:noFill/>
          <a:ln w="9525">
            <a:noFill/>
            <a:miter lim="800000"/>
            <a:headEnd/>
            <a:tailEnd/>
          </a:ln>
        </p:spPr>
        <p:txBody>
          <a:bodyPr>
            <a:spAutoFit/>
          </a:bodyPr>
          <a:lstStyle/>
          <a:p>
            <a:pPr algn="ctr" fontAlgn="base">
              <a:lnSpc>
                <a:spcPct val="90000"/>
              </a:lnSpc>
              <a:spcBef>
                <a:spcPct val="50000"/>
              </a:spcBef>
              <a:spcAft>
                <a:spcPct val="0"/>
              </a:spcAft>
            </a:pPr>
            <a:r>
              <a:rPr lang="en-GB" sz="1050" b="1" dirty="0">
                <a:solidFill>
                  <a:srgbClr val="000000"/>
                </a:solidFill>
                <a:cs typeface="Arial" pitchFamily="34" charset="0"/>
              </a:rPr>
              <a:t>Frame Clock</a:t>
            </a:r>
            <a:endParaRPr lang="en-US" sz="1050" b="1" dirty="0">
              <a:solidFill>
                <a:srgbClr val="000000"/>
              </a:solidFill>
              <a:cs typeface="Arial" pitchFamily="34" charset="0"/>
            </a:endParaRPr>
          </a:p>
        </p:txBody>
      </p:sp>
      <p:sp>
        <p:nvSpPr>
          <p:cNvPr id="53273" name="Rectangle 39"/>
          <p:cNvSpPr>
            <a:spLocks noChangeArrowheads="1"/>
          </p:cNvSpPr>
          <p:nvPr/>
        </p:nvSpPr>
        <p:spPr bwMode="auto">
          <a:xfrm>
            <a:off x="1274764" y="1875737"/>
            <a:ext cx="369887" cy="300038"/>
          </a:xfrm>
          <a:prstGeom prst="rect">
            <a:avLst/>
          </a:prstGeom>
          <a:solidFill>
            <a:schemeClr val="bg1"/>
          </a:solidFill>
          <a:ln w="19050" algn="ctr">
            <a:solidFill>
              <a:schemeClr val="tx1"/>
            </a:solidFill>
            <a:round/>
            <a:headEnd/>
            <a:tailEnd/>
          </a:ln>
        </p:spPr>
        <p:txBody>
          <a:bodyPr anchor="ctr"/>
          <a:lstStyle/>
          <a:p>
            <a:pPr algn="ctr" fontAlgn="base">
              <a:lnSpc>
                <a:spcPct val="90000"/>
              </a:lnSpc>
              <a:spcBef>
                <a:spcPct val="50000"/>
              </a:spcBef>
              <a:spcAft>
                <a:spcPct val="0"/>
              </a:spcAft>
            </a:pPr>
            <a:r>
              <a:rPr lang="en-GB" sz="2400" b="1">
                <a:solidFill>
                  <a:srgbClr val="000000"/>
                </a:solidFill>
                <a:cs typeface="Arial" pitchFamily="34" charset="0"/>
              </a:rPr>
              <a:t>÷</a:t>
            </a:r>
            <a:endParaRPr lang="en-US" sz="2400" b="1">
              <a:solidFill>
                <a:srgbClr val="000000"/>
              </a:solidFill>
              <a:cs typeface="Arial" pitchFamily="34" charset="0"/>
            </a:endParaRPr>
          </a:p>
        </p:txBody>
      </p:sp>
      <p:sp>
        <p:nvSpPr>
          <p:cNvPr id="53274" name="Rectangle 40"/>
          <p:cNvSpPr>
            <a:spLocks noChangeArrowheads="1"/>
          </p:cNvSpPr>
          <p:nvPr/>
        </p:nvSpPr>
        <p:spPr bwMode="auto">
          <a:xfrm>
            <a:off x="2063750" y="1875737"/>
            <a:ext cx="369888" cy="300038"/>
          </a:xfrm>
          <a:prstGeom prst="rect">
            <a:avLst/>
          </a:prstGeom>
          <a:solidFill>
            <a:schemeClr val="bg1"/>
          </a:solidFill>
          <a:ln w="19050" algn="ctr">
            <a:solidFill>
              <a:schemeClr val="tx1"/>
            </a:solidFill>
            <a:round/>
            <a:headEnd/>
            <a:tailEnd/>
          </a:ln>
        </p:spPr>
        <p:txBody>
          <a:bodyPr anchor="ctr"/>
          <a:lstStyle/>
          <a:p>
            <a:pPr algn="ctr" fontAlgn="base">
              <a:lnSpc>
                <a:spcPct val="90000"/>
              </a:lnSpc>
              <a:spcBef>
                <a:spcPct val="50000"/>
              </a:spcBef>
              <a:spcAft>
                <a:spcPct val="0"/>
              </a:spcAft>
            </a:pPr>
            <a:r>
              <a:rPr lang="en-GB" sz="2400" b="1">
                <a:solidFill>
                  <a:srgbClr val="000000"/>
                </a:solidFill>
                <a:cs typeface="Arial" pitchFamily="34" charset="0"/>
              </a:rPr>
              <a:t>÷</a:t>
            </a:r>
            <a:endParaRPr lang="en-US" sz="2400" b="1">
              <a:solidFill>
                <a:srgbClr val="000000"/>
              </a:solidFill>
              <a:cs typeface="Arial" pitchFamily="34" charset="0"/>
            </a:endParaRPr>
          </a:p>
        </p:txBody>
      </p:sp>
      <p:sp>
        <p:nvSpPr>
          <p:cNvPr id="53275" name="Rectangle 50"/>
          <p:cNvSpPr>
            <a:spLocks noChangeArrowheads="1"/>
          </p:cNvSpPr>
          <p:nvPr/>
        </p:nvSpPr>
        <p:spPr bwMode="auto">
          <a:xfrm>
            <a:off x="6254750" y="1872165"/>
            <a:ext cx="369888" cy="301229"/>
          </a:xfrm>
          <a:prstGeom prst="rect">
            <a:avLst/>
          </a:prstGeom>
          <a:solidFill>
            <a:schemeClr val="bg1"/>
          </a:solidFill>
          <a:ln w="19050" algn="ctr">
            <a:solidFill>
              <a:schemeClr val="tx1"/>
            </a:solidFill>
            <a:round/>
            <a:headEnd/>
            <a:tailEnd/>
          </a:ln>
        </p:spPr>
        <p:txBody>
          <a:bodyPr anchor="ctr"/>
          <a:lstStyle/>
          <a:p>
            <a:pPr algn="ctr" fontAlgn="base">
              <a:lnSpc>
                <a:spcPct val="90000"/>
              </a:lnSpc>
              <a:spcBef>
                <a:spcPct val="50000"/>
              </a:spcBef>
              <a:spcAft>
                <a:spcPct val="0"/>
              </a:spcAft>
            </a:pPr>
            <a:r>
              <a:rPr lang="en-GB" sz="2400" b="1">
                <a:solidFill>
                  <a:srgbClr val="000000"/>
                </a:solidFill>
                <a:cs typeface="Arial" pitchFamily="34" charset="0"/>
              </a:rPr>
              <a:t>÷</a:t>
            </a:r>
            <a:endParaRPr lang="en-US" sz="2400" b="1">
              <a:solidFill>
                <a:srgbClr val="000000"/>
              </a:solidFill>
              <a:cs typeface="Arial" pitchFamily="34" charset="0"/>
            </a:endParaRPr>
          </a:p>
        </p:txBody>
      </p:sp>
      <p:sp>
        <p:nvSpPr>
          <p:cNvPr id="53276" name="Freeform 58"/>
          <p:cNvSpPr>
            <a:spLocks/>
          </p:cNvSpPr>
          <p:nvPr/>
        </p:nvSpPr>
        <p:spPr bwMode="auto">
          <a:xfrm>
            <a:off x="893764" y="1447113"/>
            <a:ext cx="2979737" cy="1473994"/>
          </a:xfrm>
          <a:custGeom>
            <a:avLst/>
            <a:gdLst>
              <a:gd name="T0" fmla="*/ 2983217 w 2979505"/>
              <a:gd name="T1" fmla="*/ 40025 h 2506895"/>
              <a:gd name="T2" fmla="*/ 0 w 2979505"/>
              <a:gd name="T3" fmla="*/ 40025 h 2506895"/>
              <a:gd name="T4" fmla="*/ 0 w 2979505"/>
              <a:gd name="T5" fmla="*/ 0 h 2506895"/>
              <a:gd name="T6" fmla="*/ 0 60000 65536"/>
              <a:gd name="T7" fmla="*/ 0 60000 65536"/>
              <a:gd name="T8" fmla="*/ 0 60000 65536"/>
              <a:gd name="T9" fmla="*/ 0 w 2979505"/>
              <a:gd name="T10" fmla="*/ 0 h 2506895"/>
              <a:gd name="T11" fmla="*/ 2979505 w 2979505"/>
              <a:gd name="T12" fmla="*/ 2506895 h 2506895"/>
            </a:gdLst>
            <a:ahLst/>
            <a:cxnLst>
              <a:cxn ang="T6">
                <a:pos x="T0" y="T1"/>
              </a:cxn>
              <a:cxn ang="T7">
                <a:pos x="T2" y="T3"/>
              </a:cxn>
              <a:cxn ang="T8">
                <a:pos x="T4" y="T5"/>
              </a:cxn>
            </a:cxnLst>
            <a:rect l="T9" t="T10" r="T11" b="T12"/>
            <a:pathLst>
              <a:path w="2979505" h="2506895">
                <a:moveTo>
                  <a:pt x="2979505" y="2506895"/>
                </a:moveTo>
                <a:lnTo>
                  <a:pt x="0" y="2506895"/>
                </a:lnTo>
                <a:lnTo>
                  <a:pt x="0" y="0"/>
                </a:lnTo>
              </a:path>
            </a:pathLst>
          </a:custGeom>
          <a:noFill/>
          <a:ln w="19050" cap="flat" cmpd="sng" algn="ctr">
            <a:solidFill>
              <a:srgbClr val="0000FF"/>
            </a:solidFill>
            <a:prstDash val="solid"/>
            <a:round/>
            <a:headEnd type="none" w="med" len="med"/>
            <a:tailEnd type="arrow" w="med" len="med"/>
          </a:ln>
        </p:spPr>
        <p:txBody>
          <a:bodyPr anchor="ctr"/>
          <a:lstStyle/>
          <a:p>
            <a:pPr algn="ctr" fontAlgn="base">
              <a:lnSpc>
                <a:spcPct val="90000"/>
              </a:lnSpc>
              <a:spcBef>
                <a:spcPct val="50000"/>
              </a:spcBef>
              <a:spcAft>
                <a:spcPct val="0"/>
              </a:spcAft>
            </a:pPr>
            <a:endParaRPr lang="en-US" sz="2400" b="1">
              <a:solidFill>
                <a:srgbClr val="000000"/>
              </a:solidFill>
              <a:cs typeface="Arial" pitchFamily="34" charset="0"/>
            </a:endParaRPr>
          </a:p>
        </p:txBody>
      </p:sp>
      <p:cxnSp>
        <p:nvCxnSpPr>
          <p:cNvPr id="53277" name="Straight Arrow Connector 60"/>
          <p:cNvCxnSpPr>
            <a:cxnSpLocks noChangeShapeType="1"/>
            <a:endCxn id="53273" idx="1"/>
          </p:cNvCxnSpPr>
          <p:nvPr/>
        </p:nvCxnSpPr>
        <p:spPr bwMode="auto">
          <a:xfrm>
            <a:off x="893763" y="2022184"/>
            <a:ext cx="381000" cy="3572"/>
          </a:xfrm>
          <a:prstGeom prst="straightConnector1">
            <a:avLst/>
          </a:prstGeom>
          <a:noFill/>
          <a:ln w="19050" algn="ctr">
            <a:solidFill>
              <a:srgbClr val="0000FF"/>
            </a:solidFill>
            <a:round/>
            <a:headEnd/>
            <a:tailEnd type="arrow" w="med" len="med"/>
          </a:ln>
        </p:spPr>
      </p:cxnSp>
      <p:sp>
        <p:nvSpPr>
          <p:cNvPr id="53278" name="Freeform 62"/>
          <p:cNvSpPr>
            <a:spLocks/>
          </p:cNvSpPr>
          <p:nvPr/>
        </p:nvSpPr>
        <p:spPr bwMode="auto">
          <a:xfrm>
            <a:off x="1644650" y="2031709"/>
            <a:ext cx="420688" cy="33338"/>
          </a:xfrm>
          <a:custGeom>
            <a:avLst/>
            <a:gdLst>
              <a:gd name="T0" fmla="*/ 0 w 482886"/>
              <a:gd name="T1" fmla="*/ 29140 h 45719"/>
              <a:gd name="T2" fmla="*/ 46384 w 482886"/>
              <a:gd name="T3" fmla="*/ 29140 h 45719"/>
              <a:gd name="T4" fmla="*/ 0 60000 65536"/>
              <a:gd name="T5" fmla="*/ 0 60000 65536"/>
              <a:gd name="T6" fmla="*/ 0 w 482886"/>
              <a:gd name="T7" fmla="*/ 0 h 45719"/>
              <a:gd name="T8" fmla="*/ 482886 w 482886"/>
              <a:gd name="T9" fmla="*/ 45719 h 45719"/>
            </a:gdLst>
            <a:ahLst/>
            <a:cxnLst>
              <a:cxn ang="T4">
                <a:pos x="T0" y="T1"/>
              </a:cxn>
              <a:cxn ang="T5">
                <a:pos x="T2" y="T3"/>
              </a:cxn>
            </a:cxnLst>
            <a:rect l="T6" t="T7" r="T8" b="T9"/>
            <a:pathLst>
              <a:path w="482886" h="45719">
                <a:moveTo>
                  <a:pt x="0" y="0"/>
                </a:moveTo>
                <a:lnTo>
                  <a:pt x="482886" y="0"/>
                </a:lnTo>
              </a:path>
            </a:pathLst>
          </a:custGeom>
          <a:solidFill>
            <a:schemeClr val="hlink"/>
          </a:solidFill>
          <a:ln w="19050" cap="flat" cmpd="sng" algn="ctr">
            <a:solidFill>
              <a:schemeClr val="tx1"/>
            </a:solidFill>
            <a:prstDash val="solid"/>
            <a:round/>
            <a:headEnd type="none" w="med" len="med"/>
            <a:tailEnd type="none" w="med" len="med"/>
          </a:ln>
        </p:spPr>
        <p:txBody>
          <a:bodyPr anchor="ctr"/>
          <a:lstStyle/>
          <a:p>
            <a:pPr algn="ctr" fontAlgn="base">
              <a:lnSpc>
                <a:spcPct val="90000"/>
              </a:lnSpc>
              <a:spcBef>
                <a:spcPct val="50000"/>
              </a:spcBef>
              <a:spcAft>
                <a:spcPct val="0"/>
              </a:spcAft>
            </a:pPr>
            <a:endParaRPr lang="en-US" sz="2400" b="1">
              <a:solidFill>
                <a:srgbClr val="000000"/>
              </a:solidFill>
              <a:cs typeface="Arial" pitchFamily="34" charset="0"/>
            </a:endParaRPr>
          </a:p>
        </p:txBody>
      </p:sp>
      <p:sp>
        <p:nvSpPr>
          <p:cNvPr id="53279" name="Freeform 63"/>
          <p:cNvSpPr>
            <a:spLocks/>
          </p:cNvSpPr>
          <p:nvPr/>
        </p:nvSpPr>
        <p:spPr bwMode="auto">
          <a:xfrm>
            <a:off x="1879600" y="1448303"/>
            <a:ext cx="46038" cy="581025"/>
          </a:xfrm>
          <a:custGeom>
            <a:avLst/>
            <a:gdLst>
              <a:gd name="T0" fmla="*/ 51099 w 45719"/>
              <a:gd name="T1" fmla="*/ 8453 h 1027416"/>
              <a:gd name="T2" fmla="*/ 51099 w 45719"/>
              <a:gd name="T3" fmla="*/ 0 h 1027416"/>
              <a:gd name="T4" fmla="*/ 0 60000 65536"/>
              <a:gd name="T5" fmla="*/ 0 60000 65536"/>
              <a:gd name="T6" fmla="*/ 0 w 45719"/>
              <a:gd name="T7" fmla="*/ 0 h 1027416"/>
              <a:gd name="T8" fmla="*/ 45719 w 45719"/>
              <a:gd name="T9" fmla="*/ 1027416 h 1027416"/>
            </a:gdLst>
            <a:ahLst/>
            <a:cxnLst>
              <a:cxn ang="T4">
                <a:pos x="T0" y="T1"/>
              </a:cxn>
              <a:cxn ang="T5">
                <a:pos x="T2" y="T3"/>
              </a:cxn>
            </a:cxnLst>
            <a:rect l="T6" t="T7" r="T8" b="T9"/>
            <a:pathLst>
              <a:path w="45719" h="1027416">
                <a:moveTo>
                  <a:pt x="0" y="1027416"/>
                </a:moveTo>
                <a:lnTo>
                  <a:pt x="0" y="0"/>
                </a:lnTo>
              </a:path>
            </a:pathLst>
          </a:custGeom>
          <a:solidFill>
            <a:schemeClr val="hlink"/>
          </a:solidFill>
          <a:ln w="19050" cap="flat" cmpd="sng" algn="ctr">
            <a:solidFill>
              <a:schemeClr val="tx1"/>
            </a:solidFill>
            <a:prstDash val="solid"/>
            <a:round/>
            <a:headEnd type="none" w="med" len="med"/>
            <a:tailEnd type="arrow" w="med" len="med"/>
          </a:ln>
        </p:spPr>
        <p:txBody>
          <a:bodyPr anchor="ctr"/>
          <a:lstStyle/>
          <a:p>
            <a:pPr algn="ctr" fontAlgn="base">
              <a:lnSpc>
                <a:spcPct val="90000"/>
              </a:lnSpc>
              <a:spcBef>
                <a:spcPct val="50000"/>
              </a:spcBef>
              <a:spcAft>
                <a:spcPct val="0"/>
              </a:spcAft>
            </a:pPr>
            <a:endParaRPr lang="en-US" sz="2400" b="1">
              <a:solidFill>
                <a:srgbClr val="000000"/>
              </a:solidFill>
              <a:cs typeface="Arial" pitchFamily="34" charset="0"/>
            </a:endParaRPr>
          </a:p>
        </p:txBody>
      </p:sp>
      <p:sp>
        <p:nvSpPr>
          <p:cNvPr id="53280" name="Freeform 64"/>
          <p:cNvSpPr>
            <a:spLocks/>
          </p:cNvSpPr>
          <p:nvPr/>
        </p:nvSpPr>
        <p:spPr bwMode="auto">
          <a:xfrm>
            <a:off x="2424113" y="1448303"/>
            <a:ext cx="120650" cy="658416"/>
          </a:xfrm>
          <a:custGeom>
            <a:avLst/>
            <a:gdLst>
              <a:gd name="T0" fmla="*/ 0 w 102742"/>
              <a:gd name="T1" fmla="*/ 83224 h 1017142"/>
              <a:gd name="T2" fmla="*/ 1570286 w 102742"/>
              <a:gd name="T3" fmla="*/ 83224 h 1017142"/>
              <a:gd name="T4" fmla="*/ 1570286 w 102742"/>
              <a:gd name="T5" fmla="*/ 0 h 1017142"/>
              <a:gd name="T6" fmla="*/ 0 60000 65536"/>
              <a:gd name="T7" fmla="*/ 0 60000 65536"/>
              <a:gd name="T8" fmla="*/ 0 60000 65536"/>
              <a:gd name="T9" fmla="*/ 0 w 102742"/>
              <a:gd name="T10" fmla="*/ 0 h 1017142"/>
              <a:gd name="T11" fmla="*/ 102742 w 102742"/>
              <a:gd name="T12" fmla="*/ 1017142 h 1017142"/>
            </a:gdLst>
            <a:ahLst/>
            <a:cxnLst>
              <a:cxn ang="T6">
                <a:pos x="T0" y="T1"/>
              </a:cxn>
              <a:cxn ang="T7">
                <a:pos x="T2" y="T3"/>
              </a:cxn>
              <a:cxn ang="T8">
                <a:pos x="T4" y="T5"/>
              </a:cxn>
            </a:cxnLst>
            <a:rect l="T9" t="T10" r="T11" b="T12"/>
            <a:pathLst>
              <a:path w="102742" h="1017142">
                <a:moveTo>
                  <a:pt x="0" y="1017142"/>
                </a:moveTo>
                <a:lnTo>
                  <a:pt x="102742" y="1017142"/>
                </a:lnTo>
                <a:lnTo>
                  <a:pt x="102742" y="0"/>
                </a:lnTo>
              </a:path>
            </a:pathLst>
          </a:custGeom>
          <a:noFill/>
          <a:ln w="19050" cap="flat" cmpd="sng" algn="ctr">
            <a:solidFill>
              <a:schemeClr val="tx1"/>
            </a:solidFill>
            <a:prstDash val="solid"/>
            <a:round/>
            <a:headEnd type="none" w="med" len="med"/>
            <a:tailEnd type="arrow" w="med" len="med"/>
          </a:ln>
        </p:spPr>
        <p:txBody>
          <a:bodyPr anchor="ctr"/>
          <a:lstStyle/>
          <a:p>
            <a:pPr algn="ctr" fontAlgn="base">
              <a:lnSpc>
                <a:spcPct val="90000"/>
              </a:lnSpc>
              <a:spcBef>
                <a:spcPct val="50000"/>
              </a:spcBef>
              <a:spcAft>
                <a:spcPct val="0"/>
              </a:spcAft>
            </a:pPr>
            <a:endParaRPr lang="en-US" sz="2400" b="1">
              <a:solidFill>
                <a:srgbClr val="000000"/>
              </a:solidFill>
              <a:cs typeface="Arial" pitchFamily="34" charset="0"/>
            </a:endParaRPr>
          </a:p>
        </p:txBody>
      </p:sp>
      <p:sp>
        <p:nvSpPr>
          <p:cNvPr id="53281" name="TextBox 65"/>
          <p:cNvSpPr txBox="1">
            <a:spLocks noChangeArrowheads="1"/>
          </p:cNvSpPr>
          <p:nvPr/>
        </p:nvSpPr>
        <p:spPr bwMode="auto">
          <a:xfrm>
            <a:off x="1961581" y="1525693"/>
            <a:ext cx="577402" cy="244682"/>
          </a:xfrm>
          <a:prstGeom prst="rect">
            <a:avLst/>
          </a:prstGeom>
          <a:noFill/>
          <a:ln w="9525">
            <a:noFill/>
            <a:miter lim="800000"/>
            <a:headEnd/>
            <a:tailEnd/>
          </a:ln>
        </p:spPr>
        <p:txBody>
          <a:bodyPr wrap="none">
            <a:spAutoFit/>
          </a:bodyPr>
          <a:lstStyle/>
          <a:p>
            <a:pPr algn="ctr" fontAlgn="base">
              <a:lnSpc>
                <a:spcPct val="90000"/>
              </a:lnSpc>
              <a:spcBef>
                <a:spcPct val="50000"/>
              </a:spcBef>
              <a:spcAft>
                <a:spcPct val="0"/>
              </a:spcAft>
            </a:pPr>
            <a:r>
              <a:rPr lang="en-GB" sz="1050" b="1" dirty="0">
                <a:solidFill>
                  <a:srgbClr val="000000"/>
                </a:solidFill>
                <a:cs typeface="Arial" pitchFamily="34" charset="0"/>
              </a:rPr>
              <a:t>LMFC</a:t>
            </a:r>
            <a:endParaRPr lang="en-US" sz="1050" b="1" dirty="0">
              <a:solidFill>
                <a:srgbClr val="000000"/>
              </a:solidFill>
              <a:cs typeface="Arial" pitchFamily="34" charset="0"/>
            </a:endParaRPr>
          </a:p>
        </p:txBody>
      </p:sp>
      <p:sp>
        <p:nvSpPr>
          <p:cNvPr id="53282" name="Freeform 66"/>
          <p:cNvSpPr>
            <a:spLocks/>
          </p:cNvSpPr>
          <p:nvPr/>
        </p:nvSpPr>
        <p:spPr bwMode="auto">
          <a:xfrm>
            <a:off x="2239963" y="2178156"/>
            <a:ext cx="1643062" cy="491728"/>
          </a:xfrm>
          <a:custGeom>
            <a:avLst/>
            <a:gdLst>
              <a:gd name="T0" fmla="*/ 1631064 w 1643865"/>
              <a:gd name="T1" fmla="*/ 168 h 1099335"/>
              <a:gd name="T2" fmla="*/ 0 w 1643865"/>
              <a:gd name="T3" fmla="*/ 168 h 1099335"/>
              <a:gd name="T4" fmla="*/ 0 w 1643865"/>
              <a:gd name="T5" fmla="*/ 0 h 1099335"/>
              <a:gd name="T6" fmla="*/ 0 60000 65536"/>
              <a:gd name="T7" fmla="*/ 0 60000 65536"/>
              <a:gd name="T8" fmla="*/ 0 60000 65536"/>
              <a:gd name="T9" fmla="*/ 0 w 1643865"/>
              <a:gd name="T10" fmla="*/ 0 h 1099335"/>
              <a:gd name="T11" fmla="*/ 1643865 w 1643865"/>
              <a:gd name="T12" fmla="*/ 1099335 h 1099335"/>
            </a:gdLst>
            <a:ahLst/>
            <a:cxnLst>
              <a:cxn ang="T6">
                <a:pos x="T0" y="T1"/>
              </a:cxn>
              <a:cxn ang="T7">
                <a:pos x="T2" y="T3"/>
              </a:cxn>
              <a:cxn ang="T8">
                <a:pos x="T4" y="T5"/>
              </a:cxn>
            </a:cxnLst>
            <a:rect l="T9" t="T10" r="T11" b="T12"/>
            <a:pathLst>
              <a:path w="1643865" h="1099335">
                <a:moveTo>
                  <a:pt x="1643865" y="1099335"/>
                </a:moveTo>
                <a:lnTo>
                  <a:pt x="0" y="1099335"/>
                </a:lnTo>
                <a:lnTo>
                  <a:pt x="0" y="0"/>
                </a:lnTo>
              </a:path>
            </a:pathLst>
          </a:custGeom>
          <a:noFill/>
          <a:ln w="19050" cap="flat" cmpd="sng" algn="ctr">
            <a:solidFill>
              <a:srgbClr val="008000"/>
            </a:solidFill>
            <a:prstDash val="solid"/>
            <a:round/>
            <a:headEnd type="none" w="med" len="med"/>
            <a:tailEnd type="arrow" w="med" len="med"/>
          </a:ln>
        </p:spPr>
        <p:txBody>
          <a:bodyPr anchor="ctr"/>
          <a:lstStyle/>
          <a:p>
            <a:pPr algn="ctr" fontAlgn="base">
              <a:lnSpc>
                <a:spcPct val="90000"/>
              </a:lnSpc>
              <a:spcBef>
                <a:spcPct val="50000"/>
              </a:spcBef>
              <a:spcAft>
                <a:spcPct val="0"/>
              </a:spcAft>
            </a:pPr>
            <a:endParaRPr lang="en-US" sz="2400" b="1">
              <a:solidFill>
                <a:srgbClr val="000000"/>
              </a:solidFill>
              <a:cs typeface="Arial" pitchFamily="34" charset="0"/>
            </a:endParaRPr>
          </a:p>
        </p:txBody>
      </p:sp>
      <p:sp>
        <p:nvSpPr>
          <p:cNvPr id="53283" name="Freeform 67"/>
          <p:cNvSpPr>
            <a:spLocks/>
          </p:cNvSpPr>
          <p:nvPr/>
        </p:nvSpPr>
        <p:spPr bwMode="auto">
          <a:xfrm>
            <a:off x="1447801" y="2182918"/>
            <a:ext cx="790575" cy="146447"/>
          </a:xfrm>
          <a:custGeom>
            <a:avLst/>
            <a:gdLst>
              <a:gd name="T0" fmla="*/ 782593 w 791110"/>
              <a:gd name="T1" fmla="*/ 196057 h 195209"/>
              <a:gd name="T2" fmla="*/ 0 w 791110"/>
              <a:gd name="T3" fmla="*/ 196057 h 195209"/>
              <a:gd name="T4" fmla="*/ 0 w 791110"/>
              <a:gd name="T5" fmla="*/ 0 h 195209"/>
              <a:gd name="T6" fmla="*/ 0 60000 65536"/>
              <a:gd name="T7" fmla="*/ 0 60000 65536"/>
              <a:gd name="T8" fmla="*/ 0 60000 65536"/>
              <a:gd name="T9" fmla="*/ 0 w 791110"/>
              <a:gd name="T10" fmla="*/ 0 h 195209"/>
              <a:gd name="T11" fmla="*/ 791110 w 791110"/>
              <a:gd name="T12" fmla="*/ 195209 h 195209"/>
            </a:gdLst>
            <a:ahLst/>
            <a:cxnLst>
              <a:cxn ang="T6">
                <a:pos x="T0" y="T1"/>
              </a:cxn>
              <a:cxn ang="T7">
                <a:pos x="T2" y="T3"/>
              </a:cxn>
              <a:cxn ang="T8">
                <a:pos x="T4" y="T5"/>
              </a:cxn>
            </a:cxnLst>
            <a:rect l="T9" t="T10" r="T11" b="T12"/>
            <a:pathLst>
              <a:path w="791110" h="195209">
                <a:moveTo>
                  <a:pt x="791110" y="195209"/>
                </a:moveTo>
                <a:lnTo>
                  <a:pt x="0" y="195209"/>
                </a:lnTo>
                <a:lnTo>
                  <a:pt x="0" y="0"/>
                </a:lnTo>
              </a:path>
            </a:pathLst>
          </a:custGeom>
          <a:noFill/>
          <a:ln w="19050" cap="flat" cmpd="sng" algn="ctr">
            <a:solidFill>
              <a:srgbClr val="008000"/>
            </a:solidFill>
            <a:prstDash val="solid"/>
            <a:round/>
            <a:headEnd type="none" w="med" len="med"/>
            <a:tailEnd type="arrow" w="med" len="med"/>
          </a:ln>
        </p:spPr>
        <p:txBody>
          <a:bodyPr anchor="ctr"/>
          <a:lstStyle/>
          <a:p>
            <a:pPr algn="ctr" fontAlgn="base">
              <a:lnSpc>
                <a:spcPct val="90000"/>
              </a:lnSpc>
              <a:spcBef>
                <a:spcPct val="50000"/>
              </a:spcBef>
              <a:spcAft>
                <a:spcPct val="0"/>
              </a:spcAft>
            </a:pPr>
            <a:endParaRPr lang="en-US" sz="2400" b="1">
              <a:solidFill>
                <a:srgbClr val="000000"/>
              </a:solidFill>
              <a:cs typeface="Arial" pitchFamily="34" charset="0"/>
            </a:endParaRPr>
          </a:p>
        </p:txBody>
      </p:sp>
      <p:sp>
        <p:nvSpPr>
          <p:cNvPr id="53284" name="Freeform 69"/>
          <p:cNvSpPr>
            <a:spLocks/>
          </p:cNvSpPr>
          <p:nvPr/>
        </p:nvSpPr>
        <p:spPr bwMode="auto">
          <a:xfrm>
            <a:off x="4921250" y="2034090"/>
            <a:ext cx="2959100" cy="900113"/>
          </a:xfrm>
          <a:custGeom>
            <a:avLst/>
            <a:gdLst>
              <a:gd name="T0" fmla="*/ 0 w 2167848"/>
              <a:gd name="T1" fmla="*/ 11728 h 1602769"/>
              <a:gd name="T2" fmla="*/ 427725657 w 2167848"/>
              <a:gd name="T3" fmla="*/ 11728 h 1602769"/>
              <a:gd name="T4" fmla="*/ 429762883 w 2167848"/>
              <a:gd name="T5" fmla="*/ 0 h 1602769"/>
              <a:gd name="T6" fmla="*/ 368229932 w 2167848"/>
              <a:gd name="T7" fmla="*/ 0 h 1602769"/>
              <a:gd name="T8" fmla="*/ 0 60000 65536"/>
              <a:gd name="T9" fmla="*/ 0 60000 65536"/>
              <a:gd name="T10" fmla="*/ 0 60000 65536"/>
              <a:gd name="T11" fmla="*/ 0 60000 65536"/>
              <a:gd name="T12" fmla="*/ 0 w 2167848"/>
              <a:gd name="T13" fmla="*/ 0 h 1602769"/>
              <a:gd name="T14" fmla="*/ 2167848 w 2167848"/>
              <a:gd name="T15" fmla="*/ 1602769 h 1602769"/>
            </a:gdLst>
            <a:ahLst/>
            <a:cxnLst>
              <a:cxn ang="T8">
                <a:pos x="T0" y="T1"/>
              </a:cxn>
              <a:cxn ang="T9">
                <a:pos x="T2" y="T3"/>
              </a:cxn>
              <a:cxn ang="T10">
                <a:pos x="T4" y="T5"/>
              </a:cxn>
              <a:cxn ang="T11">
                <a:pos x="T6" y="T7"/>
              </a:cxn>
            </a:cxnLst>
            <a:rect l="T12" t="T13" r="T14" b="T15"/>
            <a:pathLst>
              <a:path w="2167848" h="1602769">
                <a:moveTo>
                  <a:pt x="0" y="1602769"/>
                </a:moveTo>
                <a:lnTo>
                  <a:pt x="2157573" y="1602769"/>
                </a:lnTo>
                <a:lnTo>
                  <a:pt x="2167848" y="0"/>
                </a:lnTo>
                <a:lnTo>
                  <a:pt x="1857457" y="0"/>
                </a:lnTo>
              </a:path>
            </a:pathLst>
          </a:custGeom>
          <a:noFill/>
          <a:ln w="19050" cap="flat" cmpd="sng" algn="ctr">
            <a:solidFill>
              <a:srgbClr val="0000FF"/>
            </a:solidFill>
            <a:prstDash val="solid"/>
            <a:round/>
            <a:headEnd type="none" w="med" len="med"/>
            <a:tailEnd type="arrow" w="med" len="med"/>
          </a:ln>
        </p:spPr>
        <p:txBody>
          <a:bodyPr anchor="ctr"/>
          <a:lstStyle/>
          <a:p>
            <a:pPr algn="ctr" fontAlgn="base">
              <a:lnSpc>
                <a:spcPct val="90000"/>
              </a:lnSpc>
              <a:spcBef>
                <a:spcPct val="50000"/>
              </a:spcBef>
              <a:spcAft>
                <a:spcPct val="0"/>
              </a:spcAft>
            </a:pPr>
            <a:endParaRPr lang="en-US" sz="2400" b="1">
              <a:solidFill>
                <a:srgbClr val="000000"/>
              </a:solidFill>
              <a:cs typeface="Arial" pitchFamily="34" charset="0"/>
            </a:endParaRPr>
          </a:p>
        </p:txBody>
      </p:sp>
      <p:sp>
        <p:nvSpPr>
          <p:cNvPr id="53285" name="Freeform 70"/>
          <p:cNvSpPr>
            <a:spLocks/>
          </p:cNvSpPr>
          <p:nvPr/>
        </p:nvSpPr>
        <p:spPr bwMode="auto">
          <a:xfrm>
            <a:off x="6134101" y="1448303"/>
            <a:ext cx="112713" cy="554831"/>
          </a:xfrm>
          <a:custGeom>
            <a:avLst/>
            <a:gdLst>
              <a:gd name="T0" fmla="*/ 108542 w 113016"/>
              <a:gd name="T1" fmla="*/ 14658 h 945223"/>
              <a:gd name="T2" fmla="*/ 0 w 113016"/>
              <a:gd name="T3" fmla="*/ 14658 h 945223"/>
              <a:gd name="T4" fmla="*/ 0 w 113016"/>
              <a:gd name="T5" fmla="*/ 0 h 945223"/>
              <a:gd name="T6" fmla="*/ 0 60000 65536"/>
              <a:gd name="T7" fmla="*/ 0 60000 65536"/>
              <a:gd name="T8" fmla="*/ 0 60000 65536"/>
              <a:gd name="T9" fmla="*/ 0 w 113016"/>
              <a:gd name="T10" fmla="*/ 0 h 945223"/>
              <a:gd name="T11" fmla="*/ 113016 w 113016"/>
              <a:gd name="T12" fmla="*/ 945223 h 945223"/>
            </a:gdLst>
            <a:ahLst/>
            <a:cxnLst>
              <a:cxn ang="T6">
                <a:pos x="T0" y="T1"/>
              </a:cxn>
              <a:cxn ang="T7">
                <a:pos x="T2" y="T3"/>
              </a:cxn>
              <a:cxn ang="T8">
                <a:pos x="T4" y="T5"/>
              </a:cxn>
            </a:cxnLst>
            <a:rect l="T9" t="T10" r="T11" b="T12"/>
            <a:pathLst>
              <a:path w="113016" h="945223">
                <a:moveTo>
                  <a:pt x="113016" y="945223"/>
                </a:moveTo>
                <a:lnTo>
                  <a:pt x="0" y="945223"/>
                </a:lnTo>
                <a:lnTo>
                  <a:pt x="0" y="0"/>
                </a:lnTo>
              </a:path>
            </a:pathLst>
          </a:custGeom>
          <a:noFill/>
          <a:ln w="19050" cap="flat" cmpd="sng" algn="ctr">
            <a:solidFill>
              <a:schemeClr val="tx1"/>
            </a:solidFill>
            <a:prstDash val="solid"/>
            <a:round/>
            <a:headEnd type="none" w="med" len="med"/>
            <a:tailEnd type="arrow" w="med" len="med"/>
          </a:ln>
        </p:spPr>
        <p:txBody>
          <a:bodyPr anchor="ctr"/>
          <a:lstStyle/>
          <a:p>
            <a:pPr algn="ctr" fontAlgn="base">
              <a:lnSpc>
                <a:spcPct val="90000"/>
              </a:lnSpc>
              <a:spcBef>
                <a:spcPct val="50000"/>
              </a:spcBef>
              <a:spcAft>
                <a:spcPct val="0"/>
              </a:spcAft>
            </a:pPr>
            <a:endParaRPr lang="en-US" sz="2400" b="1">
              <a:solidFill>
                <a:srgbClr val="000000"/>
              </a:solidFill>
              <a:cs typeface="Arial" pitchFamily="34" charset="0"/>
            </a:endParaRPr>
          </a:p>
        </p:txBody>
      </p:sp>
      <p:sp>
        <p:nvSpPr>
          <p:cNvPr id="53286" name="TextBox 72"/>
          <p:cNvSpPr txBox="1">
            <a:spLocks noChangeArrowheads="1"/>
          </p:cNvSpPr>
          <p:nvPr/>
        </p:nvSpPr>
        <p:spPr bwMode="auto">
          <a:xfrm>
            <a:off x="6149406" y="1545934"/>
            <a:ext cx="577402" cy="244682"/>
          </a:xfrm>
          <a:prstGeom prst="rect">
            <a:avLst/>
          </a:prstGeom>
          <a:noFill/>
          <a:ln w="9525">
            <a:noFill/>
            <a:miter lim="800000"/>
            <a:headEnd/>
            <a:tailEnd/>
          </a:ln>
        </p:spPr>
        <p:txBody>
          <a:bodyPr wrap="none">
            <a:spAutoFit/>
          </a:bodyPr>
          <a:lstStyle/>
          <a:p>
            <a:pPr algn="ctr" fontAlgn="base">
              <a:lnSpc>
                <a:spcPct val="90000"/>
              </a:lnSpc>
              <a:spcBef>
                <a:spcPct val="50000"/>
              </a:spcBef>
              <a:spcAft>
                <a:spcPct val="0"/>
              </a:spcAft>
            </a:pPr>
            <a:r>
              <a:rPr lang="en-GB" sz="1050" b="1">
                <a:solidFill>
                  <a:srgbClr val="000000"/>
                </a:solidFill>
                <a:cs typeface="Arial" pitchFamily="34" charset="0"/>
              </a:rPr>
              <a:t>LMFC</a:t>
            </a:r>
            <a:endParaRPr lang="en-US" sz="1050" b="1">
              <a:solidFill>
                <a:srgbClr val="000000"/>
              </a:solidFill>
              <a:cs typeface="Arial" pitchFamily="34" charset="0"/>
            </a:endParaRPr>
          </a:p>
        </p:txBody>
      </p:sp>
      <p:sp>
        <p:nvSpPr>
          <p:cNvPr id="53287" name="TextBox 73"/>
          <p:cNvSpPr txBox="1">
            <a:spLocks noChangeArrowheads="1"/>
          </p:cNvSpPr>
          <p:nvPr/>
        </p:nvSpPr>
        <p:spPr bwMode="auto">
          <a:xfrm>
            <a:off x="6791326" y="1456638"/>
            <a:ext cx="727075" cy="397032"/>
          </a:xfrm>
          <a:prstGeom prst="rect">
            <a:avLst/>
          </a:prstGeom>
          <a:noFill/>
          <a:ln w="9525">
            <a:noFill/>
            <a:miter lim="800000"/>
            <a:headEnd/>
            <a:tailEnd/>
          </a:ln>
        </p:spPr>
        <p:txBody>
          <a:bodyPr>
            <a:spAutoFit/>
          </a:bodyPr>
          <a:lstStyle/>
          <a:p>
            <a:pPr algn="ctr" fontAlgn="base">
              <a:lnSpc>
                <a:spcPct val="90000"/>
              </a:lnSpc>
              <a:spcBef>
                <a:spcPct val="50000"/>
              </a:spcBef>
              <a:spcAft>
                <a:spcPct val="0"/>
              </a:spcAft>
            </a:pPr>
            <a:r>
              <a:rPr lang="en-GB" sz="1050" b="1">
                <a:solidFill>
                  <a:srgbClr val="000000"/>
                </a:solidFill>
                <a:cs typeface="Arial" pitchFamily="34" charset="0"/>
              </a:rPr>
              <a:t>Frame Clock</a:t>
            </a:r>
            <a:endParaRPr lang="en-US" sz="1050" b="1">
              <a:solidFill>
                <a:srgbClr val="000000"/>
              </a:solidFill>
              <a:cs typeface="Arial" pitchFamily="34" charset="0"/>
            </a:endParaRPr>
          </a:p>
        </p:txBody>
      </p:sp>
      <p:sp>
        <p:nvSpPr>
          <p:cNvPr id="53288" name="Freeform 74"/>
          <p:cNvSpPr>
            <a:spLocks/>
          </p:cNvSpPr>
          <p:nvPr/>
        </p:nvSpPr>
        <p:spPr bwMode="auto">
          <a:xfrm>
            <a:off x="4921250" y="2174584"/>
            <a:ext cx="1541463" cy="501254"/>
          </a:xfrm>
          <a:custGeom>
            <a:avLst/>
            <a:gdLst>
              <a:gd name="T0" fmla="*/ 0 w 1541124"/>
              <a:gd name="T1" fmla="*/ 56 h 1202076"/>
              <a:gd name="T2" fmla="*/ 1546557 w 1541124"/>
              <a:gd name="T3" fmla="*/ 56 h 1202076"/>
              <a:gd name="T4" fmla="*/ 1546557 w 1541124"/>
              <a:gd name="T5" fmla="*/ 0 h 1202076"/>
              <a:gd name="T6" fmla="*/ 0 60000 65536"/>
              <a:gd name="T7" fmla="*/ 0 60000 65536"/>
              <a:gd name="T8" fmla="*/ 0 60000 65536"/>
              <a:gd name="T9" fmla="*/ 0 w 1541124"/>
              <a:gd name="T10" fmla="*/ 0 h 1202076"/>
              <a:gd name="T11" fmla="*/ 1541124 w 1541124"/>
              <a:gd name="T12" fmla="*/ 1202076 h 1202076"/>
            </a:gdLst>
            <a:ahLst/>
            <a:cxnLst>
              <a:cxn ang="T6">
                <a:pos x="T0" y="T1"/>
              </a:cxn>
              <a:cxn ang="T7">
                <a:pos x="T2" y="T3"/>
              </a:cxn>
              <a:cxn ang="T8">
                <a:pos x="T4" y="T5"/>
              </a:cxn>
            </a:cxnLst>
            <a:rect l="T9" t="T10" r="T11" b="T12"/>
            <a:pathLst>
              <a:path w="1541124" h="1202076">
                <a:moveTo>
                  <a:pt x="0" y="1202076"/>
                </a:moveTo>
                <a:lnTo>
                  <a:pt x="1541124" y="1202076"/>
                </a:lnTo>
                <a:lnTo>
                  <a:pt x="1541124" y="0"/>
                </a:lnTo>
              </a:path>
            </a:pathLst>
          </a:custGeom>
          <a:noFill/>
          <a:ln w="19050" cap="flat" cmpd="sng" algn="ctr">
            <a:solidFill>
              <a:srgbClr val="008000"/>
            </a:solidFill>
            <a:prstDash val="solid"/>
            <a:round/>
            <a:headEnd type="none" w="med" len="med"/>
            <a:tailEnd type="arrow" w="med" len="med"/>
          </a:ln>
        </p:spPr>
        <p:txBody>
          <a:bodyPr anchor="ctr"/>
          <a:lstStyle/>
          <a:p>
            <a:pPr algn="ctr" fontAlgn="base">
              <a:lnSpc>
                <a:spcPct val="90000"/>
              </a:lnSpc>
              <a:spcBef>
                <a:spcPct val="50000"/>
              </a:spcBef>
              <a:spcAft>
                <a:spcPct val="0"/>
              </a:spcAft>
            </a:pPr>
            <a:endParaRPr lang="en-US" sz="2400" b="1">
              <a:solidFill>
                <a:srgbClr val="000000"/>
              </a:solidFill>
              <a:cs typeface="Arial" pitchFamily="34" charset="0"/>
            </a:endParaRPr>
          </a:p>
        </p:txBody>
      </p:sp>
      <p:sp>
        <p:nvSpPr>
          <p:cNvPr id="53289" name="TextBox 75"/>
          <p:cNvSpPr txBox="1">
            <a:spLocks noChangeArrowheads="1"/>
          </p:cNvSpPr>
          <p:nvPr/>
        </p:nvSpPr>
        <p:spPr bwMode="auto">
          <a:xfrm>
            <a:off x="2590801" y="2416989"/>
            <a:ext cx="1077282" cy="286232"/>
          </a:xfrm>
          <a:prstGeom prst="rect">
            <a:avLst/>
          </a:prstGeom>
          <a:noFill/>
          <a:ln w="9525">
            <a:noFill/>
            <a:miter lim="800000"/>
            <a:headEnd/>
            <a:tailEnd/>
          </a:ln>
        </p:spPr>
        <p:txBody>
          <a:bodyPr wrap="none">
            <a:spAutoFit/>
          </a:bodyPr>
          <a:lstStyle/>
          <a:p>
            <a:pPr algn="ctr" fontAlgn="base">
              <a:lnSpc>
                <a:spcPct val="90000"/>
              </a:lnSpc>
              <a:spcBef>
                <a:spcPct val="50000"/>
              </a:spcBef>
              <a:spcAft>
                <a:spcPct val="0"/>
              </a:spcAft>
            </a:pPr>
            <a:r>
              <a:rPr lang="en-GB" sz="1400" b="1" dirty="0">
                <a:solidFill>
                  <a:srgbClr val="008000"/>
                </a:solidFill>
                <a:cs typeface="Arial" pitchFamily="34" charset="0"/>
              </a:rPr>
              <a:t>SYSREF A</a:t>
            </a:r>
            <a:endParaRPr lang="en-US" sz="1400" b="1" dirty="0">
              <a:solidFill>
                <a:srgbClr val="008000"/>
              </a:solidFill>
              <a:cs typeface="Arial" pitchFamily="34" charset="0"/>
            </a:endParaRPr>
          </a:p>
        </p:txBody>
      </p:sp>
      <p:sp>
        <p:nvSpPr>
          <p:cNvPr id="53290" name="TextBox 76"/>
          <p:cNvSpPr txBox="1">
            <a:spLocks noChangeArrowheads="1"/>
          </p:cNvSpPr>
          <p:nvPr/>
        </p:nvSpPr>
        <p:spPr bwMode="auto">
          <a:xfrm>
            <a:off x="5050149" y="2414608"/>
            <a:ext cx="1083950" cy="286232"/>
          </a:xfrm>
          <a:prstGeom prst="rect">
            <a:avLst/>
          </a:prstGeom>
          <a:noFill/>
          <a:ln w="9525">
            <a:noFill/>
            <a:miter lim="800000"/>
            <a:headEnd/>
            <a:tailEnd/>
          </a:ln>
        </p:spPr>
        <p:txBody>
          <a:bodyPr wrap="none">
            <a:spAutoFit/>
          </a:bodyPr>
          <a:lstStyle/>
          <a:p>
            <a:pPr algn="ctr" fontAlgn="base">
              <a:lnSpc>
                <a:spcPct val="90000"/>
              </a:lnSpc>
              <a:spcBef>
                <a:spcPct val="50000"/>
              </a:spcBef>
              <a:spcAft>
                <a:spcPct val="0"/>
              </a:spcAft>
            </a:pPr>
            <a:r>
              <a:rPr lang="en-GB" sz="1400" b="1" dirty="0">
                <a:solidFill>
                  <a:srgbClr val="008000"/>
                </a:solidFill>
                <a:cs typeface="Arial" pitchFamily="34" charset="0"/>
              </a:rPr>
              <a:t>SYSREF B</a:t>
            </a:r>
            <a:endParaRPr lang="en-US" sz="1400" b="1" dirty="0">
              <a:solidFill>
                <a:srgbClr val="008000"/>
              </a:solidFill>
              <a:cs typeface="Arial" pitchFamily="34" charset="0"/>
            </a:endParaRPr>
          </a:p>
        </p:txBody>
      </p:sp>
      <p:sp>
        <p:nvSpPr>
          <p:cNvPr id="53291" name="TextBox 77"/>
          <p:cNvSpPr txBox="1">
            <a:spLocks noChangeArrowheads="1"/>
          </p:cNvSpPr>
          <p:nvPr/>
        </p:nvSpPr>
        <p:spPr bwMode="auto">
          <a:xfrm>
            <a:off x="4978384" y="2662258"/>
            <a:ext cx="1447832" cy="286232"/>
          </a:xfrm>
          <a:prstGeom prst="rect">
            <a:avLst/>
          </a:prstGeom>
          <a:noFill/>
          <a:ln w="9525">
            <a:noFill/>
            <a:miter lim="800000"/>
            <a:headEnd/>
            <a:tailEnd/>
          </a:ln>
        </p:spPr>
        <p:txBody>
          <a:bodyPr wrap="none">
            <a:spAutoFit/>
          </a:bodyPr>
          <a:lstStyle/>
          <a:p>
            <a:pPr algn="ctr" fontAlgn="base">
              <a:lnSpc>
                <a:spcPct val="90000"/>
              </a:lnSpc>
              <a:spcBef>
                <a:spcPct val="50000"/>
              </a:spcBef>
              <a:spcAft>
                <a:spcPct val="0"/>
              </a:spcAft>
            </a:pPr>
            <a:r>
              <a:rPr lang="en-GB" sz="1400" b="1" dirty="0">
                <a:solidFill>
                  <a:srgbClr val="0000FF"/>
                </a:solidFill>
                <a:cs typeface="Arial" pitchFamily="34" charset="0"/>
              </a:rPr>
              <a:t>Device clock B</a:t>
            </a:r>
            <a:endParaRPr lang="en-US" sz="1400" b="1" dirty="0">
              <a:solidFill>
                <a:srgbClr val="0000FF"/>
              </a:solidFill>
              <a:cs typeface="Arial" pitchFamily="34" charset="0"/>
            </a:endParaRPr>
          </a:p>
        </p:txBody>
      </p:sp>
      <p:sp>
        <p:nvSpPr>
          <p:cNvPr id="53292" name="TextBox 78"/>
          <p:cNvSpPr txBox="1">
            <a:spLocks noChangeArrowheads="1"/>
          </p:cNvSpPr>
          <p:nvPr/>
        </p:nvSpPr>
        <p:spPr bwMode="auto">
          <a:xfrm>
            <a:off x="2437751" y="2666518"/>
            <a:ext cx="1441164" cy="286232"/>
          </a:xfrm>
          <a:prstGeom prst="rect">
            <a:avLst/>
          </a:prstGeom>
          <a:noFill/>
          <a:ln w="9525">
            <a:noFill/>
            <a:miter lim="800000"/>
            <a:headEnd/>
            <a:tailEnd/>
          </a:ln>
        </p:spPr>
        <p:txBody>
          <a:bodyPr wrap="none">
            <a:spAutoFit/>
          </a:bodyPr>
          <a:lstStyle/>
          <a:p>
            <a:pPr algn="ctr" fontAlgn="base">
              <a:lnSpc>
                <a:spcPct val="90000"/>
              </a:lnSpc>
              <a:spcBef>
                <a:spcPct val="50000"/>
              </a:spcBef>
              <a:spcAft>
                <a:spcPct val="0"/>
              </a:spcAft>
            </a:pPr>
            <a:r>
              <a:rPr lang="en-GB" sz="1400" b="1" dirty="0">
                <a:solidFill>
                  <a:srgbClr val="0000FF"/>
                </a:solidFill>
                <a:cs typeface="Arial" pitchFamily="34" charset="0"/>
              </a:rPr>
              <a:t>Device clock A</a:t>
            </a:r>
            <a:endParaRPr lang="en-US" sz="1400" b="1" dirty="0">
              <a:solidFill>
                <a:srgbClr val="0000FF"/>
              </a:solidFill>
              <a:cs typeface="Arial" pitchFamily="34" charset="0"/>
            </a:endParaRPr>
          </a:p>
        </p:txBody>
      </p:sp>
      <p:sp>
        <p:nvSpPr>
          <p:cNvPr id="53293" name="Rectangle 79"/>
          <p:cNvSpPr>
            <a:spLocks noChangeArrowheads="1"/>
          </p:cNvSpPr>
          <p:nvPr/>
        </p:nvSpPr>
        <p:spPr bwMode="auto">
          <a:xfrm>
            <a:off x="7097714" y="1870975"/>
            <a:ext cx="369887" cy="300038"/>
          </a:xfrm>
          <a:prstGeom prst="rect">
            <a:avLst/>
          </a:prstGeom>
          <a:solidFill>
            <a:schemeClr val="bg1"/>
          </a:solidFill>
          <a:ln w="19050" algn="ctr">
            <a:solidFill>
              <a:schemeClr val="tx1"/>
            </a:solidFill>
            <a:round/>
            <a:headEnd/>
            <a:tailEnd/>
          </a:ln>
        </p:spPr>
        <p:txBody>
          <a:bodyPr anchor="ctr"/>
          <a:lstStyle/>
          <a:p>
            <a:pPr algn="ctr" fontAlgn="base">
              <a:lnSpc>
                <a:spcPct val="90000"/>
              </a:lnSpc>
              <a:spcBef>
                <a:spcPct val="50000"/>
              </a:spcBef>
              <a:spcAft>
                <a:spcPct val="0"/>
              </a:spcAft>
            </a:pPr>
            <a:r>
              <a:rPr lang="en-GB" sz="2400" b="1">
                <a:solidFill>
                  <a:srgbClr val="000000"/>
                </a:solidFill>
                <a:cs typeface="Arial" pitchFamily="34" charset="0"/>
              </a:rPr>
              <a:t>÷</a:t>
            </a:r>
            <a:endParaRPr lang="en-US" sz="2400" b="1">
              <a:solidFill>
                <a:srgbClr val="000000"/>
              </a:solidFill>
              <a:cs typeface="Arial" pitchFamily="34" charset="0"/>
            </a:endParaRPr>
          </a:p>
        </p:txBody>
      </p:sp>
      <p:sp>
        <p:nvSpPr>
          <p:cNvPr id="53294" name="Freeform 80"/>
          <p:cNvSpPr>
            <a:spLocks/>
          </p:cNvSpPr>
          <p:nvPr/>
        </p:nvSpPr>
        <p:spPr bwMode="auto">
          <a:xfrm flipH="1">
            <a:off x="6616701" y="2007896"/>
            <a:ext cx="485775" cy="47625"/>
          </a:xfrm>
          <a:custGeom>
            <a:avLst/>
            <a:gdLst>
              <a:gd name="T0" fmla="*/ 0 w 482886"/>
              <a:gd name="T1" fmla="*/ 65745 h 63353"/>
              <a:gd name="T2" fmla="*/ 534444 w 482886"/>
              <a:gd name="T3" fmla="*/ 65745 h 63353"/>
              <a:gd name="T4" fmla="*/ 0 60000 65536"/>
              <a:gd name="T5" fmla="*/ 0 60000 65536"/>
              <a:gd name="T6" fmla="*/ 0 w 482886"/>
              <a:gd name="T7" fmla="*/ 0 h 63353"/>
              <a:gd name="T8" fmla="*/ 482886 w 482886"/>
              <a:gd name="T9" fmla="*/ 63353 h 63353"/>
            </a:gdLst>
            <a:ahLst/>
            <a:cxnLst>
              <a:cxn ang="T4">
                <a:pos x="T0" y="T1"/>
              </a:cxn>
              <a:cxn ang="T5">
                <a:pos x="T2" y="T3"/>
              </a:cxn>
            </a:cxnLst>
            <a:rect l="T6" t="T7" r="T8" b="T9"/>
            <a:pathLst>
              <a:path w="482886" h="63353">
                <a:moveTo>
                  <a:pt x="0" y="0"/>
                </a:moveTo>
                <a:lnTo>
                  <a:pt x="482886" y="0"/>
                </a:lnTo>
              </a:path>
            </a:pathLst>
          </a:custGeom>
          <a:solidFill>
            <a:schemeClr val="hlink"/>
          </a:solidFill>
          <a:ln w="19050" cap="flat" cmpd="sng" algn="ctr">
            <a:solidFill>
              <a:schemeClr val="tx1"/>
            </a:solidFill>
            <a:prstDash val="solid"/>
            <a:round/>
            <a:headEnd type="none" w="med" len="med"/>
            <a:tailEnd type="none" w="med" len="med"/>
          </a:ln>
        </p:spPr>
        <p:txBody>
          <a:bodyPr anchor="ctr"/>
          <a:lstStyle/>
          <a:p>
            <a:pPr algn="ctr" fontAlgn="base">
              <a:lnSpc>
                <a:spcPct val="90000"/>
              </a:lnSpc>
              <a:spcBef>
                <a:spcPct val="50000"/>
              </a:spcBef>
              <a:spcAft>
                <a:spcPct val="0"/>
              </a:spcAft>
            </a:pPr>
            <a:endParaRPr lang="en-US" sz="2400" b="1">
              <a:solidFill>
                <a:srgbClr val="000000"/>
              </a:solidFill>
              <a:cs typeface="Arial" pitchFamily="34" charset="0"/>
            </a:endParaRPr>
          </a:p>
        </p:txBody>
      </p:sp>
      <p:sp>
        <p:nvSpPr>
          <p:cNvPr id="53295" name="Freeform 81"/>
          <p:cNvSpPr>
            <a:spLocks/>
          </p:cNvSpPr>
          <p:nvPr/>
        </p:nvSpPr>
        <p:spPr bwMode="auto">
          <a:xfrm flipH="1">
            <a:off x="6780214" y="1439969"/>
            <a:ext cx="46037" cy="563165"/>
          </a:xfrm>
          <a:custGeom>
            <a:avLst/>
            <a:gdLst>
              <a:gd name="T0" fmla="*/ 51081 w 45719"/>
              <a:gd name="T1" fmla="*/ 4968 h 1027416"/>
              <a:gd name="T2" fmla="*/ 51081 w 45719"/>
              <a:gd name="T3" fmla="*/ 0 h 1027416"/>
              <a:gd name="T4" fmla="*/ 0 60000 65536"/>
              <a:gd name="T5" fmla="*/ 0 60000 65536"/>
              <a:gd name="T6" fmla="*/ 0 w 45719"/>
              <a:gd name="T7" fmla="*/ 0 h 1027416"/>
              <a:gd name="T8" fmla="*/ 45719 w 45719"/>
              <a:gd name="T9" fmla="*/ 1027416 h 1027416"/>
            </a:gdLst>
            <a:ahLst/>
            <a:cxnLst>
              <a:cxn ang="T4">
                <a:pos x="T0" y="T1"/>
              </a:cxn>
              <a:cxn ang="T5">
                <a:pos x="T2" y="T3"/>
              </a:cxn>
            </a:cxnLst>
            <a:rect l="T6" t="T7" r="T8" b="T9"/>
            <a:pathLst>
              <a:path w="45719" h="1027416">
                <a:moveTo>
                  <a:pt x="0" y="1027416"/>
                </a:moveTo>
                <a:lnTo>
                  <a:pt x="0" y="0"/>
                </a:lnTo>
              </a:path>
            </a:pathLst>
          </a:custGeom>
          <a:solidFill>
            <a:schemeClr val="hlink"/>
          </a:solidFill>
          <a:ln w="19050" cap="flat" cmpd="sng" algn="ctr">
            <a:solidFill>
              <a:schemeClr val="tx1"/>
            </a:solidFill>
            <a:prstDash val="solid"/>
            <a:round/>
            <a:headEnd type="none" w="med" len="med"/>
            <a:tailEnd type="arrow" w="med" len="med"/>
          </a:ln>
        </p:spPr>
        <p:txBody>
          <a:bodyPr anchor="ctr"/>
          <a:lstStyle/>
          <a:p>
            <a:pPr algn="ctr" fontAlgn="base">
              <a:lnSpc>
                <a:spcPct val="90000"/>
              </a:lnSpc>
              <a:spcBef>
                <a:spcPct val="50000"/>
              </a:spcBef>
              <a:spcAft>
                <a:spcPct val="0"/>
              </a:spcAft>
            </a:pPr>
            <a:endParaRPr lang="en-US" sz="2400" b="1">
              <a:solidFill>
                <a:srgbClr val="000000"/>
              </a:solidFill>
              <a:cs typeface="Arial" pitchFamily="34" charset="0"/>
            </a:endParaRPr>
          </a:p>
        </p:txBody>
      </p:sp>
      <p:sp>
        <p:nvSpPr>
          <p:cNvPr id="53296" name="Freeform 82"/>
          <p:cNvSpPr>
            <a:spLocks/>
          </p:cNvSpPr>
          <p:nvPr/>
        </p:nvSpPr>
        <p:spPr bwMode="auto">
          <a:xfrm flipH="1">
            <a:off x="6451600" y="2178157"/>
            <a:ext cx="831850" cy="154781"/>
          </a:xfrm>
          <a:custGeom>
            <a:avLst/>
            <a:gdLst>
              <a:gd name="T0" fmla="*/ 1854675 w 791110"/>
              <a:gd name="T1" fmla="*/ 504522 h 195209"/>
              <a:gd name="T2" fmla="*/ 0 w 791110"/>
              <a:gd name="T3" fmla="*/ 504522 h 195209"/>
              <a:gd name="T4" fmla="*/ 0 w 791110"/>
              <a:gd name="T5" fmla="*/ 0 h 195209"/>
              <a:gd name="T6" fmla="*/ 0 60000 65536"/>
              <a:gd name="T7" fmla="*/ 0 60000 65536"/>
              <a:gd name="T8" fmla="*/ 0 60000 65536"/>
              <a:gd name="T9" fmla="*/ 0 w 791110"/>
              <a:gd name="T10" fmla="*/ 0 h 195209"/>
              <a:gd name="T11" fmla="*/ 791110 w 791110"/>
              <a:gd name="T12" fmla="*/ 195209 h 195209"/>
            </a:gdLst>
            <a:ahLst/>
            <a:cxnLst>
              <a:cxn ang="T6">
                <a:pos x="T0" y="T1"/>
              </a:cxn>
              <a:cxn ang="T7">
                <a:pos x="T2" y="T3"/>
              </a:cxn>
              <a:cxn ang="T8">
                <a:pos x="T4" y="T5"/>
              </a:cxn>
            </a:cxnLst>
            <a:rect l="T9" t="T10" r="T11" b="T12"/>
            <a:pathLst>
              <a:path w="791110" h="195209">
                <a:moveTo>
                  <a:pt x="791110" y="195209"/>
                </a:moveTo>
                <a:lnTo>
                  <a:pt x="0" y="195209"/>
                </a:lnTo>
                <a:lnTo>
                  <a:pt x="0" y="0"/>
                </a:lnTo>
              </a:path>
            </a:pathLst>
          </a:custGeom>
          <a:noFill/>
          <a:ln w="19050" cap="flat" cmpd="sng" algn="ctr">
            <a:solidFill>
              <a:srgbClr val="008000"/>
            </a:solidFill>
            <a:prstDash val="solid"/>
            <a:round/>
            <a:headEnd type="none" w="med" len="med"/>
            <a:tailEnd type="arrow" w="med" len="med"/>
          </a:ln>
        </p:spPr>
        <p:txBody>
          <a:bodyPr anchor="ctr"/>
          <a:lstStyle/>
          <a:p>
            <a:pPr algn="ctr" fontAlgn="base">
              <a:lnSpc>
                <a:spcPct val="90000"/>
              </a:lnSpc>
              <a:spcBef>
                <a:spcPct val="50000"/>
              </a:spcBef>
              <a:spcAft>
                <a:spcPct val="0"/>
              </a:spcAft>
            </a:pPr>
            <a:endParaRPr lang="en-US" sz="2400" b="1">
              <a:solidFill>
                <a:srgbClr val="000000"/>
              </a:solidFill>
              <a:cs typeface="Arial" pitchFamily="34" charset="0"/>
            </a:endParaRPr>
          </a:p>
        </p:txBody>
      </p:sp>
      <p:cxnSp>
        <p:nvCxnSpPr>
          <p:cNvPr id="47" name="Straight Arrow Connector 46"/>
          <p:cNvCxnSpPr/>
          <p:nvPr/>
        </p:nvCxnSpPr>
        <p:spPr>
          <a:xfrm>
            <a:off x="3851276" y="1248185"/>
            <a:ext cx="1008063" cy="1191"/>
          </a:xfrm>
          <a:prstGeom prst="straightConnector1">
            <a:avLst/>
          </a:prstGeom>
          <a:ln w="1905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851276" y="1348978"/>
            <a:ext cx="1008063" cy="1191"/>
          </a:xfrm>
          <a:prstGeom prst="straightConnector1">
            <a:avLst/>
          </a:prstGeom>
          <a:ln w="1905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851276" y="1048662"/>
            <a:ext cx="1008063" cy="1191"/>
          </a:xfrm>
          <a:prstGeom prst="straightConnector1">
            <a:avLst/>
          </a:prstGeom>
          <a:ln w="190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53" name="Title 1"/>
          <p:cNvSpPr txBox="1">
            <a:spLocks/>
          </p:cNvSpPr>
          <p:nvPr/>
        </p:nvSpPr>
        <p:spPr>
          <a:xfrm>
            <a:off x="231775" y="107156"/>
            <a:ext cx="8458200" cy="610791"/>
          </a:xfrm>
          <a:prstGeom prst="rect">
            <a:avLst/>
          </a:prstGeom>
        </p:spPr>
        <p:txBody>
          <a:bodyPr/>
          <a:lstStyle>
            <a:lvl1pPr algn="l" rtl="0" eaLnBrk="1" fontAlgn="base" hangingPunct="1">
              <a:lnSpc>
                <a:spcPct val="85000"/>
              </a:lnSpc>
              <a:spcBef>
                <a:spcPct val="0"/>
              </a:spcBef>
              <a:spcAft>
                <a:spcPct val="0"/>
              </a:spcAft>
              <a:defRPr sz="3200" b="1">
                <a:solidFill>
                  <a:srgbClr val="FF0000"/>
                </a:solidFill>
                <a:latin typeface="+mj-lt"/>
                <a:ea typeface="+mj-ea"/>
                <a:cs typeface="+mj-cs"/>
              </a:defRPr>
            </a:lvl1pPr>
            <a:lvl2pPr algn="l" rtl="0" eaLnBrk="1" fontAlgn="base" hangingPunct="1">
              <a:lnSpc>
                <a:spcPct val="85000"/>
              </a:lnSpc>
              <a:spcBef>
                <a:spcPct val="0"/>
              </a:spcBef>
              <a:spcAft>
                <a:spcPct val="0"/>
              </a:spcAft>
              <a:defRPr sz="3200" b="1">
                <a:solidFill>
                  <a:srgbClr val="FF0000"/>
                </a:solidFill>
                <a:latin typeface="Arial" charset="0"/>
              </a:defRPr>
            </a:lvl2pPr>
            <a:lvl3pPr algn="l" rtl="0" eaLnBrk="1" fontAlgn="base" hangingPunct="1">
              <a:lnSpc>
                <a:spcPct val="85000"/>
              </a:lnSpc>
              <a:spcBef>
                <a:spcPct val="0"/>
              </a:spcBef>
              <a:spcAft>
                <a:spcPct val="0"/>
              </a:spcAft>
              <a:defRPr sz="3200" b="1">
                <a:solidFill>
                  <a:srgbClr val="FF0000"/>
                </a:solidFill>
                <a:latin typeface="Arial" charset="0"/>
              </a:defRPr>
            </a:lvl3pPr>
            <a:lvl4pPr algn="l" rtl="0" eaLnBrk="1" fontAlgn="base" hangingPunct="1">
              <a:lnSpc>
                <a:spcPct val="85000"/>
              </a:lnSpc>
              <a:spcBef>
                <a:spcPct val="0"/>
              </a:spcBef>
              <a:spcAft>
                <a:spcPct val="0"/>
              </a:spcAft>
              <a:defRPr sz="3200" b="1">
                <a:solidFill>
                  <a:srgbClr val="FF0000"/>
                </a:solidFill>
                <a:latin typeface="Arial" charset="0"/>
              </a:defRPr>
            </a:lvl4pPr>
            <a:lvl5pPr algn="l" rtl="0" eaLnBrk="1" fontAlgn="base" hangingPunct="1">
              <a:lnSpc>
                <a:spcPct val="85000"/>
              </a:lnSpc>
              <a:spcBef>
                <a:spcPct val="0"/>
              </a:spcBef>
              <a:spcAft>
                <a:spcPct val="0"/>
              </a:spcAft>
              <a:defRPr sz="3200" b="1">
                <a:solidFill>
                  <a:srgbClr val="FF0000"/>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a:lstStyle>
          <a:p>
            <a:r>
              <a:rPr lang="en-US" sz="2400" dirty="0">
                <a:solidFill>
                  <a:schemeClr val="tx2"/>
                </a:solidFill>
                <a:latin typeface="Theinhardt Medium" charset="0"/>
                <a:ea typeface="ＭＳ Ｐゴシック" pitchFamily="34" charset="-128"/>
                <a:cs typeface="Theinhardt Medium" charset="0"/>
              </a:rPr>
              <a:t>Anatomy</a:t>
            </a:r>
            <a:r>
              <a:rPr lang="en-US" kern="1200" dirty="0">
                <a:solidFill>
                  <a:srgbClr val="C00000"/>
                </a:solidFill>
              </a:rPr>
              <a:t> </a:t>
            </a:r>
            <a:r>
              <a:rPr lang="en-US" sz="2400" dirty="0">
                <a:solidFill>
                  <a:schemeClr val="tx2"/>
                </a:solidFill>
                <a:latin typeface="Theinhardt Medium" charset="0"/>
                <a:ea typeface="ＭＳ Ｐゴシック" pitchFamily="34" charset="-128"/>
                <a:cs typeface="Theinhardt Medium" charset="0"/>
              </a:rPr>
              <a:t>of JESD204B System (for ADC)</a:t>
            </a:r>
          </a:p>
        </p:txBody>
      </p:sp>
      <p:pic>
        <p:nvPicPr>
          <p:cNvPr id="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48" y="2984209"/>
            <a:ext cx="5558117" cy="158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9244" y="3214397"/>
            <a:ext cx="1764506" cy="338554"/>
          </a:xfrm>
          <a:prstGeom prst="rect">
            <a:avLst/>
          </a:prstGeom>
          <a:solidFill>
            <a:schemeClr val="bg1"/>
          </a:solidFill>
        </p:spPr>
        <p:txBody>
          <a:bodyPr wrap="square" rtlCol="0">
            <a:spAutoFit/>
          </a:bodyPr>
          <a:lstStyle/>
          <a:p>
            <a:pPr algn="r"/>
            <a:r>
              <a:rPr lang="en-US" sz="1600" dirty="0">
                <a:solidFill>
                  <a:srgbClr val="0000FF"/>
                </a:solidFill>
              </a:rPr>
              <a:t>Device Clock A</a:t>
            </a:r>
          </a:p>
        </p:txBody>
      </p:sp>
      <p:sp>
        <p:nvSpPr>
          <p:cNvPr id="55" name="TextBox 54"/>
          <p:cNvSpPr txBox="1"/>
          <p:nvPr/>
        </p:nvSpPr>
        <p:spPr>
          <a:xfrm>
            <a:off x="299244" y="3886200"/>
            <a:ext cx="1764506" cy="338554"/>
          </a:xfrm>
          <a:prstGeom prst="rect">
            <a:avLst/>
          </a:prstGeom>
          <a:solidFill>
            <a:schemeClr val="bg1"/>
          </a:solidFill>
        </p:spPr>
        <p:txBody>
          <a:bodyPr wrap="square" rtlCol="0">
            <a:spAutoFit/>
          </a:bodyPr>
          <a:lstStyle/>
          <a:p>
            <a:pPr algn="r"/>
            <a:r>
              <a:rPr lang="en-US" sz="1600" dirty="0">
                <a:solidFill>
                  <a:srgbClr val="0000FF"/>
                </a:solidFill>
              </a:rPr>
              <a:t>Device Clock B</a:t>
            </a:r>
          </a:p>
        </p:txBody>
      </p:sp>
      <p:sp>
        <p:nvSpPr>
          <p:cNvPr id="56" name="TextBox 55"/>
          <p:cNvSpPr txBox="1"/>
          <p:nvPr/>
        </p:nvSpPr>
        <p:spPr>
          <a:xfrm>
            <a:off x="299244" y="3503438"/>
            <a:ext cx="1764506" cy="338554"/>
          </a:xfrm>
          <a:prstGeom prst="rect">
            <a:avLst/>
          </a:prstGeom>
          <a:solidFill>
            <a:schemeClr val="bg1"/>
          </a:solidFill>
        </p:spPr>
        <p:txBody>
          <a:bodyPr wrap="square" rtlCol="0">
            <a:spAutoFit/>
          </a:bodyPr>
          <a:lstStyle/>
          <a:p>
            <a:pPr algn="r"/>
            <a:r>
              <a:rPr lang="en-US" sz="1600" dirty="0">
                <a:solidFill>
                  <a:srgbClr val="008000"/>
                </a:solidFill>
              </a:rPr>
              <a:t>SYSREF A</a:t>
            </a:r>
          </a:p>
        </p:txBody>
      </p:sp>
      <p:sp>
        <p:nvSpPr>
          <p:cNvPr id="57" name="TextBox 56"/>
          <p:cNvSpPr txBox="1"/>
          <p:nvPr/>
        </p:nvSpPr>
        <p:spPr>
          <a:xfrm>
            <a:off x="299244" y="4163199"/>
            <a:ext cx="1764506" cy="338554"/>
          </a:xfrm>
          <a:prstGeom prst="rect">
            <a:avLst/>
          </a:prstGeom>
          <a:solidFill>
            <a:schemeClr val="bg1"/>
          </a:solidFill>
        </p:spPr>
        <p:txBody>
          <a:bodyPr wrap="square" rtlCol="0">
            <a:spAutoFit/>
          </a:bodyPr>
          <a:lstStyle/>
          <a:p>
            <a:pPr algn="r"/>
            <a:r>
              <a:rPr lang="en-US" sz="1600" dirty="0">
                <a:solidFill>
                  <a:srgbClr val="008000"/>
                </a:solidFill>
              </a:rPr>
              <a:t>SYSREF B</a:t>
            </a:r>
          </a:p>
        </p:txBody>
      </p:sp>
      <p:grpSp>
        <p:nvGrpSpPr>
          <p:cNvPr id="3" name="Group 2"/>
          <p:cNvGrpSpPr/>
          <p:nvPr/>
        </p:nvGrpSpPr>
        <p:grpSpPr>
          <a:xfrm>
            <a:off x="3709583" y="3352896"/>
            <a:ext cx="1409700" cy="876204"/>
            <a:chOff x="5943601" y="2266950"/>
            <a:chExt cx="1409700" cy="2571750"/>
          </a:xfrm>
        </p:grpSpPr>
        <p:sp>
          <p:nvSpPr>
            <p:cNvPr id="58" name="Freeform 57"/>
            <p:cNvSpPr/>
            <p:nvPr/>
          </p:nvSpPr>
          <p:spPr>
            <a:xfrm>
              <a:off x="7172325" y="2266950"/>
              <a:ext cx="180975" cy="647700"/>
            </a:xfrm>
            <a:custGeom>
              <a:avLst/>
              <a:gdLst>
                <a:gd name="connsiteX0" fmla="*/ 0 w 180975"/>
                <a:gd name="connsiteY0" fmla="*/ 647700 h 647700"/>
                <a:gd name="connsiteX1" fmla="*/ 95250 w 180975"/>
                <a:gd name="connsiteY1" fmla="*/ 552450 h 647700"/>
                <a:gd name="connsiteX2" fmla="*/ 85725 w 180975"/>
                <a:gd name="connsiteY2" fmla="*/ 95250 h 647700"/>
                <a:gd name="connsiteX3" fmla="*/ 180975 w 180975"/>
                <a:gd name="connsiteY3" fmla="*/ 0 h 647700"/>
              </a:gdLst>
              <a:ahLst/>
              <a:cxnLst>
                <a:cxn ang="0">
                  <a:pos x="connsiteX0" y="connsiteY0"/>
                </a:cxn>
                <a:cxn ang="0">
                  <a:pos x="connsiteX1" y="connsiteY1"/>
                </a:cxn>
                <a:cxn ang="0">
                  <a:pos x="connsiteX2" y="connsiteY2"/>
                </a:cxn>
                <a:cxn ang="0">
                  <a:pos x="connsiteX3" y="connsiteY3"/>
                </a:cxn>
              </a:cxnLst>
              <a:rect l="l" t="t" r="r" b="b"/>
              <a:pathLst>
                <a:path w="180975" h="647700">
                  <a:moveTo>
                    <a:pt x="0" y="647700"/>
                  </a:moveTo>
                  <a:cubicBezTo>
                    <a:pt x="40481" y="646112"/>
                    <a:pt x="80963" y="644525"/>
                    <a:pt x="95250" y="552450"/>
                  </a:cubicBezTo>
                  <a:cubicBezTo>
                    <a:pt x="109537" y="460375"/>
                    <a:pt x="71438" y="187325"/>
                    <a:pt x="85725" y="95250"/>
                  </a:cubicBezTo>
                  <a:cubicBezTo>
                    <a:pt x="100012" y="3175"/>
                    <a:pt x="140493" y="1587"/>
                    <a:pt x="180975"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5943601" y="4191000"/>
              <a:ext cx="1409700" cy="647700"/>
            </a:xfrm>
            <a:custGeom>
              <a:avLst/>
              <a:gdLst>
                <a:gd name="connsiteX0" fmla="*/ 0 w 180975"/>
                <a:gd name="connsiteY0" fmla="*/ 647700 h 647700"/>
                <a:gd name="connsiteX1" fmla="*/ 95250 w 180975"/>
                <a:gd name="connsiteY1" fmla="*/ 552450 h 647700"/>
                <a:gd name="connsiteX2" fmla="*/ 85725 w 180975"/>
                <a:gd name="connsiteY2" fmla="*/ 95250 h 647700"/>
                <a:gd name="connsiteX3" fmla="*/ 180975 w 180975"/>
                <a:gd name="connsiteY3" fmla="*/ 0 h 647700"/>
              </a:gdLst>
              <a:ahLst/>
              <a:cxnLst>
                <a:cxn ang="0">
                  <a:pos x="connsiteX0" y="connsiteY0"/>
                </a:cxn>
                <a:cxn ang="0">
                  <a:pos x="connsiteX1" y="connsiteY1"/>
                </a:cxn>
                <a:cxn ang="0">
                  <a:pos x="connsiteX2" y="connsiteY2"/>
                </a:cxn>
                <a:cxn ang="0">
                  <a:pos x="connsiteX3" y="connsiteY3"/>
                </a:cxn>
              </a:cxnLst>
              <a:rect l="l" t="t" r="r" b="b"/>
              <a:pathLst>
                <a:path w="180975" h="647700">
                  <a:moveTo>
                    <a:pt x="0" y="647700"/>
                  </a:moveTo>
                  <a:cubicBezTo>
                    <a:pt x="40481" y="646112"/>
                    <a:pt x="80963" y="644525"/>
                    <a:pt x="95250" y="552450"/>
                  </a:cubicBezTo>
                  <a:cubicBezTo>
                    <a:pt x="109537" y="460375"/>
                    <a:pt x="71438" y="187325"/>
                    <a:pt x="85725" y="95250"/>
                  </a:cubicBezTo>
                  <a:cubicBezTo>
                    <a:pt x="100012" y="3175"/>
                    <a:pt x="140493" y="1587"/>
                    <a:pt x="180975"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6624639" y="2983290"/>
            <a:ext cx="2366962" cy="1569660"/>
          </a:xfrm>
          <a:prstGeom prst="rect">
            <a:avLst/>
          </a:prstGeom>
          <a:noFill/>
        </p:spPr>
        <p:txBody>
          <a:bodyPr wrap="square" rtlCol="0">
            <a:spAutoFit/>
          </a:bodyPr>
          <a:lstStyle/>
          <a:p>
            <a:r>
              <a:rPr lang="en-US" sz="1200" dirty="0"/>
              <a:t>The only thing that matters for JESD204B subclass 1 is SYSREF to Device Clock timing for the same device.  Not SYSREF to SYSREF.</a:t>
            </a:r>
          </a:p>
          <a:p>
            <a:endParaRPr lang="en-US" sz="1200" dirty="0"/>
          </a:p>
          <a:p>
            <a:r>
              <a:rPr lang="en-US" sz="1200" dirty="0"/>
              <a:t>Device clock to device clock timing is application dependent.</a:t>
            </a:r>
          </a:p>
        </p:txBody>
      </p:sp>
    </p:spTree>
    <p:extLst>
      <p:ext uri="{BB962C8B-B14F-4D97-AF65-F5344CB8AC3E}">
        <p14:creationId xmlns:p14="http://schemas.microsoft.com/office/powerpoint/2010/main" val="1676895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400" dirty="0">
                <a:latin typeface="Theinhardt Medium" charset="0"/>
                <a:ea typeface="ＭＳ Ｐゴシック" pitchFamily="34" charset="-128"/>
                <a:cs typeface="Theinhardt Medium" charset="0"/>
              </a:rPr>
              <a:t>JESD204 Timing Signals/Terminology</a:t>
            </a:r>
          </a:p>
        </p:txBody>
      </p:sp>
      <p:sp>
        <p:nvSpPr>
          <p:cNvPr id="5" name="Content Placeholder 2"/>
          <p:cNvSpPr txBox="1">
            <a:spLocks/>
          </p:cNvSpPr>
          <p:nvPr/>
        </p:nvSpPr>
        <p:spPr bwMode="auto">
          <a:xfrm>
            <a:off x="457200" y="731574"/>
            <a:ext cx="8229600" cy="4217194"/>
          </a:xfrm>
          <a:prstGeom prst="rect">
            <a:avLst/>
          </a:prstGeom>
          <a:noFill/>
          <a:ln w="9525">
            <a:noFill/>
            <a:miter lim="800000"/>
            <a:headEnd/>
            <a:tailEnd/>
          </a:ln>
        </p:spPr>
        <p:txBody>
          <a:bodyPr/>
          <a:lstStyle/>
          <a:p>
            <a:pPr marL="230188" indent="-230188" algn="just" fontAlgn="auto">
              <a:spcBef>
                <a:spcPts val="1000"/>
              </a:spcBef>
              <a:spcAft>
                <a:spcPts val="0"/>
              </a:spcAft>
              <a:defRPr/>
            </a:pPr>
            <a:r>
              <a:rPr lang="en-US" sz="1200" b="1" dirty="0">
                <a:latin typeface="Theinhardt Thin"/>
                <a:ea typeface="ＭＳ Ｐゴシック" charset="0"/>
                <a:cs typeface="Theinhardt Thin"/>
              </a:rPr>
              <a:t>Device Clock</a:t>
            </a:r>
          </a:p>
          <a:p>
            <a:pPr marL="230188" indent="-230188" algn="just" fontAlgn="auto">
              <a:spcBef>
                <a:spcPts val="1000"/>
              </a:spcBef>
              <a:spcAft>
                <a:spcPts val="0"/>
              </a:spcAft>
              <a:buFont typeface="Arial" pitchFamily="34" charset="0"/>
              <a:buChar char="•"/>
              <a:defRPr/>
            </a:pPr>
            <a:r>
              <a:rPr lang="en-US" sz="1200" dirty="0">
                <a:latin typeface="Theinhardt Thin"/>
                <a:ea typeface="ＭＳ Ｐゴシック" charset="0"/>
                <a:cs typeface="Theinhardt Thin"/>
              </a:rPr>
              <a:t>System clock from which the device’s frame, sampling, LMFC clocks  are derived (externally applied)</a:t>
            </a:r>
            <a:endParaRPr lang="en-US" sz="1200" dirty="0">
              <a:solidFill>
                <a:prstClr val="black"/>
              </a:solidFill>
              <a:latin typeface="Theinhardt Thin"/>
              <a:ea typeface="ＭＳ Ｐゴシック" charset="0"/>
            </a:endParaRPr>
          </a:p>
          <a:p>
            <a:pPr marL="230188" indent="-230188" algn="just" fontAlgn="auto">
              <a:spcBef>
                <a:spcPts val="1000"/>
              </a:spcBef>
              <a:spcAft>
                <a:spcPts val="0"/>
              </a:spcAft>
              <a:defRPr/>
            </a:pPr>
            <a:r>
              <a:rPr lang="en-US" sz="1200" b="1" dirty="0">
                <a:latin typeface="Theinhardt Thin"/>
                <a:ea typeface="ＭＳ Ｐゴシック" charset="0"/>
                <a:cs typeface="Theinhardt Thin"/>
              </a:rPr>
              <a:t>SYSREF (subclass 1 only)</a:t>
            </a:r>
          </a:p>
          <a:p>
            <a:pPr marL="230188" indent="-230188" algn="just" fontAlgn="auto">
              <a:spcBef>
                <a:spcPts val="1000"/>
              </a:spcBef>
              <a:spcAft>
                <a:spcPts val="0"/>
              </a:spcAft>
              <a:buFont typeface="Arial" pitchFamily="34" charset="0"/>
              <a:buChar char="•"/>
              <a:defRPr/>
            </a:pPr>
            <a:r>
              <a:rPr lang="en-US" sz="1200" b="1" dirty="0">
                <a:latin typeface="Theinhardt Thin"/>
                <a:ea typeface="ＭＳ Ｐゴシック" charset="0"/>
                <a:cs typeface="Theinhardt Thin"/>
              </a:rPr>
              <a:t> </a:t>
            </a:r>
            <a:r>
              <a:rPr lang="en-US" sz="1200" dirty="0">
                <a:latin typeface="Theinhardt Thin"/>
                <a:ea typeface="ＭＳ Ｐゴシック" charset="0"/>
                <a:cs typeface="Theinhardt Thin"/>
              </a:rPr>
              <a:t>Timing phase reference from which LMFC clocks are generated in subclass 1 implementations (externally applied)</a:t>
            </a:r>
          </a:p>
          <a:p>
            <a:pPr marL="569913" lvl="1" indent="-285750" algn="just" fontAlgn="auto">
              <a:spcBef>
                <a:spcPct val="20000"/>
              </a:spcBef>
              <a:spcAft>
                <a:spcPts val="0"/>
              </a:spcAft>
              <a:buFont typeface="Arial" pitchFamily="34" charset="0"/>
              <a:buChar char="–"/>
              <a:defRPr/>
            </a:pPr>
            <a:r>
              <a:rPr lang="en-US" sz="1100" dirty="0">
                <a:solidFill>
                  <a:prstClr val="black"/>
                </a:solidFill>
                <a:latin typeface="Theinhardt Thin"/>
                <a:ea typeface="ＭＳ Ｐゴシック" charset="0"/>
              </a:rPr>
              <a:t>Source synchronous with device clock</a:t>
            </a:r>
          </a:p>
          <a:p>
            <a:pPr marL="569913" lvl="1" indent="-285750" algn="just" fontAlgn="auto">
              <a:spcBef>
                <a:spcPct val="20000"/>
              </a:spcBef>
              <a:spcAft>
                <a:spcPts val="0"/>
              </a:spcAft>
              <a:buFont typeface="Arial" pitchFamily="34" charset="0"/>
              <a:buChar char="–"/>
              <a:defRPr/>
            </a:pPr>
            <a:r>
              <a:rPr lang="en-US" sz="1100" dirty="0">
                <a:solidFill>
                  <a:prstClr val="black"/>
                </a:solidFill>
                <a:latin typeface="Theinhardt Thin"/>
                <a:ea typeface="ＭＳ Ｐゴシック" charset="0"/>
              </a:rPr>
              <a:t>Rising edge event sampled by device clock determines LMFC alignment</a:t>
            </a:r>
          </a:p>
          <a:p>
            <a:pPr marL="569913" lvl="1" indent="-285750" algn="just" fontAlgn="auto">
              <a:spcBef>
                <a:spcPct val="20000"/>
              </a:spcBef>
              <a:spcAft>
                <a:spcPts val="0"/>
              </a:spcAft>
              <a:buFont typeface="Arial" pitchFamily="34" charset="0"/>
              <a:buChar char="–"/>
              <a:defRPr/>
            </a:pPr>
            <a:r>
              <a:rPr lang="en-US" sz="1100" dirty="0">
                <a:solidFill>
                  <a:prstClr val="black"/>
                </a:solidFill>
                <a:latin typeface="Theinhardt Thin"/>
                <a:ea typeface="ＭＳ Ｐゴシック" charset="0"/>
              </a:rPr>
              <a:t>Periodic, Gapped-periodic, One-shot types</a:t>
            </a:r>
          </a:p>
          <a:p>
            <a:pPr marL="569913" lvl="1" indent="-285750" algn="just" fontAlgn="auto">
              <a:spcBef>
                <a:spcPct val="20000"/>
              </a:spcBef>
              <a:spcAft>
                <a:spcPts val="0"/>
              </a:spcAft>
              <a:buFont typeface="Arial" pitchFamily="34" charset="0"/>
              <a:buChar char="–"/>
              <a:defRPr/>
            </a:pPr>
            <a:r>
              <a:rPr lang="en-US" sz="1100" dirty="0">
                <a:solidFill>
                  <a:prstClr val="black"/>
                </a:solidFill>
                <a:latin typeface="Theinhardt Thin"/>
                <a:ea typeface="ＭＳ Ｐゴシック" charset="0"/>
              </a:rPr>
              <a:t>Required for Deterministic Latency</a:t>
            </a:r>
          </a:p>
          <a:p>
            <a:pPr marL="569913" lvl="1" indent="-285750" algn="just" fontAlgn="auto">
              <a:spcBef>
                <a:spcPct val="20000"/>
              </a:spcBef>
              <a:spcAft>
                <a:spcPts val="0"/>
              </a:spcAft>
              <a:buFont typeface="Arial" pitchFamily="34" charset="0"/>
              <a:buChar char="–"/>
              <a:defRPr/>
            </a:pPr>
            <a:r>
              <a:rPr lang="en-US" sz="1100" b="1" dirty="0">
                <a:cs typeface="Arial" panose="020B0604020202020204" pitchFamily="34" charset="0"/>
              </a:rPr>
              <a:t>SYSREF =  LMFC/n  </a:t>
            </a:r>
            <a:r>
              <a:rPr lang="en-US" sz="1100" dirty="0">
                <a:cs typeface="Arial" panose="020B0604020202020204" pitchFamily="34" charset="0"/>
              </a:rPr>
              <a:t>(n is a positive integer)</a:t>
            </a:r>
            <a:endParaRPr lang="en-US" sz="1200" b="1" dirty="0">
              <a:latin typeface="Theinhardt Thin"/>
              <a:ea typeface="ＭＳ Ｐゴシック" charset="0"/>
              <a:cs typeface="Theinhardt Thin"/>
            </a:endParaRPr>
          </a:p>
          <a:p>
            <a:pPr marL="230188" indent="-230188" algn="just" fontAlgn="auto">
              <a:spcBef>
                <a:spcPts val="1000"/>
              </a:spcBef>
              <a:spcAft>
                <a:spcPts val="0"/>
              </a:spcAft>
              <a:defRPr/>
            </a:pPr>
            <a:r>
              <a:rPr lang="en-US" sz="1200" b="1" dirty="0">
                <a:latin typeface="Theinhardt Thin"/>
                <a:ea typeface="ＭＳ Ｐゴシック" charset="0"/>
                <a:cs typeface="Theinhardt Thin"/>
              </a:rPr>
              <a:t>SYNC</a:t>
            </a:r>
          </a:p>
          <a:p>
            <a:pPr marL="230188" indent="-230188" algn="just" fontAlgn="auto">
              <a:spcBef>
                <a:spcPts val="1000"/>
              </a:spcBef>
              <a:spcAft>
                <a:spcPts val="0"/>
              </a:spcAft>
              <a:defRPr/>
            </a:pPr>
            <a:r>
              <a:rPr lang="en-US" sz="1200" b="1" dirty="0">
                <a:latin typeface="Theinhardt Thin"/>
                <a:ea typeface="ＭＳ Ｐゴシック" charset="0"/>
                <a:cs typeface="Theinhardt Thin"/>
              </a:rPr>
              <a:t>   </a:t>
            </a:r>
            <a:r>
              <a:rPr lang="en-US" sz="1200" dirty="0">
                <a:latin typeface="Theinhardt Thin"/>
                <a:ea typeface="ＭＳ Ｐゴシック" charset="0"/>
                <a:cs typeface="Theinhardt Thin"/>
              </a:rPr>
              <a:t>Receiver to Transmitter.</a:t>
            </a:r>
            <a:r>
              <a:rPr lang="en-US" sz="1200" dirty="0">
                <a:latin typeface="Theinhardt Thin"/>
                <a:ea typeface="ＭＳ Ｐゴシック" charset="0"/>
                <a:cs typeface="Theinhardt Thin"/>
                <a:sym typeface="Wingdings" pitchFamily="2" charset="2"/>
              </a:rPr>
              <a:t> Used for link initialization.</a:t>
            </a:r>
            <a:endParaRPr lang="en-US" sz="1200" dirty="0">
              <a:latin typeface="Theinhardt Thin"/>
              <a:ea typeface="ＭＳ Ｐゴシック" charset="0"/>
              <a:cs typeface="Theinhardt Thin"/>
            </a:endParaRPr>
          </a:p>
          <a:p>
            <a:pPr marL="569913" lvl="1" indent="-285750" algn="just" fontAlgn="auto">
              <a:spcBef>
                <a:spcPct val="20000"/>
              </a:spcBef>
              <a:spcAft>
                <a:spcPts val="0"/>
              </a:spcAft>
              <a:buFont typeface="Arial" pitchFamily="34" charset="0"/>
              <a:buChar char="•"/>
              <a:defRPr/>
            </a:pPr>
            <a:r>
              <a:rPr lang="en-US" sz="1100" dirty="0">
                <a:solidFill>
                  <a:prstClr val="black"/>
                </a:solidFill>
                <a:latin typeface="Theinhardt Thin"/>
                <a:ea typeface="ＭＳ Ｐゴシック" charset="0"/>
              </a:rPr>
              <a:t>Synchronization requests</a:t>
            </a:r>
          </a:p>
          <a:p>
            <a:pPr marL="569913" lvl="1" indent="-285750" algn="just" fontAlgn="auto">
              <a:spcBef>
                <a:spcPct val="20000"/>
              </a:spcBef>
              <a:spcAft>
                <a:spcPts val="0"/>
              </a:spcAft>
              <a:buFont typeface="Arial" pitchFamily="34" charset="0"/>
              <a:buChar char="•"/>
              <a:defRPr/>
            </a:pPr>
            <a:r>
              <a:rPr lang="en-US" sz="1100" dirty="0">
                <a:solidFill>
                  <a:prstClr val="black"/>
                </a:solidFill>
                <a:latin typeface="Theinhardt Thin"/>
                <a:ea typeface="ＭＳ Ｐゴシック" charset="0"/>
              </a:rPr>
              <a:t>Subclass 2 implementations use SYNC as a phase reference for LMFC</a:t>
            </a:r>
          </a:p>
          <a:p>
            <a:pPr marL="569913" lvl="1" indent="-285750" algn="just" fontAlgn="auto">
              <a:spcBef>
                <a:spcPct val="20000"/>
              </a:spcBef>
              <a:spcAft>
                <a:spcPts val="0"/>
              </a:spcAft>
              <a:buFont typeface="Arial" pitchFamily="34" charset="0"/>
              <a:buChar char="•"/>
              <a:defRPr/>
            </a:pPr>
            <a:r>
              <a:rPr lang="en-US" sz="1100" dirty="0">
                <a:solidFill>
                  <a:prstClr val="black"/>
                </a:solidFill>
                <a:latin typeface="Theinhardt Thin"/>
                <a:ea typeface="ＭＳ Ｐゴシック" charset="0"/>
              </a:rPr>
              <a:t>Options for distributing SYNC to multiple devices</a:t>
            </a:r>
          </a:p>
          <a:p>
            <a:pPr marL="569913" lvl="1" indent="-285750" algn="just" fontAlgn="auto">
              <a:spcBef>
                <a:spcPct val="20000"/>
              </a:spcBef>
              <a:spcAft>
                <a:spcPts val="0"/>
              </a:spcAft>
              <a:buFont typeface="Arial" pitchFamily="34" charset="0"/>
              <a:buChar char="•"/>
              <a:defRPr/>
            </a:pPr>
            <a:r>
              <a:rPr lang="en-US" sz="1100" dirty="0">
                <a:solidFill>
                  <a:prstClr val="black"/>
                </a:solidFill>
                <a:latin typeface="Theinhardt Thin"/>
                <a:ea typeface="ＭＳ Ｐゴシック" charset="0"/>
              </a:rPr>
              <a:t>Standard defines SYNC~ (active low) signaling</a:t>
            </a:r>
          </a:p>
        </p:txBody>
      </p:sp>
    </p:spTree>
    <p:extLst>
      <p:ext uri="{BB962C8B-B14F-4D97-AF65-F5344CB8AC3E}">
        <p14:creationId xmlns:p14="http://schemas.microsoft.com/office/powerpoint/2010/main" val="251478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2400" dirty="0">
                <a:latin typeface="Theinhardt Medium" charset="0"/>
                <a:ea typeface="ＭＳ Ｐゴシック" pitchFamily="34" charset="-128"/>
                <a:cs typeface="Theinhardt Medium" charset="0"/>
              </a:rPr>
              <a:t>JESD204 Timing Signals/Terminology (cont.)</a:t>
            </a:r>
          </a:p>
        </p:txBody>
      </p:sp>
      <p:sp>
        <p:nvSpPr>
          <p:cNvPr id="6" name="Rectangle 5"/>
          <p:cNvSpPr/>
          <p:nvPr/>
        </p:nvSpPr>
        <p:spPr>
          <a:xfrm>
            <a:off x="152400" y="551985"/>
            <a:ext cx="8544232" cy="3606628"/>
          </a:xfrm>
          <a:prstGeom prst="rect">
            <a:avLst/>
          </a:prstGeom>
        </p:spPr>
        <p:txBody>
          <a:bodyPr wrap="square">
            <a:spAutoFit/>
          </a:bodyPr>
          <a:lstStyle/>
          <a:p>
            <a:pPr marL="0" indent="0" algn="just" eaLnBrk="1" fontAlgn="auto" hangingPunct="1">
              <a:spcAft>
                <a:spcPts val="0"/>
              </a:spcAft>
              <a:buFont typeface="Arial" pitchFamily="34" charset="0"/>
              <a:buNone/>
              <a:defRPr/>
            </a:pPr>
            <a:endParaRPr lang="en-US" sz="1100" b="1" dirty="0">
              <a:solidFill>
                <a:srgbClr val="FF0000"/>
              </a:solidFill>
            </a:endParaRPr>
          </a:p>
          <a:p>
            <a:pPr marL="285750" lvl="1" algn="just" eaLnBrk="1" fontAlgn="auto" hangingPunct="1">
              <a:spcAft>
                <a:spcPts val="0"/>
              </a:spcAft>
              <a:defRPr/>
            </a:pPr>
            <a:r>
              <a:rPr lang="en-US" sz="1400" b="1" dirty="0"/>
              <a:t>Frame Clock  </a:t>
            </a:r>
          </a:p>
          <a:p>
            <a:pPr marL="285750" lvl="1" algn="just" eaLnBrk="1" fontAlgn="auto" hangingPunct="1">
              <a:spcAft>
                <a:spcPts val="0"/>
              </a:spcAft>
              <a:buFont typeface="Wingdings" pitchFamily="2" charset="2"/>
              <a:buChar char="q"/>
              <a:defRPr/>
            </a:pPr>
            <a:endParaRPr lang="en-US" sz="500" dirty="0"/>
          </a:p>
          <a:p>
            <a:pPr marL="685800" lvl="2" algn="just" eaLnBrk="1" fontAlgn="auto" hangingPunct="1">
              <a:spcAft>
                <a:spcPts val="0"/>
              </a:spcAft>
              <a:buFont typeface="Arial" pitchFamily="34" charset="0"/>
              <a:buChar char="•"/>
              <a:defRPr/>
            </a:pPr>
            <a:r>
              <a:rPr lang="en-US" sz="1050" dirty="0"/>
              <a:t> The frame coming out of the transport layer is aligned to the frame clock (device internal for subclass 1 &amp; 2). </a:t>
            </a:r>
          </a:p>
          <a:p>
            <a:pPr marL="685800" lvl="2" algn="just" eaLnBrk="1" fontAlgn="auto" hangingPunct="1">
              <a:spcAft>
                <a:spcPts val="0"/>
              </a:spcAft>
              <a:buFont typeface="Arial" pitchFamily="34" charset="0"/>
              <a:buChar char="•"/>
              <a:defRPr/>
            </a:pPr>
            <a:r>
              <a:rPr lang="en-US" sz="1050" dirty="0"/>
              <a:t> As per JESD204B standard, frame clock period in all the TX and RX devices </a:t>
            </a:r>
          </a:p>
          <a:p>
            <a:pPr marL="685800" lvl="2" algn="just" eaLnBrk="1" fontAlgn="auto" hangingPunct="1">
              <a:spcAft>
                <a:spcPts val="0"/>
              </a:spcAft>
              <a:defRPr/>
            </a:pPr>
            <a:r>
              <a:rPr lang="en-US" sz="1050" dirty="0"/>
              <a:t>  must be  identical.</a:t>
            </a:r>
          </a:p>
          <a:p>
            <a:pPr marL="685800" lvl="2" algn="just" eaLnBrk="1" fontAlgn="auto" hangingPunct="1">
              <a:spcAft>
                <a:spcPts val="0"/>
              </a:spcAft>
              <a:defRPr/>
            </a:pPr>
            <a:endParaRPr lang="en-US" sz="1050" dirty="0"/>
          </a:p>
          <a:p>
            <a:pPr algn="just" fontAlgn="auto">
              <a:spcBef>
                <a:spcPts val="1000"/>
              </a:spcBef>
              <a:spcAft>
                <a:spcPts val="0"/>
              </a:spcAft>
              <a:defRPr/>
            </a:pPr>
            <a:r>
              <a:rPr lang="en-US" sz="1200" b="1" dirty="0">
                <a:latin typeface="Theinhardt Thin"/>
                <a:ea typeface="ＭＳ Ｐゴシック" charset="0"/>
                <a:cs typeface="Theinhardt Thin" charset="0"/>
              </a:rPr>
              <a:t>     Sample Clock </a:t>
            </a:r>
            <a:endParaRPr lang="en-US" sz="1200" dirty="0">
              <a:latin typeface="Theinhardt Thin"/>
              <a:ea typeface="ＭＳ Ｐゴシック" charset="0"/>
              <a:cs typeface="Theinhardt Thin" charset="0"/>
            </a:endParaRPr>
          </a:p>
          <a:p>
            <a:pPr algn="just" fontAlgn="auto">
              <a:spcBef>
                <a:spcPts val="1000"/>
              </a:spcBef>
              <a:spcAft>
                <a:spcPts val="0"/>
              </a:spcAft>
              <a:defRPr/>
            </a:pPr>
            <a:r>
              <a:rPr lang="en-US" sz="1200" dirty="0">
                <a:latin typeface="Theinhardt Thin"/>
                <a:ea typeface="ＭＳ Ｐゴシック" charset="0"/>
                <a:cs typeface="Theinhardt Thin" charset="0"/>
              </a:rPr>
              <a:t>          Clock used to sample data (device internal)</a:t>
            </a:r>
            <a:endParaRPr lang="en-US" sz="1200" dirty="0">
              <a:latin typeface="Theinhardt Thin"/>
              <a:ea typeface="ＭＳ Ｐゴシック" charset="0"/>
              <a:cs typeface="Theinhardt Thin"/>
            </a:endParaRPr>
          </a:p>
          <a:p>
            <a:pPr marL="284163" lvl="1" algn="just" fontAlgn="auto">
              <a:spcBef>
                <a:spcPct val="20000"/>
              </a:spcBef>
              <a:spcAft>
                <a:spcPts val="0"/>
              </a:spcAft>
              <a:defRPr/>
            </a:pPr>
            <a:r>
              <a:rPr lang="en-US" sz="1100" dirty="0">
                <a:solidFill>
                  <a:prstClr val="black"/>
                </a:solidFill>
                <a:latin typeface="Theinhardt Thin"/>
                <a:ea typeface="ＭＳ Ｐゴシック" charset="0"/>
              </a:rPr>
              <a:t>        </a:t>
            </a:r>
            <a:r>
              <a:rPr lang="en-US" sz="1100" dirty="0" err="1">
                <a:solidFill>
                  <a:prstClr val="black"/>
                </a:solidFill>
                <a:latin typeface="Theinhardt Thin"/>
                <a:ea typeface="ＭＳ Ｐゴシック" charset="0"/>
              </a:rPr>
              <a:t>f</a:t>
            </a:r>
            <a:r>
              <a:rPr lang="en-US" sz="1100" baseline="-25000" dirty="0" err="1">
                <a:solidFill>
                  <a:prstClr val="black"/>
                </a:solidFill>
                <a:latin typeface="Theinhardt Thin"/>
                <a:ea typeface="ＭＳ Ｐゴシック" charset="0"/>
              </a:rPr>
              <a:t>S</a:t>
            </a:r>
            <a:r>
              <a:rPr lang="en-US" sz="1100" dirty="0">
                <a:solidFill>
                  <a:prstClr val="black"/>
                </a:solidFill>
                <a:latin typeface="Theinhardt Thin"/>
                <a:ea typeface="ＭＳ Ｐゴシック" charset="0"/>
              </a:rPr>
              <a:t> = </a:t>
            </a:r>
            <a:r>
              <a:rPr lang="en-US" sz="1100" dirty="0" err="1">
                <a:solidFill>
                  <a:prstClr val="black"/>
                </a:solidFill>
                <a:latin typeface="Theinhardt Thin"/>
                <a:ea typeface="ＭＳ Ｐゴシック" charset="0"/>
              </a:rPr>
              <a:t>f</a:t>
            </a:r>
            <a:r>
              <a:rPr lang="en-US" sz="1100" baseline="-25000" dirty="0" err="1">
                <a:solidFill>
                  <a:prstClr val="black"/>
                </a:solidFill>
                <a:latin typeface="Theinhardt Thin"/>
                <a:ea typeface="ＭＳ Ｐゴシック" charset="0"/>
              </a:rPr>
              <a:t>FRAME</a:t>
            </a:r>
            <a:r>
              <a:rPr lang="en-US" sz="1100" dirty="0">
                <a:solidFill>
                  <a:prstClr val="black"/>
                </a:solidFill>
                <a:latin typeface="Theinhardt Thin"/>
                <a:ea typeface="ＭＳ Ｐゴシック" charset="0"/>
              </a:rPr>
              <a:t> * S    ( S = # samples per Frame)</a:t>
            </a:r>
            <a:endParaRPr lang="en-US" sz="1000" dirty="0"/>
          </a:p>
          <a:p>
            <a:pPr marL="685800" lvl="2" algn="just" eaLnBrk="1" fontAlgn="auto" hangingPunct="1">
              <a:spcAft>
                <a:spcPts val="0"/>
              </a:spcAft>
              <a:defRPr/>
            </a:pPr>
            <a:endParaRPr lang="en-US" sz="1000" dirty="0"/>
          </a:p>
          <a:p>
            <a:pPr marL="285750" lvl="1" algn="just" fontAlgn="auto">
              <a:spcAft>
                <a:spcPts val="0"/>
              </a:spcAft>
              <a:defRPr/>
            </a:pPr>
            <a:r>
              <a:rPr lang="en-US" sz="1400" b="1" dirty="0"/>
              <a:t>Local Multi-frame Clock (LMFC) </a:t>
            </a:r>
            <a:r>
              <a:rPr lang="en-US" sz="1100" dirty="0"/>
              <a:t>	      </a:t>
            </a:r>
            <a:r>
              <a:rPr lang="en-US" sz="1100" dirty="0" err="1">
                <a:solidFill>
                  <a:prstClr val="black"/>
                </a:solidFill>
                <a:latin typeface="Theinhardt Thin"/>
                <a:ea typeface="ＭＳ Ｐゴシック" charset="0"/>
              </a:rPr>
              <a:t>f</a:t>
            </a:r>
            <a:r>
              <a:rPr lang="en-US" sz="1100" baseline="-25000" dirty="0" err="1">
                <a:solidFill>
                  <a:prstClr val="black"/>
                </a:solidFill>
                <a:latin typeface="Theinhardt Thin"/>
                <a:ea typeface="ＭＳ Ｐゴシック" charset="0"/>
              </a:rPr>
              <a:t>LMFC</a:t>
            </a:r>
            <a:r>
              <a:rPr lang="en-US" sz="1100" dirty="0">
                <a:solidFill>
                  <a:prstClr val="black"/>
                </a:solidFill>
                <a:latin typeface="Theinhardt Thin"/>
                <a:ea typeface="ＭＳ Ｐゴシック" charset="0"/>
              </a:rPr>
              <a:t> = </a:t>
            </a:r>
            <a:r>
              <a:rPr lang="en-US" sz="1100" dirty="0" err="1">
                <a:solidFill>
                  <a:prstClr val="black"/>
                </a:solidFill>
                <a:latin typeface="Theinhardt Thin"/>
                <a:ea typeface="ＭＳ Ｐゴシック" charset="0"/>
              </a:rPr>
              <a:t>f</a:t>
            </a:r>
            <a:r>
              <a:rPr lang="en-US" sz="1100" baseline="-25000" dirty="0" err="1">
                <a:solidFill>
                  <a:prstClr val="black"/>
                </a:solidFill>
                <a:latin typeface="Theinhardt Thin"/>
                <a:ea typeface="ＭＳ Ｐゴシック" charset="0"/>
              </a:rPr>
              <a:t>FRAME</a:t>
            </a:r>
            <a:r>
              <a:rPr lang="en-US" sz="1100" dirty="0">
                <a:solidFill>
                  <a:prstClr val="black"/>
                </a:solidFill>
                <a:latin typeface="Theinhardt Thin"/>
                <a:ea typeface="ＭＳ Ｐゴシック" charset="0"/>
              </a:rPr>
              <a:t> / K = </a:t>
            </a:r>
            <a:r>
              <a:rPr lang="en-US" sz="1100" dirty="0" err="1">
                <a:solidFill>
                  <a:prstClr val="black"/>
                </a:solidFill>
                <a:latin typeface="Theinhardt Thin"/>
                <a:ea typeface="ＭＳ Ｐゴシック" charset="0"/>
              </a:rPr>
              <a:t>f</a:t>
            </a:r>
            <a:r>
              <a:rPr lang="en-US" sz="1100" baseline="-25000" dirty="0" err="1">
                <a:solidFill>
                  <a:prstClr val="black"/>
                </a:solidFill>
                <a:latin typeface="Theinhardt Thin"/>
                <a:ea typeface="ＭＳ Ｐゴシック" charset="0"/>
              </a:rPr>
              <a:t>LINERATE</a:t>
            </a:r>
            <a:r>
              <a:rPr lang="en-US" sz="1100" dirty="0">
                <a:solidFill>
                  <a:prstClr val="black"/>
                </a:solidFill>
                <a:latin typeface="Theinhardt Thin"/>
                <a:ea typeface="ＭＳ Ｐゴシック" charset="0"/>
              </a:rPr>
              <a:t> / (10*F*K)</a:t>
            </a:r>
            <a:endParaRPr lang="en-US" sz="1200" dirty="0"/>
          </a:p>
          <a:p>
            <a:pPr marL="285750" lvl="1" algn="just" eaLnBrk="1" fontAlgn="auto" hangingPunct="1">
              <a:spcAft>
                <a:spcPts val="0"/>
              </a:spcAft>
              <a:buFont typeface="Wingdings" pitchFamily="2" charset="2"/>
              <a:buChar char="q"/>
              <a:defRPr/>
            </a:pPr>
            <a:endParaRPr lang="en-US" sz="500" dirty="0"/>
          </a:p>
          <a:p>
            <a:pPr marL="685800" lvl="2" algn="just" eaLnBrk="1" fontAlgn="auto" hangingPunct="1">
              <a:spcAft>
                <a:spcPts val="0"/>
              </a:spcAft>
              <a:buFont typeface="Arial" pitchFamily="34" charset="0"/>
              <a:buChar char="•"/>
              <a:defRPr/>
            </a:pPr>
            <a:r>
              <a:rPr lang="en-US" sz="1050" dirty="0"/>
              <a:t> LMFC is aligned to a multi-frame boundary which in turn consists of K number of frames. </a:t>
            </a:r>
          </a:p>
          <a:p>
            <a:pPr marL="685800" lvl="2" algn="just" eaLnBrk="1" fontAlgn="auto" hangingPunct="1">
              <a:spcAft>
                <a:spcPts val="0"/>
              </a:spcAft>
              <a:buFont typeface="Arial" pitchFamily="34" charset="0"/>
              <a:buChar char="•"/>
              <a:defRPr/>
            </a:pPr>
            <a:r>
              <a:rPr lang="en-US" sz="1050" dirty="0"/>
              <a:t> In order to synchronize transmission on all lanes (single or multipoint link), LMFC of </a:t>
            </a:r>
          </a:p>
          <a:p>
            <a:pPr marL="685800" lvl="2" algn="just" eaLnBrk="1" fontAlgn="auto" hangingPunct="1">
              <a:spcAft>
                <a:spcPts val="0"/>
              </a:spcAft>
              <a:defRPr/>
            </a:pPr>
            <a:r>
              <a:rPr lang="en-US" sz="1050" dirty="0"/>
              <a:t>  all the converter devices are aligned with the LMFC of logic device (FPGA).</a:t>
            </a:r>
          </a:p>
          <a:p>
            <a:pPr marL="685800" lvl="2" algn="just" eaLnBrk="1" fontAlgn="auto" hangingPunct="1">
              <a:spcAft>
                <a:spcPts val="0"/>
              </a:spcAft>
              <a:buFont typeface="Arial" pitchFamily="34" charset="0"/>
              <a:buChar char="•"/>
              <a:defRPr/>
            </a:pPr>
            <a:r>
              <a:rPr lang="en-US" sz="1050" dirty="0"/>
              <a:t> All TX and RX devices in a system must have identical LMFC period (device internal).</a:t>
            </a:r>
          </a:p>
          <a:p>
            <a:pPr marL="685800" lvl="2" algn="just" fontAlgn="auto">
              <a:spcAft>
                <a:spcPts val="0"/>
              </a:spcAft>
              <a:defRPr/>
            </a:pPr>
            <a:endParaRPr lang="en-US" sz="1050" dirty="0">
              <a:cs typeface="Arial" panose="020B0604020202020204" pitchFamily="34" charset="0"/>
            </a:endParaRPr>
          </a:p>
          <a:p>
            <a:pPr marL="685800" lvl="2" algn="just" eaLnBrk="1" fontAlgn="auto" hangingPunct="1">
              <a:spcAft>
                <a:spcPts val="0"/>
              </a:spcAft>
              <a:buFont typeface="Arial" pitchFamily="34" charset="0"/>
              <a:buChar char="•"/>
              <a:defRPr/>
            </a:pPr>
            <a:endParaRPr lang="en-US" sz="1050" dirty="0"/>
          </a:p>
          <a:p>
            <a:pPr marL="685800" lvl="2" algn="just" eaLnBrk="1" fontAlgn="auto" hangingPunct="1">
              <a:spcAft>
                <a:spcPts val="0"/>
              </a:spcAft>
              <a:buFont typeface="Arial" pitchFamily="34" charset="0"/>
              <a:buChar char="•"/>
              <a:defRPr/>
            </a:pPr>
            <a:endParaRPr lang="en-US" sz="1050" dirty="0"/>
          </a:p>
        </p:txBody>
      </p:sp>
    </p:spTree>
    <p:extLst>
      <p:ext uri="{BB962C8B-B14F-4D97-AF65-F5344CB8AC3E}">
        <p14:creationId xmlns:p14="http://schemas.microsoft.com/office/powerpoint/2010/main" val="362155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400" dirty="0">
                <a:latin typeface="Theinhardt Medium" charset="0"/>
                <a:ea typeface="ＭＳ Ｐゴシック" pitchFamily="34" charset="-128"/>
                <a:cs typeface="Theinhardt Medium" charset="0"/>
              </a:rPr>
              <a:t>JESD204 Timing Signals/Terminology (cont.)</a:t>
            </a:r>
            <a:endParaRPr lang="en-US" sz="2400" dirty="0">
              <a:solidFill>
                <a:srgbClr val="C00000"/>
              </a:solidFill>
              <a:latin typeface="Theinhardt Medium" charset="0"/>
              <a:ea typeface="ＭＳ Ｐゴシック" pitchFamily="34" charset="-128"/>
              <a:cs typeface="Theinhardt Medium" charset="0"/>
            </a:endParaRPr>
          </a:p>
        </p:txBody>
      </p:sp>
      <p:sp>
        <p:nvSpPr>
          <p:cNvPr id="5" name="Content Placeholder 2"/>
          <p:cNvSpPr txBox="1">
            <a:spLocks/>
          </p:cNvSpPr>
          <p:nvPr/>
        </p:nvSpPr>
        <p:spPr bwMode="auto">
          <a:xfrm>
            <a:off x="457200" y="640557"/>
            <a:ext cx="8229600" cy="4217194"/>
          </a:xfrm>
          <a:prstGeom prst="rect">
            <a:avLst/>
          </a:prstGeom>
          <a:noFill/>
          <a:ln w="9525">
            <a:noFill/>
            <a:miter lim="800000"/>
            <a:headEnd/>
            <a:tailEnd/>
          </a:ln>
        </p:spPr>
        <p:txBody>
          <a:bodyPr/>
          <a:lstStyle/>
          <a:p>
            <a:pPr marL="230188" indent="-230188" algn="just" fontAlgn="auto">
              <a:spcBef>
                <a:spcPts val="1000"/>
              </a:spcBef>
              <a:spcAft>
                <a:spcPts val="0"/>
              </a:spcAft>
              <a:buFont typeface="Arial" pitchFamily="34" charset="0"/>
              <a:buChar char="•"/>
              <a:defRPr/>
            </a:pPr>
            <a:r>
              <a:rPr lang="en-US" sz="1400" b="1" dirty="0">
                <a:latin typeface="Theinhardt Thin"/>
                <a:ea typeface="ＭＳ Ｐゴシック" charset="0"/>
                <a:cs typeface="Theinhardt Thin"/>
              </a:rPr>
              <a:t>CGS: </a:t>
            </a:r>
            <a:r>
              <a:rPr lang="en-US" sz="1400" dirty="0">
                <a:latin typeface="Theinhardt Thin"/>
                <a:ea typeface="ＭＳ Ｐゴシック" charset="0"/>
                <a:cs typeface="Theinhardt Thin"/>
              </a:rPr>
              <a:t>Code Group Synchronization</a:t>
            </a:r>
          </a:p>
          <a:p>
            <a:pPr marL="569913" lvl="1" indent="-285750" algn="just" fontAlgn="auto">
              <a:spcBef>
                <a:spcPct val="20000"/>
              </a:spcBef>
              <a:spcAft>
                <a:spcPts val="0"/>
              </a:spcAft>
              <a:buFont typeface="Arial" pitchFamily="34" charset="0"/>
              <a:buChar char="–"/>
              <a:defRPr/>
            </a:pPr>
            <a:r>
              <a:rPr lang="en-US" sz="1200" dirty="0">
                <a:solidFill>
                  <a:prstClr val="black"/>
                </a:solidFill>
                <a:latin typeface="Theinhardt Thin"/>
                <a:ea typeface="ＭＳ Ｐゴシック" charset="0"/>
              </a:rPr>
              <a:t>Process by which the octets are aligned via during transmission of /K/ symbols.</a:t>
            </a:r>
          </a:p>
          <a:p>
            <a:pPr marL="569913" lvl="1" indent="-285750" algn="just" fontAlgn="auto">
              <a:spcBef>
                <a:spcPct val="20000"/>
              </a:spcBef>
              <a:spcAft>
                <a:spcPts val="0"/>
              </a:spcAft>
              <a:buFont typeface="Arial" pitchFamily="34" charset="0"/>
              <a:buChar char="–"/>
              <a:defRPr/>
            </a:pPr>
            <a:r>
              <a:rPr lang="en-US" sz="1200" dirty="0">
                <a:solidFill>
                  <a:prstClr val="black"/>
                </a:solidFill>
                <a:latin typeface="Theinhardt Thin"/>
                <a:ea typeface="ＭＳ Ｐゴシック" charset="0"/>
              </a:rPr>
              <a:t>Minimum duration for a sync request is 5 frames plus nine octets.</a:t>
            </a:r>
          </a:p>
          <a:p>
            <a:pPr marL="230188" indent="-230188" algn="just" fontAlgn="auto">
              <a:spcBef>
                <a:spcPts val="1000"/>
              </a:spcBef>
              <a:spcAft>
                <a:spcPts val="0"/>
              </a:spcAft>
              <a:buFont typeface="Arial" pitchFamily="34" charset="0"/>
              <a:buChar char="•"/>
              <a:defRPr/>
            </a:pPr>
            <a:r>
              <a:rPr lang="en-US" sz="1400" b="1" dirty="0">
                <a:latin typeface="Theinhardt Thin"/>
                <a:ea typeface="ＭＳ Ｐゴシック" charset="0"/>
                <a:cs typeface="Theinhardt Thin"/>
              </a:rPr>
              <a:t>ILAS: </a:t>
            </a:r>
            <a:r>
              <a:rPr lang="en-US" sz="1400" dirty="0">
                <a:latin typeface="Theinhardt Thin"/>
                <a:ea typeface="ＭＳ Ｐゴシック" charset="0"/>
                <a:cs typeface="Theinhardt Thin"/>
              </a:rPr>
              <a:t>Initial Lane Alignment Sequence</a:t>
            </a:r>
          </a:p>
          <a:p>
            <a:pPr marL="569913" lvl="1" indent="-285750" algn="just" fontAlgn="auto">
              <a:spcBef>
                <a:spcPct val="20000"/>
              </a:spcBef>
              <a:spcAft>
                <a:spcPts val="0"/>
              </a:spcAft>
              <a:buFont typeface="Arial" pitchFamily="34" charset="0"/>
              <a:buChar char="–"/>
              <a:defRPr/>
            </a:pPr>
            <a:r>
              <a:rPr lang="en-US" sz="1200" dirty="0">
                <a:solidFill>
                  <a:prstClr val="black"/>
                </a:solidFill>
                <a:latin typeface="Theinhardt Thin"/>
                <a:ea typeface="ＭＳ Ｐゴシック" charset="0"/>
              </a:rPr>
              <a:t>Process by which the frames and multi-frames are aligned.</a:t>
            </a:r>
          </a:p>
          <a:p>
            <a:pPr marL="230188" indent="-230188" algn="just" fontAlgn="auto">
              <a:spcBef>
                <a:spcPts val="1000"/>
              </a:spcBef>
              <a:spcAft>
                <a:spcPts val="0"/>
              </a:spcAft>
              <a:buFont typeface="Arial" pitchFamily="34" charset="0"/>
              <a:buChar char="•"/>
              <a:defRPr/>
            </a:pPr>
            <a:r>
              <a:rPr lang="en-US" sz="1400" b="1" dirty="0">
                <a:latin typeface="Theinhardt Thin"/>
                <a:ea typeface="ＭＳ Ｐゴシック" charset="0"/>
                <a:cs typeface="Theinhardt Thin"/>
              </a:rPr>
              <a:t>RBD: </a:t>
            </a:r>
            <a:r>
              <a:rPr lang="en-US" sz="1400" dirty="0">
                <a:latin typeface="Theinhardt Thin"/>
                <a:ea typeface="ＭＳ Ｐゴシック" charset="0"/>
                <a:cs typeface="Theinhardt Thin"/>
              </a:rPr>
              <a:t>RX Buffer Delay</a:t>
            </a:r>
          </a:p>
          <a:p>
            <a:pPr marL="569913" lvl="1" indent="-285750" algn="just" fontAlgn="auto">
              <a:spcBef>
                <a:spcPct val="20000"/>
              </a:spcBef>
              <a:spcAft>
                <a:spcPts val="0"/>
              </a:spcAft>
              <a:buFont typeface="Arial" pitchFamily="34" charset="0"/>
              <a:buChar char="–"/>
              <a:defRPr/>
            </a:pPr>
            <a:r>
              <a:rPr lang="en-US" sz="1200" dirty="0">
                <a:latin typeface="Theinhardt Thin"/>
                <a:ea typeface="ＭＳ Ｐゴシック" charset="0"/>
                <a:cs typeface="Theinhardt Thin"/>
              </a:rPr>
              <a:t>Elastic Buffer release time</a:t>
            </a:r>
            <a:r>
              <a:rPr lang="en-US" sz="1200" dirty="0">
                <a:solidFill>
                  <a:prstClr val="black"/>
                </a:solidFill>
                <a:latin typeface="Theinhardt Thin"/>
                <a:ea typeface="ＭＳ Ｐゴシック" charset="0"/>
              </a:rPr>
              <a:t> is “RBD” frames after LMFC boundary.</a:t>
            </a:r>
          </a:p>
          <a:p>
            <a:pPr marL="569913" lvl="1" indent="-285750" algn="just" fontAlgn="auto">
              <a:spcBef>
                <a:spcPct val="20000"/>
              </a:spcBef>
              <a:spcAft>
                <a:spcPts val="0"/>
              </a:spcAft>
              <a:buFont typeface="Arial" pitchFamily="34" charset="0"/>
              <a:buChar char="–"/>
              <a:defRPr/>
            </a:pPr>
            <a:r>
              <a:rPr lang="en-US" sz="1200" dirty="0">
                <a:solidFill>
                  <a:prstClr val="black"/>
                </a:solidFill>
                <a:latin typeface="Theinhardt Thin"/>
                <a:ea typeface="ＭＳ Ｐゴシック" charset="0"/>
              </a:rPr>
              <a:t>RBD = K is max allowed, but lots of latency.  RBD should be minimized for low latency link.</a:t>
            </a:r>
          </a:p>
          <a:p>
            <a:pPr marL="569913" lvl="1" indent="-285750" algn="just" fontAlgn="auto">
              <a:spcBef>
                <a:spcPct val="20000"/>
              </a:spcBef>
              <a:spcAft>
                <a:spcPts val="0"/>
              </a:spcAft>
              <a:buFont typeface="Arial" pitchFamily="34" charset="0"/>
              <a:buChar char="–"/>
              <a:defRPr/>
            </a:pPr>
            <a:endParaRPr lang="en-US" sz="1200" dirty="0">
              <a:solidFill>
                <a:prstClr val="black"/>
              </a:solidFill>
              <a:latin typeface="Theinhardt Thin"/>
              <a:ea typeface="ＭＳ Ｐゴシック" charset="0"/>
            </a:endParaRPr>
          </a:p>
        </p:txBody>
      </p:sp>
    </p:spTree>
    <p:extLst>
      <p:ext uri="{BB962C8B-B14F-4D97-AF65-F5344CB8AC3E}">
        <p14:creationId xmlns:p14="http://schemas.microsoft.com/office/powerpoint/2010/main" val="4116437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a:latin typeface="Theinhardt Medium" charset="0"/>
                <a:ea typeface="ＭＳ Ｐゴシック" pitchFamily="34" charset="-128"/>
                <a:cs typeface="Theinhardt Medium" charset="0"/>
              </a:rPr>
              <a:t>JESD204 Layers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922089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atin typeface="Theinhardt Medium" charset="0"/>
                <a:ea typeface="ＭＳ Ｐゴシック" pitchFamily="34" charset="-128"/>
                <a:cs typeface="Theinhardt Medium" charset="0"/>
              </a:rPr>
              <a:t>JESD204 Layers</a:t>
            </a:r>
          </a:p>
        </p:txBody>
      </p:sp>
      <p:pic>
        <p:nvPicPr>
          <p:cNvPr id="31747" name="Picture 2"/>
          <p:cNvPicPr>
            <a:picLocks noChangeAspect="1" noChangeArrowheads="1"/>
          </p:cNvPicPr>
          <p:nvPr/>
        </p:nvPicPr>
        <p:blipFill>
          <a:blip r:embed="rId3"/>
          <a:srcRect/>
          <a:stretch>
            <a:fillRect/>
          </a:stretch>
        </p:blipFill>
        <p:spPr bwMode="auto">
          <a:xfrm>
            <a:off x="1196975" y="742950"/>
            <a:ext cx="6934200" cy="4000500"/>
          </a:xfrm>
          <a:prstGeom prst="rect">
            <a:avLst/>
          </a:prstGeom>
          <a:noFill/>
          <a:ln w="9525">
            <a:noFill/>
            <a:miter lim="800000"/>
            <a:headEnd/>
            <a:tailEnd/>
          </a:ln>
        </p:spPr>
      </p:pic>
    </p:spTree>
    <p:extLst>
      <p:ext uri="{BB962C8B-B14F-4D97-AF65-F5344CB8AC3E}">
        <p14:creationId xmlns:p14="http://schemas.microsoft.com/office/powerpoint/2010/main" val="368282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Abstract </a:t>
            </a:r>
          </a:p>
        </p:txBody>
      </p:sp>
      <p:sp>
        <p:nvSpPr>
          <p:cNvPr id="10243" name="Rectangle 3"/>
          <p:cNvSpPr>
            <a:spLocks noGrp="1" noChangeArrowheads="1"/>
          </p:cNvSpPr>
          <p:nvPr>
            <p:ph idx="1"/>
          </p:nvPr>
        </p:nvSpPr>
        <p:spPr/>
        <p:txBody>
          <a:bodyPr/>
          <a:lstStyle/>
          <a:p>
            <a:pPr marL="0" indent="0">
              <a:buNone/>
            </a:pPr>
            <a:r>
              <a:rPr lang="en-US" dirty="0"/>
              <a:t>The introduction of the JESD204, and in particular JES204B, </a:t>
            </a:r>
            <a:r>
              <a:rPr lang="en-US" dirty="0">
                <a:solidFill>
                  <a:srgbClr val="FF0000"/>
                </a:solidFill>
              </a:rPr>
              <a:t>interface for use between data converters and logic devices</a:t>
            </a:r>
            <a:r>
              <a:rPr lang="en-US" dirty="0"/>
              <a:t> has provided many advantages over previous generation LVDS and CMOS interfaces – including simplified layouts, skew management, and deterministic latency. The transition to JESD204 can seem complex at times and this presentation aims to give an overview of the important aspects of this interface and how they can be leveraged in real world applications. </a:t>
            </a:r>
          </a:p>
        </p:txBody>
      </p:sp>
      <p:sp>
        <p:nvSpPr>
          <p:cNvPr id="10244" name="Slide Number Placeholder 3"/>
          <p:cNvSpPr>
            <a:spLocks noGrp="1"/>
          </p:cNvSpPr>
          <p:nvPr>
            <p:ph type="sldNum" sz="quarter" idx="10"/>
          </p:nvPr>
        </p:nvSpPr>
        <p:spPr/>
        <p:txBody>
          <a:bodyPr/>
          <a:lstStyle/>
          <a:p>
            <a:fld id="{8622773B-7332-4E92-84CF-34A277FF245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pPr eaLnBrk="1" hangingPunct="1"/>
            <a:r>
              <a:rPr lang="en-US" sz="2400"/>
              <a:t>Example Functional Diagram for data transmission and reception between two devices on the link</a:t>
            </a:r>
          </a:p>
        </p:txBody>
      </p:sp>
      <p:sp>
        <p:nvSpPr>
          <p:cNvPr id="921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4C8E7B-C694-4124-B324-9A672342A4FD}" type="slidenum">
              <a:rPr lang="en-US" smtClean="0"/>
              <a:pPr eaLnBrk="1" hangingPunct="1"/>
              <a:t>20</a:t>
            </a:fld>
            <a:endParaRPr lang="en-US"/>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364" y="1257301"/>
            <a:ext cx="6848475"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75" y="3757612"/>
            <a:ext cx="7181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2"/>
          <p:cNvSpPr>
            <a:spLocks noChangeArrowheads="1"/>
          </p:cNvSpPr>
          <p:nvPr/>
        </p:nvSpPr>
        <p:spPr bwMode="auto">
          <a:xfrm>
            <a:off x="1371600" y="1200150"/>
            <a:ext cx="6172200" cy="1085850"/>
          </a:xfrm>
          <a:prstGeom prst="rect">
            <a:avLst/>
          </a:prstGeom>
          <a:noFill/>
          <a:ln w="38100" algn="ctr">
            <a:solidFill>
              <a:srgbClr val="007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hangingPunct="0"/>
            <a:endParaRPr lang="en-US" sz="2000">
              <a:latin typeface="Times New Roman" pitchFamily="18" charset="0"/>
            </a:endParaRPr>
          </a:p>
        </p:txBody>
      </p:sp>
      <p:sp>
        <p:nvSpPr>
          <p:cNvPr id="9223" name="Rectangle 14"/>
          <p:cNvSpPr>
            <a:spLocks noChangeArrowheads="1"/>
          </p:cNvSpPr>
          <p:nvPr/>
        </p:nvSpPr>
        <p:spPr bwMode="auto">
          <a:xfrm>
            <a:off x="7162800" y="3725466"/>
            <a:ext cx="609600" cy="171450"/>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type="none" w="sm" len="sm"/>
                <a:tailEnd type="none" w="sm" len="sm"/>
              </a14:hiddenLine>
            </a:ext>
          </a:extLst>
        </p:spPr>
        <p:txBody>
          <a:bodyPr/>
          <a:lstStyle/>
          <a:p>
            <a:pPr eaLnBrk="0" hangingPunct="0"/>
            <a:endParaRPr lang="en-US" sz="2000">
              <a:latin typeface="Times New Roman" pitchFamily="18" charset="0"/>
            </a:endParaRPr>
          </a:p>
        </p:txBody>
      </p:sp>
      <p:sp>
        <p:nvSpPr>
          <p:cNvPr id="9224" name="Rectangle 13"/>
          <p:cNvSpPr>
            <a:spLocks noChangeArrowheads="1"/>
          </p:cNvSpPr>
          <p:nvPr/>
        </p:nvSpPr>
        <p:spPr bwMode="auto">
          <a:xfrm>
            <a:off x="1371600" y="3314700"/>
            <a:ext cx="6172200" cy="1085850"/>
          </a:xfrm>
          <a:prstGeom prst="rect">
            <a:avLst/>
          </a:prstGeom>
          <a:noFill/>
          <a:ln w="38100" algn="ctr">
            <a:solidFill>
              <a:srgbClr val="007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hangingPunct="0"/>
            <a:endParaRPr lang="en-US" sz="2000">
              <a:latin typeface="Times New Roman" pitchFamily="18" charset="0"/>
            </a:endParaRPr>
          </a:p>
        </p:txBody>
      </p:sp>
      <p:sp>
        <p:nvSpPr>
          <p:cNvPr id="9225" name="TextBox 16"/>
          <p:cNvSpPr txBox="1">
            <a:spLocks noChangeArrowheads="1"/>
          </p:cNvSpPr>
          <p:nvPr/>
        </p:nvSpPr>
        <p:spPr bwMode="auto">
          <a:xfrm>
            <a:off x="7162800" y="2743200"/>
            <a:ext cx="762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SYNC~</a:t>
            </a:r>
          </a:p>
        </p:txBody>
      </p:sp>
      <p:sp>
        <p:nvSpPr>
          <p:cNvPr id="9226" name="TextBox 17"/>
          <p:cNvSpPr txBox="1">
            <a:spLocks noChangeArrowheads="1"/>
          </p:cNvSpPr>
          <p:nvPr/>
        </p:nvSpPr>
        <p:spPr bwMode="auto">
          <a:xfrm>
            <a:off x="1230775" y="857250"/>
            <a:ext cx="22765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a:t>TX device (ADC or FPGA)</a:t>
            </a:r>
          </a:p>
        </p:txBody>
      </p:sp>
      <p:sp>
        <p:nvSpPr>
          <p:cNvPr id="9227" name="TextBox 18"/>
          <p:cNvSpPr txBox="1">
            <a:spLocks noChangeArrowheads="1"/>
          </p:cNvSpPr>
          <p:nvPr/>
        </p:nvSpPr>
        <p:spPr bwMode="auto">
          <a:xfrm>
            <a:off x="1306974" y="4400550"/>
            <a:ext cx="2297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a:t>RX device (DAC or FPGA)</a:t>
            </a:r>
          </a:p>
        </p:txBody>
      </p:sp>
      <p:sp>
        <p:nvSpPr>
          <p:cNvPr id="9228" name="TextBox 21"/>
          <p:cNvSpPr txBox="1">
            <a:spLocks noChangeArrowheads="1"/>
          </p:cNvSpPr>
          <p:nvPr/>
        </p:nvSpPr>
        <p:spPr bwMode="auto">
          <a:xfrm>
            <a:off x="533400" y="2457450"/>
            <a:ext cx="838200" cy="738664"/>
          </a:xfrm>
          <a:prstGeom prst="rect">
            <a:avLst/>
          </a:prstGeom>
          <a:noFill/>
          <a:ln w="28575">
            <a:solidFill>
              <a:srgbClr val="0074E8"/>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Clock </a:t>
            </a:r>
          </a:p>
          <a:p>
            <a:pPr eaLnBrk="1" hangingPunct="1"/>
            <a:r>
              <a:rPr lang="en-US" sz="1400"/>
              <a:t>Source</a:t>
            </a:r>
          </a:p>
          <a:p>
            <a:pPr eaLnBrk="1" hangingPunct="1"/>
            <a:endParaRPr lang="en-US" sz="1400"/>
          </a:p>
        </p:txBody>
      </p:sp>
      <p:cxnSp>
        <p:nvCxnSpPr>
          <p:cNvPr id="9229" name="Straight Connector 23"/>
          <p:cNvCxnSpPr>
            <a:cxnSpLocks noChangeShapeType="1"/>
          </p:cNvCxnSpPr>
          <p:nvPr/>
        </p:nvCxnSpPr>
        <p:spPr bwMode="auto">
          <a:xfrm>
            <a:off x="1371600" y="2571750"/>
            <a:ext cx="9144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30" name="Straight Arrow Connector 25"/>
          <p:cNvCxnSpPr>
            <a:cxnSpLocks noChangeShapeType="1"/>
          </p:cNvCxnSpPr>
          <p:nvPr/>
        </p:nvCxnSpPr>
        <p:spPr bwMode="auto">
          <a:xfrm rot="5400000" flipH="1" flipV="1">
            <a:off x="2141737" y="2428677"/>
            <a:ext cx="286941" cy="158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231" name="Straight Connector 32"/>
          <p:cNvCxnSpPr>
            <a:cxnSpLocks noChangeShapeType="1"/>
          </p:cNvCxnSpPr>
          <p:nvPr/>
        </p:nvCxnSpPr>
        <p:spPr bwMode="auto">
          <a:xfrm>
            <a:off x="1371600" y="2628900"/>
            <a:ext cx="15240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32" name="Straight Arrow Connector 33"/>
          <p:cNvCxnSpPr>
            <a:cxnSpLocks noChangeShapeType="1"/>
          </p:cNvCxnSpPr>
          <p:nvPr/>
        </p:nvCxnSpPr>
        <p:spPr bwMode="auto">
          <a:xfrm rot="5400000" flipH="1" flipV="1">
            <a:off x="2723357" y="2456657"/>
            <a:ext cx="342900" cy="158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233" name="Straight Connector 36"/>
          <p:cNvCxnSpPr>
            <a:cxnSpLocks noChangeShapeType="1"/>
          </p:cNvCxnSpPr>
          <p:nvPr/>
        </p:nvCxnSpPr>
        <p:spPr bwMode="auto">
          <a:xfrm>
            <a:off x="1371600" y="2914650"/>
            <a:ext cx="9144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34" name="Straight Arrow Connector 38"/>
          <p:cNvCxnSpPr>
            <a:cxnSpLocks noChangeShapeType="1"/>
          </p:cNvCxnSpPr>
          <p:nvPr/>
        </p:nvCxnSpPr>
        <p:spPr bwMode="auto">
          <a:xfrm rot="5400000">
            <a:off x="2085976" y="3114279"/>
            <a:ext cx="400050" cy="3175"/>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235" name="Straight Arrow Connector 41"/>
          <p:cNvCxnSpPr>
            <a:cxnSpLocks noChangeShapeType="1"/>
          </p:cNvCxnSpPr>
          <p:nvPr/>
        </p:nvCxnSpPr>
        <p:spPr bwMode="auto">
          <a:xfrm rot="5400000">
            <a:off x="2666207" y="3085307"/>
            <a:ext cx="457200" cy="158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236" name="Straight Connector 44"/>
          <p:cNvCxnSpPr>
            <a:cxnSpLocks noChangeShapeType="1"/>
          </p:cNvCxnSpPr>
          <p:nvPr/>
        </p:nvCxnSpPr>
        <p:spPr bwMode="auto">
          <a:xfrm>
            <a:off x="1371600" y="2857500"/>
            <a:ext cx="15240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37" name="Straight Connector 47"/>
          <p:cNvCxnSpPr>
            <a:cxnSpLocks noChangeShapeType="1"/>
          </p:cNvCxnSpPr>
          <p:nvPr/>
        </p:nvCxnSpPr>
        <p:spPr bwMode="auto">
          <a:xfrm rot="5400000">
            <a:off x="6884988" y="2743200"/>
            <a:ext cx="21717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38" name="TextBox 49"/>
          <p:cNvSpPr txBox="1">
            <a:spLocks noChangeArrowheads="1"/>
          </p:cNvSpPr>
          <p:nvPr/>
        </p:nvSpPr>
        <p:spPr bwMode="auto">
          <a:xfrm>
            <a:off x="1346200" y="2363363"/>
            <a:ext cx="1447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dirty="0"/>
              <a:t>Device Clock</a:t>
            </a:r>
          </a:p>
        </p:txBody>
      </p:sp>
      <p:sp>
        <p:nvSpPr>
          <p:cNvPr id="9239" name="TextBox 54"/>
          <p:cNvSpPr txBox="1">
            <a:spLocks noChangeArrowheads="1"/>
          </p:cNvSpPr>
          <p:nvPr/>
        </p:nvSpPr>
        <p:spPr bwMode="auto">
          <a:xfrm>
            <a:off x="1341438" y="2889647"/>
            <a:ext cx="1447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t>Device Clock</a:t>
            </a:r>
          </a:p>
        </p:txBody>
      </p:sp>
      <p:sp>
        <p:nvSpPr>
          <p:cNvPr id="9240" name="TextBox 55"/>
          <p:cNvSpPr txBox="1">
            <a:spLocks noChangeArrowheads="1"/>
          </p:cNvSpPr>
          <p:nvPr/>
        </p:nvSpPr>
        <p:spPr bwMode="auto">
          <a:xfrm>
            <a:off x="2865217" y="2431650"/>
            <a:ext cx="1447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t>SYSREF Clock</a:t>
            </a:r>
          </a:p>
        </p:txBody>
      </p:sp>
      <p:sp>
        <p:nvSpPr>
          <p:cNvPr id="9241" name="TextBox 56"/>
          <p:cNvSpPr txBox="1">
            <a:spLocks noChangeArrowheads="1"/>
          </p:cNvSpPr>
          <p:nvPr/>
        </p:nvSpPr>
        <p:spPr bwMode="auto">
          <a:xfrm>
            <a:off x="2849563" y="2844403"/>
            <a:ext cx="1447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t>SYSREF Clock</a:t>
            </a:r>
          </a:p>
        </p:txBody>
      </p:sp>
      <p:sp>
        <p:nvSpPr>
          <p:cNvPr id="9242" name="TextBox 57"/>
          <p:cNvSpPr txBox="1">
            <a:spLocks noChangeArrowheads="1"/>
          </p:cNvSpPr>
          <p:nvPr/>
        </p:nvSpPr>
        <p:spPr bwMode="auto">
          <a:xfrm>
            <a:off x="2493385" y="1697859"/>
            <a:ext cx="12857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000" dirty="0"/>
              <a:t>Parallel-to-serial </a:t>
            </a:r>
          </a:p>
          <a:p>
            <a:pPr algn="ctr" eaLnBrk="1" hangingPunct="1"/>
            <a:r>
              <a:rPr lang="en-US" sz="1000" dirty="0"/>
              <a:t>mapping</a:t>
            </a:r>
          </a:p>
        </p:txBody>
      </p:sp>
      <p:sp>
        <p:nvSpPr>
          <p:cNvPr id="9243" name="TextBox 58"/>
          <p:cNvSpPr txBox="1">
            <a:spLocks noChangeArrowheads="1"/>
          </p:cNvSpPr>
          <p:nvPr/>
        </p:nvSpPr>
        <p:spPr bwMode="auto">
          <a:xfrm>
            <a:off x="4921180" y="1715221"/>
            <a:ext cx="16127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000" dirty="0"/>
              <a:t>8B/10B encoding and character insertion for lane alignment</a:t>
            </a:r>
          </a:p>
        </p:txBody>
      </p:sp>
      <p:sp>
        <p:nvSpPr>
          <p:cNvPr id="9244" name="TextBox 59"/>
          <p:cNvSpPr txBox="1">
            <a:spLocks noChangeArrowheads="1"/>
          </p:cNvSpPr>
          <p:nvPr/>
        </p:nvSpPr>
        <p:spPr bwMode="auto">
          <a:xfrm>
            <a:off x="4953965" y="3314701"/>
            <a:ext cx="15683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000" dirty="0"/>
              <a:t>8B/10B decoding and character detection for lane alignment</a:t>
            </a:r>
          </a:p>
        </p:txBody>
      </p:sp>
      <p:sp>
        <p:nvSpPr>
          <p:cNvPr id="9245" name="TextBox 60"/>
          <p:cNvSpPr txBox="1">
            <a:spLocks noChangeArrowheads="1"/>
          </p:cNvSpPr>
          <p:nvPr/>
        </p:nvSpPr>
        <p:spPr bwMode="auto">
          <a:xfrm>
            <a:off x="2628419" y="3496806"/>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000" dirty="0"/>
              <a:t>Serial-to-parallel </a:t>
            </a:r>
          </a:p>
          <a:p>
            <a:pPr algn="ctr" eaLnBrk="1" hangingPunct="1"/>
            <a:r>
              <a:rPr lang="en-US" sz="1000" dirty="0"/>
              <a:t>mapping</a:t>
            </a:r>
          </a:p>
        </p:txBody>
      </p:sp>
      <p:cxnSp>
        <p:nvCxnSpPr>
          <p:cNvPr id="9246" name="Straight Connector 62"/>
          <p:cNvCxnSpPr>
            <a:cxnSpLocks noChangeShapeType="1"/>
          </p:cNvCxnSpPr>
          <p:nvPr/>
        </p:nvCxnSpPr>
        <p:spPr bwMode="auto">
          <a:xfrm rot="5400000">
            <a:off x="6702425" y="2743200"/>
            <a:ext cx="21717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1173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atin typeface="Theinhardt Medium" charset="0"/>
                <a:ea typeface="ＭＳ Ｐゴシック" pitchFamily="34" charset="-128"/>
                <a:cs typeface="Theinhardt Medium" charset="0"/>
              </a:rPr>
              <a:t>Transport Layer Overview</a:t>
            </a:r>
          </a:p>
        </p:txBody>
      </p:sp>
      <p:sp>
        <p:nvSpPr>
          <p:cNvPr id="33795" name="Content Placeholder 2"/>
          <p:cNvSpPr>
            <a:spLocks noGrp="1"/>
          </p:cNvSpPr>
          <p:nvPr>
            <p:ph idx="1"/>
          </p:nvPr>
        </p:nvSpPr>
        <p:spPr>
          <a:xfrm>
            <a:off x="333376" y="785812"/>
            <a:ext cx="8467725" cy="3709988"/>
          </a:xfrm>
        </p:spPr>
        <p:txBody>
          <a:bodyPr/>
          <a:lstStyle/>
          <a:p>
            <a:pPr algn="just" eaLnBrk="1" hangingPunct="1"/>
            <a:r>
              <a:rPr lang="en-US" sz="2000" dirty="0">
                <a:latin typeface="Theinhardt Thin" charset="0"/>
                <a:ea typeface="ＭＳ Ｐゴシック" pitchFamily="34" charset="-128"/>
                <a:cs typeface="Theinhardt Thin" charset="0"/>
              </a:rPr>
              <a:t>Maps the data </a:t>
            </a:r>
            <a:r>
              <a:rPr lang="en-US" sz="2000" dirty="0">
                <a:latin typeface="Theinhardt Thin" charset="0"/>
                <a:ea typeface="ＭＳ Ｐゴシック" pitchFamily="34" charset="-128"/>
                <a:cs typeface="Theinhardt Thin" charset="0"/>
                <a:sym typeface="Wingdings" pitchFamily="2" charset="2"/>
              </a:rPr>
              <a:t></a:t>
            </a:r>
            <a:r>
              <a:rPr lang="en-US" sz="2000" dirty="0">
                <a:latin typeface="Theinhardt Thin" charset="0"/>
                <a:ea typeface="ＭＳ Ｐゴシック" pitchFamily="34" charset="-128"/>
                <a:cs typeface="Theinhardt Thin" charset="0"/>
              </a:rPr>
              <a:t> octets </a:t>
            </a:r>
            <a:r>
              <a:rPr lang="en-US" sz="2000" dirty="0">
                <a:latin typeface="Theinhardt Thin" charset="0"/>
                <a:ea typeface="ＭＳ Ｐゴシック" pitchFamily="34" charset="-128"/>
                <a:cs typeface="Theinhardt Thin" charset="0"/>
                <a:sym typeface="Wingdings" pitchFamily="2" charset="2"/>
              </a:rPr>
              <a:t></a:t>
            </a:r>
            <a:r>
              <a:rPr lang="en-US" sz="2000" dirty="0">
                <a:latin typeface="Theinhardt Thin" charset="0"/>
                <a:ea typeface="ＭＳ Ｐゴシック" pitchFamily="34" charset="-128"/>
                <a:cs typeface="Theinhardt Thin" charset="0"/>
              </a:rPr>
              <a:t> frames consisting of multiple octets</a:t>
            </a:r>
          </a:p>
          <a:p>
            <a:pPr algn="just" eaLnBrk="1" hangingPunct="1"/>
            <a:r>
              <a:rPr lang="en-US" sz="2000" dirty="0">
                <a:latin typeface="Theinhardt Thin" charset="0"/>
                <a:ea typeface="ＭＳ Ｐゴシック" pitchFamily="34" charset="-128"/>
                <a:cs typeface="Theinhardt Thin" charset="0"/>
              </a:rPr>
              <a:t> Adds optional control bits to samples if needed</a:t>
            </a:r>
          </a:p>
          <a:p>
            <a:pPr lvl="1" algn="just" eaLnBrk="1" hangingPunct="1"/>
            <a:r>
              <a:rPr lang="en-US" sz="1800" dirty="0">
                <a:latin typeface="Theinhardt Thin" charset="0"/>
                <a:ea typeface="ＭＳ Ｐゴシック" pitchFamily="34" charset="-128"/>
                <a:cs typeface="Theinhardt Thin" charset="0"/>
              </a:rPr>
              <a:t>Control bits can be used to communicate status information, mark an inactive converter on the link or control receiver operation </a:t>
            </a:r>
          </a:p>
          <a:p>
            <a:pPr algn="just" eaLnBrk="1" hangingPunct="1"/>
            <a:r>
              <a:rPr lang="en-US" sz="2000" dirty="0">
                <a:latin typeface="Theinhardt Thin" charset="0"/>
                <a:ea typeface="ＭＳ Ｐゴシック" pitchFamily="34" charset="-128"/>
                <a:cs typeface="Theinhardt Thin" charset="0"/>
              </a:rPr>
              <a:t>Distinguishes the possible combinations of device/links/lanes/etc.</a:t>
            </a:r>
          </a:p>
          <a:p>
            <a:pPr lvl="1" algn="just" eaLnBrk="1" hangingPunct="1"/>
            <a:r>
              <a:rPr lang="en-US" sz="1800" dirty="0">
                <a:latin typeface="Theinhardt Thin" charset="0"/>
                <a:ea typeface="ＭＳ Ｐゴシック" pitchFamily="34" charset="-128"/>
                <a:cs typeface="Theinhardt Thin" charset="0"/>
              </a:rPr>
              <a:t>Single converter connected to single lane link</a:t>
            </a:r>
          </a:p>
          <a:p>
            <a:pPr lvl="1" algn="just" eaLnBrk="1" hangingPunct="1"/>
            <a:r>
              <a:rPr lang="en-US" sz="1800" dirty="0">
                <a:latin typeface="Theinhardt Thin" charset="0"/>
                <a:ea typeface="ＭＳ Ｐゴシック" pitchFamily="34" charset="-128"/>
                <a:cs typeface="Theinhardt Thin" charset="0"/>
              </a:rPr>
              <a:t>Single converter connected to multiple lanes link</a:t>
            </a:r>
          </a:p>
          <a:p>
            <a:pPr lvl="1" algn="just" eaLnBrk="1" hangingPunct="1"/>
            <a:r>
              <a:rPr lang="en-US" sz="1800" dirty="0">
                <a:latin typeface="Theinhardt Thin" charset="0"/>
                <a:ea typeface="ＭＳ Ｐゴシック" pitchFamily="34" charset="-128"/>
                <a:cs typeface="Theinhardt Thin" charset="0"/>
              </a:rPr>
              <a:t>Multiple converters in a converter device connected to a single lane link</a:t>
            </a:r>
          </a:p>
          <a:p>
            <a:pPr lvl="1" algn="just" eaLnBrk="1" hangingPunct="1"/>
            <a:r>
              <a:rPr lang="en-US" sz="1800" dirty="0">
                <a:latin typeface="Theinhardt Thin" charset="0"/>
                <a:ea typeface="ＭＳ Ｐゴシック" pitchFamily="34" charset="-128"/>
                <a:cs typeface="Theinhardt Thin" charset="0"/>
              </a:rPr>
              <a:t>Multiple converters in a converter device connected to multiple lanes link</a:t>
            </a:r>
            <a:endParaRPr lang="en-US" sz="2000" dirty="0">
              <a:latin typeface="Theinhardt Thin" charset="0"/>
              <a:ea typeface="ＭＳ Ｐゴシック" pitchFamily="34" charset="-128"/>
              <a:cs typeface="Theinhardt Thin" charset="0"/>
            </a:endParaRPr>
          </a:p>
        </p:txBody>
      </p:sp>
    </p:spTree>
    <p:extLst>
      <p:ext uri="{BB962C8B-B14F-4D97-AF65-F5344CB8AC3E}">
        <p14:creationId xmlns:p14="http://schemas.microsoft.com/office/powerpoint/2010/main" val="370917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a:latin typeface="Theinhardt Medium" charset="0"/>
                <a:ea typeface="ＭＳ Ｐゴシック" pitchFamily="34" charset="-128"/>
                <a:cs typeface="Theinhardt Medium" charset="0"/>
              </a:rPr>
              <a:t>Transport Layer Parameters</a:t>
            </a:r>
          </a:p>
        </p:txBody>
      </p:sp>
      <p:sp>
        <p:nvSpPr>
          <p:cNvPr id="35843" name="Content Placeholder 2"/>
          <p:cNvSpPr>
            <a:spLocks noGrp="1"/>
          </p:cNvSpPr>
          <p:nvPr>
            <p:ph idx="1"/>
          </p:nvPr>
        </p:nvSpPr>
        <p:spPr>
          <a:xfrm>
            <a:off x="333375" y="785812"/>
            <a:ext cx="8679996" cy="3709988"/>
          </a:xfrm>
        </p:spPr>
        <p:txBody>
          <a:bodyPr/>
          <a:lstStyle/>
          <a:p>
            <a:pPr algn="just" eaLnBrk="1" hangingPunct="1"/>
            <a:r>
              <a:rPr lang="en-US" dirty="0">
                <a:latin typeface="Theinhardt Thin" charset="0"/>
                <a:ea typeface="ＭＳ Ｐゴシック" pitchFamily="34" charset="-128"/>
                <a:cs typeface="Theinhardt Thin" charset="0"/>
              </a:rPr>
              <a:t>Important parameters associated with transport layer include</a:t>
            </a:r>
          </a:p>
          <a:p>
            <a:pPr algn="just" eaLnBrk="1" hangingPunct="1">
              <a:buNone/>
            </a:pPr>
            <a:endParaRPr lang="en-US" dirty="0">
              <a:latin typeface="Theinhardt Thin" charset="0"/>
              <a:ea typeface="ＭＳ Ｐゴシック" pitchFamily="34" charset="-128"/>
              <a:cs typeface="Theinhardt Thin" charset="0"/>
            </a:endParaRPr>
          </a:p>
          <a:p>
            <a:pPr lvl="1" algn="just" eaLnBrk="1" hangingPunct="1"/>
            <a:r>
              <a:rPr lang="en-US" sz="1800" dirty="0">
                <a:latin typeface="Theinhardt Thin" charset="0"/>
                <a:ea typeface="ＭＳ Ｐゴシック" pitchFamily="34" charset="-128"/>
                <a:cs typeface="Theinhardt Thin" charset="0"/>
              </a:rPr>
              <a:t>L		# of lanes per converter device</a:t>
            </a:r>
          </a:p>
          <a:p>
            <a:pPr lvl="1" algn="just" eaLnBrk="1" hangingPunct="1"/>
            <a:r>
              <a:rPr lang="en-US" sz="1800" dirty="0">
                <a:latin typeface="Theinhardt Thin" charset="0"/>
                <a:ea typeface="ＭＳ Ｐゴシック" pitchFamily="34" charset="-128"/>
                <a:cs typeface="Theinhardt Thin" charset="0"/>
              </a:rPr>
              <a:t>M		# of converters per device</a:t>
            </a:r>
          </a:p>
          <a:p>
            <a:pPr lvl="1" algn="just" eaLnBrk="1" hangingPunct="1"/>
            <a:r>
              <a:rPr lang="en-US" sz="1800" dirty="0">
                <a:latin typeface="Theinhardt Thin" charset="0"/>
                <a:ea typeface="ＭＳ Ｐゴシック" pitchFamily="34" charset="-128"/>
                <a:cs typeface="Theinhardt Thin" charset="0"/>
              </a:rPr>
              <a:t>F		# of octets per frame (per lane)</a:t>
            </a:r>
          </a:p>
          <a:p>
            <a:pPr lvl="1" algn="just" eaLnBrk="1" hangingPunct="1"/>
            <a:r>
              <a:rPr lang="en-US" sz="1800" dirty="0">
                <a:latin typeface="Theinhardt Thin" charset="0"/>
                <a:ea typeface="ＭＳ Ｐゴシック" pitchFamily="34" charset="-128"/>
                <a:cs typeface="Theinhardt Thin" charset="0"/>
              </a:rPr>
              <a:t>S		# of samples per converter per frame clock cycle</a:t>
            </a:r>
          </a:p>
          <a:p>
            <a:pPr lvl="1" algn="just" eaLnBrk="1" hangingPunct="1"/>
            <a:r>
              <a:rPr lang="en-US" sz="1800" dirty="0">
                <a:latin typeface="Theinhardt Thin" charset="0"/>
                <a:ea typeface="ＭＳ Ｐゴシック" pitchFamily="34" charset="-128"/>
                <a:cs typeface="Theinhardt Thin" charset="0"/>
              </a:rPr>
              <a:t>K		# of frames per multi-frame</a:t>
            </a:r>
          </a:p>
          <a:p>
            <a:pPr lvl="1" algn="just"/>
            <a:r>
              <a:rPr lang="en-US" sz="1800" dirty="0">
                <a:latin typeface="Theinhardt Thin" charset="0"/>
                <a:ea typeface="ＭＳ Ｐゴシック" pitchFamily="34" charset="-128"/>
                <a:cs typeface="Theinhardt Thin" charset="0"/>
              </a:rPr>
              <a:t>N		# of bits per sample</a:t>
            </a:r>
          </a:p>
          <a:p>
            <a:pPr lvl="1" algn="just" eaLnBrk="1" hangingPunct="1"/>
            <a:r>
              <a:rPr lang="en-US" sz="1800" dirty="0">
                <a:latin typeface="Theinhardt Thin" charset="0"/>
                <a:ea typeface="ＭＳ Ｐゴシック" pitchFamily="34" charset="-128"/>
                <a:cs typeface="Theinhardt Thin" charset="0"/>
              </a:rPr>
              <a:t>CS		# of control bits per conversion sample</a:t>
            </a:r>
          </a:p>
          <a:p>
            <a:pPr lvl="1" algn="just" eaLnBrk="1" hangingPunct="1"/>
            <a:r>
              <a:rPr lang="en-US" sz="1800" dirty="0">
                <a:latin typeface="Theinhardt Thin" charset="0"/>
                <a:ea typeface="ＭＳ Ｐゴシック" pitchFamily="34" charset="-128"/>
                <a:cs typeface="Theinhardt Thin" charset="0"/>
              </a:rPr>
              <a:t>CF		# of control bits per frame</a:t>
            </a:r>
          </a:p>
          <a:p>
            <a:pPr lvl="1" algn="just" eaLnBrk="1" hangingPunct="1"/>
            <a:r>
              <a:rPr lang="en-US" sz="1800" dirty="0">
                <a:latin typeface="Theinhardt Thin" charset="0"/>
                <a:ea typeface="ＭＳ Ｐゴシック" pitchFamily="34" charset="-128"/>
                <a:cs typeface="Theinhardt Thin" charset="0"/>
              </a:rPr>
              <a:t>…</a:t>
            </a:r>
          </a:p>
          <a:p>
            <a:pPr lvl="1" algn="just" eaLnBrk="1" hangingPunct="1">
              <a:buNone/>
            </a:pPr>
            <a:endParaRPr lang="en-US" dirty="0">
              <a:latin typeface="Theinhardt Thin" charset="0"/>
              <a:ea typeface="ＭＳ Ｐゴシック" pitchFamily="34" charset="-128"/>
              <a:cs typeface="Theinhardt Thin" charset="0"/>
            </a:endParaRPr>
          </a:p>
        </p:txBody>
      </p:sp>
    </p:spTree>
    <p:extLst>
      <p:ext uri="{BB962C8B-B14F-4D97-AF65-F5344CB8AC3E}">
        <p14:creationId xmlns:p14="http://schemas.microsoft.com/office/powerpoint/2010/main" val="3892322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atin typeface="Theinhardt Medium" charset="0"/>
                <a:ea typeface="ＭＳ Ｐゴシック" pitchFamily="34" charset="-128"/>
                <a:cs typeface="Theinhardt Medium" charset="0"/>
              </a:rPr>
              <a:t>Transport Layer Overview</a:t>
            </a:r>
          </a:p>
        </p:txBody>
      </p:sp>
      <p:pic>
        <p:nvPicPr>
          <p:cNvPr id="6" name="Picture 2"/>
          <p:cNvPicPr>
            <a:picLocks noGrp="1" noChangeAspect="1" noChangeArrowheads="1"/>
          </p:cNvPicPr>
          <p:nvPr>
            <p:ph idx="1"/>
          </p:nvPr>
        </p:nvPicPr>
        <p:blipFill>
          <a:blip r:embed="rId3"/>
          <a:srcRect/>
          <a:stretch>
            <a:fillRect/>
          </a:stretch>
        </p:blipFill>
        <p:spPr bwMode="auto">
          <a:xfrm>
            <a:off x="596042" y="785812"/>
            <a:ext cx="7942393" cy="3709988"/>
          </a:xfrm>
          <a:prstGeom prst="rect">
            <a:avLst/>
          </a:prstGeom>
          <a:noFill/>
          <a:ln w="9525">
            <a:noFill/>
            <a:miter lim="800000"/>
            <a:headEnd/>
            <a:tailEnd/>
          </a:ln>
        </p:spPr>
      </p:pic>
      <p:sp>
        <p:nvSpPr>
          <p:cNvPr id="5" name="TextBox 4"/>
          <p:cNvSpPr txBox="1"/>
          <p:nvPr/>
        </p:nvSpPr>
        <p:spPr>
          <a:xfrm>
            <a:off x="5324352" y="208345"/>
            <a:ext cx="3073079" cy="523220"/>
          </a:xfrm>
          <a:prstGeom prst="rect">
            <a:avLst/>
          </a:prstGeom>
          <a:noFill/>
        </p:spPr>
        <p:txBody>
          <a:bodyPr wrap="square" rtlCol="0">
            <a:spAutoFit/>
          </a:bodyPr>
          <a:lstStyle/>
          <a:p>
            <a:r>
              <a:rPr lang="en-US" sz="1400" dirty="0">
                <a:solidFill>
                  <a:srgbClr val="FF0000"/>
                </a:solidFill>
              </a:rPr>
              <a:t>This chart specifies how samples map to octets, lanes, </a:t>
            </a:r>
            <a:r>
              <a:rPr lang="en-US" sz="1400" dirty="0" err="1">
                <a:solidFill>
                  <a:srgbClr val="FF0000"/>
                </a:solidFill>
              </a:rPr>
              <a:t>etc</a:t>
            </a:r>
            <a:endParaRPr lang="en-US" sz="1400" dirty="0">
              <a:solidFill>
                <a:srgbClr val="FF0000"/>
              </a:solidFill>
            </a:endParaRPr>
          </a:p>
        </p:txBody>
      </p:sp>
    </p:spTree>
    <p:extLst>
      <p:ext uri="{BB962C8B-B14F-4D97-AF65-F5344CB8AC3E}">
        <p14:creationId xmlns:p14="http://schemas.microsoft.com/office/powerpoint/2010/main" val="3616221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8"/>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4" y="1188286"/>
            <a:ext cx="7388879" cy="260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Breaking Down the Terms (16b Quad ADC)</a:t>
            </a:r>
          </a:p>
        </p:txBody>
      </p:sp>
      <p:sp>
        <p:nvSpPr>
          <p:cNvPr id="4" name="Slide Number Placeholder 3"/>
          <p:cNvSpPr>
            <a:spLocks noGrp="1"/>
          </p:cNvSpPr>
          <p:nvPr>
            <p:ph type="sldNum" sz="quarter" idx="4294967295"/>
          </p:nvPr>
        </p:nvSpPr>
        <p:spPr>
          <a:xfrm>
            <a:off x="6642100" y="4537476"/>
            <a:ext cx="2133600" cy="154781"/>
          </a:xfrm>
          <a:prstGeom prst="rect">
            <a:avLst/>
          </a:prstGeom>
        </p:spPr>
        <p:txBody>
          <a:bodyPr/>
          <a:lstStyle/>
          <a:p>
            <a:fld id="{3B20521C-F793-4067-BB07-C7AF74E21EF3}" type="slidenum">
              <a:rPr lang="en-US" smtClean="0"/>
              <a:pPr/>
              <a:t>24</a:t>
            </a:fld>
            <a:endParaRPr lang="en-US" dirty="0"/>
          </a:p>
        </p:txBody>
      </p:sp>
      <p:sp>
        <p:nvSpPr>
          <p:cNvPr id="5" name="TextBox 4"/>
          <p:cNvSpPr txBox="1"/>
          <p:nvPr/>
        </p:nvSpPr>
        <p:spPr>
          <a:xfrm>
            <a:off x="5" y="974136"/>
            <a:ext cx="1941289" cy="307777"/>
          </a:xfrm>
          <a:prstGeom prst="rect">
            <a:avLst/>
          </a:prstGeom>
          <a:noFill/>
        </p:spPr>
        <p:txBody>
          <a:bodyPr wrap="square" rtlCol="0">
            <a:spAutoFit/>
          </a:bodyPr>
          <a:lstStyle/>
          <a:p>
            <a:pPr algn="ctr"/>
            <a:r>
              <a:rPr lang="en-US" sz="1400" dirty="0">
                <a:solidFill>
                  <a:srgbClr val="FF0000"/>
                </a:solidFill>
              </a:rPr>
              <a:t>Highest Level</a:t>
            </a:r>
          </a:p>
        </p:txBody>
      </p:sp>
      <p:sp>
        <p:nvSpPr>
          <p:cNvPr id="9" name="TextBox 8"/>
          <p:cNvSpPr txBox="1"/>
          <p:nvPr/>
        </p:nvSpPr>
        <p:spPr>
          <a:xfrm>
            <a:off x="5" y="3706678"/>
            <a:ext cx="1941289" cy="307777"/>
          </a:xfrm>
          <a:prstGeom prst="rect">
            <a:avLst/>
          </a:prstGeom>
          <a:noFill/>
        </p:spPr>
        <p:txBody>
          <a:bodyPr wrap="square" rtlCol="0">
            <a:spAutoFit/>
          </a:bodyPr>
          <a:lstStyle/>
          <a:p>
            <a:pPr algn="ctr"/>
            <a:r>
              <a:rPr lang="en-US" sz="1400" dirty="0">
                <a:solidFill>
                  <a:srgbClr val="FF0000"/>
                </a:solidFill>
              </a:rPr>
              <a:t>Lowest Level</a:t>
            </a:r>
          </a:p>
        </p:txBody>
      </p:sp>
      <p:sp>
        <p:nvSpPr>
          <p:cNvPr id="16" name="TextBox 15"/>
          <p:cNvSpPr txBox="1"/>
          <p:nvPr/>
        </p:nvSpPr>
        <p:spPr>
          <a:xfrm>
            <a:off x="4705920" y="3461895"/>
            <a:ext cx="3518740" cy="307777"/>
          </a:xfrm>
          <a:prstGeom prst="rect">
            <a:avLst/>
          </a:prstGeom>
          <a:noFill/>
        </p:spPr>
        <p:txBody>
          <a:bodyPr wrap="square" rtlCol="0">
            <a:spAutoFit/>
          </a:bodyPr>
          <a:lstStyle/>
          <a:p>
            <a:r>
              <a:rPr lang="en-US" sz="1400" dirty="0">
                <a:solidFill>
                  <a:srgbClr val="FF0000"/>
                </a:solidFill>
              </a:rPr>
              <a:t>What is the “LMFK” for this link?</a:t>
            </a:r>
          </a:p>
        </p:txBody>
      </p:sp>
      <p:sp>
        <p:nvSpPr>
          <p:cNvPr id="19" name="TextBox 18"/>
          <p:cNvSpPr txBox="1"/>
          <p:nvPr/>
        </p:nvSpPr>
        <p:spPr>
          <a:xfrm>
            <a:off x="4950112" y="3695233"/>
            <a:ext cx="3058235" cy="307777"/>
          </a:xfrm>
          <a:prstGeom prst="rect">
            <a:avLst/>
          </a:prstGeom>
          <a:noFill/>
        </p:spPr>
        <p:txBody>
          <a:bodyPr wrap="square" rtlCol="0">
            <a:spAutoFit/>
          </a:bodyPr>
          <a:lstStyle/>
          <a:p>
            <a:r>
              <a:rPr lang="en-US" sz="1400" dirty="0">
                <a:solidFill>
                  <a:srgbClr val="FF0000"/>
                </a:solidFill>
              </a:rPr>
              <a:t>L = 4, M = 4, F = 8, K = 4</a:t>
            </a:r>
          </a:p>
        </p:txBody>
      </p:sp>
      <p:sp>
        <p:nvSpPr>
          <p:cNvPr id="31" name="TextBox 30"/>
          <p:cNvSpPr txBox="1"/>
          <p:nvPr/>
        </p:nvSpPr>
        <p:spPr>
          <a:xfrm>
            <a:off x="4705920" y="3971955"/>
            <a:ext cx="3518740" cy="307777"/>
          </a:xfrm>
          <a:prstGeom prst="rect">
            <a:avLst/>
          </a:prstGeom>
          <a:noFill/>
        </p:spPr>
        <p:txBody>
          <a:bodyPr wrap="square" rtlCol="0">
            <a:spAutoFit/>
          </a:bodyPr>
          <a:lstStyle/>
          <a:p>
            <a:r>
              <a:rPr lang="en-US" sz="1400" dirty="0">
                <a:solidFill>
                  <a:srgbClr val="FF0000"/>
                </a:solidFill>
              </a:rPr>
              <a:t>What is “S”?</a:t>
            </a:r>
          </a:p>
        </p:txBody>
      </p:sp>
      <p:sp>
        <p:nvSpPr>
          <p:cNvPr id="32" name="TextBox 31"/>
          <p:cNvSpPr txBox="1"/>
          <p:nvPr/>
        </p:nvSpPr>
        <p:spPr>
          <a:xfrm>
            <a:off x="4950105" y="4217000"/>
            <a:ext cx="884172" cy="307777"/>
          </a:xfrm>
          <a:prstGeom prst="rect">
            <a:avLst/>
          </a:prstGeom>
          <a:noFill/>
        </p:spPr>
        <p:txBody>
          <a:bodyPr wrap="square" rtlCol="0">
            <a:spAutoFit/>
          </a:bodyPr>
          <a:lstStyle/>
          <a:p>
            <a:r>
              <a:rPr lang="en-US" sz="1400" dirty="0">
                <a:solidFill>
                  <a:srgbClr val="FF0000"/>
                </a:solidFill>
              </a:rPr>
              <a:t>S = 4</a:t>
            </a:r>
          </a:p>
        </p:txBody>
      </p:sp>
    </p:spTree>
    <p:extLst>
      <p:ext uri="{BB962C8B-B14F-4D97-AF65-F5344CB8AC3E}">
        <p14:creationId xmlns:p14="http://schemas.microsoft.com/office/powerpoint/2010/main" val="287050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a:latin typeface="Theinhardt Medium" charset="0"/>
                <a:ea typeface="ＭＳ Ｐゴシック" pitchFamily="34" charset="-128"/>
                <a:cs typeface="Theinhardt Medium" charset="0"/>
              </a:rPr>
              <a:t>Transport Layer Example</a:t>
            </a:r>
          </a:p>
        </p:txBody>
      </p:sp>
      <p:sp>
        <p:nvSpPr>
          <p:cNvPr id="3" name="Content Placeholder 2"/>
          <p:cNvSpPr>
            <a:spLocks noGrp="1"/>
          </p:cNvSpPr>
          <p:nvPr>
            <p:ph idx="1"/>
          </p:nvPr>
        </p:nvSpPr>
        <p:spPr>
          <a:xfrm>
            <a:off x="333376" y="785812"/>
            <a:ext cx="8467725" cy="3709988"/>
          </a:xfrm>
        </p:spPr>
        <p:txBody>
          <a:bodyPr rtlCol="0">
            <a:normAutofit/>
          </a:bodyPr>
          <a:lstStyle/>
          <a:p>
            <a:pPr algn="just" eaLnBrk="1" fontAlgn="auto" hangingPunct="1">
              <a:spcAft>
                <a:spcPts val="0"/>
              </a:spcAft>
              <a:defRPr/>
            </a:pPr>
            <a:r>
              <a:rPr lang="en-US" dirty="0"/>
              <a:t>Example: 11-bit octal ADC converter</a:t>
            </a:r>
          </a:p>
          <a:p>
            <a:pPr algn="just" eaLnBrk="1" fontAlgn="auto" hangingPunct="1">
              <a:spcAft>
                <a:spcPts val="0"/>
              </a:spcAft>
              <a:defRPr/>
            </a:pPr>
            <a:r>
              <a:rPr lang="en-US" dirty="0"/>
              <a:t> L = 4, M = 8, F = 4, S = 1, CS = 2 </a:t>
            </a:r>
          </a:p>
          <a:p>
            <a:pPr marL="0" indent="0" algn="just" eaLnBrk="1" fontAlgn="auto" hangingPunct="1">
              <a:spcAft>
                <a:spcPts val="0"/>
              </a:spcAft>
              <a:buFont typeface="Arial" pitchFamily="34" charset="0"/>
              <a:buNone/>
              <a:defRPr/>
            </a:pPr>
            <a:endParaRPr lang="en-US" dirty="0"/>
          </a:p>
          <a:p>
            <a:pPr marL="0" indent="0" algn="just" eaLnBrk="1" fontAlgn="auto" hangingPunct="1">
              <a:spcAft>
                <a:spcPts val="0"/>
              </a:spcAft>
              <a:buFont typeface="Arial" pitchFamily="34" charset="0"/>
              <a:buNone/>
              <a:defRPr/>
            </a:pPr>
            <a:endParaRPr lang="en-US" dirty="0"/>
          </a:p>
          <a:p>
            <a:pPr algn="just" eaLnBrk="1" fontAlgn="auto" hangingPunct="1">
              <a:spcAft>
                <a:spcPts val="0"/>
              </a:spcAft>
              <a:defRPr/>
            </a:pPr>
            <a:endParaRPr lang="en-US" dirty="0"/>
          </a:p>
        </p:txBody>
      </p:sp>
      <p:pic>
        <p:nvPicPr>
          <p:cNvPr id="36868" name="Picture 2"/>
          <p:cNvPicPr>
            <a:picLocks noChangeAspect="1" noChangeArrowheads="1"/>
          </p:cNvPicPr>
          <p:nvPr/>
        </p:nvPicPr>
        <p:blipFill>
          <a:blip r:embed="rId3"/>
          <a:srcRect/>
          <a:stretch>
            <a:fillRect/>
          </a:stretch>
        </p:blipFill>
        <p:spPr bwMode="auto">
          <a:xfrm>
            <a:off x="357189" y="1695450"/>
            <a:ext cx="8512175" cy="2762250"/>
          </a:xfrm>
          <a:prstGeom prst="rect">
            <a:avLst/>
          </a:prstGeom>
          <a:noFill/>
          <a:ln w="9525">
            <a:noFill/>
            <a:miter lim="800000"/>
            <a:headEnd/>
            <a:tailEnd/>
          </a:ln>
        </p:spPr>
      </p:pic>
      <p:sp>
        <p:nvSpPr>
          <p:cNvPr id="2" name="TextBox 1"/>
          <p:cNvSpPr txBox="1"/>
          <p:nvPr/>
        </p:nvSpPr>
        <p:spPr>
          <a:xfrm>
            <a:off x="5168094" y="1030147"/>
            <a:ext cx="3073079" cy="369332"/>
          </a:xfrm>
          <a:prstGeom prst="rect">
            <a:avLst/>
          </a:prstGeom>
          <a:noFill/>
        </p:spPr>
        <p:txBody>
          <a:bodyPr wrap="square" rtlCol="0">
            <a:spAutoFit/>
          </a:bodyPr>
          <a:lstStyle/>
          <a:p>
            <a:r>
              <a:rPr lang="en-US" dirty="0">
                <a:solidFill>
                  <a:srgbClr val="FF0000"/>
                </a:solidFill>
              </a:rPr>
              <a:t>A complex example…</a:t>
            </a:r>
          </a:p>
        </p:txBody>
      </p:sp>
    </p:spTree>
    <p:extLst>
      <p:ext uri="{BB962C8B-B14F-4D97-AF65-F5344CB8AC3E}">
        <p14:creationId xmlns:p14="http://schemas.microsoft.com/office/powerpoint/2010/main" val="2729403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Fully Flexible Transport Layer?</a:t>
            </a:r>
          </a:p>
        </p:txBody>
      </p:sp>
      <p:sp>
        <p:nvSpPr>
          <p:cNvPr id="3" name="Content Placeholder 2"/>
          <p:cNvSpPr>
            <a:spLocks noGrp="1"/>
          </p:cNvSpPr>
          <p:nvPr>
            <p:ph idx="1"/>
          </p:nvPr>
        </p:nvSpPr>
        <p:spPr/>
        <p:txBody>
          <a:bodyPr/>
          <a:lstStyle/>
          <a:p>
            <a:r>
              <a:rPr lang="en-US" sz="1400" dirty="0"/>
              <a:t>Most customers implement a transport layer that only meets their desired use cases and not a “fully flexible” transport layer</a:t>
            </a:r>
          </a:p>
          <a:p>
            <a:r>
              <a:rPr lang="en-US" sz="1400" dirty="0"/>
              <a:t>All JESD204B ADCs and DACs have a </a:t>
            </a:r>
            <a:r>
              <a:rPr lang="en-US" sz="1400" u="sng" dirty="0"/>
              <a:t>finite</a:t>
            </a:r>
            <a:r>
              <a:rPr lang="en-US" sz="1400" dirty="0"/>
              <a:t> number of L-M-F-S modes</a:t>
            </a:r>
            <a:endParaRPr lang="en-US" sz="1400" u="sng"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26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68" y="1596513"/>
            <a:ext cx="5617661" cy="2803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75468" y="2037146"/>
            <a:ext cx="5617661" cy="1160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093" y="3290367"/>
            <a:ext cx="4060725" cy="1229542"/>
          </a:xfrm>
          <a:prstGeom prst="rect">
            <a:avLst/>
          </a:prstGeom>
          <a:noFill/>
          <a:ln w="1746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p:cNvCxnSpPr/>
          <p:nvPr/>
        </p:nvCxnSpPr>
        <p:spPr>
          <a:xfrm>
            <a:off x="5040774" y="2191255"/>
            <a:ext cx="416689" cy="10911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9876" y="1091137"/>
            <a:ext cx="2586942" cy="21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064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ADC12DJ3200 JESD204B Modes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27</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9933" y="785813"/>
            <a:ext cx="7434609" cy="37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856527" y="2639027"/>
            <a:ext cx="1736450" cy="11516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56527" y="1350381"/>
            <a:ext cx="1736450" cy="5941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56527" y="1944547"/>
            <a:ext cx="1736450" cy="5941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56527" y="1502781"/>
            <a:ext cx="7413584" cy="1446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56527" y="1799864"/>
            <a:ext cx="7413584" cy="1446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98242" y="75236"/>
            <a:ext cx="2876309" cy="830997"/>
          </a:xfrm>
          <a:prstGeom prst="rect">
            <a:avLst/>
          </a:prstGeom>
          <a:noFill/>
        </p:spPr>
        <p:txBody>
          <a:bodyPr wrap="square" rtlCol="0">
            <a:spAutoFit/>
          </a:bodyPr>
          <a:lstStyle/>
          <a:p>
            <a:r>
              <a:rPr lang="en-US" sz="1200" dirty="0">
                <a:solidFill>
                  <a:srgbClr val="FF0000"/>
                </a:solidFill>
              </a:rPr>
              <a:t>F</a:t>
            </a:r>
            <a:r>
              <a:rPr lang="en-US" sz="1200" baseline="-25000" dirty="0">
                <a:solidFill>
                  <a:srgbClr val="FF0000"/>
                </a:solidFill>
              </a:rPr>
              <a:t>BIT</a:t>
            </a:r>
            <a:r>
              <a:rPr lang="en-US" sz="1200" dirty="0">
                <a:solidFill>
                  <a:srgbClr val="FF0000"/>
                </a:solidFill>
              </a:rPr>
              <a:t> = R * F</a:t>
            </a:r>
            <a:r>
              <a:rPr lang="en-US" sz="1200" baseline="-25000" dirty="0">
                <a:solidFill>
                  <a:srgbClr val="FF0000"/>
                </a:solidFill>
              </a:rPr>
              <a:t>CLK</a:t>
            </a:r>
          </a:p>
          <a:p>
            <a:r>
              <a:rPr lang="en-US" sz="1200" dirty="0">
                <a:solidFill>
                  <a:srgbClr val="FF0000"/>
                </a:solidFill>
              </a:rPr>
              <a:t>Ex: Fs = 6.4 Gsps, F</a:t>
            </a:r>
            <a:r>
              <a:rPr lang="en-US" sz="1200" baseline="-25000" dirty="0">
                <a:solidFill>
                  <a:srgbClr val="FF0000"/>
                </a:solidFill>
              </a:rPr>
              <a:t>CLK </a:t>
            </a:r>
            <a:r>
              <a:rPr lang="en-US" sz="1200" dirty="0">
                <a:solidFill>
                  <a:srgbClr val="FF0000"/>
                </a:solidFill>
              </a:rPr>
              <a:t>= 3.2 GHz</a:t>
            </a:r>
          </a:p>
          <a:p>
            <a:r>
              <a:rPr lang="en-US" sz="1200" dirty="0">
                <a:solidFill>
                  <a:srgbClr val="FF0000"/>
                </a:solidFill>
              </a:rPr>
              <a:t>Assume JMODE 1 (12-bit, single </a:t>
            </a:r>
            <a:r>
              <a:rPr lang="en-US" sz="1200" dirty="0" err="1">
                <a:solidFill>
                  <a:srgbClr val="FF0000"/>
                </a:solidFill>
              </a:rPr>
              <a:t>ch.</a:t>
            </a:r>
            <a:r>
              <a:rPr lang="en-US" sz="1200" dirty="0">
                <a:solidFill>
                  <a:srgbClr val="FF0000"/>
                </a:solidFill>
              </a:rPr>
              <a:t>)</a:t>
            </a:r>
          </a:p>
          <a:p>
            <a:r>
              <a:rPr lang="en-US" sz="1200" dirty="0">
                <a:solidFill>
                  <a:srgbClr val="FF0000"/>
                </a:solidFill>
              </a:rPr>
              <a:t>F</a:t>
            </a:r>
            <a:r>
              <a:rPr lang="en-US" sz="1200" baseline="-25000" dirty="0">
                <a:solidFill>
                  <a:srgbClr val="FF0000"/>
                </a:solidFill>
              </a:rPr>
              <a:t>BIT</a:t>
            </a:r>
            <a:r>
              <a:rPr lang="en-US" sz="1200" dirty="0">
                <a:solidFill>
                  <a:srgbClr val="FF0000"/>
                </a:solidFill>
              </a:rPr>
              <a:t> = 3.2 * 2 = 6.4 </a:t>
            </a:r>
            <a:r>
              <a:rPr lang="en-US" sz="1200" dirty="0" err="1">
                <a:solidFill>
                  <a:srgbClr val="FF0000"/>
                </a:solidFill>
              </a:rPr>
              <a:t>Gbps</a:t>
            </a:r>
            <a:endParaRPr lang="en-US" sz="1200" baseline="-25000" dirty="0">
              <a:solidFill>
                <a:srgbClr val="FF0000"/>
              </a:solidFill>
            </a:endParaRPr>
          </a:p>
        </p:txBody>
      </p:sp>
      <p:sp>
        <p:nvSpPr>
          <p:cNvPr id="14" name="Rounded Rectangle 13"/>
          <p:cNvSpPr/>
          <p:nvPr/>
        </p:nvSpPr>
        <p:spPr>
          <a:xfrm>
            <a:off x="856527" y="3790710"/>
            <a:ext cx="7413584" cy="2951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56527" y="3788780"/>
            <a:ext cx="1736450" cy="2970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60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10" grpId="0" animBg="1"/>
      <p:bldP spid="11" grpId="0"/>
      <p:bldP spid="14" grpId="0" animBg="1"/>
      <p:bldP spid="15" grpId="0" animBg="1"/>
      <p:bldP spid="1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31775" y="-19288"/>
            <a:ext cx="8458200" cy="610791"/>
          </a:xfrm>
        </p:spPr>
        <p:txBody>
          <a:bodyPr/>
          <a:lstStyle/>
          <a:p>
            <a:r>
              <a:rPr lang="en-US" dirty="0">
                <a:latin typeface="Theinhardt Medium" charset="0"/>
                <a:ea typeface="ＭＳ Ｐゴシック" pitchFamily="34" charset="-128"/>
                <a:cs typeface="Theinhardt Medium" charset="0"/>
              </a:rPr>
              <a:t>Scrambling</a:t>
            </a:r>
          </a:p>
        </p:txBody>
      </p:sp>
      <p:sp>
        <p:nvSpPr>
          <p:cNvPr id="37891" name="Content Placeholder 8"/>
          <p:cNvSpPr>
            <a:spLocks noGrp="1"/>
          </p:cNvSpPr>
          <p:nvPr>
            <p:ph idx="1"/>
          </p:nvPr>
        </p:nvSpPr>
        <p:spPr>
          <a:xfrm>
            <a:off x="333376" y="671332"/>
            <a:ext cx="8467725" cy="3544434"/>
          </a:xfrm>
        </p:spPr>
        <p:txBody>
          <a:bodyPr/>
          <a:lstStyle/>
          <a:p>
            <a:r>
              <a:rPr lang="en-US" sz="1600" dirty="0">
                <a:latin typeface="Theinhardt Thin" charset="0"/>
                <a:ea typeface="ＭＳ Ｐゴシック" pitchFamily="34" charset="-128"/>
                <a:cs typeface="Theinhardt Thin" charset="0"/>
              </a:rPr>
              <a:t>Scrambling randomizes data and spreads the spectral content to </a:t>
            </a:r>
            <a:r>
              <a:rPr lang="en-US" sz="1600" dirty="0">
                <a:solidFill>
                  <a:srgbClr val="FF0000"/>
                </a:solidFill>
                <a:latin typeface="Theinhardt Thin" charset="0"/>
                <a:ea typeface="ＭＳ Ｐゴシック" pitchFamily="34" charset="-128"/>
                <a:cs typeface="Theinhardt Thin" charset="0"/>
              </a:rPr>
              <a:t>reduce spectral peaks </a:t>
            </a:r>
            <a:r>
              <a:rPr lang="en-US" sz="1600" dirty="0">
                <a:latin typeface="Theinhardt Thin" charset="0"/>
                <a:ea typeface="ＭＳ Ｐゴシック" pitchFamily="34" charset="-128"/>
                <a:cs typeface="Theinhardt Thin" charset="0"/>
              </a:rPr>
              <a:t>that could cause EMI and interference problems </a:t>
            </a:r>
          </a:p>
          <a:p>
            <a:r>
              <a:rPr lang="en-US" sz="1600" dirty="0">
                <a:latin typeface="Theinhardt Thin" charset="0"/>
                <a:ea typeface="ＭＳ Ｐゴシック" pitchFamily="34" charset="-128"/>
                <a:cs typeface="Theinhardt Thin" charset="0"/>
              </a:rPr>
              <a:t>Transport layer output may be optionally scrambled with the polynomial: 1 + x</a:t>
            </a:r>
            <a:r>
              <a:rPr lang="en-US" sz="1600" baseline="30000" dirty="0">
                <a:latin typeface="Theinhardt Thin" charset="0"/>
                <a:ea typeface="ＭＳ Ｐゴシック" pitchFamily="34" charset="-128"/>
                <a:cs typeface="Theinhardt Thin" charset="0"/>
              </a:rPr>
              <a:t>14</a:t>
            </a:r>
            <a:r>
              <a:rPr lang="en-US" sz="1600" dirty="0">
                <a:latin typeface="Theinhardt Thin" charset="0"/>
                <a:ea typeface="ＭＳ Ｐゴシック" pitchFamily="34" charset="-128"/>
                <a:cs typeface="Theinhardt Thin" charset="0"/>
              </a:rPr>
              <a:t> + x</a:t>
            </a:r>
            <a:r>
              <a:rPr lang="en-US" sz="1600" baseline="30000" dirty="0">
                <a:latin typeface="Theinhardt Thin" charset="0"/>
                <a:ea typeface="ＭＳ Ｐゴシック" pitchFamily="34" charset="-128"/>
                <a:cs typeface="Theinhardt Thin" charset="0"/>
              </a:rPr>
              <a:t>15</a:t>
            </a:r>
            <a:endParaRPr lang="en-US" sz="1600" dirty="0">
              <a:latin typeface="Theinhardt Thin" charset="0"/>
              <a:ea typeface="ＭＳ Ｐゴシック" pitchFamily="34" charset="-128"/>
              <a:cs typeface="Theinhardt Thin" charset="0"/>
            </a:endParaRPr>
          </a:p>
          <a:p>
            <a:r>
              <a:rPr lang="en-US" sz="1600" dirty="0">
                <a:latin typeface="Theinhardt Thin" charset="0"/>
                <a:ea typeface="ＭＳ Ｐゴシック" pitchFamily="34" charset="-128"/>
                <a:cs typeface="Theinhardt Thin" charset="0"/>
              </a:rPr>
              <a:t>Does not add latency,</a:t>
            </a:r>
            <a:r>
              <a:rPr lang="en-GB" sz="1600" dirty="0"/>
              <a:t> done concurrently with other stages of processing</a:t>
            </a:r>
            <a:endParaRPr lang="en-US" sz="1600" dirty="0"/>
          </a:p>
          <a:p>
            <a:endParaRPr lang="en-US" sz="1600" dirty="0">
              <a:latin typeface="Theinhardt Thin" charset="0"/>
              <a:ea typeface="ＭＳ Ｐゴシック" pitchFamily="34" charset="-128"/>
              <a:cs typeface="Theinhardt Thin" charset="0"/>
            </a:endParaRPr>
          </a:p>
          <a:p>
            <a:endParaRPr lang="en-US" sz="1600" dirty="0">
              <a:latin typeface="Theinhardt Thin" charset="0"/>
              <a:ea typeface="ＭＳ Ｐゴシック" pitchFamily="34" charset="-128"/>
              <a:cs typeface="Theinhardt Thin" charset="0"/>
            </a:endParaRPr>
          </a:p>
        </p:txBody>
      </p:sp>
      <p:pic>
        <p:nvPicPr>
          <p:cNvPr id="37892" name="Picture 2"/>
          <p:cNvPicPr>
            <a:picLocks noChangeAspect="1" noChangeArrowheads="1"/>
          </p:cNvPicPr>
          <p:nvPr/>
        </p:nvPicPr>
        <p:blipFill>
          <a:blip r:embed="rId3"/>
          <a:srcRect/>
          <a:stretch>
            <a:fillRect/>
          </a:stretch>
        </p:blipFill>
        <p:spPr bwMode="auto">
          <a:xfrm>
            <a:off x="2481898" y="1990845"/>
            <a:ext cx="4438650" cy="2680691"/>
          </a:xfrm>
          <a:prstGeom prst="rect">
            <a:avLst/>
          </a:prstGeom>
          <a:noFill/>
          <a:ln w="9525">
            <a:noFill/>
            <a:miter lim="800000"/>
            <a:headEnd/>
            <a:tailEnd/>
          </a:ln>
        </p:spPr>
      </p:pic>
    </p:spTree>
    <p:extLst>
      <p:ext uri="{BB962C8B-B14F-4D97-AF65-F5344CB8AC3E}">
        <p14:creationId xmlns:p14="http://schemas.microsoft.com/office/powerpoint/2010/main" val="3023715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a:latin typeface="Theinhardt Medium" charset="0"/>
                <a:ea typeface="ＭＳ Ｐゴシック" pitchFamily="34" charset="-128"/>
                <a:cs typeface="Theinhardt Medium" charset="0"/>
              </a:rPr>
              <a:t>Data Link Layer: Responsibilities</a:t>
            </a:r>
          </a:p>
        </p:txBody>
      </p:sp>
      <p:sp>
        <p:nvSpPr>
          <p:cNvPr id="38915" name="Content Placeholder 2"/>
          <p:cNvSpPr>
            <a:spLocks noGrp="1"/>
          </p:cNvSpPr>
          <p:nvPr>
            <p:ph idx="1"/>
          </p:nvPr>
        </p:nvSpPr>
        <p:spPr>
          <a:xfrm>
            <a:off x="333376" y="785812"/>
            <a:ext cx="8467725" cy="3709988"/>
          </a:xfrm>
        </p:spPr>
        <p:txBody>
          <a:bodyPr/>
          <a:lstStyle/>
          <a:p>
            <a:pPr algn="just" eaLnBrk="1" hangingPunct="1"/>
            <a:r>
              <a:rPr lang="en-US" dirty="0">
                <a:latin typeface="Theinhardt Thin" charset="0"/>
                <a:ea typeface="ＭＳ Ｐゴシック" pitchFamily="34" charset="-128"/>
                <a:cs typeface="Theinhardt Thin" charset="0"/>
              </a:rPr>
              <a:t>8b/10b encoding  (TX) or decoding (RX)</a:t>
            </a:r>
          </a:p>
          <a:p>
            <a:pPr algn="just" eaLnBrk="1" hangingPunct="1">
              <a:buNone/>
            </a:pPr>
            <a:endParaRPr lang="en-US" dirty="0">
              <a:latin typeface="Theinhardt Thin" charset="0"/>
              <a:ea typeface="ＭＳ Ｐゴシック" pitchFamily="34" charset="-128"/>
              <a:cs typeface="Theinhardt Thin" charset="0"/>
            </a:endParaRPr>
          </a:p>
          <a:p>
            <a:pPr algn="just" eaLnBrk="1" hangingPunct="1"/>
            <a:r>
              <a:rPr lang="en-US" dirty="0">
                <a:latin typeface="Theinhardt Thin" charset="0"/>
                <a:ea typeface="ＭＳ Ｐゴシック" pitchFamily="34" charset="-128"/>
                <a:cs typeface="Theinhardt Thin" charset="0"/>
              </a:rPr>
              <a:t>Link Establishment</a:t>
            </a:r>
          </a:p>
          <a:p>
            <a:pPr lvl="1" algn="just" eaLnBrk="1" hangingPunct="1"/>
            <a:r>
              <a:rPr lang="en-US" dirty="0">
                <a:latin typeface="Theinhardt Thin" charset="0"/>
                <a:ea typeface="ＭＳ Ｐゴシック" pitchFamily="34" charset="-128"/>
                <a:cs typeface="Theinhardt Thin" charset="0"/>
              </a:rPr>
              <a:t>Code Group Synchronization (CGS)</a:t>
            </a:r>
          </a:p>
          <a:p>
            <a:pPr lvl="1" algn="just" eaLnBrk="1" hangingPunct="1"/>
            <a:r>
              <a:rPr lang="en-US" dirty="0">
                <a:latin typeface="Theinhardt Thin" charset="0"/>
                <a:ea typeface="ＭＳ Ｐゴシック" pitchFamily="34" charset="-128"/>
                <a:cs typeface="Theinhardt Thin" charset="0"/>
              </a:rPr>
              <a:t>Initial Lane Alignment (ILA) and Frame Synchronization </a:t>
            </a:r>
          </a:p>
          <a:p>
            <a:pPr lvl="1" algn="just" eaLnBrk="1" hangingPunct="1">
              <a:buNone/>
            </a:pPr>
            <a:endParaRPr lang="en-US" dirty="0">
              <a:latin typeface="Theinhardt Thin" charset="0"/>
              <a:ea typeface="ＭＳ Ｐゴシック" pitchFamily="34" charset="-128"/>
              <a:cs typeface="Theinhardt Thin" charset="0"/>
            </a:endParaRPr>
          </a:p>
          <a:p>
            <a:pPr algn="just" eaLnBrk="1" hangingPunct="1"/>
            <a:r>
              <a:rPr lang="en-US" dirty="0">
                <a:latin typeface="Theinhardt Thin" charset="0"/>
                <a:ea typeface="ＭＳ Ｐゴシック" pitchFamily="34" charset="-128"/>
                <a:cs typeface="Theinhardt Thin" charset="0"/>
              </a:rPr>
              <a:t>Link Monitoring using control symbols </a:t>
            </a:r>
          </a:p>
        </p:txBody>
      </p:sp>
    </p:spTree>
    <p:extLst>
      <p:ext uri="{BB962C8B-B14F-4D97-AF65-F5344CB8AC3E}">
        <p14:creationId xmlns:p14="http://schemas.microsoft.com/office/powerpoint/2010/main" val="231093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r>
              <a:rPr lang="en-US" dirty="0"/>
              <a:t>JESD204 history</a:t>
            </a:r>
          </a:p>
          <a:p>
            <a:r>
              <a:rPr lang="en-US" dirty="0"/>
              <a:t>Timing signals and terminology</a:t>
            </a:r>
          </a:p>
          <a:p>
            <a:r>
              <a:rPr lang="en-US" dirty="0"/>
              <a:t>Layers</a:t>
            </a:r>
          </a:p>
          <a:p>
            <a:r>
              <a:rPr lang="en-US" dirty="0"/>
              <a:t>Deterministic latency</a:t>
            </a:r>
          </a:p>
          <a:p>
            <a:r>
              <a:rPr lang="en-US" dirty="0"/>
              <a:t>Subclass 0, 1, 2</a:t>
            </a:r>
          </a:p>
          <a:p>
            <a:r>
              <a:rPr lang="en-US" dirty="0"/>
              <a:t>Configuration parameters</a:t>
            </a:r>
          </a:p>
          <a:p>
            <a:r>
              <a:rPr lang="en-US" dirty="0"/>
              <a:t>Additional information</a:t>
            </a:r>
          </a:p>
          <a:p>
            <a:r>
              <a:rPr lang="en-US" dirty="0"/>
              <a:t>Summary</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spTree>
    <p:extLst>
      <p:ext uri="{BB962C8B-B14F-4D97-AF65-F5344CB8AC3E}">
        <p14:creationId xmlns:p14="http://schemas.microsoft.com/office/powerpoint/2010/main" val="2103763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atin typeface="Theinhardt Medium" charset="0"/>
                <a:ea typeface="ＭＳ Ｐゴシック" pitchFamily="34" charset="-128"/>
                <a:cs typeface="Theinhardt Medium" charset="0"/>
              </a:rPr>
              <a:t>Data Link Layer: 8b/10b Encoding</a:t>
            </a:r>
          </a:p>
        </p:txBody>
      </p:sp>
      <p:sp>
        <p:nvSpPr>
          <p:cNvPr id="39939" name="Content Placeholder 2"/>
          <p:cNvSpPr>
            <a:spLocks noGrp="1"/>
          </p:cNvSpPr>
          <p:nvPr>
            <p:ph idx="1"/>
          </p:nvPr>
        </p:nvSpPr>
        <p:spPr>
          <a:xfrm>
            <a:off x="333376" y="785812"/>
            <a:ext cx="8467725" cy="3709988"/>
          </a:xfrm>
        </p:spPr>
        <p:txBody>
          <a:bodyPr/>
          <a:lstStyle/>
          <a:p>
            <a:pPr algn="just" eaLnBrk="1" hangingPunct="1"/>
            <a:r>
              <a:rPr lang="en-US" sz="1600" dirty="0">
                <a:latin typeface="Theinhardt Thin" charset="0"/>
                <a:ea typeface="ＭＳ Ｐゴシック" pitchFamily="34" charset="-128"/>
                <a:cs typeface="Theinhardt Thin" charset="0"/>
              </a:rPr>
              <a:t>Encodes 8-bit “octets” into 10-bit symbols</a:t>
            </a:r>
          </a:p>
          <a:p>
            <a:pPr algn="just" eaLnBrk="1" hangingPunct="1"/>
            <a:r>
              <a:rPr lang="en-US" sz="1600" dirty="0">
                <a:latin typeface="Theinhardt Thin" charset="0"/>
                <a:ea typeface="ＭＳ Ｐゴシック" pitchFamily="34" charset="-128"/>
                <a:cs typeface="Theinhardt Thin" charset="0"/>
              </a:rPr>
              <a:t>Octet to symbol mapping depends on running disparity (RD)</a:t>
            </a:r>
          </a:p>
          <a:p>
            <a:pPr algn="just" eaLnBrk="1" hangingPunct="1"/>
            <a:r>
              <a:rPr lang="en-US" sz="1600" dirty="0">
                <a:latin typeface="Theinhardt Thin" charset="0"/>
                <a:ea typeface="ＭＳ Ｐゴシック" pitchFamily="34" charset="-128"/>
                <a:cs typeface="Theinhardt Thin" charset="0"/>
              </a:rPr>
              <a:t>Coding provides many bit-transitions to enable Clock Data Recovery (CDR) techniques</a:t>
            </a:r>
          </a:p>
          <a:p>
            <a:pPr algn="just" eaLnBrk="1" hangingPunct="1"/>
            <a:r>
              <a:rPr lang="en-US" sz="1600" dirty="0">
                <a:latin typeface="Theinhardt Thin" charset="0"/>
                <a:ea typeface="ＭＳ Ｐゴシック" pitchFamily="34" charset="-128"/>
                <a:cs typeface="Theinhardt Thin" charset="0"/>
              </a:rPr>
              <a:t>DC balancing enables AC coupling</a:t>
            </a:r>
          </a:p>
        </p:txBody>
      </p:sp>
      <p:pic>
        <p:nvPicPr>
          <p:cNvPr id="39941" name="Picture 2"/>
          <p:cNvPicPr>
            <a:picLocks noChangeAspect="1" noChangeArrowheads="1"/>
          </p:cNvPicPr>
          <p:nvPr/>
        </p:nvPicPr>
        <p:blipFill>
          <a:blip r:embed="rId3"/>
          <a:srcRect/>
          <a:stretch>
            <a:fillRect/>
          </a:stretch>
        </p:blipFill>
        <p:spPr bwMode="auto">
          <a:xfrm>
            <a:off x="250826" y="2238347"/>
            <a:ext cx="2670175" cy="2438400"/>
          </a:xfrm>
          <a:prstGeom prst="rect">
            <a:avLst/>
          </a:prstGeom>
          <a:noFill/>
          <a:ln w="9525">
            <a:noFill/>
            <a:miter lim="800000"/>
            <a:headEnd/>
            <a:tailEnd/>
          </a:ln>
        </p:spPr>
      </p:pic>
      <p:pic>
        <p:nvPicPr>
          <p:cNvPr id="39942" name="Picture 3"/>
          <p:cNvPicPr>
            <a:picLocks noChangeAspect="1" noChangeArrowheads="1"/>
          </p:cNvPicPr>
          <p:nvPr/>
        </p:nvPicPr>
        <p:blipFill>
          <a:blip r:embed="rId4"/>
          <a:srcRect/>
          <a:stretch>
            <a:fillRect/>
          </a:stretch>
        </p:blipFill>
        <p:spPr bwMode="auto">
          <a:xfrm>
            <a:off x="3116263" y="2790797"/>
            <a:ext cx="2684462" cy="1515666"/>
          </a:xfrm>
          <a:prstGeom prst="rect">
            <a:avLst/>
          </a:prstGeom>
          <a:noFill/>
          <a:ln w="9525">
            <a:noFill/>
            <a:miter lim="800000"/>
            <a:headEnd/>
            <a:tailEnd/>
          </a:ln>
        </p:spPr>
      </p:pic>
      <p:pic>
        <p:nvPicPr>
          <p:cNvPr id="39943" name="Picture 7"/>
          <p:cNvPicPr>
            <a:picLocks noChangeAspect="1" noChangeArrowheads="1"/>
          </p:cNvPicPr>
          <p:nvPr/>
        </p:nvPicPr>
        <p:blipFill>
          <a:blip r:embed="rId5"/>
          <a:srcRect/>
          <a:stretch>
            <a:fillRect/>
          </a:stretch>
        </p:blipFill>
        <p:spPr bwMode="auto">
          <a:xfrm>
            <a:off x="5983288" y="2368126"/>
            <a:ext cx="2846387" cy="2222897"/>
          </a:xfrm>
          <a:prstGeom prst="rect">
            <a:avLst/>
          </a:prstGeom>
          <a:noFill/>
          <a:ln w="9525">
            <a:noFill/>
            <a:miter lim="800000"/>
            <a:headEnd/>
            <a:tailEnd/>
          </a:ln>
        </p:spPr>
      </p:pic>
    </p:spTree>
    <p:extLst>
      <p:ext uri="{BB962C8B-B14F-4D97-AF65-F5344CB8AC3E}">
        <p14:creationId xmlns:p14="http://schemas.microsoft.com/office/powerpoint/2010/main" val="1736230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a:latin typeface="Theinhardt Medium" charset="0"/>
                <a:ea typeface="ＭＳ Ｐゴシック" pitchFamily="34" charset="-128"/>
                <a:cs typeface="Theinhardt Medium" charset="0"/>
              </a:rPr>
              <a:t>Data Link Layer: Link Establishment</a:t>
            </a:r>
          </a:p>
        </p:txBody>
      </p:sp>
      <p:sp>
        <p:nvSpPr>
          <p:cNvPr id="40963" name="Content Placeholder 2"/>
          <p:cNvSpPr>
            <a:spLocks noGrp="1"/>
          </p:cNvSpPr>
          <p:nvPr>
            <p:ph idx="1"/>
          </p:nvPr>
        </p:nvSpPr>
        <p:spPr>
          <a:xfrm>
            <a:off x="333376" y="785812"/>
            <a:ext cx="8467725" cy="3709988"/>
          </a:xfrm>
        </p:spPr>
        <p:txBody>
          <a:bodyPr/>
          <a:lstStyle/>
          <a:p>
            <a:pPr algn="just" eaLnBrk="1" hangingPunct="1"/>
            <a:r>
              <a:rPr lang="en-US" sz="1600" dirty="0">
                <a:latin typeface="Theinhardt Thin" charset="0"/>
                <a:ea typeface="ＭＳ Ｐゴシック" pitchFamily="34" charset="-128"/>
                <a:cs typeface="Theinhardt Thin" charset="0"/>
              </a:rPr>
              <a:t>Link Establishment accomplishes TX and RX synchronization</a:t>
            </a:r>
          </a:p>
          <a:p>
            <a:pPr marL="627247" lvl="1" indent="-342900" algn="just" eaLnBrk="1" hangingPunct="1">
              <a:buFont typeface="+mj-lt"/>
              <a:buAutoNum type="arabicPeriod"/>
            </a:pPr>
            <a:r>
              <a:rPr lang="en-US" sz="1400" dirty="0">
                <a:latin typeface="Theinhardt Thin" charset="0"/>
                <a:ea typeface="ＭＳ Ｐゴシック" pitchFamily="34" charset="-128"/>
                <a:cs typeface="Theinhardt Thin" charset="0"/>
              </a:rPr>
              <a:t>Code Group Synchronization (CGS)</a:t>
            </a:r>
          </a:p>
          <a:p>
            <a:pPr marL="627247" lvl="1" indent="-342900" algn="just" eaLnBrk="1" hangingPunct="1">
              <a:buFont typeface="+mj-lt"/>
              <a:buAutoNum type="arabicPeriod"/>
            </a:pPr>
            <a:r>
              <a:rPr lang="en-US" sz="1400" dirty="0">
                <a:latin typeface="Theinhardt Thin" charset="0"/>
                <a:ea typeface="ＭＳ Ｐゴシック" pitchFamily="34" charset="-128"/>
                <a:cs typeface="Theinhardt Thin" charset="0"/>
              </a:rPr>
              <a:t>Initial Lane Alignment and Frame Synchronization</a:t>
            </a:r>
          </a:p>
          <a:p>
            <a:pPr marL="627247" lvl="1" indent="-342900" algn="just" eaLnBrk="1" hangingPunct="1">
              <a:buFont typeface="+mj-lt"/>
              <a:buAutoNum type="arabicPeriod"/>
            </a:pPr>
            <a:r>
              <a:rPr lang="en-US" sz="1400" dirty="0">
                <a:latin typeface="Theinhardt Thin" charset="0"/>
                <a:ea typeface="ＭＳ Ｐゴシック" pitchFamily="34" charset="-128"/>
                <a:cs typeface="Theinhardt Thin" charset="0"/>
              </a:rPr>
              <a:t>Start data transmission</a:t>
            </a:r>
          </a:p>
          <a:p>
            <a:pPr lvl="1" algn="just" eaLnBrk="1" hangingPunct="1">
              <a:buNone/>
            </a:pPr>
            <a:endParaRPr lang="en-US" sz="1800" dirty="0">
              <a:latin typeface="Theinhardt Thin" charset="0"/>
              <a:ea typeface="ＭＳ Ｐゴシック" pitchFamily="34" charset="-128"/>
              <a:cs typeface="Theinhardt Thin" charset="0"/>
            </a:endParaRPr>
          </a:p>
        </p:txBody>
      </p:sp>
      <p:pic>
        <p:nvPicPr>
          <p:cNvPr id="40965" name="Picture 6"/>
          <p:cNvPicPr>
            <a:picLocks noChangeAspect="1" noChangeArrowheads="1"/>
          </p:cNvPicPr>
          <p:nvPr/>
        </p:nvPicPr>
        <p:blipFill>
          <a:blip r:embed="rId3"/>
          <a:srcRect/>
          <a:stretch>
            <a:fillRect/>
          </a:stretch>
        </p:blipFill>
        <p:spPr bwMode="auto">
          <a:xfrm>
            <a:off x="122239" y="2093119"/>
            <a:ext cx="8815387" cy="2337197"/>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447316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Group Synchronization (CGS)</a:t>
            </a:r>
          </a:p>
        </p:txBody>
      </p:sp>
      <p:sp>
        <p:nvSpPr>
          <p:cNvPr id="3" name="Content Placeholder 2"/>
          <p:cNvSpPr>
            <a:spLocks noGrp="1"/>
          </p:cNvSpPr>
          <p:nvPr>
            <p:ph idx="1"/>
          </p:nvPr>
        </p:nvSpPr>
        <p:spPr/>
        <p:txBody>
          <a:bodyPr/>
          <a:lstStyle/>
          <a:p>
            <a:pPr marL="457200" indent="-457200">
              <a:buFont typeface="+mj-lt"/>
              <a:buAutoNum type="arabicPeriod"/>
            </a:pPr>
            <a:r>
              <a:rPr lang="en-US" dirty="0"/>
              <a:t>RX requests synchronization by asserting SYNC</a:t>
            </a:r>
          </a:p>
          <a:p>
            <a:pPr marL="457200" indent="-457200">
              <a:buFont typeface="+mj-lt"/>
              <a:buAutoNum type="arabicPeriod"/>
            </a:pPr>
            <a:r>
              <a:rPr lang="en-US" dirty="0"/>
              <a:t>TX begins transmitting K28.5 characters (/K/ characters)</a:t>
            </a:r>
          </a:p>
          <a:p>
            <a:pPr marL="457200" indent="-457200">
              <a:buFont typeface="+mj-lt"/>
              <a:buAutoNum type="arabicPeriod"/>
            </a:pPr>
            <a:r>
              <a:rPr lang="en-US" dirty="0"/>
              <a:t>RX tries to align it’s “character clock” with the K28.5 characters</a:t>
            </a:r>
          </a:p>
          <a:p>
            <a:pPr marL="804862" lvl="1" indent="-457200">
              <a:buFont typeface="Arial" pitchFamily="34" charset="0"/>
              <a:buChar char="•"/>
            </a:pPr>
            <a:r>
              <a:rPr lang="en-US" dirty="0"/>
              <a:t>K28.5 = 0011111010  or  1100000101 (depending on disparity)</a:t>
            </a:r>
          </a:p>
          <a:p>
            <a:pPr marL="804862" lvl="1" indent="-457200">
              <a:buFont typeface="Arial" pitchFamily="34" charset="0"/>
              <a:buChar char="•"/>
            </a:pPr>
            <a:r>
              <a:rPr lang="en-US" dirty="0">
                <a:solidFill>
                  <a:srgbClr val="FF0000"/>
                </a:solidFill>
              </a:rPr>
              <a:t>Where are the K28.5 characters below?</a:t>
            </a:r>
          </a:p>
          <a:p>
            <a:pPr marL="347662" lvl="1" indent="0">
              <a:buNone/>
            </a:pPr>
            <a:r>
              <a:rPr lang="en-US" dirty="0">
                <a:latin typeface="Courier" pitchFamily="49" charset="0"/>
              </a:rPr>
              <a:t>11101000111110101100000101110000010111000001010011111010</a:t>
            </a:r>
          </a:p>
          <a:p>
            <a:pPr marL="457200" indent="-457200">
              <a:buFont typeface="+mj-lt"/>
              <a:buAutoNum type="arabicPeriod"/>
            </a:pPr>
            <a:r>
              <a:rPr lang="en-US" dirty="0"/>
              <a:t>RX </a:t>
            </a:r>
            <a:r>
              <a:rPr lang="en-US" dirty="0" err="1"/>
              <a:t>deasserts</a:t>
            </a:r>
            <a:r>
              <a:rPr lang="en-US" dirty="0"/>
              <a:t> SYNC after receiving 4 /K/ characters</a:t>
            </a:r>
          </a:p>
          <a:p>
            <a:pPr marL="457200" indent="-457200">
              <a:buFont typeface="+mj-lt"/>
              <a:buAutoNum type="arabicPeriod"/>
            </a:pPr>
            <a:r>
              <a:rPr lang="en-US" dirty="0"/>
              <a:t>Code Group Synchronization is achieved after successfully reception of another four 8B/10B characters</a:t>
            </a:r>
          </a:p>
          <a:p>
            <a:pPr marL="457200" indent="-457200">
              <a:buFont typeface="+mj-lt"/>
              <a:buAutoNum type="arabicPeriod"/>
            </a:pPr>
            <a:r>
              <a:rPr lang="en-US" dirty="0"/>
              <a:t>During normal operation, if four invalid codes are received in a short period of time then CGS is lost and a new SYNC request occurs</a:t>
            </a:r>
          </a:p>
          <a:p>
            <a:pPr marL="804862" lvl="1" indent="-457200">
              <a:buFont typeface="Arial" pitchFamily="34" charset="0"/>
              <a:buChar char="•"/>
            </a:pPr>
            <a:r>
              <a:rPr lang="en-US" dirty="0"/>
              <a:t>Minimum duration for a synchronization request is 5 frames plus nine octets</a:t>
            </a:r>
          </a:p>
        </p:txBody>
      </p:sp>
      <p:sp>
        <p:nvSpPr>
          <p:cNvPr id="4" name="Slide Number Placeholder 3"/>
          <p:cNvSpPr>
            <a:spLocks noGrp="1"/>
          </p:cNvSpPr>
          <p:nvPr>
            <p:ph type="sldNum" sz="quarter" idx="10"/>
          </p:nvPr>
        </p:nvSpPr>
        <p:spPr/>
        <p:txBody>
          <a:bodyPr/>
          <a:lstStyle/>
          <a:p>
            <a:fld id="{3B20521C-F793-4067-BB07-C7AF74E21EF3}" type="slidenum">
              <a:rPr lang="en-US" smtClean="0"/>
              <a:pPr/>
              <a:t>32</a:t>
            </a:fld>
            <a:endParaRPr lang="en-US"/>
          </a:p>
        </p:txBody>
      </p:sp>
      <p:grpSp>
        <p:nvGrpSpPr>
          <p:cNvPr id="11" name="Group 10"/>
          <p:cNvGrpSpPr/>
          <p:nvPr/>
        </p:nvGrpSpPr>
        <p:grpSpPr>
          <a:xfrm>
            <a:off x="1472906" y="2442231"/>
            <a:ext cx="6121694" cy="192783"/>
            <a:chOff x="1405172" y="2478416"/>
            <a:chExt cx="6349785" cy="192783"/>
          </a:xfrm>
        </p:grpSpPr>
        <p:sp>
          <p:nvSpPr>
            <p:cNvPr id="5" name="Rectangle 4"/>
            <p:cNvSpPr/>
            <p:nvPr/>
          </p:nvSpPr>
          <p:spPr>
            <a:xfrm>
              <a:off x="1405172" y="2478495"/>
              <a:ext cx="1275037" cy="192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73859" y="2478416"/>
              <a:ext cx="1275037" cy="192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42546" y="2478495"/>
              <a:ext cx="1275037" cy="192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11233" y="2478416"/>
              <a:ext cx="1275037" cy="192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9920" y="2478416"/>
              <a:ext cx="1275037" cy="192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709993" y="601853"/>
            <a:ext cx="1988839" cy="369332"/>
          </a:xfrm>
          <a:prstGeom prst="rect">
            <a:avLst/>
          </a:prstGeom>
          <a:noFill/>
        </p:spPr>
        <p:txBody>
          <a:bodyPr wrap="square" rtlCol="0">
            <a:spAutoFit/>
          </a:bodyPr>
          <a:lstStyle/>
          <a:p>
            <a:r>
              <a:rPr lang="en-US" dirty="0">
                <a:solidFill>
                  <a:srgbClr val="FF0000"/>
                </a:solidFill>
              </a:rPr>
              <a:t>Section 5.3.3.1</a:t>
            </a:r>
          </a:p>
        </p:txBody>
      </p:sp>
    </p:spTree>
    <p:extLst>
      <p:ext uri="{BB962C8B-B14F-4D97-AF65-F5344CB8AC3E}">
        <p14:creationId xmlns:p14="http://schemas.microsoft.com/office/powerpoint/2010/main" val="380545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r>
              <a:rPr lang="en-US" dirty="0">
                <a:latin typeface="Theinhardt Medium" charset="0"/>
                <a:ea typeface="ＭＳ Ｐゴシック" pitchFamily="34" charset="-128"/>
                <a:cs typeface="Theinhardt Medium" charset="0"/>
              </a:rPr>
              <a:t>Data Link Layer: Initial Lane Synchronization</a:t>
            </a:r>
          </a:p>
        </p:txBody>
      </p:sp>
      <p:sp>
        <p:nvSpPr>
          <p:cNvPr id="8" name="Content Placeholder 2"/>
          <p:cNvSpPr>
            <a:spLocks noGrp="1"/>
          </p:cNvSpPr>
          <p:nvPr>
            <p:ph idx="1"/>
          </p:nvPr>
        </p:nvSpPr>
        <p:spPr>
          <a:xfrm>
            <a:off x="333376" y="785812"/>
            <a:ext cx="8467725" cy="3709988"/>
          </a:xfrm>
        </p:spPr>
        <p:txBody>
          <a:bodyPr rtlCol="0">
            <a:noAutofit/>
          </a:bodyPr>
          <a:lstStyle/>
          <a:p>
            <a:pPr algn="just" eaLnBrk="1" fontAlgn="auto" hangingPunct="1">
              <a:spcAft>
                <a:spcPts val="0"/>
              </a:spcAft>
              <a:defRPr/>
            </a:pPr>
            <a:r>
              <a:rPr lang="en-US" sz="1200" dirty="0"/>
              <a:t>Lanes are synchronized using initial lane alignment (ILA) sequence</a:t>
            </a:r>
          </a:p>
          <a:p>
            <a:pPr algn="just" eaLnBrk="1" fontAlgn="auto" hangingPunct="1">
              <a:spcAft>
                <a:spcPts val="0"/>
              </a:spcAft>
              <a:defRPr/>
            </a:pPr>
            <a:r>
              <a:rPr lang="en-US" sz="1200" dirty="0"/>
              <a:t>TX transmits ILA on next multi-frame boundary following CGS</a:t>
            </a:r>
          </a:p>
          <a:p>
            <a:pPr algn="just" eaLnBrk="1" fontAlgn="auto" hangingPunct="1">
              <a:spcAft>
                <a:spcPts val="0"/>
              </a:spcAft>
              <a:defRPr/>
            </a:pPr>
            <a:endParaRPr lang="en-US" sz="1200" dirty="0"/>
          </a:p>
          <a:p>
            <a:pPr algn="just" eaLnBrk="1" fontAlgn="auto" hangingPunct="1">
              <a:spcAft>
                <a:spcPts val="0"/>
              </a:spcAft>
              <a:defRPr/>
            </a:pPr>
            <a:endParaRPr lang="en-US" sz="1200" dirty="0"/>
          </a:p>
          <a:p>
            <a:pPr algn="just" eaLnBrk="1" fontAlgn="auto" hangingPunct="1">
              <a:spcAft>
                <a:spcPts val="0"/>
              </a:spcAft>
              <a:defRPr/>
            </a:pPr>
            <a:endParaRPr lang="en-US" sz="1200" dirty="0"/>
          </a:p>
          <a:p>
            <a:pPr algn="just" eaLnBrk="1" fontAlgn="auto" hangingPunct="1">
              <a:spcAft>
                <a:spcPts val="0"/>
              </a:spcAft>
              <a:defRPr/>
            </a:pPr>
            <a:endParaRPr lang="en-US" sz="1200" dirty="0"/>
          </a:p>
          <a:p>
            <a:pPr algn="just" eaLnBrk="1" fontAlgn="auto" hangingPunct="1">
              <a:spcAft>
                <a:spcPts val="0"/>
              </a:spcAft>
              <a:defRPr/>
            </a:pPr>
            <a:endParaRPr lang="en-US" sz="1200" dirty="0"/>
          </a:p>
          <a:p>
            <a:pPr algn="just" eaLnBrk="1" fontAlgn="auto" hangingPunct="1">
              <a:spcAft>
                <a:spcPts val="0"/>
              </a:spcAft>
              <a:buFont typeface="Arial" pitchFamily="34" charset="0"/>
              <a:buNone/>
              <a:defRPr/>
            </a:pPr>
            <a:endParaRPr lang="en-US" sz="1200" dirty="0"/>
          </a:p>
          <a:p>
            <a:pPr algn="just" eaLnBrk="1" fontAlgn="auto" hangingPunct="1">
              <a:spcAft>
                <a:spcPts val="0"/>
              </a:spcAft>
              <a:defRPr/>
            </a:pPr>
            <a:r>
              <a:rPr lang="en-US" sz="1200" dirty="0"/>
              <a:t>ILA is 4 multi-frames, containing configuration parameters and alignment symbols (A). 2</a:t>
            </a:r>
            <a:r>
              <a:rPr lang="en-US" sz="1200" baseline="30000" dirty="0"/>
              <a:t>nd</a:t>
            </a:r>
            <a:r>
              <a:rPr lang="en-US" sz="1200" dirty="0"/>
              <a:t> multi-frame contains link </a:t>
            </a:r>
            <a:r>
              <a:rPr lang="en-US" sz="1200" dirty="0" err="1"/>
              <a:t>config</a:t>
            </a:r>
            <a:r>
              <a:rPr lang="en-US" sz="1200" dirty="0"/>
              <a:t> information</a:t>
            </a:r>
          </a:p>
          <a:p>
            <a:pPr algn="just" eaLnBrk="1" fontAlgn="auto" hangingPunct="1">
              <a:spcAft>
                <a:spcPts val="0"/>
              </a:spcAft>
              <a:defRPr/>
            </a:pPr>
            <a:r>
              <a:rPr lang="en-US" sz="1200" dirty="0"/>
              <a:t>ILA is never scrambled, even if scrambling is enabled</a:t>
            </a:r>
          </a:p>
          <a:p>
            <a:pPr>
              <a:defRPr/>
            </a:pPr>
            <a:r>
              <a:rPr lang="en-US" sz="1200" dirty="0"/>
              <a:t>ILA information may be verified by the RX by using the checksum code</a:t>
            </a:r>
          </a:p>
          <a:p>
            <a:pPr>
              <a:defRPr/>
            </a:pPr>
            <a:r>
              <a:rPr lang="en-US" sz="1200" dirty="0"/>
              <a:t>ILA configuration parameters are NOT used to program the RX, the RX must already be set to receive the correct format</a:t>
            </a:r>
          </a:p>
          <a:p>
            <a:pPr>
              <a:defRPr/>
            </a:pPr>
            <a:endParaRPr lang="en-US" sz="1200" dirty="0"/>
          </a:p>
        </p:txBody>
      </p:sp>
      <p:pic>
        <p:nvPicPr>
          <p:cNvPr id="43013" name="Picture 6"/>
          <p:cNvPicPr>
            <a:picLocks noChangeAspect="1" noChangeArrowheads="1"/>
          </p:cNvPicPr>
          <p:nvPr/>
        </p:nvPicPr>
        <p:blipFill>
          <a:blip r:embed="rId3"/>
          <a:srcRect/>
          <a:stretch>
            <a:fillRect/>
          </a:stretch>
        </p:blipFill>
        <p:spPr bwMode="auto">
          <a:xfrm>
            <a:off x="834956" y="1496921"/>
            <a:ext cx="7474088" cy="1455252"/>
          </a:xfrm>
          <a:prstGeom prst="rect">
            <a:avLst/>
          </a:prstGeom>
          <a:noFill/>
          <a:ln w="9525">
            <a:noFill/>
            <a:miter lim="800000"/>
            <a:headEnd/>
            <a:tailEnd/>
          </a:ln>
        </p:spPr>
      </p:pic>
    </p:spTree>
    <p:extLst>
      <p:ext uri="{BB962C8B-B14F-4D97-AF65-F5344CB8AC3E}">
        <p14:creationId xmlns:p14="http://schemas.microsoft.com/office/powerpoint/2010/main" val="3157021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Configuration Data</a:t>
            </a:r>
            <a:br>
              <a:rPr lang="en-US" dirty="0"/>
            </a:br>
            <a:r>
              <a:rPr lang="en-US" sz="2800" dirty="0"/>
              <a:t>(Parameters for the Initial Frame Alignment) </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34</a:t>
            </a:fld>
            <a:endParaRPr lang="en-US"/>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5725" y="836612"/>
            <a:ext cx="3712495" cy="370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868" y="1549400"/>
            <a:ext cx="4405599" cy="245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666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914650"/>
            <a:ext cx="7772400" cy="1102519"/>
          </a:xfrm>
        </p:spPr>
        <p:txBody>
          <a:bodyPr>
            <a:noAutofit/>
          </a:bodyPr>
          <a:lstStyle/>
          <a:p>
            <a:pPr algn="l"/>
            <a:r>
              <a:rPr lang="en-US" sz="1000" dirty="0"/>
              <a:t>Oct 0 = ADJCNT</a:t>
            </a:r>
            <a:br>
              <a:rPr lang="en-US" sz="1000" dirty="0"/>
            </a:br>
            <a:r>
              <a:rPr lang="en-US" sz="1000" dirty="0"/>
              <a:t>Oct 1 = ADJDIR</a:t>
            </a:r>
            <a:br>
              <a:rPr lang="en-US" sz="1000" dirty="0"/>
            </a:br>
            <a:r>
              <a:rPr lang="en-US" sz="1000" dirty="0"/>
              <a:t>Oct 2 = Lane ID</a:t>
            </a:r>
            <a:br>
              <a:rPr lang="en-US" sz="1000" dirty="0"/>
            </a:br>
            <a:r>
              <a:rPr lang="en-US" sz="1000" dirty="0"/>
              <a:t>Oct 3 = # of Lanes</a:t>
            </a:r>
            <a:br>
              <a:rPr lang="en-US" sz="1000" dirty="0"/>
            </a:br>
            <a:r>
              <a:rPr lang="en-US" sz="1000" dirty="0"/>
              <a:t>Oct 4 = F </a:t>
            </a:r>
            <a:br>
              <a:rPr lang="en-US" sz="1000" dirty="0"/>
            </a:br>
            <a:r>
              <a:rPr lang="en-US" sz="1000" dirty="0"/>
              <a:t>Oct 5 = K</a:t>
            </a:r>
            <a:br>
              <a:rPr lang="en-US" sz="1000" dirty="0"/>
            </a:br>
            <a:r>
              <a:rPr lang="en-US" sz="1000" dirty="0"/>
              <a:t>Oct 6 = M</a:t>
            </a:r>
            <a:br>
              <a:rPr lang="en-US" sz="1000" dirty="0"/>
            </a:br>
            <a:r>
              <a:rPr lang="en-US" sz="1000" dirty="0"/>
              <a:t>Oct 7 = N</a:t>
            </a:r>
            <a:br>
              <a:rPr lang="en-US" sz="1000" dirty="0"/>
            </a:br>
            <a:r>
              <a:rPr lang="en-US" sz="1000" dirty="0"/>
              <a:t>Oct 8 = Subclass &amp; N’</a:t>
            </a:r>
            <a:br>
              <a:rPr lang="en-US" sz="1000" dirty="0"/>
            </a:br>
            <a:r>
              <a:rPr lang="en-US" sz="1000" dirty="0"/>
              <a:t>Oct 9 = S (4:0)</a:t>
            </a:r>
            <a:br>
              <a:rPr lang="en-US" sz="1000" dirty="0"/>
            </a:br>
            <a:r>
              <a:rPr lang="en-US" sz="1000" dirty="0"/>
              <a:t>Oct 10 = CF</a:t>
            </a:r>
            <a:br>
              <a:rPr lang="en-US" sz="1000" dirty="0"/>
            </a:br>
            <a:r>
              <a:rPr lang="en-US" sz="1000" dirty="0"/>
              <a:t>Oct 11 = </a:t>
            </a:r>
            <a:r>
              <a:rPr lang="en-US" sz="1000" dirty="0" err="1"/>
              <a:t>Resv</a:t>
            </a:r>
            <a:br>
              <a:rPr lang="en-US" sz="1000" dirty="0"/>
            </a:br>
            <a:r>
              <a:rPr lang="en-US" sz="1000" dirty="0"/>
              <a:t>Oct 12 = </a:t>
            </a:r>
            <a:r>
              <a:rPr lang="en-US" sz="1000" dirty="0" err="1"/>
              <a:t>Resv</a:t>
            </a:r>
            <a:br>
              <a:rPr lang="en-US" sz="1000" dirty="0"/>
            </a:br>
            <a:r>
              <a:rPr lang="en-US" sz="1000" dirty="0"/>
              <a:t>Oct 13 = Checksum   </a:t>
            </a:r>
            <a:br>
              <a:rPr lang="en-US" sz="1000" dirty="0"/>
            </a:br>
            <a:br>
              <a:rPr lang="en-US" sz="1000" dirty="0"/>
            </a:br>
            <a:r>
              <a:rPr lang="en-US" sz="1000" dirty="0"/>
              <a:t>00 00 9C 1C   0F 01 07 03   23 2F 0D 01  3C 00 00 00     Lane DA0           LMFS = 8224</a:t>
            </a:r>
            <a:br>
              <a:rPr lang="en-US" sz="1000" dirty="0"/>
            </a:br>
            <a:r>
              <a:rPr lang="en-US" sz="1000" dirty="0"/>
              <a:t>1   0    Q  R      5   4   3   2      9   8    7  6    13 12 11 10</a:t>
            </a:r>
            <a:br>
              <a:rPr lang="en-US" sz="1000" dirty="0"/>
            </a:br>
            <a:r>
              <a:rPr lang="en-US" sz="1000" dirty="0"/>
              <a:t>                         K   F   L   ID                    M   Checksum (octet 13)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9" y="2834"/>
            <a:ext cx="9025477" cy="223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85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Theinhardt Medium" charset="0"/>
                <a:ea typeface="ＭＳ Ｐゴシック" pitchFamily="34" charset="-128"/>
                <a:cs typeface="Theinhardt Medium" charset="0"/>
              </a:rPr>
              <a:t>Data Link Layer: Frame Alignment Monitoring</a:t>
            </a:r>
          </a:p>
        </p:txBody>
      </p:sp>
      <p:sp>
        <p:nvSpPr>
          <p:cNvPr id="5" name="Content Placeholder 2"/>
          <p:cNvSpPr txBox="1">
            <a:spLocks/>
          </p:cNvSpPr>
          <p:nvPr/>
        </p:nvSpPr>
        <p:spPr bwMode="auto">
          <a:xfrm>
            <a:off x="304800" y="771526"/>
            <a:ext cx="8531225" cy="3917156"/>
          </a:xfrm>
          <a:prstGeom prst="rect">
            <a:avLst/>
          </a:prstGeom>
          <a:noFill/>
          <a:ln w="9525">
            <a:noFill/>
            <a:miter lim="800000"/>
            <a:headEnd/>
            <a:tailEnd/>
          </a:ln>
        </p:spPr>
        <p:txBody>
          <a:bodyPr/>
          <a:lstStyle/>
          <a:p>
            <a:pPr marL="230188" indent="-230188" algn="just" fontAlgn="auto">
              <a:spcBef>
                <a:spcPts val="1000"/>
              </a:spcBef>
              <a:spcAft>
                <a:spcPts val="0"/>
              </a:spcAft>
              <a:buFont typeface="Arial" pitchFamily="34" charset="0"/>
              <a:buChar char="•"/>
              <a:defRPr/>
            </a:pPr>
            <a:r>
              <a:rPr lang="en-US" sz="1600" dirty="0">
                <a:latin typeface="Theinhardt Thin"/>
                <a:ea typeface="ＭＳ Ｐゴシック" charset="0"/>
                <a:cs typeface="Theinhardt Thin"/>
              </a:rPr>
              <a:t>Transmitter sends out user data after ILA sequence</a:t>
            </a:r>
          </a:p>
          <a:p>
            <a:pPr marL="230188" indent="-230188" algn="just" fontAlgn="auto">
              <a:spcBef>
                <a:spcPts val="1000"/>
              </a:spcBef>
              <a:spcAft>
                <a:spcPts val="0"/>
              </a:spcAft>
              <a:buFont typeface="Arial" pitchFamily="34" charset="0"/>
              <a:buChar char="•"/>
              <a:defRPr/>
            </a:pPr>
            <a:r>
              <a:rPr lang="en-US" sz="1600" dirty="0">
                <a:latin typeface="Theinhardt Thin"/>
                <a:ea typeface="ＭＳ Ｐゴシック" charset="0"/>
                <a:cs typeface="Theinhardt Thin"/>
              </a:rPr>
              <a:t>Alignment characters are inserted into data stream in special conditions to re-check alignment</a:t>
            </a:r>
          </a:p>
          <a:p>
            <a:pPr marL="569913" lvl="1" indent="-285750" algn="just" fontAlgn="auto">
              <a:spcBef>
                <a:spcPct val="20000"/>
              </a:spcBef>
              <a:spcAft>
                <a:spcPts val="0"/>
              </a:spcAft>
              <a:buFont typeface="Arial" pitchFamily="34" charset="0"/>
              <a:buChar char="–"/>
              <a:defRPr/>
            </a:pPr>
            <a:r>
              <a:rPr lang="en-US" sz="1400" dirty="0">
                <a:solidFill>
                  <a:prstClr val="black"/>
                </a:solidFill>
                <a:latin typeface="Theinhardt Thin"/>
                <a:ea typeface="ＭＳ Ｐゴシック" charset="0"/>
              </a:rPr>
              <a:t>If last octet in 2 successive frame are equal </a:t>
            </a:r>
            <a:r>
              <a:rPr lang="en-US" sz="1400" dirty="0">
                <a:solidFill>
                  <a:prstClr val="black"/>
                </a:solidFill>
                <a:latin typeface="Theinhardt Thin"/>
                <a:ea typeface="ＭＳ Ｐゴシック" charset="0"/>
                <a:sym typeface="Wingdings" pitchFamily="2" charset="2"/>
              </a:rPr>
              <a:t> transmitter replaces latter octet with </a:t>
            </a:r>
            <a:r>
              <a:rPr lang="en-US" sz="1400" dirty="0">
                <a:solidFill>
                  <a:srgbClr val="FF0000"/>
                </a:solidFill>
                <a:latin typeface="Theinhardt Thin"/>
                <a:ea typeface="ＭＳ Ｐゴシック" charset="0"/>
                <a:sym typeface="Wingdings" pitchFamily="2" charset="2"/>
              </a:rPr>
              <a:t>K28.7</a:t>
            </a:r>
            <a:r>
              <a:rPr lang="en-US" sz="1400" dirty="0">
                <a:solidFill>
                  <a:prstClr val="black"/>
                </a:solidFill>
                <a:latin typeface="Theinhardt Thin"/>
                <a:ea typeface="ＭＳ Ｐゴシック" charset="0"/>
                <a:sym typeface="Wingdings" pitchFamily="2" charset="2"/>
              </a:rPr>
              <a:t> (/F) symbol (scrambling disabled)</a:t>
            </a:r>
          </a:p>
          <a:p>
            <a:pPr marL="569913" lvl="1" indent="-285750" algn="just" fontAlgn="auto">
              <a:spcBef>
                <a:spcPct val="20000"/>
              </a:spcBef>
              <a:spcAft>
                <a:spcPts val="0"/>
              </a:spcAft>
              <a:buFont typeface="Arial" pitchFamily="34" charset="0"/>
              <a:buChar char="–"/>
              <a:defRPr/>
            </a:pPr>
            <a:r>
              <a:rPr lang="en-US" sz="1400" dirty="0">
                <a:solidFill>
                  <a:prstClr val="black"/>
                </a:solidFill>
                <a:latin typeface="Theinhardt Thin"/>
                <a:ea typeface="ＭＳ Ｐゴシック" charset="0"/>
                <a:sym typeface="Wingdings" pitchFamily="2" charset="2"/>
              </a:rPr>
              <a:t>If last octet of a multi-frame is equal to last octet in previous frame  replace latter octet with </a:t>
            </a:r>
            <a:r>
              <a:rPr lang="en-US" sz="1400" dirty="0">
                <a:solidFill>
                  <a:srgbClr val="FF0000"/>
                </a:solidFill>
                <a:latin typeface="Theinhardt Thin"/>
                <a:ea typeface="ＭＳ Ｐゴシック" charset="0"/>
                <a:sym typeface="Wingdings" pitchFamily="2" charset="2"/>
              </a:rPr>
              <a:t>K28.3</a:t>
            </a:r>
            <a:r>
              <a:rPr lang="en-US" sz="1400" dirty="0">
                <a:solidFill>
                  <a:prstClr val="black"/>
                </a:solidFill>
                <a:latin typeface="Theinhardt Thin"/>
                <a:ea typeface="ＭＳ Ｐゴシック" charset="0"/>
                <a:sym typeface="Wingdings" pitchFamily="2" charset="2"/>
              </a:rPr>
              <a:t> (/A) symbol</a:t>
            </a:r>
          </a:p>
          <a:p>
            <a:pPr marL="230188" indent="-230188" algn="just" fontAlgn="auto">
              <a:spcBef>
                <a:spcPts val="1000"/>
              </a:spcBef>
              <a:spcAft>
                <a:spcPts val="0"/>
              </a:spcAft>
              <a:buFont typeface="Arial" pitchFamily="34" charset="0"/>
              <a:buChar char="•"/>
              <a:defRPr/>
            </a:pPr>
            <a:r>
              <a:rPr lang="en-US" sz="1600" dirty="0">
                <a:solidFill>
                  <a:prstClr val="black"/>
                </a:solidFill>
                <a:latin typeface="Theinhardt Thin"/>
                <a:ea typeface="ＭＳ Ｐゴシック" charset="0"/>
                <a:cs typeface="Theinhardt Thin"/>
              </a:rPr>
              <a:t>Receiver “undoes” the special character replacement so no information is lost</a:t>
            </a:r>
          </a:p>
          <a:p>
            <a:pPr marL="230188" indent="-230188" algn="just" fontAlgn="auto">
              <a:spcBef>
                <a:spcPts val="1000"/>
              </a:spcBef>
              <a:spcAft>
                <a:spcPts val="0"/>
              </a:spcAft>
              <a:buFont typeface="Arial" pitchFamily="34" charset="0"/>
              <a:buChar char="•"/>
              <a:defRPr/>
            </a:pPr>
            <a:r>
              <a:rPr lang="en-US" sz="1600" dirty="0">
                <a:solidFill>
                  <a:prstClr val="black"/>
                </a:solidFill>
                <a:latin typeface="Theinhardt Thin"/>
                <a:ea typeface="ＭＳ Ｐゴシック" charset="0"/>
                <a:cs typeface="Theinhardt Thin"/>
              </a:rPr>
              <a:t>Most often the receiver will report the error and the system will need to resynchronize</a:t>
            </a:r>
          </a:p>
          <a:p>
            <a:pPr marL="112713" indent="-285750" algn="just" fontAlgn="auto">
              <a:spcBef>
                <a:spcPct val="20000"/>
              </a:spcBef>
              <a:spcAft>
                <a:spcPts val="0"/>
              </a:spcAft>
              <a:defRPr/>
            </a:pPr>
            <a:endParaRPr lang="en-US" sz="1600" dirty="0">
              <a:solidFill>
                <a:prstClr val="black"/>
              </a:solidFill>
              <a:latin typeface="Theinhardt Thin"/>
              <a:ea typeface="ＭＳ Ｐゴシック" charset="0"/>
            </a:endParaRPr>
          </a:p>
          <a:p>
            <a:pPr marL="230188" indent="-230188" algn="just" fontAlgn="auto">
              <a:spcBef>
                <a:spcPts val="1000"/>
              </a:spcBef>
              <a:spcAft>
                <a:spcPts val="0"/>
              </a:spcAft>
              <a:buFont typeface="Arial" pitchFamily="34" charset="0"/>
              <a:buChar char="•"/>
              <a:defRPr/>
            </a:pPr>
            <a:endParaRPr lang="en-US" sz="1600" dirty="0">
              <a:latin typeface="Theinhardt Thin"/>
              <a:ea typeface="ＭＳ Ｐゴシック" charset="0"/>
              <a:cs typeface="Theinhardt Thin"/>
            </a:endParaRPr>
          </a:p>
        </p:txBody>
      </p:sp>
    </p:spTree>
    <p:extLst>
      <p:ext uri="{BB962C8B-B14F-4D97-AF65-F5344CB8AC3E}">
        <p14:creationId xmlns:p14="http://schemas.microsoft.com/office/powerpoint/2010/main" val="3099061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53418" y="0"/>
            <a:ext cx="8458200" cy="610791"/>
          </a:xfrm>
        </p:spPr>
        <p:txBody>
          <a:bodyPr/>
          <a:lstStyle/>
          <a:p>
            <a:r>
              <a:rPr lang="en-US" dirty="0">
                <a:latin typeface="Theinhardt Medium" charset="0"/>
                <a:ea typeface="ＭＳ Ｐゴシック" pitchFamily="34" charset="-128"/>
                <a:cs typeface="Theinhardt Medium" charset="0"/>
              </a:rPr>
              <a:t>Data Link Layer: Frame Alignment Monitoring</a:t>
            </a:r>
          </a:p>
        </p:txBody>
      </p:sp>
      <p:sp>
        <p:nvSpPr>
          <p:cNvPr id="44035" name="TextBox 4"/>
          <p:cNvSpPr txBox="1">
            <a:spLocks noChangeArrowheads="1"/>
          </p:cNvSpPr>
          <p:nvPr/>
        </p:nvSpPr>
        <p:spPr bwMode="auto">
          <a:xfrm>
            <a:off x="152400" y="4800600"/>
            <a:ext cx="5334000" cy="461665"/>
          </a:xfrm>
          <a:prstGeom prst="rect">
            <a:avLst/>
          </a:prstGeom>
          <a:noFill/>
          <a:ln w="9525">
            <a:noFill/>
            <a:miter lim="800000"/>
            <a:headEnd/>
            <a:tailEnd/>
          </a:ln>
        </p:spPr>
        <p:txBody>
          <a:bodyPr>
            <a:spAutoFit/>
          </a:bodyPr>
          <a:lstStyle/>
          <a:p>
            <a:pPr defTabSz="908050"/>
            <a:r>
              <a:rPr lang="en-US" b="1">
                <a:solidFill>
                  <a:srgbClr val="FFFFFF"/>
                </a:solidFill>
                <a:latin typeface="Calibri" pitchFamily="34" charset="0"/>
              </a:rPr>
              <a:t>TI Information – NDA Required</a:t>
            </a:r>
            <a:endParaRPr lang="en-US" sz="2400" b="1">
              <a:solidFill>
                <a:srgbClr val="FFFFFF"/>
              </a:solidFill>
              <a:latin typeface="Times New Roman" pitchFamily="18" charset="0"/>
            </a:endParaRPr>
          </a:p>
        </p:txBody>
      </p:sp>
      <p:sp>
        <p:nvSpPr>
          <p:cNvPr id="5" name="Content Placeholder 2"/>
          <p:cNvSpPr txBox="1">
            <a:spLocks/>
          </p:cNvSpPr>
          <p:nvPr/>
        </p:nvSpPr>
        <p:spPr bwMode="auto">
          <a:xfrm>
            <a:off x="606425" y="771525"/>
            <a:ext cx="7287715" cy="3194482"/>
          </a:xfrm>
          <a:prstGeom prst="rect">
            <a:avLst/>
          </a:prstGeom>
          <a:noFill/>
          <a:ln w="9525">
            <a:noFill/>
            <a:miter lim="800000"/>
            <a:headEnd/>
            <a:tailEnd/>
          </a:ln>
        </p:spPr>
        <p:txBody>
          <a:bodyPr/>
          <a:lstStyle/>
          <a:p>
            <a:pPr marL="230188" indent="-230188" algn="just" fontAlgn="auto">
              <a:spcBef>
                <a:spcPts val="1000"/>
              </a:spcBef>
              <a:spcAft>
                <a:spcPts val="0"/>
              </a:spcAft>
              <a:buFont typeface="Arial" pitchFamily="34" charset="0"/>
              <a:buChar char="•"/>
              <a:defRPr/>
            </a:pPr>
            <a:r>
              <a:rPr lang="en-US" sz="2000" dirty="0">
                <a:latin typeface="Theinhardt Thin"/>
                <a:ea typeface="ＭＳ Ｐゴシック" charset="0"/>
                <a:cs typeface="Theinhardt Thin"/>
              </a:rPr>
              <a:t>Transmitter sends out user data after ILA sequence</a:t>
            </a:r>
          </a:p>
          <a:p>
            <a:pPr marL="230188" indent="-230188" algn="just" fontAlgn="auto">
              <a:spcBef>
                <a:spcPts val="1000"/>
              </a:spcBef>
              <a:spcAft>
                <a:spcPts val="0"/>
              </a:spcAft>
              <a:buFont typeface="Arial" pitchFamily="34" charset="0"/>
              <a:buChar char="•"/>
              <a:defRPr/>
            </a:pPr>
            <a:r>
              <a:rPr lang="en-US" sz="2000" dirty="0">
                <a:latin typeface="Theinhardt Thin"/>
                <a:ea typeface="ＭＳ Ｐゴシック" charset="0"/>
                <a:cs typeface="Theinhardt Thin"/>
              </a:rPr>
              <a:t>Alignment characters are inserted into data stream in special conditions to re-check alignment</a:t>
            </a:r>
          </a:p>
          <a:p>
            <a:pPr marL="569913" lvl="1" indent="-285750" algn="just" fontAlgn="auto">
              <a:spcBef>
                <a:spcPct val="20000"/>
              </a:spcBef>
              <a:spcAft>
                <a:spcPts val="0"/>
              </a:spcAft>
              <a:buFont typeface="Arial" pitchFamily="34" charset="0"/>
              <a:buChar char="–"/>
              <a:defRPr/>
            </a:pPr>
            <a:r>
              <a:rPr lang="en-US" dirty="0">
                <a:solidFill>
                  <a:prstClr val="black"/>
                </a:solidFill>
                <a:latin typeface="Theinhardt Thin"/>
                <a:ea typeface="ＭＳ Ｐゴシック" charset="0"/>
              </a:rPr>
              <a:t>If last octet in 2 successive frame are equal </a:t>
            </a:r>
            <a:r>
              <a:rPr lang="en-US" dirty="0">
                <a:solidFill>
                  <a:prstClr val="black"/>
                </a:solidFill>
                <a:latin typeface="Theinhardt Thin"/>
                <a:ea typeface="ＭＳ Ｐゴシック" charset="0"/>
                <a:sym typeface="Wingdings" pitchFamily="2" charset="2"/>
              </a:rPr>
              <a:t> transmitter replaces latter octet with </a:t>
            </a:r>
            <a:r>
              <a:rPr lang="en-US" dirty="0">
                <a:solidFill>
                  <a:srgbClr val="FF0000"/>
                </a:solidFill>
                <a:latin typeface="Theinhardt Thin"/>
                <a:ea typeface="ＭＳ Ｐゴシック" charset="0"/>
                <a:sym typeface="Wingdings" pitchFamily="2" charset="2"/>
              </a:rPr>
              <a:t>K28.7</a:t>
            </a:r>
            <a:r>
              <a:rPr lang="en-US" dirty="0">
                <a:solidFill>
                  <a:prstClr val="black"/>
                </a:solidFill>
                <a:latin typeface="Theinhardt Thin"/>
                <a:ea typeface="ＭＳ Ｐゴシック" charset="0"/>
                <a:sym typeface="Wingdings" pitchFamily="2" charset="2"/>
              </a:rPr>
              <a:t> symbol (scrambling disabled)</a:t>
            </a:r>
          </a:p>
          <a:p>
            <a:pPr marL="569913" lvl="1" indent="-285750" algn="just" fontAlgn="auto">
              <a:spcBef>
                <a:spcPct val="20000"/>
              </a:spcBef>
              <a:spcAft>
                <a:spcPts val="0"/>
              </a:spcAft>
              <a:buFont typeface="Arial" pitchFamily="34" charset="0"/>
              <a:buChar char="–"/>
              <a:defRPr/>
            </a:pPr>
            <a:r>
              <a:rPr lang="en-US" dirty="0">
                <a:solidFill>
                  <a:prstClr val="black"/>
                </a:solidFill>
                <a:latin typeface="Theinhardt Thin"/>
                <a:ea typeface="ＭＳ Ｐゴシック" charset="0"/>
                <a:sym typeface="Wingdings" pitchFamily="2" charset="2"/>
              </a:rPr>
              <a:t>If last octet of a multi-frame is equal to last octet in previous frame  replace latter octet with </a:t>
            </a:r>
            <a:r>
              <a:rPr lang="en-US" dirty="0">
                <a:solidFill>
                  <a:srgbClr val="FF0000"/>
                </a:solidFill>
                <a:latin typeface="Theinhardt Thin"/>
                <a:ea typeface="ＭＳ Ｐゴシック" charset="0"/>
                <a:sym typeface="Wingdings" pitchFamily="2" charset="2"/>
              </a:rPr>
              <a:t>K28.3</a:t>
            </a:r>
            <a:r>
              <a:rPr lang="en-US" dirty="0">
                <a:solidFill>
                  <a:prstClr val="black"/>
                </a:solidFill>
                <a:latin typeface="Theinhardt Thin"/>
                <a:ea typeface="ＭＳ Ｐゴシック" charset="0"/>
                <a:sym typeface="Wingdings" pitchFamily="2" charset="2"/>
              </a:rPr>
              <a:t> symbol</a:t>
            </a:r>
          </a:p>
          <a:p>
            <a:pPr marL="230188" indent="-230188" algn="just" fontAlgn="auto">
              <a:spcBef>
                <a:spcPts val="1000"/>
              </a:spcBef>
              <a:spcAft>
                <a:spcPts val="0"/>
              </a:spcAft>
              <a:buFont typeface="Arial" pitchFamily="34" charset="0"/>
              <a:buChar char="•"/>
              <a:defRPr/>
            </a:pPr>
            <a:r>
              <a:rPr lang="en-US" sz="2000" dirty="0">
                <a:solidFill>
                  <a:prstClr val="black"/>
                </a:solidFill>
                <a:latin typeface="Theinhardt Thin"/>
                <a:ea typeface="ＭＳ Ｐゴシック" charset="0"/>
                <a:cs typeface="Theinhardt Thin"/>
              </a:rPr>
              <a:t>Receiver “undoes” the special character replacement</a:t>
            </a:r>
          </a:p>
          <a:p>
            <a:pPr marL="230188" indent="-230188" algn="just" fontAlgn="auto">
              <a:spcBef>
                <a:spcPts val="1000"/>
              </a:spcBef>
              <a:spcAft>
                <a:spcPts val="0"/>
              </a:spcAft>
              <a:buFont typeface="Arial" pitchFamily="34" charset="0"/>
              <a:buChar char="•"/>
              <a:defRPr/>
            </a:pPr>
            <a:r>
              <a:rPr lang="en-US" sz="2000" dirty="0">
                <a:solidFill>
                  <a:prstClr val="black"/>
                </a:solidFill>
                <a:latin typeface="Theinhardt Thin"/>
                <a:ea typeface="ＭＳ Ｐゴシック" charset="0"/>
                <a:cs typeface="Theinhardt Thin"/>
              </a:rPr>
              <a:t>Receiver will re-align it’s frame clock to alignment characters under certain conditions or report an error</a:t>
            </a:r>
          </a:p>
          <a:p>
            <a:pPr algn="just" fontAlgn="auto">
              <a:spcBef>
                <a:spcPts val="1000"/>
              </a:spcBef>
              <a:spcAft>
                <a:spcPts val="0"/>
              </a:spcAft>
              <a:defRPr/>
            </a:pPr>
            <a:endParaRPr lang="en-US" sz="2000" dirty="0"/>
          </a:p>
          <a:p>
            <a:pPr marL="230188" indent="-230188" algn="just" fontAlgn="auto">
              <a:spcBef>
                <a:spcPts val="1000"/>
              </a:spcBef>
              <a:spcAft>
                <a:spcPts val="0"/>
              </a:spcAft>
              <a:buFont typeface="Arial" pitchFamily="34" charset="0"/>
              <a:buChar char="•"/>
              <a:defRPr/>
            </a:pPr>
            <a:endParaRPr lang="en-US" sz="2000" dirty="0">
              <a:solidFill>
                <a:prstClr val="black"/>
              </a:solidFill>
              <a:latin typeface="Theinhardt Thin"/>
              <a:ea typeface="ＭＳ Ｐゴシック" charset="0"/>
              <a:cs typeface="Theinhardt Thin"/>
            </a:endParaRPr>
          </a:p>
          <a:p>
            <a:pPr marL="112713" indent="-285750" algn="just" fontAlgn="auto">
              <a:spcBef>
                <a:spcPct val="20000"/>
              </a:spcBef>
              <a:spcAft>
                <a:spcPts val="0"/>
              </a:spcAft>
              <a:defRPr/>
            </a:pPr>
            <a:endParaRPr lang="en-US" sz="2000" dirty="0">
              <a:solidFill>
                <a:prstClr val="black"/>
              </a:solidFill>
              <a:latin typeface="Theinhardt Thin"/>
              <a:ea typeface="ＭＳ Ｐゴシック" charset="0"/>
            </a:endParaRPr>
          </a:p>
          <a:p>
            <a:pPr marL="230188" indent="-230188" algn="just" fontAlgn="auto">
              <a:spcBef>
                <a:spcPts val="1000"/>
              </a:spcBef>
              <a:spcAft>
                <a:spcPts val="0"/>
              </a:spcAft>
              <a:buFont typeface="Arial" pitchFamily="34" charset="0"/>
              <a:buChar char="•"/>
              <a:defRPr/>
            </a:pPr>
            <a:endParaRPr lang="en-US" sz="2000" dirty="0">
              <a:latin typeface="Theinhardt Thin"/>
              <a:ea typeface="ＭＳ Ｐゴシック" charset="0"/>
              <a:cs typeface="Theinhardt Thin"/>
            </a:endParaRPr>
          </a:p>
        </p:txBody>
      </p:sp>
    </p:spTree>
    <p:extLst>
      <p:ext uri="{BB962C8B-B14F-4D97-AF65-F5344CB8AC3E}">
        <p14:creationId xmlns:p14="http://schemas.microsoft.com/office/powerpoint/2010/main" val="3698603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Frame Alignment Monitoring</a:t>
            </a:r>
          </a:p>
        </p:txBody>
      </p:sp>
      <p:sp>
        <p:nvSpPr>
          <p:cNvPr id="4" name="Slide Number Placeholder 3"/>
          <p:cNvSpPr>
            <a:spLocks noGrp="1"/>
          </p:cNvSpPr>
          <p:nvPr>
            <p:ph type="sldNum" sz="quarter" idx="10"/>
          </p:nvPr>
        </p:nvSpPr>
        <p:spPr/>
        <p:txBody>
          <a:bodyPr/>
          <a:lstStyle/>
          <a:p>
            <a:fld id="{3B20521C-F793-4067-BB07-C7AF74E21EF3}" type="slidenum">
              <a:rPr lang="en-US" smtClean="0"/>
              <a:pPr/>
              <a:t>38</a:t>
            </a:fld>
            <a:endParaRPr lang="en-US"/>
          </a:p>
        </p:txBody>
      </p:sp>
      <p:pic>
        <p:nvPicPr>
          <p:cNvPr id="1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9660" y="839836"/>
            <a:ext cx="6524680" cy="275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74169" y="742044"/>
            <a:ext cx="770021" cy="369332"/>
          </a:xfrm>
          <a:prstGeom prst="rect">
            <a:avLst/>
          </a:prstGeom>
          <a:noFill/>
        </p:spPr>
        <p:txBody>
          <a:bodyPr wrap="square" rtlCol="0">
            <a:spAutoFit/>
          </a:bodyPr>
          <a:lstStyle/>
          <a:p>
            <a:r>
              <a:rPr lang="en-US" dirty="0">
                <a:solidFill>
                  <a:srgbClr val="FF0000"/>
                </a:solidFill>
              </a:rPr>
              <a:t>1</a:t>
            </a:r>
          </a:p>
        </p:txBody>
      </p:sp>
      <p:sp>
        <p:nvSpPr>
          <p:cNvPr id="13" name="TextBox 12"/>
          <p:cNvSpPr txBox="1"/>
          <p:nvPr/>
        </p:nvSpPr>
        <p:spPr>
          <a:xfrm>
            <a:off x="7443537" y="1389855"/>
            <a:ext cx="770021" cy="369332"/>
          </a:xfrm>
          <a:prstGeom prst="rect">
            <a:avLst/>
          </a:prstGeom>
          <a:noFill/>
        </p:spPr>
        <p:txBody>
          <a:bodyPr wrap="square" rtlCol="0">
            <a:spAutoFit/>
          </a:bodyPr>
          <a:lstStyle/>
          <a:p>
            <a:r>
              <a:rPr lang="en-US" dirty="0">
                <a:solidFill>
                  <a:srgbClr val="FF0000"/>
                </a:solidFill>
              </a:rPr>
              <a:t>2</a:t>
            </a:r>
          </a:p>
        </p:txBody>
      </p:sp>
      <p:sp>
        <p:nvSpPr>
          <p:cNvPr id="15" name="TextBox 14"/>
          <p:cNvSpPr txBox="1"/>
          <p:nvPr/>
        </p:nvSpPr>
        <p:spPr>
          <a:xfrm>
            <a:off x="7523747" y="2469688"/>
            <a:ext cx="770021" cy="369332"/>
          </a:xfrm>
          <a:prstGeom prst="rect">
            <a:avLst/>
          </a:prstGeom>
          <a:noFill/>
        </p:spPr>
        <p:txBody>
          <a:bodyPr wrap="square" rtlCol="0">
            <a:spAutoFit/>
          </a:bodyPr>
          <a:lstStyle/>
          <a:p>
            <a:r>
              <a:rPr lang="en-US" dirty="0">
                <a:solidFill>
                  <a:srgbClr val="FF0000"/>
                </a:solidFill>
              </a:rPr>
              <a:t>3</a:t>
            </a:r>
          </a:p>
        </p:txBody>
      </p:sp>
      <p:sp>
        <p:nvSpPr>
          <p:cNvPr id="8" name="TextBox 7"/>
          <p:cNvSpPr txBox="1"/>
          <p:nvPr/>
        </p:nvSpPr>
        <p:spPr>
          <a:xfrm>
            <a:off x="1526006" y="3853114"/>
            <a:ext cx="6091989" cy="523220"/>
          </a:xfrm>
          <a:prstGeom prst="rect">
            <a:avLst/>
          </a:prstGeom>
          <a:noFill/>
        </p:spPr>
        <p:txBody>
          <a:bodyPr wrap="square" rtlCol="0">
            <a:spAutoFit/>
          </a:bodyPr>
          <a:lstStyle/>
          <a:p>
            <a:r>
              <a:rPr lang="en-US" sz="1400" dirty="0" err="1"/>
              <a:t>Multiframe</a:t>
            </a:r>
            <a:r>
              <a:rPr lang="en-US" sz="1400" dirty="0"/>
              <a:t> alignment is the same concept, except that a /A/ character is inserted if the second consecutive frame is the last frame of a </a:t>
            </a:r>
            <a:r>
              <a:rPr lang="en-US" sz="1400" dirty="0" err="1"/>
              <a:t>multiframe</a:t>
            </a:r>
            <a:endParaRPr lang="en-US" sz="1400" dirty="0"/>
          </a:p>
        </p:txBody>
      </p:sp>
      <p:cxnSp>
        <p:nvCxnSpPr>
          <p:cNvPr id="5" name="Straight Arrow Connector 4"/>
          <p:cNvCxnSpPr/>
          <p:nvPr/>
        </p:nvCxnSpPr>
        <p:spPr>
          <a:xfrm>
            <a:off x="2184400" y="1389855"/>
            <a:ext cx="1109133"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09801" y="1126065"/>
            <a:ext cx="1041400" cy="230832"/>
          </a:xfrm>
          <a:prstGeom prst="rect">
            <a:avLst/>
          </a:prstGeom>
          <a:noFill/>
        </p:spPr>
        <p:txBody>
          <a:bodyPr wrap="square" rtlCol="0">
            <a:spAutoFit/>
          </a:bodyPr>
          <a:lstStyle/>
          <a:p>
            <a:r>
              <a:rPr lang="en-US" sz="900" dirty="0"/>
              <a:t>1 frame, 4 octets</a:t>
            </a:r>
          </a:p>
        </p:txBody>
      </p:sp>
    </p:spTree>
    <p:extLst>
      <p:ext uri="{BB962C8B-B14F-4D97-AF65-F5344CB8AC3E}">
        <p14:creationId xmlns:p14="http://schemas.microsoft.com/office/powerpoint/2010/main" val="2463849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a:latin typeface="Theinhardt Medium" charset="0"/>
                <a:ea typeface="ＭＳ Ｐゴシック" pitchFamily="34" charset="-128"/>
                <a:cs typeface="Theinhardt Medium" charset="0"/>
              </a:rPr>
              <a:t>Error Reporting</a:t>
            </a:r>
          </a:p>
        </p:txBody>
      </p:sp>
      <p:sp>
        <p:nvSpPr>
          <p:cNvPr id="3" name="Content Placeholder 2"/>
          <p:cNvSpPr>
            <a:spLocks noGrp="1"/>
          </p:cNvSpPr>
          <p:nvPr>
            <p:ph idx="1"/>
          </p:nvPr>
        </p:nvSpPr>
        <p:spPr>
          <a:xfrm>
            <a:off x="333376" y="785812"/>
            <a:ext cx="8467725" cy="3709988"/>
          </a:xfrm>
        </p:spPr>
        <p:txBody>
          <a:bodyPr rtlCol="0">
            <a:normAutofit fontScale="92500" lnSpcReduction="10000"/>
          </a:bodyPr>
          <a:lstStyle/>
          <a:p>
            <a:pPr marL="285750" lvl="1" algn="just" eaLnBrk="1" fontAlgn="auto" hangingPunct="1">
              <a:spcAft>
                <a:spcPts val="0"/>
              </a:spcAft>
              <a:buFont typeface="Arial" pitchFamily="34" charset="0"/>
              <a:buChar char="•"/>
              <a:defRPr/>
            </a:pPr>
            <a:r>
              <a:rPr lang="en-US" dirty="0"/>
              <a:t>Standard lists the following  four errors which must be detected by each receiver. </a:t>
            </a:r>
          </a:p>
          <a:p>
            <a:pPr marL="285750" lvl="1" algn="just" eaLnBrk="1" fontAlgn="auto" hangingPunct="1">
              <a:spcAft>
                <a:spcPts val="0"/>
              </a:spcAft>
              <a:buFont typeface="Arial" pitchFamily="34" charset="0"/>
              <a:buChar char="•"/>
              <a:defRPr/>
            </a:pPr>
            <a:endParaRPr lang="en-US" sz="1050" dirty="0"/>
          </a:p>
          <a:p>
            <a:pPr marL="742950" lvl="2" indent="-285750" algn="just" eaLnBrk="1" fontAlgn="auto" hangingPunct="1">
              <a:spcAft>
                <a:spcPts val="0"/>
              </a:spcAft>
              <a:defRPr/>
            </a:pPr>
            <a:r>
              <a:rPr lang="en-US" dirty="0"/>
              <a:t>8B/10B disparity error</a:t>
            </a:r>
          </a:p>
          <a:p>
            <a:pPr marL="742950" lvl="2" indent="-285750" algn="just" eaLnBrk="1" fontAlgn="auto" hangingPunct="1">
              <a:spcAft>
                <a:spcPts val="0"/>
              </a:spcAft>
              <a:defRPr/>
            </a:pPr>
            <a:r>
              <a:rPr lang="en-US" dirty="0"/>
              <a:t>8B/10B not-in-table code error</a:t>
            </a:r>
          </a:p>
          <a:p>
            <a:pPr marL="742950" lvl="2" indent="-285750" algn="just" eaLnBrk="1" fontAlgn="auto" hangingPunct="1">
              <a:spcAft>
                <a:spcPts val="0"/>
              </a:spcAft>
              <a:defRPr/>
            </a:pPr>
            <a:r>
              <a:rPr lang="en-US" dirty="0"/>
              <a:t>Control character in wrong position (e.g. frame / multi-frame alignment error)</a:t>
            </a:r>
          </a:p>
          <a:p>
            <a:pPr marL="742950" lvl="2" indent="-285750" algn="just" eaLnBrk="1" fontAlgn="auto" hangingPunct="1">
              <a:spcAft>
                <a:spcPts val="0"/>
              </a:spcAft>
              <a:defRPr/>
            </a:pPr>
            <a:r>
              <a:rPr lang="en-US" dirty="0"/>
              <a:t>Code Group Synchronization error</a:t>
            </a:r>
          </a:p>
          <a:p>
            <a:pPr marL="457200" lvl="2" indent="0" algn="just" eaLnBrk="1" fontAlgn="auto" hangingPunct="1">
              <a:spcAft>
                <a:spcPts val="0"/>
              </a:spcAft>
              <a:buFont typeface="Arial" pitchFamily="34" charset="0"/>
              <a:buNone/>
              <a:defRPr/>
            </a:pPr>
            <a:endParaRPr lang="en-US" sz="1050" dirty="0"/>
          </a:p>
          <a:p>
            <a:pPr marL="285750" lvl="1" algn="just" eaLnBrk="1" fontAlgn="auto" hangingPunct="1">
              <a:spcAft>
                <a:spcPts val="0"/>
              </a:spcAft>
              <a:buFont typeface="Arial" pitchFamily="34" charset="0"/>
              <a:buChar char="•"/>
              <a:defRPr/>
            </a:pPr>
            <a:r>
              <a:rPr lang="en-US" dirty="0"/>
              <a:t>Receiver may also detect:</a:t>
            </a:r>
            <a:endParaRPr lang="en-US" sz="1050" dirty="0"/>
          </a:p>
          <a:p>
            <a:pPr marL="685800" lvl="2" algn="just" eaLnBrk="1" fontAlgn="auto" hangingPunct="1">
              <a:spcAft>
                <a:spcPts val="0"/>
              </a:spcAft>
              <a:defRPr/>
            </a:pPr>
            <a:r>
              <a:rPr lang="en-US" dirty="0"/>
              <a:t>Elastic buffer overflow (indicative of bad RBD value)</a:t>
            </a:r>
          </a:p>
          <a:p>
            <a:pPr marL="685800" lvl="2" algn="just" eaLnBrk="1" fontAlgn="auto" hangingPunct="1">
              <a:spcAft>
                <a:spcPts val="0"/>
              </a:spcAft>
              <a:defRPr/>
            </a:pPr>
            <a:r>
              <a:rPr lang="en-US" dirty="0"/>
              <a:t>Link configuration error (TX and RX parameters do not match)</a:t>
            </a:r>
          </a:p>
          <a:p>
            <a:pPr marL="685800" lvl="2" algn="just" eaLnBrk="1" fontAlgn="auto" hangingPunct="1">
              <a:spcAft>
                <a:spcPts val="0"/>
              </a:spcAft>
              <a:defRPr/>
            </a:pPr>
            <a:r>
              <a:rPr lang="en-US" dirty="0"/>
              <a:t>LMFC reset</a:t>
            </a:r>
          </a:p>
          <a:p>
            <a:pPr marL="685800" lvl="2" algn="just" eaLnBrk="1" fontAlgn="auto" hangingPunct="1">
              <a:spcAft>
                <a:spcPts val="0"/>
              </a:spcAft>
              <a:defRPr/>
            </a:pPr>
            <a:r>
              <a:rPr lang="en-US" dirty="0"/>
              <a:t>Errant SYSREF detected</a:t>
            </a:r>
          </a:p>
          <a:p>
            <a:pPr marL="685800" lvl="2" algn="just" eaLnBrk="1" fontAlgn="auto" hangingPunct="1">
              <a:spcAft>
                <a:spcPts val="0"/>
              </a:spcAft>
              <a:defRPr/>
            </a:pPr>
            <a:r>
              <a:rPr lang="en-US" dirty="0"/>
              <a:t>And others…</a:t>
            </a:r>
          </a:p>
          <a:p>
            <a:pPr marL="685800" lvl="2" algn="just" eaLnBrk="1" fontAlgn="auto" hangingPunct="1">
              <a:spcAft>
                <a:spcPts val="0"/>
              </a:spcAft>
              <a:defRPr/>
            </a:pPr>
            <a:endParaRPr lang="en-US" sz="1050" dirty="0"/>
          </a:p>
          <a:p>
            <a:pPr marL="285750" lvl="2" indent="-285750" algn="just" eaLnBrk="1" fontAlgn="auto" hangingPunct="1">
              <a:spcAft>
                <a:spcPts val="0"/>
              </a:spcAft>
              <a:defRPr/>
            </a:pPr>
            <a:r>
              <a:rPr lang="en-US" dirty="0"/>
              <a:t>Some of the errors can be made to retrigger the synchronization request</a:t>
            </a:r>
          </a:p>
          <a:p>
            <a:pPr marL="285750" lvl="2" indent="-285750" algn="just" eaLnBrk="1" fontAlgn="auto" hangingPunct="1">
              <a:spcAft>
                <a:spcPts val="0"/>
              </a:spcAft>
              <a:defRPr/>
            </a:pPr>
            <a:r>
              <a:rPr lang="en-US" dirty="0"/>
              <a:t>Careful implementation of error state machines will aid in link recovery time</a:t>
            </a:r>
          </a:p>
          <a:p>
            <a:pPr marL="0" lvl="2" indent="0" algn="just" eaLnBrk="1" fontAlgn="auto" hangingPunct="1">
              <a:spcAft>
                <a:spcPts val="0"/>
              </a:spcAft>
              <a:buFont typeface="Arial" pitchFamily="34" charset="0"/>
              <a:buNone/>
              <a:defRPr/>
            </a:pPr>
            <a:r>
              <a:rPr lang="en-US" dirty="0"/>
              <a:t>  </a:t>
            </a:r>
          </a:p>
          <a:p>
            <a:pPr marL="685800" lvl="2" algn="just" eaLnBrk="1" fontAlgn="auto" hangingPunct="1">
              <a:spcAft>
                <a:spcPts val="0"/>
              </a:spcAft>
              <a:defRPr/>
            </a:pPr>
            <a:endParaRPr lang="en-US" sz="1400" dirty="0"/>
          </a:p>
          <a:p>
            <a:pPr marL="457200" lvl="2" indent="0" algn="just" eaLnBrk="1" fontAlgn="auto" hangingPunct="1">
              <a:spcAft>
                <a:spcPts val="0"/>
              </a:spcAft>
              <a:buFont typeface="Arial" pitchFamily="34" charset="0"/>
              <a:buNone/>
              <a:defRPr/>
            </a:pPr>
            <a:endParaRPr lang="en-US" dirty="0"/>
          </a:p>
          <a:p>
            <a:pPr marL="685800" lvl="2" algn="just" eaLnBrk="1" fontAlgn="auto" hangingPunct="1">
              <a:spcAft>
                <a:spcPts val="0"/>
              </a:spcAft>
              <a:defRPr/>
            </a:pPr>
            <a:endParaRPr lang="en-US" dirty="0"/>
          </a:p>
          <a:p>
            <a:pPr marL="457200" lvl="1" indent="0" algn="just" eaLnBrk="1" fontAlgn="auto" hangingPunct="1">
              <a:spcAft>
                <a:spcPts val="0"/>
              </a:spcAft>
              <a:buFont typeface="Arial" pitchFamily="34" charset="0"/>
              <a:buNone/>
              <a:defRPr/>
            </a:pPr>
            <a:endParaRPr lang="en-US" b="1" dirty="0">
              <a:solidFill>
                <a:srgbClr val="002060"/>
              </a:solidFill>
            </a:endParaRPr>
          </a:p>
          <a:p>
            <a:pPr marL="0" indent="0" algn="just" eaLnBrk="1" fontAlgn="auto" hangingPunct="1">
              <a:spcAft>
                <a:spcPts val="0"/>
              </a:spcAft>
              <a:buFont typeface="Arial" pitchFamily="34" charset="0"/>
              <a:buNone/>
              <a:defRPr/>
            </a:pPr>
            <a:endParaRPr lang="en-US" sz="1800" dirty="0"/>
          </a:p>
          <a:p>
            <a:pPr algn="just" eaLnBrk="1" fontAlgn="auto" hangingPunct="1">
              <a:spcAft>
                <a:spcPts val="0"/>
              </a:spcAft>
              <a:defRPr/>
            </a:pPr>
            <a:endParaRPr lang="en-US" sz="1600" dirty="0"/>
          </a:p>
          <a:p>
            <a:pPr algn="just" eaLnBrk="1" fontAlgn="auto" hangingPunct="1">
              <a:spcAft>
                <a:spcPts val="0"/>
              </a:spcAft>
              <a:defRPr/>
            </a:pPr>
            <a:endParaRPr lang="en-US" sz="1800" dirty="0"/>
          </a:p>
          <a:p>
            <a:pPr algn="just" eaLnBrk="1" fontAlgn="auto" hangingPunct="1">
              <a:spcAft>
                <a:spcPts val="0"/>
              </a:spcAft>
              <a:defRPr/>
            </a:pPr>
            <a:endParaRPr lang="en-US" sz="1800" dirty="0"/>
          </a:p>
          <a:p>
            <a:pPr algn="just" eaLnBrk="1" fontAlgn="auto" hangingPunct="1">
              <a:spcAft>
                <a:spcPts val="0"/>
              </a:spcAft>
              <a:defRPr/>
            </a:pPr>
            <a:endParaRPr lang="en-US" sz="1600" dirty="0"/>
          </a:p>
          <a:p>
            <a:pPr algn="just" eaLnBrk="1" fontAlgn="auto" hangingPunct="1">
              <a:spcAft>
                <a:spcPts val="0"/>
              </a:spcAft>
              <a:buFont typeface="Wingdings" pitchFamily="2" charset="2"/>
              <a:buChar char="q"/>
              <a:defRPr/>
            </a:pPr>
            <a:endParaRPr lang="en-US" sz="3000" dirty="0"/>
          </a:p>
          <a:p>
            <a:pPr algn="just" eaLnBrk="1" fontAlgn="auto" hangingPunct="1">
              <a:spcAft>
                <a:spcPts val="0"/>
              </a:spcAft>
              <a:buFont typeface="Wingdings" pitchFamily="2" charset="2"/>
              <a:buChar char="q"/>
              <a:defRPr/>
            </a:pPr>
            <a:endParaRPr lang="en-US" sz="3600" dirty="0"/>
          </a:p>
          <a:p>
            <a:pPr marL="0" indent="0" algn="just" eaLnBrk="1" fontAlgn="auto" hangingPunct="1">
              <a:spcAft>
                <a:spcPts val="0"/>
              </a:spcAft>
              <a:buFont typeface="Arial" pitchFamily="34" charset="0"/>
              <a:buNone/>
              <a:defRPr/>
            </a:pPr>
            <a:endParaRPr lang="en-US" sz="1600" dirty="0"/>
          </a:p>
        </p:txBody>
      </p:sp>
    </p:spTree>
    <p:extLst>
      <p:ext uri="{BB962C8B-B14F-4D97-AF65-F5344CB8AC3E}">
        <p14:creationId xmlns:p14="http://schemas.microsoft.com/office/powerpoint/2010/main" val="393425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JESD204B?</a:t>
            </a:r>
          </a:p>
        </p:txBody>
      </p:sp>
      <p:sp>
        <p:nvSpPr>
          <p:cNvPr id="6" name="Content Placeholder 5"/>
          <p:cNvSpPr>
            <a:spLocks noGrp="1"/>
          </p:cNvSpPr>
          <p:nvPr>
            <p:ph idx="1"/>
          </p:nvPr>
        </p:nvSpPr>
        <p:spPr/>
        <p:txBody>
          <a:bodyPr>
            <a:noAutofit/>
          </a:bodyPr>
          <a:lstStyle/>
          <a:p>
            <a:r>
              <a:rPr lang="en-US" dirty="0"/>
              <a:t>A standardized serial interface between data converters (ADCs and DACs) and logic devices (FPGAs or ASICs) defined by a JEDEC task group</a:t>
            </a:r>
          </a:p>
          <a:p>
            <a:pPr lvl="1"/>
            <a:r>
              <a:rPr lang="en-US" dirty="0"/>
              <a:t>Serial data rates up to 12.5 </a:t>
            </a:r>
            <a:r>
              <a:rPr lang="en-US" dirty="0" err="1"/>
              <a:t>Gbps</a:t>
            </a:r>
            <a:r>
              <a:rPr lang="en-US" dirty="0"/>
              <a:t> </a:t>
            </a:r>
          </a:p>
          <a:p>
            <a:pPr lvl="1"/>
            <a:r>
              <a:rPr lang="en-US" dirty="0"/>
              <a:t>Mechanism to achieve deterministic latency across the serial link</a:t>
            </a:r>
          </a:p>
          <a:p>
            <a:pPr lvl="1"/>
            <a:r>
              <a:rPr lang="en-US" dirty="0"/>
              <a:t>Uses 8b/10b encoding for </a:t>
            </a:r>
            <a:r>
              <a:rPr lang="en-US" dirty="0" err="1"/>
              <a:t>SerDes</a:t>
            </a:r>
            <a:r>
              <a:rPr lang="en-US" dirty="0"/>
              <a:t> synchronization, clock recovery and DC balance</a:t>
            </a:r>
          </a:p>
          <a:p>
            <a:r>
              <a:rPr lang="en-US" dirty="0"/>
              <a:t>The main benefits of JESD204B</a:t>
            </a:r>
          </a:p>
          <a:p>
            <a:pPr lvl="1"/>
            <a:r>
              <a:rPr lang="en-US" dirty="0"/>
              <a:t>Simplification of PCB layout due to reduced I/O count and reduced overall board area</a:t>
            </a:r>
          </a:p>
          <a:p>
            <a:pPr lvl="1"/>
            <a:r>
              <a:rPr lang="en-US" dirty="0"/>
              <a:t>Smaller device packages, less pins</a:t>
            </a:r>
          </a:p>
          <a:p>
            <a:pPr lvl="1"/>
            <a:r>
              <a:rPr lang="en-US" dirty="0"/>
              <a:t>Increased data rates for given board area</a:t>
            </a:r>
          </a:p>
          <a:p>
            <a:endParaRPr lang="en-US" b="1" dirty="0"/>
          </a:p>
          <a:p>
            <a:pPr marL="0" indent="0">
              <a:buNone/>
            </a:pPr>
            <a:r>
              <a:rPr lang="en-US" b="1" dirty="0"/>
              <a:t>JESD204B is a must for high density / high sampling rate systems!</a:t>
            </a:r>
          </a:p>
          <a:p>
            <a:pPr marL="0" indent="0">
              <a:buNone/>
            </a:pPr>
            <a:endParaRPr lang="en-US" sz="1800" b="1" dirty="0"/>
          </a:p>
        </p:txBody>
      </p:sp>
      <p:sp>
        <p:nvSpPr>
          <p:cNvPr id="4" name="Slide Number Placeholder 3"/>
          <p:cNvSpPr>
            <a:spLocks noGrp="1"/>
          </p:cNvSpPr>
          <p:nvPr>
            <p:ph type="sldNum" sz="quarter" idx="4294967295"/>
          </p:nvPr>
        </p:nvSpPr>
        <p:spPr>
          <a:xfrm>
            <a:off x="6642100" y="4537476"/>
            <a:ext cx="2133600" cy="154781"/>
          </a:xfrm>
          <a:prstGeom prst="rect">
            <a:avLst/>
          </a:prstGeom>
        </p:spPr>
        <p:txBody>
          <a:bodyPr/>
          <a:lstStyle/>
          <a:p>
            <a:fld id="{F2394529-A9B3-4A54-83EC-E61379E8334E}" type="slidenum">
              <a:rPr lang="en-US" smtClean="0"/>
              <a:pPr/>
              <a:t>4</a:t>
            </a:fld>
            <a:endParaRPr lang="en-US"/>
          </a:p>
        </p:txBody>
      </p:sp>
    </p:spTree>
    <p:extLst>
      <p:ext uri="{BB962C8B-B14F-4D97-AF65-F5344CB8AC3E}">
        <p14:creationId xmlns:p14="http://schemas.microsoft.com/office/powerpoint/2010/main" val="2473632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a:latin typeface="Theinhardt Medium" charset="0"/>
                <a:ea typeface="ＭＳ Ｐゴシック" pitchFamily="34" charset="-128"/>
                <a:cs typeface="Theinhardt Medium" charset="0"/>
              </a:rPr>
              <a:t>Data Link Layer: Lane Initialization and Monitoring</a:t>
            </a:r>
          </a:p>
        </p:txBody>
      </p:sp>
      <p:sp>
        <p:nvSpPr>
          <p:cNvPr id="43011" name="Content Placeholder 6"/>
          <p:cNvSpPr>
            <a:spLocks noGrp="1"/>
          </p:cNvSpPr>
          <p:nvPr>
            <p:ph idx="1"/>
          </p:nvPr>
        </p:nvSpPr>
        <p:spPr>
          <a:xfrm>
            <a:off x="333376" y="785812"/>
            <a:ext cx="8467725" cy="3709988"/>
          </a:xfrm>
        </p:spPr>
        <p:txBody>
          <a:bodyPr/>
          <a:lstStyle/>
          <a:p>
            <a:r>
              <a:rPr lang="en-US">
                <a:latin typeface="Theinhardt Thin" charset="0"/>
                <a:ea typeface="ＭＳ Ｐゴシック" pitchFamily="34" charset="-128"/>
                <a:cs typeface="Theinhardt Thin" charset="0"/>
              </a:rPr>
              <a:t>TX and RX decision flow charts</a:t>
            </a:r>
          </a:p>
        </p:txBody>
      </p:sp>
      <p:pic>
        <p:nvPicPr>
          <p:cNvPr id="430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1412082"/>
            <a:ext cx="4038600" cy="315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1291828"/>
            <a:ext cx="41910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233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a:spLocks noGrp="1"/>
          </p:cNvSpPr>
          <p:nvPr>
            <p:ph type="title"/>
          </p:nvPr>
        </p:nvSpPr>
        <p:spPr/>
        <p:txBody>
          <a:bodyPr/>
          <a:lstStyle/>
          <a:p>
            <a:r>
              <a:rPr lang="en-US" dirty="0">
                <a:latin typeface="Theinhardt Medium" charset="0"/>
                <a:ea typeface="ＭＳ Ｐゴシック" pitchFamily="34" charset="-128"/>
                <a:cs typeface="Theinhardt Medium" charset="0"/>
              </a:rPr>
              <a:t>Physical Layer: Serial Lanes</a:t>
            </a:r>
          </a:p>
        </p:txBody>
      </p:sp>
      <p:sp>
        <p:nvSpPr>
          <p:cNvPr id="46083" name="Content Placeholder 2"/>
          <p:cNvSpPr>
            <a:spLocks noGrp="1"/>
          </p:cNvSpPr>
          <p:nvPr>
            <p:ph idx="1"/>
          </p:nvPr>
        </p:nvSpPr>
        <p:spPr>
          <a:xfrm>
            <a:off x="333376" y="785812"/>
            <a:ext cx="8467725" cy="3709988"/>
          </a:xfrm>
        </p:spPr>
        <p:txBody>
          <a:bodyPr/>
          <a:lstStyle/>
          <a:p>
            <a:pPr algn="just" eaLnBrk="1" hangingPunct="1"/>
            <a:r>
              <a:rPr lang="en-US" sz="1600" dirty="0">
                <a:solidFill>
                  <a:srgbClr val="000000"/>
                </a:solidFill>
                <a:latin typeface="Theinhardt Thin" charset="0"/>
                <a:ea typeface="ＭＳ Ｐゴシック" pitchFamily="34" charset="-128"/>
                <a:cs typeface="Theinhardt Thin" charset="0"/>
              </a:rPr>
              <a:t>The physical layer defines the performance of the data transfer and electrical interfaces dominated by the SERDES, CDR and driver/receiver blocks</a:t>
            </a:r>
          </a:p>
          <a:p>
            <a:pPr algn="just" eaLnBrk="1" hangingPunct="1"/>
            <a:r>
              <a:rPr lang="en-US" sz="1600" dirty="0">
                <a:latin typeface="Theinhardt Thin" charset="0"/>
                <a:ea typeface="ＭＳ Ｐゴシック" pitchFamily="34" charset="-128"/>
                <a:cs typeface="Theinhardt Thin" charset="0"/>
              </a:rPr>
              <a:t>Point-to-point, unidirectional serial interface</a:t>
            </a:r>
          </a:p>
          <a:p>
            <a:pPr algn="just" eaLnBrk="1" hangingPunct="1"/>
            <a:r>
              <a:rPr lang="en-US" sz="1600" dirty="0">
                <a:latin typeface="Theinhardt Thin" charset="0"/>
                <a:ea typeface="ＭＳ Ｐゴシック" pitchFamily="34" charset="-128"/>
                <a:cs typeface="Theinhardt Thin" charset="0"/>
              </a:rPr>
              <a:t>JESD204B defines 3 signal speed-grade variants</a:t>
            </a:r>
          </a:p>
        </p:txBody>
      </p:sp>
      <p:graphicFrame>
        <p:nvGraphicFramePr>
          <p:cNvPr id="2" name="Table 1"/>
          <p:cNvGraphicFramePr>
            <a:graphicFrameLocks noGrp="1"/>
          </p:cNvGraphicFramePr>
          <p:nvPr>
            <p:extLst>
              <p:ext uri="{D42A27DB-BD31-4B8C-83A1-F6EECF244321}">
                <p14:modId xmlns:p14="http://schemas.microsoft.com/office/powerpoint/2010/main" val="3284840916"/>
              </p:ext>
            </p:extLst>
          </p:nvPr>
        </p:nvGraphicFramePr>
        <p:xfrm>
          <a:off x="601132" y="2532203"/>
          <a:ext cx="7941736" cy="1686730"/>
        </p:xfrm>
        <a:graphic>
          <a:graphicData uri="http://schemas.openxmlformats.org/drawingml/2006/table">
            <a:tbl>
              <a:tblPr firstRow="1" bandRow="1">
                <a:tableStyleId>{37CE84F3-28C3-443E-9E96-99CF82512B78}</a:tableStyleId>
              </a:tblPr>
              <a:tblGrid>
                <a:gridCol w="1985434">
                  <a:extLst>
                    <a:ext uri="{9D8B030D-6E8A-4147-A177-3AD203B41FA5}">
                      <a16:colId xmlns:a16="http://schemas.microsoft.com/office/drawing/2014/main" val="20000"/>
                    </a:ext>
                  </a:extLst>
                </a:gridCol>
                <a:gridCol w="1985434">
                  <a:extLst>
                    <a:ext uri="{9D8B030D-6E8A-4147-A177-3AD203B41FA5}">
                      <a16:colId xmlns:a16="http://schemas.microsoft.com/office/drawing/2014/main" val="20001"/>
                    </a:ext>
                  </a:extLst>
                </a:gridCol>
                <a:gridCol w="1985434">
                  <a:extLst>
                    <a:ext uri="{9D8B030D-6E8A-4147-A177-3AD203B41FA5}">
                      <a16:colId xmlns:a16="http://schemas.microsoft.com/office/drawing/2014/main" val="20002"/>
                    </a:ext>
                  </a:extLst>
                </a:gridCol>
                <a:gridCol w="1985434">
                  <a:extLst>
                    <a:ext uri="{9D8B030D-6E8A-4147-A177-3AD203B41FA5}">
                      <a16:colId xmlns:a16="http://schemas.microsoft.com/office/drawing/2014/main" val="20003"/>
                    </a:ext>
                  </a:extLst>
                </a:gridCol>
              </a:tblGrid>
              <a:tr h="0">
                <a:tc>
                  <a:txBody>
                    <a:bodyPr/>
                    <a:lstStyle/>
                    <a:p>
                      <a:r>
                        <a:rPr lang="en-US" sz="1700" dirty="0"/>
                        <a:t>Parameter</a:t>
                      </a:r>
                    </a:p>
                  </a:txBody>
                  <a:tcPr marL="112471" marR="112471" marT="42181" marB="42181"/>
                </a:tc>
                <a:tc>
                  <a:txBody>
                    <a:bodyPr/>
                    <a:lstStyle/>
                    <a:p>
                      <a:r>
                        <a:rPr lang="en-US" sz="1700" dirty="0"/>
                        <a:t>LV-OIF-Sx15</a:t>
                      </a:r>
                    </a:p>
                  </a:txBody>
                  <a:tcPr marL="112471" marR="112471" marT="42181" marB="42181"/>
                </a:tc>
                <a:tc>
                  <a:txBody>
                    <a:bodyPr/>
                    <a:lstStyle/>
                    <a:p>
                      <a:r>
                        <a:rPr lang="en-US" sz="1700" dirty="0"/>
                        <a:t>LV-OIF-6G-SR</a:t>
                      </a:r>
                    </a:p>
                  </a:txBody>
                  <a:tcPr marL="112471" marR="112471" marT="42181" marB="42181"/>
                </a:tc>
                <a:tc>
                  <a:txBody>
                    <a:bodyPr/>
                    <a:lstStyle/>
                    <a:p>
                      <a:r>
                        <a:rPr lang="en-US" sz="1700" dirty="0"/>
                        <a:t>LV-OIF-11G-SR</a:t>
                      </a:r>
                    </a:p>
                  </a:txBody>
                  <a:tcPr marL="112471" marR="112471" marT="42181" marB="42181"/>
                </a:tc>
                <a:extLst>
                  <a:ext uri="{0D108BD9-81ED-4DB2-BD59-A6C34878D82A}">
                    <a16:rowId xmlns:a16="http://schemas.microsoft.com/office/drawing/2014/main" val="10000"/>
                  </a:ext>
                </a:extLst>
              </a:tr>
              <a:tr h="0">
                <a:tc>
                  <a:txBody>
                    <a:bodyPr/>
                    <a:lstStyle/>
                    <a:p>
                      <a:r>
                        <a:rPr lang="en-US" sz="1100" dirty="0"/>
                        <a:t>Data</a:t>
                      </a:r>
                      <a:r>
                        <a:rPr lang="en-US" sz="1100" baseline="0" dirty="0"/>
                        <a:t> Rates</a:t>
                      </a:r>
                      <a:endParaRPr lang="en-US" sz="1100" dirty="0"/>
                    </a:p>
                  </a:txBody>
                  <a:tcPr marL="112471" marR="112471" marT="42181" marB="42181"/>
                </a:tc>
                <a:tc>
                  <a:txBody>
                    <a:bodyPr/>
                    <a:lstStyle/>
                    <a:p>
                      <a:pPr algn="ctr"/>
                      <a:r>
                        <a:rPr lang="en-US" sz="1100" dirty="0"/>
                        <a:t>312.5Mbps – 3.125Gbps</a:t>
                      </a:r>
                    </a:p>
                  </a:txBody>
                  <a:tcPr marL="112471" marR="112471" marT="42181" marB="42181"/>
                </a:tc>
                <a:tc>
                  <a:txBody>
                    <a:bodyPr/>
                    <a:lstStyle/>
                    <a:p>
                      <a:pPr algn="ctr"/>
                      <a:r>
                        <a:rPr lang="en-US" sz="1100" dirty="0"/>
                        <a:t>312.5Mbps - 6.375Gbps</a:t>
                      </a:r>
                    </a:p>
                  </a:txBody>
                  <a:tcPr marL="112471" marR="112471" marT="42181" marB="42181"/>
                </a:tc>
                <a:tc>
                  <a:txBody>
                    <a:bodyPr/>
                    <a:lstStyle/>
                    <a:p>
                      <a:pPr algn="ctr"/>
                      <a:r>
                        <a:rPr lang="en-US" sz="1100" dirty="0"/>
                        <a:t>312.5Mbps – 12.5Gbps</a:t>
                      </a:r>
                    </a:p>
                  </a:txBody>
                  <a:tcPr marL="112471" marR="112471" marT="42181" marB="42181"/>
                </a:tc>
                <a:extLst>
                  <a:ext uri="{0D108BD9-81ED-4DB2-BD59-A6C34878D82A}">
                    <a16:rowId xmlns:a16="http://schemas.microsoft.com/office/drawing/2014/main" val="10001"/>
                  </a:ext>
                </a:extLst>
              </a:tr>
              <a:tr h="0">
                <a:tc>
                  <a:txBody>
                    <a:bodyPr/>
                    <a:lstStyle/>
                    <a:p>
                      <a:r>
                        <a:rPr lang="en-US" sz="1100" dirty="0"/>
                        <a:t>Differential Output Voltage  </a:t>
                      </a:r>
                    </a:p>
                  </a:txBody>
                  <a:tcPr marL="112471" marR="112471" marT="42181" marB="42181"/>
                </a:tc>
                <a:tc>
                  <a:txBody>
                    <a:bodyPr/>
                    <a:lstStyle/>
                    <a:p>
                      <a:pPr algn="ctr"/>
                      <a:r>
                        <a:rPr lang="en-US" sz="1100" dirty="0"/>
                        <a:t>500 – 1000 (mV)</a:t>
                      </a:r>
                    </a:p>
                  </a:txBody>
                  <a:tcPr marL="112471" marR="112471" marT="42181" marB="42181"/>
                </a:tc>
                <a:tc>
                  <a:txBody>
                    <a:bodyPr/>
                    <a:lstStyle/>
                    <a:p>
                      <a:pPr algn="ctr"/>
                      <a:r>
                        <a:rPr lang="en-US" sz="1100" dirty="0"/>
                        <a:t>400 – 750 (mV)</a:t>
                      </a:r>
                    </a:p>
                  </a:txBody>
                  <a:tcPr marL="112471" marR="112471" marT="42181" marB="42181"/>
                </a:tc>
                <a:tc>
                  <a:txBody>
                    <a:bodyPr/>
                    <a:lstStyle/>
                    <a:p>
                      <a:pPr algn="ctr"/>
                      <a:r>
                        <a:rPr lang="en-US" sz="1100" dirty="0"/>
                        <a:t>360 – 770 (mV)</a:t>
                      </a:r>
                    </a:p>
                  </a:txBody>
                  <a:tcPr marL="112471" marR="112471" marT="42181" marB="42181"/>
                </a:tc>
                <a:extLst>
                  <a:ext uri="{0D108BD9-81ED-4DB2-BD59-A6C34878D82A}">
                    <a16:rowId xmlns:a16="http://schemas.microsoft.com/office/drawing/2014/main" val="10002"/>
                  </a:ext>
                </a:extLst>
              </a:tr>
              <a:tr h="0">
                <a:tc>
                  <a:txBody>
                    <a:bodyPr/>
                    <a:lstStyle/>
                    <a:p>
                      <a:r>
                        <a:rPr lang="en-US" sz="1100" dirty="0"/>
                        <a:t>Output Rise</a:t>
                      </a:r>
                      <a:r>
                        <a:rPr lang="en-US" sz="1100" baseline="0" dirty="0"/>
                        <a:t> or Fall Time</a:t>
                      </a:r>
                      <a:r>
                        <a:rPr lang="en-US" sz="1100" dirty="0"/>
                        <a:t> </a:t>
                      </a:r>
                    </a:p>
                    <a:p>
                      <a:r>
                        <a:rPr lang="en-US" sz="1100" dirty="0"/>
                        <a:t>(20%</a:t>
                      </a:r>
                      <a:r>
                        <a:rPr lang="en-US" sz="1100" baseline="0" dirty="0"/>
                        <a:t> - 80% into 100</a:t>
                      </a:r>
                      <a:r>
                        <a:rPr lang="el-GR" sz="1100" baseline="0" dirty="0"/>
                        <a:t>Ω</a:t>
                      </a:r>
                      <a:r>
                        <a:rPr lang="en-US" sz="1100" baseline="0" dirty="0"/>
                        <a:t> load)</a:t>
                      </a:r>
                      <a:endParaRPr lang="en-US" sz="1100" dirty="0"/>
                    </a:p>
                  </a:txBody>
                  <a:tcPr marL="112471" marR="112471" marT="42181" marB="42181"/>
                </a:tc>
                <a:tc>
                  <a:txBody>
                    <a:bodyPr/>
                    <a:lstStyle/>
                    <a:p>
                      <a:pPr algn="ctr"/>
                      <a:r>
                        <a:rPr lang="en-US" sz="1100" dirty="0"/>
                        <a:t>≥ 50 (</a:t>
                      </a:r>
                      <a:r>
                        <a:rPr lang="en-US" sz="1100" dirty="0" err="1"/>
                        <a:t>ps</a:t>
                      </a:r>
                      <a:r>
                        <a:rPr lang="en-US" sz="1100" dirty="0"/>
                        <a:t>)</a:t>
                      </a:r>
                    </a:p>
                  </a:txBody>
                  <a:tcPr marL="112471" marR="112471" marT="42181" marB="4218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 30 (</a:t>
                      </a:r>
                      <a:r>
                        <a:rPr lang="en-US" sz="1100" dirty="0" err="1"/>
                        <a:t>ps</a:t>
                      </a:r>
                      <a:r>
                        <a:rPr lang="en-US" sz="1100" dirty="0"/>
                        <a:t>)</a:t>
                      </a:r>
                    </a:p>
                    <a:p>
                      <a:pPr algn="ctr"/>
                      <a:endParaRPr lang="en-US" sz="1100" dirty="0"/>
                    </a:p>
                  </a:txBody>
                  <a:tcPr marL="112471" marR="112471" marT="42181" marB="4218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 24 (</a:t>
                      </a:r>
                      <a:r>
                        <a:rPr lang="en-US" sz="1100" dirty="0" err="1"/>
                        <a:t>ps</a:t>
                      </a:r>
                      <a:r>
                        <a:rPr lang="en-US" sz="1100" dirty="0"/>
                        <a:t>)</a:t>
                      </a:r>
                    </a:p>
                    <a:p>
                      <a:pPr algn="ctr"/>
                      <a:endParaRPr lang="en-US" sz="1100" dirty="0"/>
                    </a:p>
                  </a:txBody>
                  <a:tcPr marL="112471" marR="112471" marT="42181" marB="42181"/>
                </a:tc>
                <a:extLst>
                  <a:ext uri="{0D108BD9-81ED-4DB2-BD59-A6C34878D82A}">
                    <a16:rowId xmlns:a16="http://schemas.microsoft.com/office/drawing/2014/main" val="10003"/>
                  </a:ext>
                </a:extLst>
              </a:tr>
              <a:tr h="0">
                <a:tc>
                  <a:txBody>
                    <a:bodyPr/>
                    <a:lstStyle/>
                    <a:p>
                      <a:r>
                        <a:rPr lang="en-US" sz="1100" dirty="0"/>
                        <a:t>Bit</a:t>
                      </a:r>
                      <a:r>
                        <a:rPr lang="en-US" sz="1100" baseline="0" dirty="0"/>
                        <a:t> Error Rate (BER)</a:t>
                      </a:r>
                      <a:endParaRPr lang="en-US" sz="1100" dirty="0"/>
                    </a:p>
                  </a:txBody>
                  <a:tcPr marL="112471" marR="112471" marT="42181" marB="4218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 1e-12</a:t>
                      </a:r>
                    </a:p>
                    <a:p>
                      <a:pPr algn="ctr"/>
                      <a:endParaRPr lang="en-US" sz="1100" dirty="0"/>
                    </a:p>
                  </a:txBody>
                  <a:tcPr marL="112471" marR="112471" marT="42181" marB="4218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 1e-15</a:t>
                      </a:r>
                    </a:p>
                    <a:p>
                      <a:pPr algn="ctr"/>
                      <a:endParaRPr lang="en-US" sz="1100" dirty="0"/>
                    </a:p>
                  </a:txBody>
                  <a:tcPr marL="112471" marR="112471" marT="42181" marB="4218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 1e-15</a:t>
                      </a:r>
                    </a:p>
                    <a:p>
                      <a:pPr algn="ctr"/>
                      <a:endParaRPr lang="en-US" sz="1100" dirty="0"/>
                    </a:p>
                  </a:txBody>
                  <a:tcPr marL="112471" marR="112471" marT="42181" marB="42181"/>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52391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1981200" y="1097738"/>
            <a:ext cx="4424363" cy="3168254"/>
          </a:xfrm>
          <a:prstGeom prst="rect">
            <a:avLst/>
          </a:prstGeom>
          <a:noFill/>
          <a:ln w="9525">
            <a:noFill/>
            <a:miter lim="800000"/>
            <a:headEnd/>
            <a:tailEnd/>
          </a:ln>
        </p:spPr>
      </p:pic>
      <p:sp>
        <p:nvSpPr>
          <p:cNvPr id="6" name="Oval 5"/>
          <p:cNvSpPr/>
          <p:nvPr/>
        </p:nvSpPr>
        <p:spPr>
          <a:xfrm>
            <a:off x="5287964" y="3881420"/>
            <a:ext cx="757237" cy="142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746751" y="3233719"/>
            <a:ext cx="460375" cy="144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4533901" y="3234911"/>
            <a:ext cx="460375" cy="144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110" name="TextBox 8"/>
          <p:cNvSpPr txBox="1">
            <a:spLocks noChangeArrowheads="1"/>
          </p:cNvSpPr>
          <p:nvPr/>
        </p:nvSpPr>
        <p:spPr bwMode="auto">
          <a:xfrm>
            <a:off x="6035148" y="1606265"/>
            <a:ext cx="1298753" cy="307777"/>
          </a:xfrm>
          <a:prstGeom prst="rect">
            <a:avLst/>
          </a:prstGeom>
          <a:noFill/>
          <a:ln w="9525">
            <a:noFill/>
            <a:miter lim="800000"/>
            <a:headEnd/>
            <a:tailEnd/>
          </a:ln>
        </p:spPr>
        <p:txBody>
          <a:bodyPr wrap="none">
            <a:spAutoFit/>
          </a:bodyPr>
          <a:lstStyle/>
          <a:p>
            <a:r>
              <a:rPr lang="en-US" sz="1400" dirty="0"/>
              <a:t>Random Jitter</a:t>
            </a:r>
          </a:p>
        </p:txBody>
      </p:sp>
      <p:sp>
        <p:nvSpPr>
          <p:cNvPr id="47111" name="TextBox 9"/>
          <p:cNvSpPr txBox="1">
            <a:spLocks noChangeArrowheads="1"/>
          </p:cNvSpPr>
          <p:nvPr/>
        </p:nvSpPr>
        <p:spPr bwMode="auto">
          <a:xfrm>
            <a:off x="6872290" y="1931831"/>
            <a:ext cx="2076978" cy="523220"/>
          </a:xfrm>
          <a:prstGeom prst="rect">
            <a:avLst/>
          </a:prstGeom>
          <a:noFill/>
          <a:ln w="9525">
            <a:noFill/>
            <a:miter lim="800000"/>
            <a:headEnd/>
            <a:tailEnd/>
          </a:ln>
        </p:spPr>
        <p:txBody>
          <a:bodyPr wrap="square">
            <a:spAutoFit/>
          </a:bodyPr>
          <a:lstStyle/>
          <a:p>
            <a:r>
              <a:rPr lang="en-US" sz="1400" dirty="0"/>
              <a:t>Random jitter plus Deterministic Jitter (ISI)</a:t>
            </a:r>
          </a:p>
        </p:txBody>
      </p:sp>
      <p:sp>
        <p:nvSpPr>
          <p:cNvPr id="47112" name="TextBox 10"/>
          <p:cNvSpPr txBox="1">
            <a:spLocks noChangeArrowheads="1"/>
          </p:cNvSpPr>
          <p:nvPr/>
        </p:nvSpPr>
        <p:spPr bwMode="auto">
          <a:xfrm>
            <a:off x="7283099" y="2650909"/>
            <a:ext cx="1806905" cy="307777"/>
          </a:xfrm>
          <a:prstGeom prst="rect">
            <a:avLst/>
          </a:prstGeom>
          <a:noFill/>
          <a:ln w="9525">
            <a:noFill/>
            <a:miter lim="800000"/>
            <a:headEnd/>
            <a:tailEnd/>
          </a:ln>
        </p:spPr>
        <p:txBody>
          <a:bodyPr wrap="none">
            <a:spAutoFit/>
          </a:bodyPr>
          <a:lstStyle/>
          <a:p>
            <a:r>
              <a:rPr lang="en-US" sz="1400" dirty="0"/>
              <a:t>Bit-Error Rate for RJ</a:t>
            </a:r>
          </a:p>
        </p:txBody>
      </p:sp>
      <p:cxnSp>
        <p:nvCxnSpPr>
          <p:cNvPr id="13" name="Straight Arrow Connector 12"/>
          <p:cNvCxnSpPr>
            <a:endCxn id="8" idx="7"/>
          </p:cNvCxnSpPr>
          <p:nvPr/>
        </p:nvCxnSpPr>
        <p:spPr>
          <a:xfrm flipH="1">
            <a:off x="4927601" y="1870454"/>
            <a:ext cx="1655763" cy="13858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6207125" y="2455051"/>
            <a:ext cx="992188" cy="7786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6" idx="7"/>
          </p:cNvCxnSpPr>
          <p:nvPr/>
        </p:nvCxnSpPr>
        <p:spPr>
          <a:xfrm flipH="1">
            <a:off x="5934076" y="2958686"/>
            <a:ext cx="1458913" cy="942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7116" name="Title 4"/>
          <p:cNvSpPr>
            <a:spLocks noGrp="1"/>
          </p:cNvSpPr>
          <p:nvPr>
            <p:ph type="title"/>
          </p:nvPr>
        </p:nvSpPr>
        <p:spPr/>
        <p:txBody>
          <a:bodyPr/>
          <a:lstStyle/>
          <a:p>
            <a:r>
              <a:rPr lang="en-US">
                <a:latin typeface="Theinhardt Medium" charset="0"/>
                <a:ea typeface="ＭＳ Ｐゴシック" pitchFamily="34" charset="-128"/>
                <a:cs typeface="Theinhardt Medium" charset="0"/>
              </a:rPr>
              <a:t>Physical Layer: Serial Lanes</a:t>
            </a:r>
          </a:p>
        </p:txBody>
      </p:sp>
    </p:spTree>
    <p:extLst>
      <p:ext uri="{BB962C8B-B14F-4D97-AF65-F5344CB8AC3E}">
        <p14:creationId xmlns:p14="http://schemas.microsoft.com/office/powerpoint/2010/main" val="329906016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a:latin typeface="Theinhardt Medium" charset="0"/>
                <a:ea typeface="ＭＳ Ｐゴシック" pitchFamily="34" charset="-128"/>
                <a:cs typeface="Theinhardt Medium" charset="0"/>
              </a:rPr>
              <a:t>Deterministic Latency</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401710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a:latin typeface="Theinhardt Medium" charset="0"/>
                <a:ea typeface="ＭＳ Ｐゴシック" pitchFamily="34" charset="-128"/>
                <a:cs typeface="Theinhardt Medium" charset="0"/>
              </a:rPr>
              <a:t>Deterministic Latency: Justification</a:t>
            </a:r>
          </a:p>
        </p:txBody>
      </p:sp>
      <p:sp>
        <p:nvSpPr>
          <p:cNvPr id="50179" name="Content Placeholder 2"/>
          <p:cNvSpPr>
            <a:spLocks noGrp="1"/>
          </p:cNvSpPr>
          <p:nvPr>
            <p:ph idx="1"/>
          </p:nvPr>
        </p:nvSpPr>
        <p:spPr>
          <a:xfrm>
            <a:off x="333376" y="785812"/>
            <a:ext cx="8467725" cy="3709988"/>
          </a:xfrm>
        </p:spPr>
        <p:txBody>
          <a:bodyPr/>
          <a:lstStyle/>
          <a:p>
            <a:pPr algn="just" eaLnBrk="1" hangingPunct="1"/>
            <a:r>
              <a:rPr lang="en-US" dirty="0">
                <a:latin typeface="Theinhardt Thin" charset="0"/>
                <a:ea typeface="ＭＳ Ｐゴシック" pitchFamily="34" charset="-128"/>
                <a:cs typeface="Theinhardt Thin" charset="0"/>
              </a:rPr>
              <a:t>Applications are often sensitive to the variation of system latency</a:t>
            </a:r>
          </a:p>
          <a:p>
            <a:pPr lvl="1" algn="just" eaLnBrk="1" hangingPunct="1">
              <a:buNone/>
            </a:pPr>
            <a:endParaRPr lang="en-US" dirty="0">
              <a:latin typeface="Theinhardt Thin" charset="0"/>
              <a:ea typeface="ＭＳ Ｐゴシック" pitchFamily="34" charset="-128"/>
              <a:cs typeface="Theinhardt Thin" charset="0"/>
            </a:endParaRPr>
          </a:p>
          <a:p>
            <a:pPr lvl="1" algn="just" eaLnBrk="1" hangingPunct="1"/>
            <a:r>
              <a:rPr lang="en-US" dirty="0">
                <a:latin typeface="Theinhardt Thin" charset="0"/>
                <a:ea typeface="ＭＳ Ｐゴシック" pitchFamily="34" charset="-128"/>
                <a:cs typeface="Theinhardt Thin" charset="0"/>
              </a:rPr>
              <a:t>Synchronous sampling</a:t>
            </a:r>
          </a:p>
          <a:p>
            <a:pPr lvl="1" algn="just" eaLnBrk="1" hangingPunct="1"/>
            <a:r>
              <a:rPr lang="en-US" dirty="0">
                <a:latin typeface="Theinhardt Thin" charset="0"/>
                <a:ea typeface="ＭＳ Ｐゴシック" pitchFamily="34" charset="-128"/>
                <a:cs typeface="Theinhardt Thin" charset="0"/>
              </a:rPr>
              <a:t>Multi-channel phase array alignment</a:t>
            </a:r>
          </a:p>
          <a:p>
            <a:pPr lvl="1" algn="just" eaLnBrk="1" hangingPunct="1"/>
            <a:r>
              <a:rPr lang="en-US" dirty="0">
                <a:latin typeface="Theinhardt Thin" charset="0"/>
                <a:ea typeface="ＭＳ Ｐゴシック" pitchFamily="34" charset="-128"/>
                <a:cs typeface="Theinhardt Thin" charset="0"/>
              </a:rPr>
              <a:t>Gain control loop stability</a:t>
            </a:r>
          </a:p>
          <a:p>
            <a:pPr lvl="1" algn="just" eaLnBrk="1" hangingPunct="1"/>
            <a:endParaRPr lang="en-US" dirty="0">
              <a:latin typeface="Theinhardt Thin" charset="0"/>
              <a:ea typeface="ＭＳ Ｐゴシック" pitchFamily="34" charset="-128"/>
              <a:cs typeface="Theinhardt Thin" charset="0"/>
            </a:endParaRPr>
          </a:p>
          <a:p>
            <a:pPr algn="just" eaLnBrk="1" hangingPunct="1"/>
            <a:r>
              <a:rPr lang="en-US" dirty="0">
                <a:latin typeface="Theinhardt Thin" charset="0"/>
                <a:ea typeface="ＭＳ Ｐゴシック" pitchFamily="34" charset="-128"/>
                <a:cs typeface="Theinhardt Thin" charset="0"/>
              </a:rPr>
              <a:t>JESD204 and JESD204A do not achieve known/constant latency across the link across temp/supply/reboot variation</a:t>
            </a:r>
          </a:p>
          <a:p>
            <a:pPr algn="just" eaLnBrk="1" hangingPunct="1"/>
            <a:r>
              <a:rPr lang="en-US" dirty="0">
                <a:latin typeface="Theinhardt Thin" charset="0"/>
                <a:ea typeface="ＭＳ Ｐゴシック" pitchFamily="34" charset="-128"/>
                <a:cs typeface="Theinhardt Thin" charset="0"/>
              </a:rPr>
              <a:t>Providing support for devices with internal clock dividers introduces potential for even more latency uncertainty</a:t>
            </a:r>
          </a:p>
        </p:txBody>
      </p:sp>
    </p:spTree>
    <p:extLst>
      <p:ext uri="{BB962C8B-B14F-4D97-AF65-F5344CB8AC3E}">
        <p14:creationId xmlns:p14="http://schemas.microsoft.com/office/powerpoint/2010/main" val="2693256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atin typeface="Theinhardt Medium" charset="0"/>
                <a:ea typeface="ＭＳ Ｐゴシック" pitchFamily="34" charset="-128"/>
                <a:cs typeface="Theinhardt Medium" charset="0"/>
              </a:rPr>
              <a:t>Deterministic Latency: Achieved</a:t>
            </a:r>
          </a:p>
        </p:txBody>
      </p:sp>
      <p:sp>
        <p:nvSpPr>
          <p:cNvPr id="51203" name="Content Placeholder 2"/>
          <p:cNvSpPr>
            <a:spLocks noGrp="1"/>
          </p:cNvSpPr>
          <p:nvPr>
            <p:ph idx="1"/>
          </p:nvPr>
        </p:nvSpPr>
        <p:spPr>
          <a:xfrm>
            <a:off x="333376" y="785812"/>
            <a:ext cx="8467725" cy="3709988"/>
          </a:xfrm>
        </p:spPr>
        <p:txBody>
          <a:bodyPr/>
          <a:lstStyle/>
          <a:p>
            <a:pPr algn="just" eaLnBrk="1" hangingPunct="1"/>
            <a:r>
              <a:rPr lang="en-US" sz="1400" dirty="0">
                <a:latin typeface="Theinhardt Thin" charset="0"/>
                <a:ea typeface="ＭＳ Ｐゴシック" pitchFamily="34" charset="-128"/>
                <a:cs typeface="Theinhardt Thin" charset="0"/>
              </a:rPr>
              <a:t>JESD204B defines the following subclasses related to deterministic latency:</a:t>
            </a:r>
          </a:p>
          <a:p>
            <a:pPr lvl="1" algn="just" eaLnBrk="1" hangingPunct="1"/>
            <a:r>
              <a:rPr lang="en-US" sz="1200" dirty="0">
                <a:latin typeface="Theinhardt Thin" charset="0"/>
                <a:ea typeface="ＭＳ Ｐゴシック" pitchFamily="34" charset="-128"/>
                <a:cs typeface="Theinhardt Thin" charset="0"/>
              </a:rPr>
              <a:t>Subclass 0: DL not achieved (backwards compatible with JESD204A)</a:t>
            </a:r>
          </a:p>
          <a:p>
            <a:pPr lvl="1" algn="just" eaLnBrk="1" hangingPunct="1"/>
            <a:r>
              <a:rPr lang="en-US" sz="1200" dirty="0">
                <a:latin typeface="Theinhardt Thin" charset="0"/>
                <a:ea typeface="ＭＳ Ｐゴシック" pitchFamily="34" charset="-128"/>
                <a:cs typeface="Theinhardt Thin" charset="0"/>
              </a:rPr>
              <a:t>Subclass 1: DL achieved using SYSREF with strict SYSREF to Device Clock timing</a:t>
            </a:r>
          </a:p>
          <a:p>
            <a:pPr lvl="1" algn="just" eaLnBrk="1" hangingPunct="1"/>
            <a:r>
              <a:rPr lang="en-US" sz="1200" dirty="0">
                <a:latin typeface="Theinhardt Thin" charset="0"/>
                <a:ea typeface="ＭＳ Ｐゴシック" pitchFamily="34" charset="-128"/>
                <a:cs typeface="Theinhardt Thin" charset="0"/>
              </a:rPr>
              <a:t>Subclass 2: DL achieved using SYNC~ with strict SYNC~ to Device Clock timing</a:t>
            </a:r>
          </a:p>
          <a:p>
            <a:pPr algn="just" eaLnBrk="1" hangingPunct="1"/>
            <a:endParaRPr lang="en-US" sz="1400" dirty="0">
              <a:latin typeface="Theinhardt Thin" charset="0"/>
              <a:ea typeface="ＭＳ Ｐゴシック" pitchFamily="34" charset="-128"/>
              <a:cs typeface="Theinhardt Thin" charset="0"/>
            </a:endParaRPr>
          </a:p>
          <a:p>
            <a:pPr algn="just" eaLnBrk="1" hangingPunct="1"/>
            <a:r>
              <a:rPr lang="en-US" sz="1400" dirty="0">
                <a:latin typeface="Theinhardt Thin" charset="0"/>
                <a:ea typeface="ＭＳ Ｐゴシック" pitchFamily="34" charset="-128"/>
                <a:cs typeface="Theinhardt Thin" charset="0"/>
              </a:rPr>
              <a:t>Deterministic Latency achieved with these architecture features</a:t>
            </a:r>
          </a:p>
          <a:p>
            <a:pPr lvl="1" algn="just" eaLnBrk="1" hangingPunct="1"/>
            <a:r>
              <a:rPr lang="en-US" sz="1200" dirty="0">
                <a:latin typeface="Theinhardt Thin" charset="0"/>
                <a:ea typeface="ＭＳ Ｐゴシック" pitchFamily="34" charset="-128"/>
                <a:cs typeface="Theinhardt Thin" charset="0"/>
              </a:rPr>
              <a:t>SYSREF or SYNC~ are used to provide a deterministic reference phase to all devices for synchronization</a:t>
            </a:r>
          </a:p>
          <a:p>
            <a:pPr lvl="1" algn="just" eaLnBrk="1" hangingPunct="1"/>
            <a:r>
              <a:rPr lang="en-US" sz="1200" dirty="0">
                <a:latin typeface="Theinhardt Thin" charset="0"/>
                <a:ea typeface="ＭＳ Ｐゴシック" pitchFamily="34" charset="-128"/>
                <a:cs typeface="Theinhardt Thin" charset="0"/>
              </a:rPr>
              <a:t>LMFC provides a low frequency reference to avoid frame clock phase ambiguity in the presence of link delay changes</a:t>
            </a:r>
          </a:p>
          <a:p>
            <a:pPr lvl="1" algn="just" eaLnBrk="1" hangingPunct="1"/>
            <a:r>
              <a:rPr lang="en-US" sz="1200" dirty="0">
                <a:latin typeface="Theinhardt Thin" charset="0"/>
                <a:ea typeface="ＭＳ Ｐゴシック" pitchFamily="34" charset="-128"/>
                <a:cs typeface="Theinhardt Thin" charset="0"/>
              </a:rPr>
              <a:t>RX has an “elastic buffer” that absorbs link delay variation in order to align lanes and links</a:t>
            </a:r>
          </a:p>
          <a:p>
            <a:pPr algn="just" eaLnBrk="1" hangingPunct="1"/>
            <a:endParaRPr lang="en-US" sz="1400" dirty="0">
              <a:solidFill>
                <a:srgbClr val="FF0000"/>
              </a:solidFill>
              <a:latin typeface="Theinhardt Thin" charset="0"/>
              <a:ea typeface="ＭＳ Ｐゴシック" pitchFamily="34" charset="-128"/>
              <a:cs typeface="Theinhardt Thin" charset="0"/>
            </a:endParaRPr>
          </a:p>
          <a:p>
            <a:pPr algn="just" eaLnBrk="1" hangingPunct="1"/>
            <a:r>
              <a:rPr lang="en-US" sz="1400" dirty="0">
                <a:latin typeface="Theinhardt Thin" charset="0"/>
                <a:ea typeface="ＭＳ Ｐゴシック" pitchFamily="34" charset="-128"/>
                <a:cs typeface="Theinhardt Thin" charset="0"/>
              </a:rPr>
              <a:t>In general, subclass 1 is recommended</a:t>
            </a:r>
          </a:p>
          <a:p>
            <a:pPr lvl="1" algn="just" eaLnBrk="1" hangingPunct="1"/>
            <a:r>
              <a:rPr lang="en-US" sz="1200" dirty="0">
                <a:latin typeface="Theinhardt Thin" charset="0"/>
                <a:ea typeface="ＭＳ Ｐゴシック" pitchFamily="34" charset="-128"/>
                <a:cs typeface="Theinhardt Thin" charset="0"/>
              </a:rPr>
              <a:t>LMFC phase easier to control with source synchronous SYSREF than with system synchronous SYNC~</a:t>
            </a:r>
          </a:p>
          <a:p>
            <a:pPr lvl="1" algn="just" eaLnBrk="1" hangingPunct="1"/>
            <a:r>
              <a:rPr lang="en-US" sz="1200" dirty="0">
                <a:latin typeface="Theinhardt Thin" charset="0"/>
                <a:ea typeface="ＭＳ Ｐゴシック" pitchFamily="34" charset="-128"/>
                <a:cs typeface="Theinhardt Thin" charset="0"/>
              </a:rPr>
              <a:t>SYNC~ to Device Clock timing difficult to meet for &gt; 250 MHz clock</a:t>
            </a:r>
          </a:p>
          <a:p>
            <a:pPr lvl="1" algn="just" eaLnBrk="1" hangingPunct="1"/>
            <a:endParaRPr lang="en-US" sz="1200" dirty="0">
              <a:latin typeface="Theinhardt Thin" charset="0"/>
              <a:ea typeface="ＭＳ Ｐゴシック" pitchFamily="34" charset="-128"/>
              <a:cs typeface="Theinhardt Thin" charset="0"/>
            </a:endParaRPr>
          </a:p>
        </p:txBody>
      </p:sp>
    </p:spTree>
    <p:extLst>
      <p:ext uri="{BB962C8B-B14F-4D97-AF65-F5344CB8AC3E}">
        <p14:creationId xmlns:p14="http://schemas.microsoft.com/office/powerpoint/2010/main" val="4137066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atin typeface="Theinhardt Medium" charset="0"/>
                <a:ea typeface="ＭＳ Ｐゴシック" pitchFamily="34" charset="-128"/>
                <a:cs typeface="Theinhardt Medium" charset="0"/>
              </a:rPr>
              <a:t>Deterministic Latency: General Requirements</a:t>
            </a:r>
          </a:p>
        </p:txBody>
      </p:sp>
      <p:sp>
        <p:nvSpPr>
          <p:cNvPr id="3" name="Content Placeholder 2"/>
          <p:cNvSpPr>
            <a:spLocks noGrp="1"/>
          </p:cNvSpPr>
          <p:nvPr>
            <p:ph idx="1"/>
          </p:nvPr>
        </p:nvSpPr>
        <p:spPr>
          <a:xfrm>
            <a:off x="333376" y="785812"/>
            <a:ext cx="8467725" cy="3709988"/>
          </a:xfrm>
        </p:spPr>
        <p:txBody>
          <a:bodyPr rtlCol="0">
            <a:noAutofit/>
          </a:bodyPr>
          <a:lstStyle/>
          <a:p>
            <a:pPr algn="just" eaLnBrk="1" fontAlgn="auto" hangingPunct="1">
              <a:spcAft>
                <a:spcPts val="0"/>
              </a:spcAft>
              <a:defRPr/>
            </a:pPr>
            <a:r>
              <a:rPr lang="en-US" sz="1600" dirty="0"/>
              <a:t>Elastic buffer must be large enough to store data</a:t>
            </a:r>
          </a:p>
          <a:p>
            <a:pPr lvl="1" algn="just" eaLnBrk="1" fontAlgn="auto" hangingPunct="1">
              <a:spcAft>
                <a:spcPts val="0"/>
              </a:spcAft>
              <a:defRPr/>
            </a:pPr>
            <a:r>
              <a:rPr lang="en-US" sz="1400" dirty="0"/>
              <a:t>Buffer size is determined by link delay</a:t>
            </a:r>
          </a:p>
          <a:p>
            <a:pPr algn="just" eaLnBrk="1" fontAlgn="auto" hangingPunct="1">
              <a:spcAft>
                <a:spcPts val="0"/>
              </a:spcAft>
              <a:defRPr/>
            </a:pPr>
            <a:endParaRPr lang="en-US" sz="1600" dirty="0"/>
          </a:p>
          <a:p>
            <a:pPr algn="just" eaLnBrk="1" fontAlgn="auto" hangingPunct="1">
              <a:spcAft>
                <a:spcPts val="0"/>
              </a:spcAft>
              <a:defRPr/>
            </a:pPr>
            <a:r>
              <a:rPr lang="en-US" sz="1600" dirty="0"/>
              <a:t>LMFC period must be longer than the longest link delay (not always true)</a:t>
            </a:r>
          </a:p>
          <a:p>
            <a:pPr lvl="1" algn="just" eaLnBrk="1" fontAlgn="auto" hangingPunct="1">
              <a:spcAft>
                <a:spcPts val="0"/>
              </a:spcAft>
              <a:defRPr/>
            </a:pPr>
            <a:r>
              <a:rPr lang="en-US" sz="1400" dirty="0"/>
              <a:t>K parameter (frames/multi-frame) determines LMFC period</a:t>
            </a:r>
          </a:p>
          <a:p>
            <a:pPr lvl="1" algn="ctr" eaLnBrk="1" fontAlgn="auto" hangingPunct="1">
              <a:spcAft>
                <a:spcPts val="0"/>
              </a:spcAft>
              <a:buFont typeface="Arial" pitchFamily="34" charset="0"/>
              <a:buNone/>
              <a:defRPr/>
            </a:pPr>
            <a:br>
              <a:rPr lang="en-US" sz="1400" dirty="0"/>
            </a:br>
            <a:r>
              <a:rPr lang="en-US" sz="1400" dirty="0"/>
              <a:t>1 &lt; K &lt; 32</a:t>
            </a:r>
          </a:p>
          <a:p>
            <a:pPr lvl="1" algn="ctr" eaLnBrk="1" fontAlgn="auto" hangingPunct="1">
              <a:spcAft>
                <a:spcPts val="0"/>
              </a:spcAft>
              <a:buFont typeface="Arial" pitchFamily="34" charset="0"/>
              <a:buNone/>
              <a:defRPr/>
            </a:pPr>
            <a:r>
              <a:rPr lang="en-US" sz="1400" dirty="0"/>
              <a:t>17 &lt; K*F &lt; 1024</a:t>
            </a:r>
          </a:p>
          <a:p>
            <a:pPr lvl="1" algn="just" eaLnBrk="1" fontAlgn="auto" hangingPunct="1">
              <a:spcAft>
                <a:spcPts val="0"/>
              </a:spcAft>
              <a:defRPr/>
            </a:pPr>
            <a:endParaRPr lang="en-US" sz="1400" dirty="0"/>
          </a:p>
          <a:p>
            <a:pPr algn="just" eaLnBrk="1" fontAlgn="auto" hangingPunct="1">
              <a:spcAft>
                <a:spcPts val="0"/>
              </a:spcAft>
              <a:defRPr/>
            </a:pPr>
            <a:r>
              <a:rPr lang="en-US" sz="1600" dirty="0"/>
              <a:t>Receiver buffers store data on all lanes until “release opportunity”</a:t>
            </a:r>
          </a:p>
          <a:p>
            <a:pPr lvl="1" algn="just" eaLnBrk="1" fontAlgn="auto" hangingPunct="1">
              <a:spcAft>
                <a:spcPts val="0"/>
              </a:spcAft>
              <a:defRPr/>
            </a:pPr>
            <a:r>
              <a:rPr lang="en-US" sz="1400" dirty="0"/>
              <a:t>Release opportunity is ‘RBD’ frames after LMFC boundary, repeats each LFMC cycle</a:t>
            </a:r>
          </a:p>
          <a:p>
            <a:pPr lvl="1" algn="just" eaLnBrk="1" fontAlgn="auto" hangingPunct="1">
              <a:spcAft>
                <a:spcPts val="0"/>
              </a:spcAft>
              <a:defRPr/>
            </a:pPr>
            <a:r>
              <a:rPr lang="en-US" sz="1400" dirty="0"/>
              <a:t>Simplest case RBD = K </a:t>
            </a:r>
            <a:r>
              <a:rPr lang="en-US" sz="1400" dirty="0">
                <a:sym typeface="Wingdings" pitchFamily="2" charset="2"/>
              </a:rPr>
              <a:t> </a:t>
            </a:r>
            <a:r>
              <a:rPr lang="en-US" sz="1400" dirty="0"/>
              <a:t>release opportunity on LMFC boundary</a:t>
            </a:r>
          </a:p>
          <a:p>
            <a:pPr lvl="1" algn="just" eaLnBrk="1" fontAlgn="auto" hangingPunct="1">
              <a:spcAft>
                <a:spcPts val="0"/>
              </a:spcAft>
              <a:defRPr/>
            </a:pPr>
            <a:r>
              <a:rPr lang="en-US" sz="1400" dirty="0"/>
              <a:t>Link latency may be minimized by optimizing the RBD setting</a:t>
            </a:r>
          </a:p>
          <a:p>
            <a:pPr lvl="1" algn="just" eaLnBrk="1" fontAlgn="auto" hangingPunct="1">
              <a:spcAft>
                <a:spcPts val="0"/>
              </a:spcAft>
              <a:defRPr/>
            </a:pPr>
            <a:endParaRPr lang="en-US" sz="1400" dirty="0"/>
          </a:p>
          <a:p>
            <a:pPr algn="just" eaLnBrk="1" fontAlgn="auto" hangingPunct="1">
              <a:spcAft>
                <a:spcPts val="0"/>
              </a:spcAft>
              <a:buFont typeface="Wingdings" pitchFamily="2" charset="2"/>
              <a:buChar char="q"/>
              <a:defRPr/>
            </a:pPr>
            <a:endParaRPr lang="en-US" sz="1600" dirty="0"/>
          </a:p>
          <a:p>
            <a:pPr marL="0" indent="0" algn="just" eaLnBrk="1" fontAlgn="auto" hangingPunct="1">
              <a:spcAft>
                <a:spcPts val="0"/>
              </a:spcAft>
              <a:buFont typeface="Arial" pitchFamily="34" charset="0"/>
              <a:buNone/>
              <a:defRPr/>
            </a:pPr>
            <a:endParaRPr lang="en-US" sz="1600" dirty="0"/>
          </a:p>
        </p:txBody>
      </p:sp>
    </p:spTree>
    <p:extLst>
      <p:ext uri="{BB962C8B-B14F-4D97-AF65-F5344CB8AC3E}">
        <p14:creationId xmlns:p14="http://schemas.microsoft.com/office/powerpoint/2010/main" val="1000975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1035452"/>
            <a:ext cx="8001000" cy="364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4856" y="198905"/>
            <a:ext cx="6196263" cy="369332"/>
          </a:xfrm>
          <a:prstGeom prst="rect">
            <a:avLst/>
          </a:prstGeom>
          <a:noFill/>
        </p:spPr>
        <p:txBody>
          <a:bodyPr wrap="square" rtlCol="0">
            <a:spAutoFit/>
          </a:bodyPr>
          <a:lstStyle/>
          <a:p>
            <a:r>
              <a:rPr lang="en-US" dirty="0">
                <a:solidFill>
                  <a:srgbClr val="FF0000"/>
                </a:solidFill>
              </a:rPr>
              <a:t>1. Subclass 1 - SYSREF is used to align LMFCs</a:t>
            </a:r>
          </a:p>
        </p:txBody>
      </p:sp>
      <p:sp>
        <p:nvSpPr>
          <p:cNvPr id="9" name="TextBox 8"/>
          <p:cNvSpPr txBox="1"/>
          <p:nvPr/>
        </p:nvSpPr>
        <p:spPr>
          <a:xfrm>
            <a:off x="436946" y="175198"/>
            <a:ext cx="6196263" cy="646331"/>
          </a:xfrm>
          <a:prstGeom prst="rect">
            <a:avLst/>
          </a:prstGeom>
          <a:noFill/>
        </p:spPr>
        <p:txBody>
          <a:bodyPr wrap="square" rtlCol="0">
            <a:spAutoFit/>
          </a:bodyPr>
          <a:lstStyle/>
          <a:p>
            <a:r>
              <a:rPr lang="en-US" dirty="0">
                <a:solidFill>
                  <a:srgbClr val="FF0000"/>
                </a:solidFill>
              </a:rPr>
              <a:t>2. After SYNC is received, all lanes send ILAS on next LMFC edge</a:t>
            </a:r>
          </a:p>
        </p:txBody>
      </p:sp>
      <p:sp>
        <p:nvSpPr>
          <p:cNvPr id="11" name="TextBox 10"/>
          <p:cNvSpPr txBox="1"/>
          <p:nvPr/>
        </p:nvSpPr>
        <p:spPr>
          <a:xfrm>
            <a:off x="436946" y="175199"/>
            <a:ext cx="6196263" cy="646331"/>
          </a:xfrm>
          <a:prstGeom prst="rect">
            <a:avLst/>
          </a:prstGeom>
          <a:noFill/>
        </p:spPr>
        <p:txBody>
          <a:bodyPr wrap="square" rtlCol="0">
            <a:spAutoFit/>
          </a:bodyPr>
          <a:lstStyle/>
          <a:p>
            <a:r>
              <a:rPr lang="en-US" dirty="0">
                <a:solidFill>
                  <a:srgbClr val="FF0000"/>
                </a:solidFill>
              </a:rPr>
              <a:t>3. Each lane starts buffering it’s data when it receives the start of ILAS symbol (R)</a:t>
            </a:r>
          </a:p>
        </p:txBody>
      </p:sp>
      <p:sp>
        <p:nvSpPr>
          <p:cNvPr id="13" name="TextBox 12"/>
          <p:cNvSpPr txBox="1"/>
          <p:nvPr/>
        </p:nvSpPr>
        <p:spPr>
          <a:xfrm>
            <a:off x="436946" y="165652"/>
            <a:ext cx="6196263" cy="646331"/>
          </a:xfrm>
          <a:prstGeom prst="rect">
            <a:avLst/>
          </a:prstGeom>
          <a:noFill/>
        </p:spPr>
        <p:txBody>
          <a:bodyPr wrap="square" rtlCol="0">
            <a:spAutoFit/>
          </a:bodyPr>
          <a:lstStyle/>
          <a:p>
            <a:r>
              <a:rPr lang="en-US" dirty="0">
                <a:solidFill>
                  <a:srgbClr val="FF0000"/>
                </a:solidFill>
              </a:rPr>
              <a:t>4. All lanes are released on the next LMFC edge and are now aligned</a:t>
            </a:r>
          </a:p>
        </p:txBody>
      </p:sp>
      <p:sp>
        <p:nvSpPr>
          <p:cNvPr id="3" name="Content Placeholder 2"/>
          <p:cNvSpPr>
            <a:spLocks noGrp="1"/>
          </p:cNvSpPr>
          <p:nvPr>
            <p:ph idx="1"/>
          </p:nvPr>
        </p:nvSpPr>
        <p:spPr>
          <a:xfrm>
            <a:off x="7468583" y="408027"/>
            <a:ext cx="1613330" cy="1438475"/>
          </a:xfrm>
        </p:spPr>
        <p:txBody>
          <a:bodyPr rtlCol="0">
            <a:noAutofit/>
          </a:bodyPr>
          <a:lstStyle/>
          <a:p>
            <a:pPr>
              <a:defRPr/>
            </a:pPr>
            <a:r>
              <a:rPr lang="en-US" sz="700" dirty="0"/>
              <a:t>K – comma symbols</a:t>
            </a:r>
          </a:p>
          <a:p>
            <a:pPr>
              <a:defRPr/>
            </a:pPr>
            <a:r>
              <a:rPr lang="en-US" sz="700" dirty="0"/>
              <a:t>R - start of ILAS MF</a:t>
            </a:r>
          </a:p>
          <a:p>
            <a:pPr>
              <a:defRPr/>
            </a:pPr>
            <a:r>
              <a:rPr lang="en-US" sz="700" dirty="0"/>
              <a:t>A - end of ILAS MF</a:t>
            </a:r>
          </a:p>
          <a:p>
            <a:pPr>
              <a:defRPr/>
            </a:pPr>
            <a:r>
              <a:rPr lang="en-US" sz="700" dirty="0"/>
              <a:t>D - data</a:t>
            </a:r>
          </a:p>
          <a:p>
            <a:pPr>
              <a:defRPr/>
            </a:pPr>
            <a:r>
              <a:rPr lang="en-US" sz="700" dirty="0"/>
              <a:t>Q – start of </a:t>
            </a:r>
            <a:r>
              <a:rPr lang="en-US" sz="700" dirty="0" err="1"/>
              <a:t>config</a:t>
            </a:r>
            <a:r>
              <a:rPr lang="en-US" sz="700" dirty="0"/>
              <a:t> data</a:t>
            </a:r>
          </a:p>
          <a:p>
            <a:pPr>
              <a:defRPr/>
            </a:pPr>
            <a:r>
              <a:rPr lang="en-US" sz="700" dirty="0"/>
              <a:t>C – </a:t>
            </a:r>
            <a:r>
              <a:rPr lang="en-US" sz="700" dirty="0" err="1"/>
              <a:t>config</a:t>
            </a:r>
            <a:r>
              <a:rPr lang="en-US" sz="700" dirty="0"/>
              <a:t> data </a:t>
            </a:r>
          </a:p>
        </p:txBody>
      </p:sp>
      <p:sp>
        <p:nvSpPr>
          <p:cNvPr id="2" name="Rounded Rectangle 1"/>
          <p:cNvSpPr/>
          <p:nvPr/>
        </p:nvSpPr>
        <p:spPr>
          <a:xfrm>
            <a:off x="1774662" y="1059358"/>
            <a:ext cx="493291" cy="34595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158295" y="1362577"/>
            <a:ext cx="529385" cy="11730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422984" y="3347787"/>
            <a:ext cx="938464" cy="7845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469733" y="2907722"/>
            <a:ext cx="342901" cy="14856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9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P spid="11" grpId="0"/>
      <p:bldP spid="11" grpId="1"/>
      <p:bldP spid="13" grpId="0"/>
      <p:bldP spid="2" grpId="0" animBg="1"/>
      <p:bldP spid="2" grpId="1" animBg="1"/>
      <p:bldP spid="8" grpId="0" animBg="1"/>
      <p:bldP spid="8" grpId="1" animBg="1"/>
      <p:bldP spid="10" grpId="0" animBg="1"/>
      <p:bldP spid="10" grpId="1"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atin typeface="Theinhardt Medium" charset="0"/>
                <a:ea typeface="ＭＳ Ｐゴシック" pitchFamily="34" charset="-128"/>
                <a:cs typeface="Theinhardt Medium" charset="0"/>
              </a:rPr>
              <a:t>Deterministic Latency: Subclass 1 Requirements</a:t>
            </a:r>
          </a:p>
        </p:txBody>
      </p:sp>
      <p:sp>
        <p:nvSpPr>
          <p:cNvPr id="54275" name="Content Placeholder 2"/>
          <p:cNvSpPr>
            <a:spLocks noGrp="1"/>
          </p:cNvSpPr>
          <p:nvPr>
            <p:ph idx="1"/>
          </p:nvPr>
        </p:nvSpPr>
        <p:spPr>
          <a:xfrm>
            <a:off x="333376" y="785812"/>
            <a:ext cx="8467725" cy="3709988"/>
          </a:xfrm>
        </p:spPr>
        <p:txBody>
          <a:bodyPr/>
          <a:lstStyle/>
          <a:p>
            <a:pPr algn="just"/>
            <a:r>
              <a:rPr lang="en-US" dirty="0">
                <a:solidFill>
                  <a:srgbClr val="000000"/>
                </a:solidFill>
                <a:latin typeface="Theinhardt Thin" charset="0"/>
                <a:ea typeface="ＭＳ Ｐゴシック" pitchFamily="34" charset="-128"/>
                <a:cs typeface="Theinhardt Thin" charset="0"/>
              </a:rPr>
              <a:t>SYSREF must meet setup/hold time with respect to the device clock</a:t>
            </a:r>
          </a:p>
          <a:p>
            <a:pPr lvl="1" algn="just">
              <a:buNone/>
            </a:pPr>
            <a:endParaRPr lang="en-US" dirty="0">
              <a:solidFill>
                <a:srgbClr val="000000"/>
              </a:solidFill>
              <a:latin typeface="Theinhardt Thin" charset="0"/>
              <a:ea typeface="ＭＳ Ｐゴシック" pitchFamily="34" charset="-128"/>
              <a:cs typeface="Theinhardt Thin" charset="0"/>
            </a:endParaRPr>
          </a:p>
          <a:p>
            <a:pPr lvl="1" algn="just"/>
            <a:endParaRPr lang="en-US" dirty="0">
              <a:solidFill>
                <a:srgbClr val="000000"/>
              </a:solidFill>
              <a:latin typeface="Theinhardt Thin" charset="0"/>
              <a:ea typeface="ＭＳ Ｐゴシック" pitchFamily="34" charset="-128"/>
              <a:cs typeface="Theinhardt Thin" charset="0"/>
            </a:endParaRPr>
          </a:p>
          <a:p>
            <a:pPr lvl="1" algn="just"/>
            <a:endParaRPr lang="en-US" dirty="0">
              <a:solidFill>
                <a:srgbClr val="000000"/>
              </a:solidFill>
              <a:latin typeface="Theinhardt Thin" charset="0"/>
              <a:ea typeface="ＭＳ Ｐゴシック" pitchFamily="34" charset="-128"/>
              <a:cs typeface="Theinhardt Thin" charset="0"/>
            </a:endParaRPr>
          </a:p>
          <a:p>
            <a:pPr lvl="1" algn="just"/>
            <a:endParaRPr lang="en-US" dirty="0">
              <a:solidFill>
                <a:srgbClr val="000000"/>
              </a:solidFill>
              <a:latin typeface="Theinhardt Thin" charset="0"/>
              <a:ea typeface="ＭＳ Ｐゴシック" pitchFamily="34" charset="-128"/>
              <a:cs typeface="Theinhardt Thin" charset="0"/>
            </a:endParaRPr>
          </a:p>
          <a:p>
            <a:pPr lvl="1" algn="just"/>
            <a:endParaRPr lang="en-US" dirty="0">
              <a:solidFill>
                <a:srgbClr val="000000"/>
              </a:solidFill>
              <a:latin typeface="Theinhardt Thin" charset="0"/>
              <a:ea typeface="ＭＳ Ｐゴシック" pitchFamily="34" charset="-128"/>
              <a:cs typeface="Theinhardt Thin" charset="0"/>
            </a:endParaRPr>
          </a:p>
          <a:p>
            <a:pPr lvl="1" algn="just"/>
            <a:endParaRPr lang="en-US" dirty="0">
              <a:solidFill>
                <a:srgbClr val="000000"/>
              </a:solidFill>
              <a:latin typeface="Theinhardt Thin" charset="0"/>
              <a:ea typeface="ＭＳ Ｐゴシック" pitchFamily="34" charset="-128"/>
              <a:cs typeface="Theinhardt Thin" charset="0"/>
            </a:endParaRPr>
          </a:p>
          <a:p>
            <a:pPr algn="just"/>
            <a:endParaRPr lang="en-US" dirty="0">
              <a:latin typeface="Theinhardt Thin" charset="0"/>
              <a:ea typeface="ＭＳ Ｐゴシック" pitchFamily="34" charset="-128"/>
              <a:cs typeface="Theinhardt Thin" charset="0"/>
            </a:endParaRPr>
          </a:p>
          <a:p>
            <a:pPr algn="just"/>
            <a:endParaRPr lang="en-US" dirty="0">
              <a:latin typeface="Theinhardt Thin" charset="0"/>
              <a:ea typeface="ＭＳ Ｐゴシック" pitchFamily="34" charset="-128"/>
              <a:cs typeface="Theinhardt Thin" charset="0"/>
            </a:endParaRPr>
          </a:p>
          <a:p>
            <a:pPr algn="just"/>
            <a:endParaRPr lang="en-US" dirty="0">
              <a:latin typeface="Theinhardt Thin" charset="0"/>
              <a:ea typeface="ＭＳ Ｐゴシック" pitchFamily="34" charset="-128"/>
              <a:cs typeface="Theinhardt Thin" charset="0"/>
            </a:endParaRPr>
          </a:p>
          <a:p>
            <a:pPr algn="just"/>
            <a:r>
              <a:rPr lang="en-US" dirty="0">
                <a:latin typeface="Theinhardt Thin" charset="0"/>
                <a:ea typeface="ＭＳ Ｐゴシック" pitchFamily="34" charset="-128"/>
                <a:cs typeface="Theinhardt Thin" charset="0"/>
              </a:rPr>
              <a:t>In general, SYSREF and Device Clock should come from the same clock source for optimal timing margin over all operating conditions</a:t>
            </a:r>
          </a:p>
        </p:txBody>
      </p:sp>
      <p:pic>
        <p:nvPicPr>
          <p:cNvPr id="54276" name="Picture 2"/>
          <p:cNvPicPr>
            <a:picLocks noChangeAspect="1" noChangeArrowheads="1"/>
          </p:cNvPicPr>
          <p:nvPr/>
        </p:nvPicPr>
        <p:blipFill>
          <a:blip r:embed="rId2"/>
          <a:srcRect/>
          <a:stretch>
            <a:fillRect/>
          </a:stretch>
        </p:blipFill>
        <p:spPr bwMode="auto">
          <a:xfrm>
            <a:off x="852488" y="1708548"/>
            <a:ext cx="7766050" cy="1764506"/>
          </a:xfrm>
          <a:prstGeom prst="rect">
            <a:avLst/>
          </a:prstGeom>
          <a:noFill/>
          <a:ln w="9525">
            <a:noFill/>
            <a:miter lim="800000"/>
            <a:headEnd/>
            <a:tailEnd/>
          </a:ln>
        </p:spPr>
      </p:pic>
    </p:spTree>
    <p:extLst>
      <p:ext uri="{BB962C8B-B14F-4D97-AF65-F5344CB8AC3E}">
        <p14:creationId xmlns:p14="http://schemas.microsoft.com/office/powerpoint/2010/main" val="3266141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31775" y="0"/>
            <a:ext cx="8458200" cy="610791"/>
          </a:xfrm>
        </p:spPr>
        <p:txBody>
          <a:bodyPr/>
          <a:lstStyle/>
          <a:p>
            <a:pPr eaLnBrk="1" hangingPunct="1"/>
            <a:r>
              <a:rPr lang="en-US" dirty="0">
                <a:latin typeface="Theinhardt Medium" charset="0"/>
                <a:ea typeface="ＭＳ Ｐゴシック" pitchFamily="34" charset="-128"/>
                <a:cs typeface="Theinhardt Medium" charset="0"/>
              </a:rPr>
              <a:t>SYSREF Signal Types</a:t>
            </a:r>
          </a:p>
        </p:txBody>
      </p:sp>
      <p:sp>
        <p:nvSpPr>
          <p:cNvPr id="7" name="Content Placeholder 2"/>
          <p:cNvSpPr txBox="1">
            <a:spLocks/>
          </p:cNvSpPr>
          <p:nvPr/>
        </p:nvSpPr>
        <p:spPr bwMode="auto">
          <a:xfrm>
            <a:off x="560389" y="610791"/>
            <a:ext cx="7851775" cy="4286250"/>
          </a:xfrm>
          <a:prstGeom prst="rect">
            <a:avLst/>
          </a:prstGeom>
          <a:noFill/>
          <a:ln w="9525">
            <a:noFill/>
            <a:miter lim="800000"/>
            <a:headEnd/>
            <a:tailEnd/>
          </a:ln>
        </p:spPr>
        <p:txBody>
          <a:bodyPr>
            <a:noAutofit/>
          </a:bodyPr>
          <a:lstStyle/>
          <a:p>
            <a:pPr marL="227013" indent="-227013" defTabSz="914400">
              <a:spcBef>
                <a:spcPts val="800"/>
              </a:spcBef>
              <a:buFontTx/>
              <a:buChar char="•"/>
              <a:defRPr/>
            </a:pPr>
            <a:r>
              <a:rPr lang="en-US" sz="1400" kern="0" dirty="0">
                <a:solidFill>
                  <a:srgbClr val="000000"/>
                </a:solidFill>
                <a:latin typeface="Arial"/>
                <a:ea typeface="+mn-ea"/>
              </a:rPr>
              <a:t>Periodic</a:t>
            </a:r>
          </a:p>
          <a:p>
            <a:pPr marL="574675" lvl="1" indent="-233363" defTabSz="914400">
              <a:spcBef>
                <a:spcPct val="20000"/>
              </a:spcBef>
              <a:buFontTx/>
              <a:buChar char="–"/>
              <a:defRPr/>
            </a:pPr>
            <a:r>
              <a:rPr lang="en-US" sz="1200" kern="0" dirty="0">
                <a:solidFill>
                  <a:srgbClr val="000000"/>
                </a:solidFill>
                <a:latin typeface="Arial"/>
              </a:rPr>
              <a:t>SYSREF always ON with periodic edges </a:t>
            </a:r>
          </a:p>
          <a:p>
            <a:pPr marL="574675" lvl="1" indent="-233363" defTabSz="914400">
              <a:spcBef>
                <a:spcPct val="20000"/>
              </a:spcBef>
              <a:buFontTx/>
              <a:buChar char="–"/>
              <a:defRPr/>
            </a:pPr>
            <a:r>
              <a:rPr lang="en-US" sz="1200" kern="0" dirty="0">
                <a:solidFill>
                  <a:srgbClr val="000000"/>
                </a:solidFill>
                <a:latin typeface="Arial"/>
              </a:rPr>
              <a:t>Risk of interferer spurs near IF due to SYSREF</a:t>
            </a:r>
          </a:p>
          <a:p>
            <a:pPr marL="574675" lvl="1" indent="-233363" defTabSz="914400">
              <a:spcBef>
                <a:spcPct val="20000"/>
              </a:spcBef>
              <a:defRPr/>
            </a:pPr>
            <a:endParaRPr lang="en-US" sz="1200" kern="0" dirty="0">
              <a:solidFill>
                <a:srgbClr val="000000"/>
              </a:solidFill>
              <a:latin typeface="Arial"/>
            </a:endParaRPr>
          </a:p>
          <a:p>
            <a:pPr marL="227013" indent="-227013" defTabSz="914400">
              <a:spcBef>
                <a:spcPts val="800"/>
              </a:spcBef>
              <a:buFontTx/>
              <a:buChar char="•"/>
              <a:defRPr/>
            </a:pPr>
            <a:r>
              <a:rPr lang="en-US" sz="1400" kern="0" dirty="0">
                <a:solidFill>
                  <a:srgbClr val="000000"/>
                </a:solidFill>
                <a:latin typeface="Arial"/>
                <a:ea typeface="+mn-ea"/>
              </a:rPr>
              <a:t>Gapped-Periodic</a:t>
            </a:r>
          </a:p>
          <a:p>
            <a:pPr marL="574675" lvl="1" indent="-233363" defTabSz="914400">
              <a:spcBef>
                <a:spcPct val="20000"/>
              </a:spcBef>
              <a:buFontTx/>
              <a:buChar char="–"/>
              <a:defRPr/>
            </a:pPr>
            <a:r>
              <a:rPr lang="en-US" sz="1200" kern="0" dirty="0">
                <a:solidFill>
                  <a:srgbClr val="000000"/>
                </a:solidFill>
                <a:latin typeface="Arial"/>
              </a:rPr>
              <a:t>Send periodic edges for a brief pulse of time</a:t>
            </a:r>
          </a:p>
          <a:p>
            <a:pPr marL="574675" lvl="1" indent="-233363" defTabSz="914400">
              <a:spcBef>
                <a:spcPct val="20000"/>
              </a:spcBef>
              <a:buFontTx/>
              <a:buChar char="–"/>
              <a:defRPr/>
            </a:pPr>
            <a:r>
              <a:rPr lang="en-US" sz="1200" kern="0" dirty="0">
                <a:solidFill>
                  <a:srgbClr val="000000"/>
                </a:solidFill>
                <a:latin typeface="Arial"/>
              </a:rPr>
              <a:t>Fewer (or no) spurs</a:t>
            </a:r>
          </a:p>
          <a:p>
            <a:pPr marL="574675" lvl="1" indent="-233363" defTabSz="914400">
              <a:spcBef>
                <a:spcPct val="20000"/>
              </a:spcBef>
              <a:defRPr/>
            </a:pPr>
            <a:endParaRPr lang="en-US" sz="1200" kern="0" dirty="0">
              <a:solidFill>
                <a:srgbClr val="000000"/>
              </a:solidFill>
              <a:latin typeface="Arial"/>
            </a:endParaRPr>
          </a:p>
          <a:p>
            <a:pPr marL="227013" indent="-227013" defTabSz="914400">
              <a:spcBef>
                <a:spcPts val="800"/>
              </a:spcBef>
              <a:buFontTx/>
              <a:buChar char="•"/>
              <a:defRPr/>
            </a:pPr>
            <a:r>
              <a:rPr lang="en-US" sz="1400" kern="0" dirty="0">
                <a:solidFill>
                  <a:srgbClr val="000000"/>
                </a:solidFill>
                <a:latin typeface="Arial"/>
                <a:ea typeface="+mn-ea"/>
              </a:rPr>
              <a:t>One-Shot</a:t>
            </a:r>
          </a:p>
          <a:p>
            <a:pPr marL="574675" lvl="1" indent="-233363" defTabSz="914400">
              <a:spcBef>
                <a:spcPct val="20000"/>
              </a:spcBef>
              <a:buFontTx/>
              <a:buChar char="–"/>
              <a:defRPr/>
            </a:pPr>
            <a:r>
              <a:rPr lang="en-US" sz="1200" kern="0" dirty="0">
                <a:solidFill>
                  <a:srgbClr val="000000"/>
                </a:solidFill>
                <a:latin typeface="Arial"/>
              </a:rPr>
              <a:t>Single SYSREF pulse and then leave in logic-low state</a:t>
            </a:r>
          </a:p>
          <a:p>
            <a:pPr marL="574675" lvl="1" indent="-233363" defTabSz="914400">
              <a:spcBef>
                <a:spcPct val="20000"/>
              </a:spcBef>
              <a:buFontTx/>
              <a:buChar char="–"/>
              <a:defRPr/>
            </a:pPr>
            <a:r>
              <a:rPr lang="en-US" sz="1200" kern="0" dirty="0">
                <a:solidFill>
                  <a:srgbClr val="000000"/>
                </a:solidFill>
                <a:latin typeface="Arial"/>
              </a:rPr>
              <a:t>No spurs</a:t>
            </a:r>
          </a:p>
          <a:p>
            <a:pPr marL="574675" lvl="1" indent="-233363" defTabSz="914400">
              <a:spcBef>
                <a:spcPct val="20000"/>
              </a:spcBef>
              <a:buFontTx/>
              <a:buChar char="–"/>
              <a:defRPr/>
            </a:pPr>
            <a:endParaRPr lang="en-US" sz="1200" kern="0" dirty="0">
              <a:solidFill>
                <a:srgbClr val="000000"/>
              </a:solidFill>
              <a:latin typeface="Arial"/>
            </a:endParaRPr>
          </a:p>
          <a:p>
            <a:pPr marL="227013" indent="-227013" defTabSz="914400">
              <a:spcBef>
                <a:spcPts val="800"/>
              </a:spcBef>
              <a:buFontTx/>
              <a:buChar char="•"/>
              <a:defRPr/>
            </a:pPr>
            <a:r>
              <a:rPr lang="en-US" sz="1400" kern="0" dirty="0">
                <a:solidFill>
                  <a:srgbClr val="000000"/>
                </a:solidFill>
                <a:latin typeface="Arial"/>
                <a:ea typeface="+mn-ea"/>
              </a:rPr>
              <a:t>Frame and LMFC alignment is based on most recent SYSREF rising edge (event) detected</a:t>
            </a:r>
          </a:p>
          <a:p>
            <a:pPr marL="227013" indent="-227013" defTabSz="914400">
              <a:spcBef>
                <a:spcPts val="800"/>
              </a:spcBef>
              <a:buFontTx/>
              <a:buChar char="•"/>
              <a:defRPr/>
            </a:pPr>
            <a:r>
              <a:rPr lang="en-US" sz="1400" kern="0" dirty="0">
                <a:solidFill>
                  <a:srgbClr val="000000"/>
                </a:solidFill>
                <a:latin typeface="Arial"/>
                <a:ea typeface="+mn-ea"/>
              </a:rPr>
              <a:t>Disabling and gating the SYSREF signal may be employed for AC coupled periodic SYSREF signals</a:t>
            </a:r>
          </a:p>
        </p:txBody>
      </p:sp>
      <p:pic>
        <p:nvPicPr>
          <p:cNvPr id="55301" name="Picture 6"/>
          <p:cNvPicPr>
            <a:picLocks noChangeAspect="1" noChangeArrowheads="1"/>
          </p:cNvPicPr>
          <p:nvPr/>
        </p:nvPicPr>
        <p:blipFill>
          <a:blip r:embed="rId3"/>
          <a:srcRect/>
          <a:stretch>
            <a:fillRect/>
          </a:stretch>
        </p:blipFill>
        <p:spPr bwMode="auto">
          <a:xfrm>
            <a:off x="6278563" y="771525"/>
            <a:ext cx="2425700" cy="2045494"/>
          </a:xfrm>
          <a:prstGeom prst="rect">
            <a:avLst/>
          </a:prstGeom>
          <a:noFill/>
          <a:ln w="9525">
            <a:noFill/>
            <a:miter lim="800000"/>
            <a:headEnd/>
            <a:tailEnd/>
          </a:ln>
        </p:spPr>
      </p:pic>
    </p:spTree>
    <p:extLst>
      <p:ext uri="{BB962C8B-B14F-4D97-AF65-F5344CB8AC3E}">
        <p14:creationId xmlns:p14="http://schemas.microsoft.com/office/powerpoint/2010/main" val="337033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41949" y="211932"/>
            <a:ext cx="8229600" cy="4217194"/>
          </a:xfrm>
          <a:prstGeom prst="rect">
            <a:avLst/>
          </a:prstGeom>
          <a:noFill/>
          <a:ln w="9525">
            <a:noFill/>
            <a:miter lim="800000"/>
            <a:headEnd/>
            <a:tailEnd/>
          </a:ln>
        </p:spPr>
        <p:txBody>
          <a:bodyPr/>
          <a:lstStyle/>
          <a:p>
            <a:pPr marL="230188" indent="-230188" algn="ctr" fontAlgn="auto">
              <a:spcBef>
                <a:spcPts val="1000"/>
              </a:spcBef>
              <a:spcAft>
                <a:spcPts val="0"/>
              </a:spcAft>
              <a:defRPr/>
            </a:pPr>
            <a:r>
              <a:rPr lang="en-US" sz="2800" b="1" dirty="0">
                <a:latin typeface="Theinhardt Thin"/>
                <a:ea typeface="ＭＳ Ｐゴシック" charset="0"/>
                <a:cs typeface="Theinhardt Thin"/>
              </a:rPr>
              <a:t>JEDEC Solid State Technology Association</a:t>
            </a:r>
          </a:p>
          <a:p>
            <a:pPr marL="230188" indent="-230188" algn="ctr" fontAlgn="auto">
              <a:spcBef>
                <a:spcPts val="1000"/>
              </a:spcBef>
              <a:spcAft>
                <a:spcPts val="0"/>
              </a:spcAft>
              <a:defRPr/>
            </a:pPr>
            <a:endParaRPr lang="en-US" sz="2000" b="1" dirty="0">
              <a:latin typeface="Theinhardt Thin"/>
              <a:ea typeface="ＭＳ Ｐゴシック" charset="0"/>
              <a:cs typeface="Theinhardt Thin"/>
            </a:endParaRPr>
          </a:p>
          <a:p>
            <a:pPr marL="230188" indent="-230188" algn="ctr" fontAlgn="auto">
              <a:spcBef>
                <a:spcPts val="1000"/>
              </a:spcBef>
              <a:spcAft>
                <a:spcPts val="0"/>
              </a:spcAft>
              <a:defRPr/>
            </a:pPr>
            <a:r>
              <a:rPr lang="en-US" sz="3600" b="1" dirty="0">
                <a:latin typeface="Theinhardt Thin"/>
                <a:ea typeface="ＭＳ Ｐゴシック" charset="0"/>
              </a:rPr>
              <a:t>JEDEC Standard JESD204:</a:t>
            </a:r>
          </a:p>
          <a:p>
            <a:pPr marL="230188" indent="-230188" algn="ctr" fontAlgn="auto">
              <a:spcBef>
                <a:spcPts val="1000"/>
              </a:spcBef>
              <a:spcAft>
                <a:spcPts val="0"/>
              </a:spcAft>
              <a:defRPr/>
            </a:pPr>
            <a:r>
              <a:rPr lang="en-US" sz="3600" b="1" dirty="0">
                <a:solidFill>
                  <a:prstClr val="black"/>
                </a:solidFill>
                <a:latin typeface="Theinhardt Thin"/>
                <a:ea typeface="ＭＳ Ｐゴシック" charset="0"/>
              </a:rPr>
              <a:t>Serial Interface for Data Converters</a:t>
            </a:r>
          </a:p>
          <a:p>
            <a:pPr algn="ctr"/>
            <a:endParaRPr lang="en-US" dirty="0"/>
          </a:p>
          <a:p>
            <a:pPr algn="ctr"/>
            <a:r>
              <a:rPr lang="en-US" dirty="0"/>
              <a:t>The JESD204B standard can be downloaded from the JEDEC website</a:t>
            </a:r>
          </a:p>
          <a:p>
            <a:pPr algn="ctr"/>
            <a:r>
              <a:rPr lang="en-US" dirty="0"/>
              <a:t>You will need to register an account to get access to the standard (</a:t>
            </a:r>
            <a:r>
              <a:rPr lang="en-US" u="sng" dirty="0"/>
              <a:t>this is free</a:t>
            </a:r>
            <a:r>
              <a:rPr lang="en-US" dirty="0"/>
              <a:t>)</a:t>
            </a:r>
            <a:br>
              <a:rPr lang="en-US" dirty="0"/>
            </a:br>
            <a:endParaRPr lang="en-US" dirty="0"/>
          </a:p>
          <a:p>
            <a:pPr algn="ctr"/>
            <a:r>
              <a:rPr lang="en-US" dirty="0">
                <a:hlinkClick r:id="rId3"/>
              </a:rPr>
              <a:t>http://www.jedec.org/standards-documents/results/jesd204</a:t>
            </a:r>
            <a:endParaRPr lang="en-US" dirty="0"/>
          </a:p>
          <a:p>
            <a:pPr algn="ctr"/>
            <a:endParaRPr lang="en-US" dirty="0"/>
          </a:p>
          <a:p>
            <a:pPr algn="ctr"/>
            <a:r>
              <a:rPr lang="en-US" dirty="0"/>
              <a:t>The document contains a list of acronyms/keywords at the beginning with definitions for each.</a:t>
            </a:r>
          </a:p>
        </p:txBody>
      </p:sp>
    </p:spTree>
    <p:extLst>
      <p:ext uri="{BB962C8B-B14F-4D97-AF65-F5344CB8AC3E}">
        <p14:creationId xmlns:p14="http://schemas.microsoft.com/office/powerpoint/2010/main" val="3405241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dirty="0">
                <a:latin typeface="Theinhardt Medium" charset="0"/>
                <a:ea typeface="ＭＳ Ｐゴシック" pitchFamily="34" charset="-128"/>
                <a:cs typeface="Theinhardt Medium" charset="0"/>
              </a:rPr>
              <a:t>TSW14J56 Capture with SYSREF enabled</a:t>
            </a:r>
          </a:p>
        </p:txBody>
      </p:sp>
      <p:sp>
        <p:nvSpPr>
          <p:cNvPr id="2" name="Content Placeholder 1"/>
          <p:cNvSpPr>
            <a:spLocks noGrp="1"/>
          </p:cNvSpPr>
          <p:nvPr>
            <p:ph idx="1"/>
          </p:nvPr>
        </p:nvSpPr>
        <p:spPr/>
        <p:txBody>
          <a:bodyPr/>
          <a:lstStyle/>
          <a:p>
            <a:endParaRPr lang="en-US"/>
          </a:p>
        </p:txBody>
      </p:sp>
      <p:sp>
        <p:nvSpPr>
          <p:cNvPr id="7" name="Content Placeholder 2"/>
          <p:cNvSpPr txBox="1">
            <a:spLocks/>
          </p:cNvSpPr>
          <p:nvPr/>
        </p:nvSpPr>
        <p:spPr bwMode="auto">
          <a:xfrm>
            <a:off x="635298" y="428625"/>
            <a:ext cx="7851775" cy="4286250"/>
          </a:xfrm>
          <a:prstGeom prst="rect">
            <a:avLst/>
          </a:prstGeom>
          <a:noFill/>
          <a:ln w="9525">
            <a:noFill/>
            <a:miter lim="800000"/>
            <a:headEnd/>
            <a:tailEnd/>
          </a:ln>
        </p:spPr>
        <p:txBody>
          <a:bodyPr>
            <a:normAutofit/>
          </a:bodyPr>
          <a:lstStyle/>
          <a:p>
            <a:pPr marL="227013" indent="-227013" defTabSz="914400">
              <a:spcBef>
                <a:spcPts val="800"/>
              </a:spcBef>
              <a:buFontTx/>
              <a:buChar char="•"/>
              <a:defRPr/>
            </a:pPr>
            <a:endParaRPr lang="en-US" sz="2000" kern="0" dirty="0">
              <a:solidFill>
                <a:srgbClr val="000000"/>
              </a:solidFill>
              <a:latin typeface="Arial"/>
              <a:ea typeface="+mn-ea"/>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86351"/>
            <a:ext cx="8658558" cy="375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5875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dirty="0">
                <a:latin typeface="Theinhardt Medium" charset="0"/>
                <a:ea typeface="ＭＳ Ｐゴシック" pitchFamily="34" charset="-128"/>
                <a:cs typeface="Theinhardt Medium" charset="0"/>
              </a:rPr>
              <a:t>TSW14J56 Capture with SYSREF disabled</a:t>
            </a:r>
          </a:p>
        </p:txBody>
      </p:sp>
      <p:sp>
        <p:nvSpPr>
          <p:cNvPr id="7" name="Content Placeholder 2"/>
          <p:cNvSpPr txBox="1">
            <a:spLocks/>
          </p:cNvSpPr>
          <p:nvPr/>
        </p:nvSpPr>
        <p:spPr bwMode="auto">
          <a:xfrm>
            <a:off x="635298" y="428625"/>
            <a:ext cx="7851775" cy="4286250"/>
          </a:xfrm>
          <a:prstGeom prst="rect">
            <a:avLst/>
          </a:prstGeom>
          <a:noFill/>
          <a:ln w="9525">
            <a:noFill/>
            <a:miter lim="800000"/>
            <a:headEnd/>
            <a:tailEnd/>
          </a:ln>
        </p:spPr>
        <p:txBody>
          <a:bodyPr>
            <a:normAutofit/>
          </a:bodyPr>
          <a:lstStyle/>
          <a:p>
            <a:pPr marL="227013" indent="-227013" defTabSz="914400">
              <a:spcBef>
                <a:spcPts val="800"/>
              </a:spcBef>
              <a:buFontTx/>
              <a:buChar char="•"/>
              <a:defRPr/>
            </a:pPr>
            <a:endParaRPr lang="en-US" sz="2000" kern="0" dirty="0">
              <a:solidFill>
                <a:srgbClr val="000000"/>
              </a:solidFill>
              <a:latin typeface="Arial"/>
              <a:ea typeface="+mn-ea"/>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6" y="717946"/>
            <a:ext cx="8663447" cy="3808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942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p:nvPr>
        </p:nvSpPr>
        <p:spPr/>
        <p:txBody>
          <a:bodyPr/>
          <a:lstStyle/>
          <a:p>
            <a:pPr eaLnBrk="1" hangingPunct="1"/>
            <a:r>
              <a:rPr lang="en-US" dirty="0"/>
              <a:t>Subclass 0, 1, 2</a:t>
            </a:r>
          </a:p>
        </p:txBody>
      </p:sp>
      <p:sp>
        <p:nvSpPr>
          <p:cNvPr id="2" name="Text Placeholder 1"/>
          <p:cNvSpPr>
            <a:spLocks noGrp="1"/>
          </p:cNvSpPr>
          <p:nvPr>
            <p:ph type="body" idx="1"/>
          </p:nvPr>
        </p:nvSpPr>
        <p:spPr/>
        <p:txBody>
          <a:bodyPr/>
          <a:lstStyle/>
          <a:p>
            <a:endParaRPr lang="en-US"/>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7FA97D-34DB-4CDE-B1CC-B5CE77B23139}" type="slidenum">
              <a:rPr lang="en-US" smtClean="0"/>
              <a:pPr eaLnBrk="1" hangingPunct="1"/>
              <a:t>52</a:t>
            </a:fld>
            <a:endParaRPr lang="en-US"/>
          </a:p>
        </p:txBody>
      </p:sp>
    </p:spTree>
    <p:extLst>
      <p:ext uri="{BB962C8B-B14F-4D97-AF65-F5344CB8AC3E}">
        <p14:creationId xmlns:p14="http://schemas.microsoft.com/office/powerpoint/2010/main" val="2043416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p:txBody>
          <a:bodyPr/>
          <a:lstStyle/>
          <a:p>
            <a:pPr eaLnBrk="1" hangingPunct="1"/>
            <a:r>
              <a:rPr lang="en-US" dirty="0"/>
              <a:t>Three device subclasses have been defined. Each subclass uses a different link synchronization method.</a:t>
            </a:r>
          </a:p>
          <a:p>
            <a:pPr eaLnBrk="1" hangingPunct="1">
              <a:buNone/>
            </a:pPr>
            <a:endParaRPr lang="en-US" dirty="0"/>
          </a:p>
          <a:p>
            <a:pPr lvl="1" eaLnBrk="1" hangingPunct="1"/>
            <a:r>
              <a:rPr lang="en-US" dirty="0"/>
              <a:t>Subclass 0: Deterministic latency not supported. Backward compatible with JESD204A. No defined method for aligning local multi-frame clocks. Uses SYNC~ signal.</a:t>
            </a:r>
          </a:p>
          <a:p>
            <a:pPr lvl="1" eaLnBrk="1" hangingPunct="1">
              <a:buNone/>
            </a:pPr>
            <a:endParaRPr lang="en-US" dirty="0"/>
          </a:p>
          <a:p>
            <a:pPr lvl="1" eaLnBrk="1" hangingPunct="1"/>
            <a:r>
              <a:rPr lang="en-US" dirty="0"/>
              <a:t>Subclass 1: Deterministic latency is supported. Uses SYSREF clock to align local multi-frame clocks to device clocks in both TX and RX devices. May use SYNC~ signal to initiate a lane alignment sequence.</a:t>
            </a:r>
          </a:p>
          <a:p>
            <a:pPr lvl="1" eaLnBrk="1" hangingPunct="1">
              <a:buNone/>
            </a:pPr>
            <a:endParaRPr lang="en-US" dirty="0"/>
          </a:p>
          <a:p>
            <a:pPr lvl="1" eaLnBrk="1" hangingPunct="1"/>
            <a:r>
              <a:rPr lang="en-US" dirty="0"/>
              <a:t>Subclass 2: Deterministic latency supported. Uses SYNC~ to align local multi-frame clocks.</a:t>
            </a:r>
          </a:p>
        </p:txBody>
      </p:sp>
      <p:sp>
        <p:nvSpPr>
          <p:cNvPr id="10243" name="Title 2"/>
          <p:cNvSpPr>
            <a:spLocks noGrp="1"/>
          </p:cNvSpPr>
          <p:nvPr>
            <p:ph type="title"/>
          </p:nvPr>
        </p:nvSpPr>
        <p:spPr/>
        <p:txBody>
          <a:bodyPr/>
          <a:lstStyle/>
          <a:p>
            <a:pPr eaLnBrk="1" hangingPunct="1"/>
            <a:r>
              <a:rPr lang="en-US" dirty="0"/>
              <a:t>Subclass 0, 1, 2</a:t>
            </a:r>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7FA97D-34DB-4CDE-B1CC-B5CE77B23139}" type="slidenum">
              <a:rPr lang="en-US" smtClean="0"/>
              <a:pPr eaLnBrk="1" hangingPunct="1"/>
              <a:t>53</a:t>
            </a:fld>
            <a:endParaRPr lang="en-US"/>
          </a:p>
        </p:txBody>
      </p:sp>
    </p:spTree>
    <p:extLst>
      <p:ext uri="{BB962C8B-B14F-4D97-AF65-F5344CB8AC3E}">
        <p14:creationId xmlns:p14="http://schemas.microsoft.com/office/powerpoint/2010/main" val="1310140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atin typeface="Theinhardt Medium" charset="0"/>
                <a:ea typeface="ＭＳ Ｐゴシック" pitchFamily="34" charset="-128"/>
                <a:cs typeface="Theinhardt Medium" charset="0"/>
              </a:rPr>
              <a:t>JES204B Subclasses: 0</a:t>
            </a:r>
          </a:p>
        </p:txBody>
      </p:sp>
      <p:sp>
        <p:nvSpPr>
          <p:cNvPr id="23556" name="Content Placeholder 2"/>
          <p:cNvSpPr txBox="1">
            <a:spLocks/>
          </p:cNvSpPr>
          <p:nvPr/>
        </p:nvSpPr>
        <p:spPr bwMode="auto">
          <a:xfrm>
            <a:off x="560389" y="790575"/>
            <a:ext cx="7851775" cy="3881438"/>
          </a:xfrm>
          <a:prstGeom prst="rect">
            <a:avLst/>
          </a:prstGeom>
          <a:noFill/>
          <a:ln w="9525">
            <a:noFill/>
            <a:miter lim="800000"/>
            <a:headEnd/>
            <a:tailEnd/>
          </a:ln>
        </p:spPr>
        <p:txBody>
          <a:bodyPr/>
          <a:lstStyle/>
          <a:p>
            <a:pPr marL="230188" indent="-230188" algn="just">
              <a:spcBef>
                <a:spcPts val="1000"/>
              </a:spcBef>
              <a:buFont typeface="Arial" pitchFamily="34" charset="0"/>
              <a:buChar char="•"/>
            </a:pPr>
            <a:r>
              <a:rPr lang="en-US" sz="1600" dirty="0">
                <a:latin typeface="Theinhardt Thin" charset="0"/>
              </a:rPr>
              <a:t>Backward compatible with JESD204A but supports high line rates</a:t>
            </a:r>
          </a:p>
          <a:p>
            <a:pPr marL="230188" indent="-230188" algn="just">
              <a:spcBef>
                <a:spcPts val="1000"/>
              </a:spcBef>
              <a:buFont typeface="Arial" pitchFamily="34" charset="0"/>
              <a:buChar char="•"/>
            </a:pPr>
            <a:r>
              <a:rPr lang="en-US" sz="1600" dirty="0">
                <a:latin typeface="Theinhardt Thin" charset="0"/>
              </a:rPr>
              <a:t>No support for deterministic (known/constant)  latency</a:t>
            </a:r>
          </a:p>
          <a:p>
            <a:pPr marL="230188" indent="-230188" algn="just">
              <a:spcBef>
                <a:spcPts val="1000"/>
              </a:spcBef>
              <a:buFont typeface="Arial" pitchFamily="34" charset="0"/>
              <a:buChar char="•"/>
            </a:pPr>
            <a:r>
              <a:rPr lang="en-US" sz="1600" dirty="0">
                <a:latin typeface="Theinhardt Thin" charset="0"/>
              </a:rPr>
              <a:t>Supports alignment of multiple lanes/device </a:t>
            </a:r>
          </a:p>
          <a:p>
            <a:pPr marL="230188" indent="-230188" algn="just">
              <a:spcBef>
                <a:spcPts val="1000"/>
              </a:spcBef>
              <a:buFont typeface="Arial" pitchFamily="34" charset="0"/>
              <a:buChar char="•"/>
            </a:pPr>
            <a:r>
              <a:rPr lang="en-US" sz="1600" dirty="0">
                <a:latin typeface="Theinhardt Thin" charset="0"/>
              </a:rPr>
              <a:t>Multi-device synchronization requires strict frame clock frequency and tight SYNC~ setup/hold timing</a:t>
            </a:r>
          </a:p>
          <a:p>
            <a:pPr marL="230188" indent="-230188" algn="just">
              <a:spcBef>
                <a:spcPts val="1000"/>
              </a:spcBef>
              <a:buFont typeface="Arial" pitchFamily="34" charset="0"/>
              <a:buChar char="•"/>
            </a:pPr>
            <a:r>
              <a:rPr lang="en-US" sz="1600" dirty="0">
                <a:latin typeface="Theinhardt Thin" charset="0"/>
              </a:rPr>
              <a:t>SYNC~ of subclass 0 has special timing requirements for error reporting</a:t>
            </a:r>
          </a:p>
          <a:p>
            <a:pPr marL="230188" indent="-230188" algn="just">
              <a:spcBef>
                <a:spcPts val="1000"/>
              </a:spcBef>
              <a:buFont typeface="Arial" pitchFamily="34" charset="0"/>
              <a:buChar char="•"/>
            </a:pPr>
            <a:r>
              <a:rPr lang="en-US" sz="1600" dirty="0">
                <a:latin typeface="Theinhardt Thin" charset="0"/>
              </a:rPr>
              <a:t>Mixing subclass 0 with subclass 1, 2 devices requires special SYNC~ error reporting considerations</a:t>
            </a:r>
          </a:p>
          <a:p>
            <a:pPr marL="230188" indent="-230188" algn="just">
              <a:spcBef>
                <a:spcPts val="1000"/>
              </a:spcBef>
              <a:buFont typeface="Arial" pitchFamily="34" charset="0"/>
              <a:buChar char="•"/>
            </a:pPr>
            <a:endParaRPr lang="en-US" sz="1600" dirty="0">
              <a:latin typeface="Theinhardt Thin" charset="0"/>
            </a:endParaRPr>
          </a:p>
        </p:txBody>
      </p:sp>
    </p:spTree>
    <p:extLst>
      <p:ext uri="{BB962C8B-B14F-4D97-AF65-F5344CB8AC3E}">
        <p14:creationId xmlns:p14="http://schemas.microsoft.com/office/powerpoint/2010/main" val="1191145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atin typeface="Theinhardt Medium" charset="0"/>
                <a:ea typeface="ＭＳ Ｐゴシック" pitchFamily="34" charset="-128"/>
                <a:cs typeface="Theinhardt Medium" charset="0"/>
              </a:rPr>
              <a:t>JES204B Subclasses: 0</a:t>
            </a:r>
          </a:p>
        </p:txBody>
      </p:sp>
      <p:sp>
        <p:nvSpPr>
          <p:cNvPr id="24580" name="Rectangle 9"/>
          <p:cNvSpPr>
            <a:spLocks noChangeArrowheads="1"/>
          </p:cNvSpPr>
          <p:nvPr/>
        </p:nvSpPr>
        <p:spPr bwMode="auto">
          <a:xfrm>
            <a:off x="2843214" y="1218010"/>
            <a:ext cx="2643187" cy="797719"/>
          </a:xfrm>
          <a:prstGeom prst="rect">
            <a:avLst/>
          </a:prstGeom>
          <a:noFill/>
          <a:ln w="38100" algn="ctr">
            <a:solidFill>
              <a:schemeClr val="accent1"/>
            </a:solidFill>
            <a:round/>
            <a:headEnd type="none" w="sm" len="sm"/>
            <a:tailEnd type="none" w="sm" len="sm"/>
          </a:ln>
        </p:spPr>
        <p:txBody>
          <a:bodyPr/>
          <a:lstStyle/>
          <a:p>
            <a:pPr defTabSz="914400" eaLnBrk="0" hangingPunct="0"/>
            <a:endParaRPr lang="en-US" sz="2000">
              <a:latin typeface="Times New Roman" pitchFamily="18" charset="0"/>
            </a:endParaRPr>
          </a:p>
        </p:txBody>
      </p:sp>
      <p:sp>
        <p:nvSpPr>
          <p:cNvPr id="24581" name="Rectangle 10"/>
          <p:cNvSpPr>
            <a:spLocks noChangeArrowheads="1"/>
          </p:cNvSpPr>
          <p:nvPr/>
        </p:nvSpPr>
        <p:spPr bwMode="auto">
          <a:xfrm>
            <a:off x="5376863" y="3233738"/>
            <a:ext cx="609600" cy="171450"/>
          </a:xfrm>
          <a:prstGeom prst="rect">
            <a:avLst/>
          </a:prstGeom>
          <a:solidFill>
            <a:schemeClr val="bg1"/>
          </a:solidFill>
          <a:ln w="38100" algn="ctr">
            <a:noFill/>
            <a:round/>
            <a:headEnd type="none" w="sm" len="sm"/>
            <a:tailEnd type="none" w="sm" len="sm"/>
          </a:ln>
        </p:spPr>
        <p:txBody>
          <a:bodyPr/>
          <a:lstStyle/>
          <a:p>
            <a:pPr defTabSz="914400" eaLnBrk="0" hangingPunct="0"/>
            <a:endParaRPr lang="en-US" sz="2000">
              <a:latin typeface="Times New Roman" pitchFamily="18" charset="0"/>
            </a:endParaRPr>
          </a:p>
        </p:txBody>
      </p:sp>
      <p:sp>
        <p:nvSpPr>
          <p:cNvPr id="24582" name="Rectangle 11"/>
          <p:cNvSpPr>
            <a:spLocks noChangeArrowheads="1"/>
          </p:cNvSpPr>
          <p:nvPr/>
        </p:nvSpPr>
        <p:spPr bwMode="auto">
          <a:xfrm>
            <a:off x="2843214" y="3044428"/>
            <a:ext cx="2643187" cy="909638"/>
          </a:xfrm>
          <a:prstGeom prst="rect">
            <a:avLst/>
          </a:prstGeom>
          <a:noFill/>
          <a:ln w="38100" algn="ctr">
            <a:solidFill>
              <a:schemeClr val="accent1"/>
            </a:solidFill>
            <a:round/>
            <a:headEnd type="none" w="sm" len="sm"/>
            <a:tailEnd type="none" w="sm" len="sm"/>
          </a:ln>
        </p:spPr>
        <p:txBody>
          <a:bodyPr/>
          <a:lstStyle/>
          <a:p>
            <a:pPr defTabSz="914400" eaLnBrk="0" hangingPunct="0"/>
            <a:endParaRPr lang="en-US" sz="2000">
              <a:latin typeface="Times New Roman" pitchFamily="18" charset="0"/>
            </a:endParaRPr>
          </a:p>
        </p:txBody>
      </p:sp>
      <p:sp>
        <p:nvSpPr>
          <p:cNvPr id="24583" name="TextBox 12"/>
          <p:cNvSpPr txBox="1">
            <a:spLocks noChangeArrowheads="1"/>
          </p:cNvSpPr>
          <p:nvPr/>
        </p:nvSpPr>
        <p:spPr bwMode="auto">
          <a:xfrm>
            <a:off x="5407025" y="2472929"/>
            <a:ext cx="762000" cy="276999"/>
          </a:xfrm>
          <a:prstGeom prst="rect">
            <a:avLst/>
          </a:prstGeom>
          <a:noFill/>
          <a:ln w="9525">
            <a:noFill/>
            <a:miter lim="800000"/>
            <a:headEnd/>
            <a:tailEnd/>
          </a:ln>
        </p:spPr>
        <p:txBody>
          <a:bodyPr>
            <a:spAutoFit/>
          </a:bodyPr>
          <a:lstStyle/>
          <a:p>
            <a:r>
              <a:rPr lang="en-US" sz="1200"/>
              <a:t>SYNC~</a:t>
            </a:r>
          </a:p>
        </p:txBody>
      </p:sp>
      <p:sp>
        <p:nvSpPr>
          <p:cNvPr id="24584" name="TextBox 13"/>
          <p:cNvSpPr txBox="1">
            <a:spLocks noChangeArrowheads="1"/>
          </p:cNvSpPr>
          <p:nvPr/>
        </p:nvSpPr>
        <p:spPr bwMode="auto">
          <a:xfrm>
            <a:off x="3594101" y="1453754"/>
            <a:ext cx="1261884" cy="369332"/>
          </a:xfrm>
          <a:prstGeom prst="rect">
            <a:avLst/>
          </a:prstGeom>
          <a:noFill/>
          <a:ln w="9525">
            <a:noFill/>
            <a:miter lim="800000"/>
            <a:headEnd/>
            <a:tailEnd/>
          </a:ln>
        </p:spPr>
        <p:txBody>
          <a:bodyPr wrap="none">
            <a:spAutoFit/>
          </a:bodyPr>
          <a:lstStyle/>
          <a:p>
            <a:r>
              <a:rPr lang="en-US" b="1"/>
              <a:t>TX device</a:t>
            </a:r>
          </a:p>
        </p:txBody>
      </p:sp>
      <p:sp>
        <p:nvSpPr>
          <p:cNvPr id="24585" name="TextBox 14"/>
          <p:cNvSpPr txBox="1">
            <a:spLocks noChangeArrowheads="1"/>
          </p:cNvSpPr>
          <p:nvPr/>
        </p:nvSpPr>
        <p:spPr bwMode="auto">
          <a:xfrm>
            <a:off x="3594101" y="3383756"/>
            <a:ext cx="1287532" cy="369332"/>
          </a:xfrm>
          <a:prstGeom prst="rect">
            <a:avLst/>
          </a:prstGeom>
          <a:noFill/>
          <a:ln w="9525">
            <a:noFill/>
            <a:miter lim="800000"/>
            <a:headEnd/>
            <a:tailEnd/>
          </a:ln>
        </p:spPr>
        <p:txBody>
          <a:bodyPr wrap="none">
            <a:spAutoFit/>
          </a:bodyPr>
          <a:lstStyle/>
          <a:p>
            <a:r>
              <a:rPr lang="en-US" b="1"/>
              <a:t>RX device</a:t>
            </a:r>
          </a:p>
        </p:txBody>
      </p:sp>
      <p:sp>
        <p:nvSpPr>
          <p:cNvPr id="24586" name="TextBox 15"/>
          <p:cNvSpPr txBox="1">
            <a:spLocks noChangeArrowheads="1"/>
          </p:cNvSpPr>
          <p:nvPr/>
        </p:nvSpPr>
        <p:spPr bwMode="auto">
          <a:xfrm>
            <a:off x="1752600" y="2125267"/>
            <a:ext cx="1068388" cy="954107"/>
          </a:xfrm>
          <a:prstGeom prst="rect">
            <a:avLst/>
          </a:prstGeom>
          <a:noFill/>
          <a:ln w="28575">
            <a:solidFill>
              <a:schemeClr val="accent1"/>
            </a:solidFill>
            <a:miter lim="800000"/>
            <a:headEnd/>
            <a:tailEnd/>
          </a:ln>
        </p:spPr>
        <p:txBody>
          <a:bodyPr>
            <a:spAutoFit/>
          </a:bodyPr>
          <a:lstStyle/>
          <a:p>
            <a:pPr algn="ctr"/>
            <a:endParaRPr lang="en-US" sz="1400" b="1"/>
          </a:p>
          <a:p>
            <a:pPr algn="ctr"/>
            <a:r>
              <a:rPr lang="en-US" sz="1400" b="1"/>
              <a:t>Clock </a:t>
            </a:r>
          </a:p>
          <a:p>
            <a:pPr algn="ctr"/>
            <a:r>
              <a:rPr lang="en-US" sz="1400" b="1"/>
              <a:t>Source</a:t>
            </a:r>
          </a:p>
          <a:p>
            <a:pPr algn="ctr"/>
            <a:endParaRPr lang="en-US" sz="1400" b="1"/>
          </a:p>
        </p:txBody>
      </p:sp>
      <p:cxnSp>
        <p:nvCxnSpPr>
          <p:cNvPr id="24587" name="Straight Connector 16"/>
          <p:cNvCxnSpPr>
            <a:cxnSpLocks noChangeShapeType="1"/>
          </p:cNvCxnSpPr>
          <p:nvPr/>
        </p:nvCxnSpPr>
        <p:spPr bwMode="auto">
          <a:xfrm>
            <a:off x="2820988" y="2301479"/>
            <a:ext cx="914400" cy="0"/>
          </a:xfrm>
          <a:prstGeom prst="line">
            <a:avLst/>
          </a:prstGeom>
          <a:noFill/>
          <a:ln w="25400" algn="ctr">
            <a:solidFill>
              <a:srgbClr val="FF0000"/>
            </a:solidFill>
            <a:round/>
            <a:headEnd type="none" w="sm" len="sm"/>
            <a:tailEnd type="none" w="sm" len="sm"/>
          </a:ln>
        </p:spPr>
      </p:cxnSp>
      <p:cxnSp>
        <p:nvCxnSpPr>
          <p:cNvPr id="24588" name="Straight Arrow Connector 17"/>
          <p:cNvCxnSpPr>
            <a:cxnSpLocks noChangeShapeType="1"/>
          </p:cNvCxnSpPr>
          <p:nvPr/>
        </p:nvCxnSpPr>
        <p:spPr bwMode="auto">
          <a:xfrm rot="5400000" flipH="1" flipV="1">
            <a:off x="3591124" y="2158405"/>
            <a:ext cx="286940" cy="1588"/>
          </a:xfrm>
          <a:prstGeom prst="straightConnector1">
            <a:avLst/>
          </a:prstGeom>
          <a:noFill/>
          <a:ln w="25400" algn="ctr">
            <a:solidFill>
              <a:srgbClr val="FF0000"/>
            </a:solidFill>
            <a:round/>
            <a:headEnd type="none" w="sm" len="sm"/>
            <a:tailEnd type="triangle" w="lg" len="med"/>
          </a:ln>
        </p:spPr>
      </p:cxnSp>
      <p:cxnSp>
        <p:nvCxnSpPr>
          <p:cNvPr id="24589" name="Straight Connector 20"/>
          <p:cNvCxnSpPr>
            <a:cxnSpLocks noChangeShapeType="1"/>
          </p:cNvCxnSpPr>
          <p:nvPr/>
        </p:nvCxnSpPr>
        <p:spPr bwMode="auto">
          <a:xfrm>
            <a:off x="2820988" y="2644379"/>
            <a:ext cx="914400" cy="0"/>
          </a:xfrm>
          <a:prstGeom prst="line">
            <a:avLst/>
          </a:prstGeom>
          <a:noFill/>
          <a:ln w="25400" algn="ctr">
            <a:solidFill>
              <a:srgbClr val="FF0000"/>
            </a:solidFill>
            <a:round/>
            <a:headEnd type="none" w="sm" len="sm"/>
            <a:tailEnd type="none" w="sm" len="sm"/>
          </a:ln>
        </p:spPr>
      </p:cxnSp>
      <p:cxnSp>
        <p:nvCxnSpPr>
          <p:cNvPr id="24590" name="Straight Arrow Connector 21"/>
          <p:cNvCxnSpPr>
            <a:cxnSpLocks noChangeShapeType="1"/>
          </p:cNvCxnSpPr>
          <p:nvPr/>
        </p:nvCxnSpPr>
        <p:spPr bwMode="auto">
          <a:xfrm rot="5400000">
            <a:off x="3534569" y="2844800"/>
            <a:ext cx="400050" cy="1588"/>
          </a:xfrm>
          <a:prstGeom prst="straightConnector1">
            <a:avLst/>
          </a:prstGeom>
          <a:noFill/>
          <a:ln w="25400" algn="ctr">
            <a:solidFill>
              <a:srgbClr val="FF0000"/>
            </a:solidFill>
            <a:round/>
            <a:headEnd type="none" w="sm" len="sm"/>
            <a:tailEnd type="triangle" w="lg" len="med"/>
          </a:ln>
        </p:spPr>
      </p:cxnSp>
      <p:cxnSp>
        <p:nvCxnSpPr>
          <p:cNvPr id="24591" name="Straight Connector 24"/>
          <p:cNvCxnSpPr>
            <a:cxnSpLocks noChangeShapeType="1"/>
          </p:cNvCxnSpPr>
          <p:nvPr/>
        </p:nvCxnSpPr>
        <p:spPr bwMode="auto">
          <a:xfrm>
            <a:off x="6153150" y="1390650"/>
            <a:ext cx="0" cy="2333625"/>
          </a:xfrm>
          <a:prstGeom prst="line">
            <a:avLst/>
          </a:prstGeom>
          <a:noFill/>
          <a:ln w="38100" algn="ctr">
            <a:solidFill>
              <a:schemeClr val="tx1"/>
            </a:solidFill>
            <a:round/>
            <a:headEnd type="none" w="sm" len="sm"/>
            <a:tailEnd type="none" w="sm" len="sm"/>
          </a:ln>
        </p:spPr>
      </p:cxnSp>
      <p:sp>
        <p:nvSpPr>
          <p:cNvPr id="24592" name="TextBox 25"/>
          <p:cNvSpPr txBox="1">
            <a:spLocks noChangeArrowheads="1"/>
          </p:cNvSpPr>
          <p:nvPr/>
        </p:nvSpPr>
        <p:spPr bwMode="auto">
          <a:xfrm>
            <a:off x="2795588" y="2082403"/>
            <a:ext cx="1447800" cy="246221"/>
          </a:xfrm>
          <a:prstGeom prst="rect">
            <a:avLst/>
          </a:prstGeom>
          <a:noFill/>
          <a:ln w="9525">
            <a:noFill/>
            <a:miter lim="800000"/>
            <a:headEnd/>
            <a:tailEnd/>
          </a:ln>
        </p:spPr>
        <p:txBody>
          <a:bodyPr>
            <a:spAutoFit/>
          </a:bodyPr>
          <a:lstStyle/>
          <a:p>
            <a:r>
              <a:rPr lang="en-US" sz="1000" b="1"/>
              <a:t>Frame Clock</a:t>
            </a:r>
          </a:p>
        </p:txBody>
      </p:sp>
      <p:sp>
        <p:nvSpPr>
          <p:cNvPr id="24593" name="TextBox 26"/>
          <p:cNvSpPr txBox="1">
            <a:spLocks noChangeArrowheads="1"/>
          </p:cNvSpPr>
          <p:nvPr/>
        </p:nvSpPr>
        <p:spPr bwMode="auto">
          <a:xfrm>
            <a:off x="2790825" y="2671763"/>
            <a:ext cx="1447800" cy="246221"/>
          </a:xfrm>
          <a:prstGeom prst="rect">
            <a:avLst/>
          </a:prstGeom>
          <a:noFill/>
          <a:ln w="9525">
            <a:noFill/>
            <a:miter lim="800000"/>
            <a:headEnd/>
            <a:tailEnd/>
          </a:ln>
        </p:spPr>
        <p:txBody>
          <a:bodyPr>
            <a:spAutoFit/>
          </a:bodyPr>
          <a:lstStyle/>
          <a:p>
            <a:r>
              <a:rPr lang="en-US" sz="1000" b="1"/>
              <a:t>Frame Clock</a:t>
            </a:r>
          </a:p>
        </p:txBody>
      </p:sp>
      <p:cxnSp>
        <p:nvCxnSpPr>
          <p:cNvPr id="24594" name="Straight Connector 33"/>
          <p:cNvCxnSpPr>
            <a:cxnSpLocks noChangeShapeType="1"/>
          </p:cNvCxnSpPr>
          <p:nvPr/>
        </p:nvCxnSpPr>
        <p:spPr bwMode="auto">
          <a:xfrm flipH="1">
            <a:off x="6000750" y="1591866"/>
            <a:ext cx="6350" cy="1930003"/>
          </a:xfrm>
          <a:prstGeom prst="line">
            <a:avLst/>
          </a:prstGeom>
          <a:noFill/>
          <a:ln w="25400" algn="ctr">
            <a:solidFill>
              <a:srgbClr val="FF0000"/>
            </a:solidFill>
            <a:round/>
            <a:headEnd type="none" w="sm" len="sm"/>
            <a:tailEnd type="none" w="sm" len="sm"/>
          </a:ln>
        </p:spPr>
      </p:cxnSp>
      <p:sp>
        <p:nvSpPr>
          <p:cNvPr id="24595" name="Rectangle 34"/>
          <p:cNvSpPr>
            <a:spLocks noChangeArrowheads="1"/>
          </p:cNvSpPr>
          <p:nvPr/>
        </p:nvSpPr>
        <p:spPr bwMode="auto">
          <a:xfrm>
            <a:off x="6199188" y="3263504"/>
            <a:ext cx="609600" cy="171450"/>
          </a:xfrm>
          <a:prstGeom prst="rect">
            <a:avLst/>
          </a:prstGeom>
          <a:solidFill>
            <a:schemeClr val="bg1"/>
          </a:solidFill>
          <a:ln w="38100" algn="ctr">
            <a:noFill/>
            <a:round/>
            <a:headEnd type="none" w="sm" len="sm"/>
            <a:tailEnd type="none" w="sm" len="sm"/>
          </a:ln>
        </p:spPr>
        <p:txBody>
          <a:bodyPr/>
          <a:lstStyle/>
          <a:p>
            <a:pPr defTabSz="914400" eaLnBrk="0" hangingPunct="0"/>
            <a:endParaRPr lang="en-US" sz="2000">
              <a:latin typeface="Times New Roman" pitchFamily="18" charset="0"/>
            </a:endParaRPr>
          </a:p>
        </p:txBody>
      </p:sp>
      <p:sp>
        <p:nvSpPr>
          <p:cNvPr id="24596" name="TextBox 35"/>
          <p:cNvSpPr txBox="1">
            <a:spLocks noChangeArrowheads="1"/>
          </p:cNvSpPr>
          <p:nvPr/>
        </p:nvSpPr>
        <p:spPr bwMode="auto">
          <a:xfrm>
            <a:off x="6159500" y="2478882"/>
            <a:ext cx="762000" cy="276999"/>
          </a:xfrm>
          <a:prstGeom prst="rect">
            <a:avLst/>
          </a:prstGeom>
          <a:noFill/>
          <a:ln w="9525">
            <a:noFill/>
            <a:miter lim="800000"/>
            <a:headEnd/>
            <a:tailEnd/>
          </a:ln>
        </p:spPr>
        <p:txBody>
          <a:bodyPr>
            <a:spAutoFit/>
          </a:bodyPr>
          <a:lstStyle/>
          <a:p>
            <a:r>
              <a:rPr lang="en-US" sz="1200"/>
              <a:t>Data</a:t>
            </a:r>
          </a:p>
        </p:txBody>
      </p:sp>
      <p:cxnSp>
        <p:nvCxnSpPr>
          <p:cNvPr id="24597" name="Straight Connector 36"/>
          <p:cNvCxnSpPr>
            <a:cxnSpLocks noChangeShapeType="1"/>
          </p:cNvCxnSpPr>
          <p:nvPr/>
        </p:nvCxnSpPr>
        <p:spPr bwMode="auto">
          <a:xfrm>
            <a:off x="5468938" y="3724275"/>
            <a:ext cx="690562" cy="0"/>
          </a:xfrm>
          <a:prstGeom prst="line">
            <a:avLst/>
          </a:prstGeom>
          <a:noFill/>
          <a:ln w="38100" algn="ctr">
            <a:solidFill>
              <a:schemeClr val="tx1"/>
            </a:solidFill>
            <a:round/>
            <a:headEnd type="triangle" w="lg" len="med"/>
            <a:tailEnd type="none" w="sm" len="sm"/>
          </a:ln>
        </p:spPr>
      </p:cxnSp>
      <p:cxnSp>
        <p:nvCxnSpPr>
          <p:cNvPr id="24598" name="Straight Connector 37"/>
          <p:cNvCxnSpPr>
            <a:cxnSpLocks noChangeShapeType="1"/>
          </p:cNvCxnSpPr>
          <p:nvPr/>
        </p:nvCxnSpPr>
        <p:spPr bwMode="auto">
          <a:xfrm>
            <a:off x="5507038" y="1591866"/>
            <a:ext cx="500062" cy="0"/>
          </a:xfrm>
          <a:prstGeom prst="line">
            <a:avLst/>
          </a:prstGeom>
          <a:noFill/>
          <a:ln w="25400" algn="ctr">
            <a:solidFill>
              <a:srgbClr val="FF0000"/>
            </a:solidFill>
            <a:round/>
            <a:headEnd type="triangle" w="lg" len="med"/>
            <a:tailEnd type="none" w="sm" len="sm"/>
          </a:ln>
        </p:spPr>
      </p:cxnSp>
      <p:cxnSp>
        <p:nvCxnSpPr>
          <p:cNvPr id="24599" name="Straight Connector 38"/>
          <p:cNvCxnSpPr>
            <a:cxnSpLocks noChangeShapeType="1"/>
          </p:cNvCxnSpPr>
          <p:nvPr/>
        </p:nvCxnSpPr>
        <p:spPr bwMode="auto">
          <a:xfrm flipH="1">
            <a:off x="5507038" y="1390650"/>
            <a:ext cx="652462" cy="0"/>
          </a:xfrm>
          <a:prstGeom prst="line">
            <a:avLst/>
          </a:prstGeom>
          <a:noFill/>
          <a:ln w="38100" algn="ctr">
            <a:solidFill>
              <a:schemeClr val="tx1"/>
            </a:solidFill>
            <a:round/>
            <a:headEnd type="none" w="sm" len="sm"/>
            <a:tailEnd type="none" w="sm" len="sm"/>
          </a:ln>
        </p:spPr>
      </p:cxnSp>
      <p:cxnSp>
        <p:nvCxnSpPr>
          <p:cNvPr id="24600" name="Straight Connector 43"/>
          <p:cNvCxnSpPr>
            <a:cxnSpLocks noChangeShapeType="1"/>
          </p:cNvCxnSpPr>
          <p:nvPr/>
        </p:nvCxnSpPr>
        <p:spPr bwMode="auto">
          <a:xfrm>
            <a:off x="5507038" y="3521869"/>
            <a:ext cx="500062" cy="0"/>
          </a:xfrm>
          <a:prstGeom prst="line">
            <a:avLst/>
          </a:prstGeom>
          <a:noFill/>
          <a:ln w="25400" algn="ctr">
            <a:solidFill>
              <a:srgbClr val="FF0000"/>
            </a:solidFill>
            <a:round/>
            <a:headEnd type="none" w="sm" len="sm"/>
            <a:tailEnd type="none" w="sm" len="sm"/>
          </a:ln>
        </p:spPr>
      </p:cxnSp>
      <p:sp>
        <p:nvSpPr>
          <p:cNvPr id="24601" name="TextBox 31"/>
          <p:cNvSpPr txBox="1">
            <a:spLocks noChangeArrowheads="1"/>
          </p:cNvSpPr>
          <p:nvPr/>
        </p:nvSpPr>
        <p:spPr bwMode="auto">
          <a:xfrm>
            <a:off x="3198814" y="4036219"/>
            <a:ext cx="2033587" cy="461665"/>
          </a:xfrm>
          <a:prstGeom prst="rect">
            <a:avLst/>
          </a:prstGeom>
          <a:noFill/>
          <a:ln w="9525">
            <a:noFill/>
            <a:miter lim="800000"/>
            <a:headEnd/>
            <a:tailEnd/>
          </a:ln>
        </p:spPr>
        <p:txBody>
          <a:bodyPr>
            <a:spAutoFit/>
          </a:bodyPr>
          <a:lstStyle/>
          <a:p>
            <a:pPr algn="ctr"/>
            <a:r>
              <a:rPr lang="en-US" sz="1200" b="1">
                <a:solidFill>
                  <a:srgbClr val="FF0000"/>
                </a:solidFill>
              </a:rPr>
              <a:t>Critical Timing Path for: Synchronization</a:t>
            </a:r>
          </a:p>
        </p:txBody>
      </p:sp>
    </p:spTree>
    <p:extLst>
      <p:ext uri="{BB962C8B-B14F-4D97-AF65-F5344CB8AC3E}">
        <p14:creationId xmlns:p14="http://schemas.microsoft.com/office/powerpoint/2010/main" val="964303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atin typeface="Theinhardt Medium" charset="0"/>
                <a:ea typeface="ＭＳ Ｐゴシック" pitchFamily="34" charset="-128"/>
                <a:cs typeface="Theinhardt Medium" charset="0"/>
              </a:rPr>
              <a:t>JES204B Subclasses: 1</a:t>
            </a:r>
          </a:p>
        </p:txBody>
      </p:sp>
      <p:sp>
        <p:nvSpPr>
          <p:cNvPr id="25604" name="Content Placeholder 2"/>
          <p:cNvSpPr txBox="1">
            <a:spLocks/>
          </p:cNvSpPr>
          <p:nvPr/>
        </p:nvSpPr>
        <p:spPr bwMode="auto">
          <a:xfrm>
            <a:off x="560389" y="790575"/>
            <a:ext cx="7851775" cy="3881438"/>
          </a:xfrm>
          <a:prstGeom prst="rect">
            <a:avLst/>
          </a:prstGeom>
          <a:noFill/>
          <a:ln w="9525">
            <a:noFill/>
            <a:miter lim="800000"/>
            <a:headEnd/>
            <a:tailEnd/>
          </a:ln>
        </p:spPr>
        <p:txBody>
          <a:bodyPr/>
          <a:lstStyle/>
          <a:p>
            <a:pPr marL="230188" indent="-230188" algn="just">
              <a:spcBef>
                <a:spcPts val="1000"/>
              </a:spcBef>
              <a:buFont typeface="Arial" pitchFamily="34" charset="0"/>
              <a:buChar char="•"/>
            </a:pPr>
            <a:r>
              <a:rPr lang="en-US" sz="1600" dirty="0">
                <a:latin typeface="Theinhardt Thin" charset="0"/>
              </a:rPr>
              <a:t>Each device has an internal frame and local multi-frame clock</a:t>
            </a:r>
          </a:p>
          <a:p>
            <a:pPr marL="569913" lvl="1" indent="-285750" algn="just">
              <a:spcBef>
                <a:spcPct val="20000"/>
              </a:spcBef>
              <a:buFont typeface="Arial" pitchFamily="34" charset="0"/>
              <a:buChar char="–"/>
            </a:pPr>
            <a:r>
              <a:rPr lang="en-US" sz="1400" dirty="0">
                <a:solidFill>
                  <a:srgbClr val="000000"/>
                </a:solidFill>
                <a:latin typeface="Theinhardt Thin" charset="0"/>
              </a:rPr>
              <a:t>Frame clock achieves serial transfer of symbols</a:t>
            </a:r>
          </a:p>
          <a:p>
            <a:pPr marL="569913" lvl="1" indent="-285750" algn="just">
              <a:spcBef>
                <a:spcPct val="20000"/>
              </a:spcBef>
              <a:buFont typeface="Arial" pitchFamily="34" charset="0"/>
              <a:buChar char="–"/>
            </a:pPr>
            <a:r>
              <a:rPr lang="en-US" sz="1400" dirty="0">
                <a:solidFill>
                  <a:srgbClr val="000000"/>
                </a:solidFill>
                <a:latin typeface="Theinhardt Thin" charset="0"/>
              </a:rPr>
              <a:t>Local multi-frame clock (LMFC) achieves known latency</a:t>
            </a:r>
          </a:p>
          <a:p>
            <a:pPr marL="230188" indent="-230188" algn="just">
              <a:spcBef>
                <a:spcPts val="1000"/>
              </a:spcBef>
              <a:buFont typeface="Arial" pitchFamily="34" charset="0"/>
              <a:buChar char="•"/>
            </a:pPr>
            <a:r>
              <a:rPr lang="en-US" sz="1600" dirty="0">
                <a:latin typeface="Theinhardt Thin" charset="0"/>
              </a:rPr>
              <a:t>Requires the </a:t>
            </a:r>
            <a:r>
              <a:rPr lang="en-US" sz="1600" dirty="0">
                <a:solidFill>
                  <a:srgbClr val="FF0000"/>
                </a:solidFill>
                <a:latin typeface="Theinhardt Thin" charset="0"/>
              </a:rPr>
              <a:t>SYSREF</a:t>
            </a:r>
            <a:r>
              <a:rPr lang="en-US" sz="1600" dirty="0">
                <a:latin typeface="Theinhardt Thin" charset="0"/>
              </a:rPr>
              <a:t> signal</a:t>
            </a:r>
          </a:p>
          <a:p>
            <a:pPr marL="569913" lvl="1" indent="-285750" algn="just">
              <a:spcBef>
                <a:spcPct val="20000"/>
              </a:spcBef>
              <a:buFont typeface="Arial" pitchFamily="34" charset="0"/>
              <a:buChar char="–"/>
            </a:pPr>
            <a:r>
              <a:rPr lang="en-US" sz="1400" dirty="0">
                <a:latin typeface="Theinhardt Thin" charset="0"/>
              </a:rPr>
              <a:t>SYSREF must be source synchronous with the device clock (critical)</a:t>
            </a:r>
          </a:p>
          <a:p>
            <a:pPr marL="569913" lvl="1" indent="-285750" algn="just">
              <a:spcBef>
                <a:spcPct val="20000"/>
              </a:spcBef>
              <a:buFont typeface="Arial" pitchFamily="34" charset="0"/>
              <a:buChar char="–"/>
            </a:pPr>
            <a:r>
              <a:rPr lang="en-US" sz="1400" dirty="0">
                <a:latin typeface="Theinhardt Thin" charset="0"/>
              </a:rPr>
              <a:t>Phase of </a:t>
            </a:r>
            <a:r>
              <a:rPr lang="en-US" sz="1400" dirty="0">
                <a:solidFill>
                  <a:srgbClr val="FF0000"/>
                </a:solidFill>
                <a:latin typeface="Theinhardt Thin" charset="0"/>
              </a:rPr>
              <a:t>SYSREF</a:t>
            </a:r>
            <a:r>
              <a:rPr lang="en-US" sz="1400" dirty="0">
                <a:latin typeface="Theinhardt Thin" charset="0"/>
              </a:rPr>
              <a:t> events determine frame clock and local multi-frame clock alignments</a:t>
            </a:r>
          </a:p>
          <a:p>
            <a:pPr marL="230188" indent="-230188" algn="just">
              <a:spcBef>
                <a:spcPts val="1000"/>
              </a:spcBef>
              <a:buFont typeface="Arial" pitchFamily="34" charset="0"/>
              <a:buChar char="•"/>
            </a:pPr>
            <a:r>
              <a:rPr lang="en-US" sz="1600" dirty="0">
                <a:latin typeface="Theinhardt Thin" charset="0"/>
              </a:rPr>
              <a:t>Deterministic latency achieved</a:t>
            </a:r>
          </a:p>
          <a:p>
            <a:pPr marL="230188" indent="-230188" algn="just">
              <a:spcBef>
                <a:spcPts val="1000"/>
              </a:spcBef>
              <a:buFont typeface="Arial" pitchFamily="34" charset="0"/>
              <a:buChar char="•"/>
            </a:pPr>
            <a:r>
              <a:rPr lang="en-US" sz="1600" dirty="0">
                <a:latin typeface="Theinhardt Thin" charset="0"/>
              </a:rPr>
              <a:t>Supports alignment of multiple lanes/device </a:t>
            </a:r>
          </a:p>
          <a:p>
            <a:pPr marL="230188" indent="-230188" algn="just">
              <a:spcBef>
                <a:spcPts val="1000"/>
              </a:spcBef>
              <a:buFont typeface="Arial" pitchFamily="34" charset="0"/>
              <a:buChar char="•"/>
            </a:pPr>
            <a:r>
              <a:rPr lang="en-US" sz="1600" dirty="0">
                <a:latin typeface="Theinhardt Thin" charset="0"/>
              </a:rPr>
              <a:t>Multi-device synchronization achieved with close attention to device clock and </a:t>
            </a:r>
            <a:r>
              <a:rPr lang="en-US" sz="1600" dirty="0">
                <a:solidFill>
                  <a:srgbClr val="FF0000"/>
                </a:solidFill>
                <a:latin typeface="Theinhardt Thin" charset="0"/>
              </a:rPr>
              <a:t>SYSREF</a:t>
            </a:r>
            <a:r>
              <a:rPr lang="en-US" sz="1600" dirty="0">
                <a:latin typeface="Theinhardt Thin" charset="0"/>
              </a:rPr>
              <a:t> distribution</a:t>
            </a:r>
          </a:p>
          <a:p>
            <a:pPr marL="230188" indent="-230188" algn="just">
              <a:spcBef>
                <a:spcPts val="1000"/>
              </a:spcBef>
              <a:buFont typeface="Arial" pitchFamily="34" charset="0"/>
              <a:buChar char="•"/>
            </a:pPr>
            <a:r>
              <a:rPr lang="en-US" sz="1600" dirty="0">
                <a:latin typeface="Theinhardt Thin" charset="0"/>
              </a:rPr>
              <a:t>SYNC~ used for synchronization but is not timing critical</a:t>
            </a:r>
          </a:p>
          <a:p>
            <a:pPr marL="230188" indent="-230188" algn="just">
              <a:spcBef>
                <a:spcPts val="1000"/>
              </a:spcBef>
              <a:buFont typeface="Arial" pitchFamily="34" charset="0"/>
              <a:buChar char="•"/>
            </a:pPr>
            <a:endParaRPr lang="en-US" sz="1600" dirty="0">
              <a:latin typeface="Theinhardt Thin" charset="0"/>
            </a:endParaRPr>
          </a:p>
        </p:txBody>
      </p:sp>
    </p:spTree>
    <p:extLst>
      <p:ext uri="{BB962C8B-B14F-4D97-AF65-F5344CB8AC3E}">
        <p14:creationId xmlns:p14="http://schemas.microsoft.com/office/powerpoint/2010/main" val="3177924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6"/>
          <p:cNvPicPr>
            <a:picLocks noChangeAspect="1" noChangeArrowheads="1"/>
          </p:cNvPicPr>
          <p:nvPr/>
        </p:nvPicPr>
        <p:blipFill>
          <a:blip r:embed="rId2"/>
          <a:srcRect/>
          <a:stretch>
            <a:fillRect/>
          </a:stretch>
        </p:blipFill>
        <p:spPr bwMode="auto">
          <a:xfrm>
            <a:off x="2001838" y="804863"/>
            <a:ext cx="5721350" cy="3857625"/>
          </a:xfrm>
          <a:prstGeom prst="rect">
            <a:avLst/>
          </a:prstGeom>
          <a:noFill/>
          <a:ln w="9525">
            <a:noFill/>
            <a:miter lim="800000"/>
            <a:headEnd/>
            <a:tailEnd/>
          </a:ln>
        </p:spPr>
      </p:pic>
      <p:sp>
        <p:nvSpPr>
          <p:cNvPr id="68612" name="Title 1"/>
          <p:cNvSpPr>
            <a:spLocks noGrp="1"/>
          </p:cNvSpPr>
          <p:nvPr>
            <p:ph type="title"/>
          </p:nvPr>
        </p:nvSpPr>
        <p:spPr/>
        <p:txBody>
          <a:bodyPr/>
          <a:lstStyle/>
          <a:p>
            <a:r>
              <a:rPr lang="en-US"/>
              <a:t>Clocking Scheme - Subclass 1</a:t>
            </a:r>
          </a:p>
        </p:txBody>
      </p:sp>
    </p:spTree>
    <p:extLst>
      <p:ext uri="{BB962C8B-B14F-4D97-AF65-F5344CB8AC3E}">
        <p14:creationId xmlns:p14="http://schemas.microsoft.com/office/powerpoint/2010/main" val="1365424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atin typeface="Theinhardt Medium" charset="0"/>
                <a:ea typeface="ＭＳ Ｐゴシック" pitchFamily="34" charset="-128"/>
                <a:cs typeface="Theinhardt Medium" charset="0"/>
              </a:rPr>
              <a:t>JES204B Subclasses: 2</a:t>
            </a:r>
          </a:p>
        </p:txBody>
      </p:sp>
      <p:sp>
        <p:nvSpPr>
          <p:cNvPr id="27652" name="Content Placeholder 2"/>
          <p:cNvSpPr txBox="1">
            <a:spLocks/>
          </p:cNvSpPr>
          <p:nvPr/>
        </p:nvSpPr>
        <p:spPr bwMode="auto">
          <a:xfrm>
            <a:off x="560389" y="790575"/>
            <a:ext cx="7851775" cy="3881438"/>
          </a:xfrm>
          <a:prstGeom prst="rect">
            <a:avLst/>
          </a:prstGeom>
          <a:noFill/>
          <a:ln w="9525">
            <a:noFill/>
            <a:miter lim="800000"/>
            <a:headEnd/>
            <a:tailEnd/>
          </a:ln>
        </p:spPr>
        <p:txBody>
          <a:bodyPr/>
          <a:lstStyle/>
          <a:p>
            <a:pPr marL="230188" indent="-230188" algn="just">
              <a:spcBef>
                <a:spcPts val="1000"/>
              </a:spcBef>
              <a:buFont typeface="Arial" pitchFamily="34" charset="0"/>
              <a:buChar char="•"/>
            </a:pPr>
            <a:r>
              <a:rPr lang="en-US" sz="1600" dirty="0">
                <a:latin typeface="Theinhardt Thin" charset="0"/>
              </a:rPr>
              <a:t>Each device has an internal frame and local multi-frame clock</a:t>
            </a:r>
          </a:p>
          <a:p>
            <a:pPr marL="569913" lvl="1" indent="-285750" algn="just">
              <a:spcBef>
                <a:spcPct val="20000"/>
              </a:spcBef>
              <a:buFont typeface="Arial" pitchFamily="34" charset="0"/>
              <a:buChar char="–"/>
            </a:pPr>
            <a:r>
              <a:rPr lang="en-US" sz="1400" dirty="0">
                <a:solidFill>
                  <a:srgbClr val="000000"/>
                </a:solidFill>
                <a:latin typeface="Theinhardt Thin" charset="0"/>
              </a:rPr>
              <a:t>Same as subclass 1</a:t>
            </a:r>
          </a:p>
          <a:p>
            <a:pPr marL="230188" indent="-230188" algn="just">
              <a:spcBef>
                <a:spcPts val="1000"/>
              </a:spcBef>
              <a:buFont typeface="Arial" pitchFamily="34" charset="0"/>
              <a:buChar char="•"/>
            </a:pPr>
            <a:r>
              <a:rPr lang="en-US" sz="1600" dirty="0">
                <a:solidFill>
                  <a:srgbClr val="FF0000"/>
                </a:solidFill>
                <a:latin typeface="Theinhardt Thin" charset="0"/>
              </a:rPr>
              <a:t>SYNC~</a:t>
            </a:r>
            <a:r>
              <a:rPr lang="en-US" sz="1600" dirty="0">
                <a:latin typeface="Theinhardt Thin" charset="0"/>
              </a:rPr>
              <a:t> signal used for synchronization and deterministic latency</a:t>
            </a:r>
          </a:p>
          <a:p>
            <a:pPr marL="569913" lvl="1" indent="-285750" algn="just">
              <a:spcBef>
                <a:spcPct val="20000"/>
              </a:spcBef>
              <a:buFont typeface="Arial" pitchFamily="34" charset="0"/>
              <a:buChar char="–"/>
            </a:pPr>
            <a:r>
              <a:rPr lang="en-US" sz="1400" dirty="0">
                <a:solidFill>
                  <a:srgbClr val="FF0000"/>
                </a:solidFill>
                <a:latin typeface="Theinhardt Thin" charset="0"/>
              </a:rPr>
              <a:t>SYNC~</a:t>
            </a:r>
            <a:r>
              <a:rPr lang="en-US" sz="1400" dirty="0">
                <a:latin typeface="Theinhardt Thin" charset="0"/>
              </a:rPr>
              <a:t> must be system synchronous with the device clock (critical)</a:t>
            </a:r>
          </a:p>
          <a:p>
            <a:pPr marL="569913" lvl="1" indent="-285750" algn="just">
              <a:spcBef>
                <a:spcPct val="20000"/>
              </a:spcBef>
              <a:buFont typeface="Arial" pitchFamily="34" charset="0"/>
              <a:buChar char="–"/>
            </a:pPr>
            <a:r>
              <a:rPr lang="en-US" sz="1400" dirty="0">
                <a:latin typeface="Theinhardt Thin" charset="0"/>
              </a:rPr>
              <a:t>Phase of </a:t>
            </a:r>
            <a:r>
              <a:rPr lang="en-US" sz="1400" dirty="0">
                <a:solidFill>
                  <a:srgbClr val="FF0000"/>
                </a:solidFill>
                <a:latin typeface="Theinhardt Thin" charset="0"/>
              </a:rPr>
              <a:t>SYNC~</a:t>
            </a:r>
            <a:r>
              <a:rPr lang="en-US" sz="1400" dirty="0">
                <a:latin typeface="Theinhardt Thin" charset="0"/>
              </a:rPr>
              <a:t> events determine frame clock and local multi-frame clock alignments</a:t>
            </a:r>
          </a:p>
          <a:p>
            <a:pPr marL="230188" indent="-230188" algn="just">
              <a:spcBef>
                <a:spcPts val="1000"/>
              </a:spcBef>
              <a:buFont typeface="Arial" pitchFamily="34" charset="0"/>
              <a:buChar char="•"/>
            </a:pPr>
            <a:r>
              <a:rPr lang="en-US" sz="1600" dirty="0">
                <a:latin typeface="Theinhardt Thin" charset="0"/>
              </a:rPr>
              <a:t>Deterministic latency achieved</a:t>
            </a:r>
          </a:p>
          <a:p>
            <a:pPr marL="230188" indent="-230188" algn="just">
              <a:spcBef>
                <a:spcPts val="1000"/>
              </a:spcBef>
              <a:buFont typeface="Arial" pitchFamily="34" charset="0"/>
              <a:buChar char="•"/>
            </a:pPr>
            <a:r>
              <a:rPr lang="en-US" sz="1600" dirty="0">
                <a:latin typeface="Theinhardt Thin" charset="0"/>
              </a:rPr>
              <a:t>Supports alignment of multiple lanes/device </a:t>
            </a:r>
          </a:p>
          <a:p>
            <a:pPr marL="230188" indent="-230188" algn="just">
              <a:spcBef>
                <a:spcPts val="1000"/>
              </a:spcBef>
              <a:buFont typeface="Arial" pitchFamily="34" charset="0"/>
              <a:buChar char="•"/>
            </a:pPr>
            <a:r>
              <a:rPr lang="en-US" sz="1600" dirty="0">
                <a:latin typeface="Theinhardt Thin" charset="0"/>
              </a:rPr>
              <a:t>Multi-device synchronization achieved with close attention to device clock and </a:t>
            </a:r>
            <a:r>
              <a:rPr lang="en-US" sz="1600" dirty="0">
                <a:solidFill>
                  <a:srgbClr val="FF0000"/>
                </a:solidFill>
                <a:latin typeface="Theinhardt Thin" charset="0"/>
              </a:rPr>
              <a:t>SYNC~</a:t>
            </a:r>
            <a:r>
              <a:rPr lang="en-US" sz="1600" dirty="0">
                <a:latin typeface="Theinhardt Thin" charset="0"/>
              </a:rPr>
              <a:t> distribution</a:t>
            </a:r>
          </a:p>
          <a:p>
            <a:pPr marL="230188" indent="-230188" algn="just">
              <a:spcBef>
                <a:spcPts val="1000"/>
              </a:spcBef>
              <a:buFont typeface="Arial" pitchFamily="34" charset="0"/>
              <a:buChar char="•"/>
            </a:pPr>
            <a:r>
              <a:rPr lang="en-US" sz="1600" dirty="0"/>
              <a:t>Since meeting setup and hold time becomes a challenge at higher sampling rates, it is recommended, as per standard, to use Subclass 1 for speeds above 500MSPS for both ADC and DAC.</a:t>
            </a:r>
          </a:p>
          <a:p>
            <a:pPr marL="230188" indent="-230188" algn="just">
              <a:spcBef>
                <a:spcPts val="1000"/>
              </a:spcBef>
              <a:buFont typeface="Arial" pitchFamily="34" charset="0"/>
              <a:buChar char="•"/>
            </a:pPr>
            <a:endParaRPr lang="en-US" sz="1600" dirty="0">
              <a:latin typeface="Theinhardt Thin" charset="0"/>
            </a:endParaRPr>
          </a:p>
          <a:p>
            <a:pPr marL="230188" indent="-230188" algn="just">
              <a:spcBef>
                <a:spcPts val="1000"/>
              </a:spcBef>
              <a:buFont typeface="Arial" pitchFamily="34" charset="0"/>
              <a:buChar char="•"/>
            </a:pPr>
            <a:endParaRPr lang="en-US" sz="1600" dirty="0">
              <a:latin typeface="Theinhardt Thin" charset="0"/>
            </a:endParaRPr>
          </a:p>
        </p:txBody>
      </p:sp>
    </p:spTree>
    <p:extLst>
      <p:ext uri="{BB962C8B-B14F-4D97-AF65-F5344CB8AC3E}">
        <p14:creationId xmlns:p14="http://schemas.microsoft.com/office/powerpoint/2010/main" val="1755827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atin typeface="Theinhardt Medium" charset="0"/>
                <a:ea typeface="ＭＳ Ｐゴシック" pitchFamily="34" charset="-128"/>
                <a:cs typeface="Theinhardt Medium" charset="0"/>
              </a:rPr>
              <a:t>Clocking Scheme – Subclass 2</a:t>
            </a:r>
          </a:p>
        </p:txBody>
      </p:sp>
      <p:sp>
        <p:nvSpPr>
          <p:cNvPr id="3" name="Content Placeholder 2"/>
          <p:cNvSpPr>
            <a:spLocks noGrp="1"/>
          </p:cNvSpPr>
          <p:nvPr>
            <p:ph idx="1"/>
          </p:nvPr>
        </p:nvSpPr>
        <p:spPr>
          <a:xfrm>
            <a:off x="333376" y="785812"/>
            <a:ext cx="8467725" cy="3709988"/>
          </a:xfrm>
        </p:spPr>
        <p:txBody>
          <a:bodyPr rtlCol="0">
            <a:normAutofit/>
          </a:bodyPr>
          <a:lstStyle/>
          <a:p>
            <a:pPr marL="0" indent="0" algn="just" eaLnBrk="1" fontAlgn="auto" hangingPunct="1">
              <a:spcAft>
                <a:spcPts val="0"/>
              </a:spcAft>
              <a:buFont typeface="Arial" pitchFamily="34" charset="0"/>
              <a:buNone/>
              <a:defRPr/>
            </a:pPr>
            <a:r>
              <a:rPr lang="en-US" sz="1600" dirty="0"/>
              <a:t> </a:t>
            </a:r>
          </a:p>
          <a:p>
            <a:pPr marL="0" indent="0" algn="just" eaLnBrk="1" fontAlgn="auto" hangingPunct="1">
              <a:spcAft>
                <a:spcPts val="0"/>
              </a:spcAft>
              <a:buFontTx/>
              <a:buNone/>
              <a:defRPr/>
            </a:pPr>
            <a:endParaRPr lang="en-US" dirty="0"/>
          </a:p>
          <a:p>
            <a:pPr algn="just" eaLnBrk="1" fontAlgn="auto" hangingPunct="1">
              <a:spcAft>
                <a:spcPts val="0"/>
              </a:spcAft>
              <a:defRPr/>
            </a:pPr>
            <a:endParaRPr lang="en-US" sz="1800" dirty="0"/>
          </a:p>
          <a:p>
            <a:pPr marL="0" indent="0" algn="just" eaLnBrk="1" fontAlgn="auto" hangingPunct="1">
              <a:spcAft>
                <a:spcPts val="0"/>
              </a:spcAft>
              <a:buFontTx/>
              <a:buNone/>
              <a:defRPr/>
            </a:pPr>
            <a:endParaRPr lang="en-US" sz="1800" dirty="0"/>
          </a:p>
          <a:p>
            <a:pPr algn="just" eaLnBrk="1" fontAlgn="auto" hangingPunct="1">
              <a:spcAft>
                <a:spcPts val="0"/>
              </a:spcAft>
              <a:defRPr/>
            </a:pPr>
            <a:endParaRPr lang="en-US" sz="1800" dirty="0"/>
          </a:p>
          <a:p>
            <a:pPr marL="0" indent="0" algn="just" eaLnBrk="1" fontAlgn="auto" hangingPunct="1">
              <a:spcAft>
                <a:spcPts val="0"/>
              </a:spcAft>
              <a:buFontTx/>
              <a:buNone/>
              <a:defRPr/>
            </a:pPr>
            <a:endParaRPr lang="en-US" sz="1800" dirty="0"/>
          </a:p>
          <a:p>
            <a:pPr marL="0" indent="0" algn="just" eaLnBrk="1" fontAlgn="auto" hangingPunct="1">
              <a:spcAft>
                <a:spcPts val="0"/>
              </a:spcAft>
              <a:buFontTx/>
              <a:buNone/>
              <a:defRPr/>
            </a:pPr>
            <a:endParaRPr lang="en-US" sz="1800" dirty="0"/>
          </a:p>
          <a:p>
            <a:pPr algn="just" eaLnBrk="1" fontAlgn="auto" hangingPunct="1">
              <a:spcAft>
                <a:spcPts val="0"/>
              </a:spcAft>
              <a:defRPr/>
            </a:pPr>
            <a:endParaRPr lang="en-US" sz="1800" dirty="0"/>
          </a:p>
          <a:p>
            <a:pPr algn="just" eaLnBrk="1" fontAlgn="auto" hangingPunct="1">
              <a:spcAft>
                <a:spcPts val="0"/>
              </a:spcAft>
              <a:defRPr/>
            </a:pPr>
            <a:endParaRPr lang="en-US" sz="1800" dirty="0"/>
          </a:p>
          <a:p>
            <a:pPr algn="just" eaLnBrk="1" fontAlgn="auto" hangingPunct="1">
              <a:spcAft>
                <a:spcPts val="0"/>
              </a:spcAft>
              <a:defRPr/>
            </a:pPr>
            <a:endParaRPr lang="en-US" sz="1600" dirty="0"/>
          </a:p>
          <a:p>
            <a:pPr algn="just" eaLnBrk="1" fontAlgn="auto" hangingPunct="1">
              <a:spcAft>
                <a:spcPts val="0"/>
              </a:spcAft>
              <a:buFont typeface="Wingdings" pitchFamily="2" charset="2"/>
              <a:buChar char="q"/>
              <a:defRPr/>
            </a:pPr>
            <a:endParaRPr lang="en-US" sz="3000" dirty="0"/>
          </a:p>
          <a:p>
            <a:pPr algn="just" eaLnBrk="1" fontAlgn="auto" hangingPunct="1">
              <a:spcAft>
                <a:spcPts val="0"/>
              </a:spcAft>
              <a:buFont typeface="Wingdings" pitchFamily="2" charset="2"/>
              <a:buChar char="q"/>
              <a:defRPr/>
            </a:pPr>
            <a:endParaRPr lang="en-US" sz="3600" dirty="0"/>
          </a:p>
          <a:p>
            <a:pPr marL="0" indent="0" algn="just" eaLnBrk="1" fontAlgn="auto" hangingPunct="1">
              <a:spcAft>
                <a:spcPts val="0"/>
              </a:spcAft>
              <a:buFont typeface="Arial" pitchFamily="34" charset="0"/>
              <a:buNone/>
              <a:defRPr/>
            </a:pPr>
            <a:endParaRPr lang="en-US" sz="1600" dirty="0"/>
          </a:p>
        </p:txBody>
      </p:sp>
      <p:pic>
        <p:nvPicPr>
          <p:cNvPr id="77828" name="Picture 3"/>
          <p:cNvPicPr>
            <a:picLocks noChangeAspect="1" noChangeArrowheads="1"/>
          </p:cNvPicPr>
          <p:nvPr/>
        </p:nvPicPr>
        <p:blipFill>
          <a:blip r:embed="rId2"/>
          <a:srcRect/>
          <a:stretch>
            <a:fillRect/>
          </a:stretch>
        </p:blipFill>
        <p:spPr bwMode="auto">
          <a:xfrm>
            <a:off x="1087438" y="791766"/>
            <a:ext cx="6953250" cy="3695700"/>
          </a:xfrm>
          <a:prstGeom prst="rect">
            <a:avLst/>
          </a:prstGeom>
          <a:noFill/>
          <a:ln w="9525">
            <a:noFill/>
            <a:miter lim="800000"/>
            <a:headEnd/>
            <a:tailEnd/>
          </a:ln>
        </p:spPr>
      </p:pic>
    </p:spTree>
    <p:extLst>
      <p:ext uri="{BB962C8B-B14F-4D97-AF65-F5344CB8AC3E}">
        <p14:creationId xmlns:p14="http://schemas.microsoft.com/office/powerpoint/2010/main" val="80300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702" y="58410"/>
            <a:ext cx="6972597" cy="457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9182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a:latin typeface="Theinhardt Medium" charset="0"/>
                <a:ea typeface="ＭＳ Ｐゴシック" pitchFamily="34" charset="-128"/>
                <a:cs typeface="Theinhardt Medium" charset="0"/>
              </a:rPr>
              <a:t>Additional Information and Training</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012652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Speed Signal Chain University </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61</a:t>
            </a:fld>
            <a:endParaRPr lang="en-US"/>
          </a:p>
        </p:txBody>
      </p:sp>
      <p:pic>
        <p:nvPicPr>
          <p:cNvPr id="102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45961" y="785813"/>
            <a:ext cx="4642552" cy="37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545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JESD204B Training Videos</a:t>
            </a:r>
          </a:p>
        </p:txBody>
      </p:sp>
      <p:sp>
        <p:nvSpPr>
          <p:cNvPr id="3" name="Content Placeholder 2"/>
          <p:cNvSpPr>
            <a:spLocks noGrp="1"/>
          </p:cNvSpPr>
          <p:nvPr>
            <p:ph idx="1"/>
          </p:nvPr>
        </p:nvSpPr>
        <p:spPr/>
        <p:txBody>
          <a:bodyPr/>
          <a:lstStyle/>
          <a:p>
            <a:r>
              <a:rPr lang="en-US" dirty="0"/>
              <a:t>Watch on-demand at: </a:t>
            </a:r>
            <a:r>
              <a:rPr lang="en-US" dirty="0">
                <a:hlinkClick r:id="rId2"/>
              </a:rPr>
              <a:t>https://training.ti.com/JESD204Btraining</a:t>
            </a:r>
            <a:endParaRPr lang="en-US" dirty="0"/>
          </a:p>
          <a:p>
            <a:r>
              <a:rPr lang="en-US" dirty="0"/>
              <a:t>Three videos, 30-45 minutes each:</a:t>
            </a:r>
          </a:p>
          <a:p>
            <a:pPr lvl="1"/>
            <a:r>
              <a:rPr lang="en-US" dirty="0"/>
              <a:t>Overview</a:t>
            </a:r>
          </a:p>
          <a:p>
            <a:pPr lvl="1"/>
            <a:r>
              <a:rPr lang="en-US" dirty="0"/>
              <a:t>Debug, tools and tips</a:t>
            </a:r>
          </a:p>
          <a:p>
            <a:pPr lvl="1"/>
            <a:r>
              <a:rPr lang="en-US" dirty="0"/>
              <a:t>Multi-device synchronization</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62</a:t>
            </a:fld>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4333" y="1271490"/>
            <a:ext cx="3830108" cy="3364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6622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JESD204B Training Videos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63</a:t>
            </a:fld>
            <a:endParaRPr lang="en-US"/>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45961" y="785813"/>
            <a:ext cx="4642552" cy="37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047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093" y="151697"/>
            <a:ext cx="7985760" cy="4724370"/>
          </a:xfrm>
          <a:prstGeom prst="rect">
            <a:avLst/>
          </a:prstGeom>
        </p:spPr>
        <p:txBody>
          <a:bodyPr wrap="square">
            <a:spAutoFit/>
          </a:bodyPr>
          <a:lstStyle/>
          <a:p>
            <a:r>
              <a:rPr lang="en-US" sz="1400" dirty="0"/>
              <a:t>Application Notes</a:t>
            </a:r>
          </a:p>
          <a:p>
            <a:endParaRPr lang="en-US" sz="1400" dirty="0"/>
          </a:p>
          <a:p>
            <a:r>
              <a:rPr lang="en-US" sz="1050" dirty="0"/>
              <a:t>Ready to make the jump to JESD204B? (</a:t>
            </a:r>
            <a:r>
              <a:rPr lang="en-US" sz="1050" dirty="0">
                <a:hlinkClick r:id="rId2"/>
              </a:rPr>
              <a:t>http://www.ti.com/lit/wp/slyy057b/slyy057b.pdf</a:t>
            </a:r>
            <a:r>
              <a:rPr lang="en-US" sz="1050" dirty="0"/>
              <a:t>)</a:t>
            </a:r>
          </a:p>
          <a:p>
            <a:r>
              <a:rPr lang="en-US" sz="1050" dirty="0"/>
              <a:t>JESD204B multi-device synchronization: breaking down the requirements (</a:t>
            </a:r>
            <a:r>
              <a:rPr lang="en-US" sz="1050" dirty="0">
                <a:hlinkClick r:id="rId3"/>
              </a:rPr>
              <a:t>http://www.ti.com/lit/an/slyt628/slyt628.pdf</a:t>
            </a:r>
            <a:r>
              <a:rPr lang="en-US" sz="1050" dirty="0"/>
              <a:t>)</a:t>
            </a:r>
          </a:p>
          <a:p>
            <a:endParaRPr lang="en-US" sz="1400" dirty="0"/>
          </a:p>
          <a:p>
            <a:r>
              <a:rPr lang="en-US" sz="1400" dirty="0"/>
              <a:t>JESD204B Blogs</a:t>
            </a:r>
          </a:p>
          <a:p>
            <a:endParaRPr lang="en-US" sz="1050" u="sng" dirty="0">
              <a:hlinkClick r:id="rId4"/>
            </a:endParaRPr>
          </a:p>
          <a:p>
            <a:r>
              <a:rPr lang="en-US" sz="1050" u="sng" dirty="0">
                <a:hlinkClick r:id="rId4"/>
              </a:rPr>
              <a:t>https://e2e.ti.com/blogs_/b/analogwire/archive/2014/07/30/jesd204b-understanding-the-protocol</a:t>
            </a:r>
            <a:endParaRPr lang="en-US" sz="1050" dirty="0"/>
          </a:p>
          <a:p>
            <a:r>
              <a:rPr lang="en-US" sz="1050" u="sng" dirty="0">
                <a:hlinkClick r:id="rId5"/>
              </a:rPr>
              <a:t>https://e2e.ti.com/blogs_/b/analogwire/archive/2014/08/27/jesd204b-how-to-bring-up-your-link</a:t>
            </a:r>
            <a:endParaRPr lang="en-US" sz="1050" dirty="0"/>
          </a:p>
          <a:p>
            <a:r>
              <a:rPr lang="en-US" sz="1050" u="sng" dirty="0">
                <a:hlinkClick r:id="rId6"/>
              </a:rPr>
              <a:t>https://e2e.ti.com/blogs_/b/analogwire/archive/2014/09/24/jesd204b-determining-your-link-configuration</a:t>
            </a:r>
            <a:endParaRPr lang="en-US" sz="1050" dirty="0"/>
          </a:p>
          <a:p>
            <a:r>
              <a:rPr lang="en-US" sz="1050" u="sng" dirty="0">
                <a:hlinkClick r:id="rId7"/>
              </a:rPr>
              <a:t>https://e2e.ti.com/blogs_/b/analogwire/archive/2014/10/24/jesd204b-understanding-subclasses-part-1</a:t>
            </a:r>
            <a:endParaRPr lang="en-US" sz="1050" dirty="0"/>
          </a:p>
          <a:p>
            <a:r>
              <a:rPr lang="en-US" sz="1050" u="sng" dirty="0">
                <a:hlinkClick r:id="rId8"/>
              </a:rPr>
              <a:t>https://e2e.ti.com/blogs_/b/analogwire/archive/2014/10/31/jesd204b-understanding-subclasses-part-2</a:t>
            </a:r>
            <a:endParaRPr lang="en-US" sz="1050" dirty="0"/>
          </a:p>
          <a:p>
            <a:r>
              <a:rPr lang="en-US" sz="1050" u="sng" dirty="0">
                <a:hlinkClick r:id="rId9"/>
              </a:rPr>
              <a:t>https://e2e.ti.com/blogs_/b/analogwire/archive/2014/12/22/jesd204b-what-is-deterministic-latency-why-do-i-need-it-how-do-i-achieve-it</a:t>
            </a:r>
            <a:endParaRPr lang="en-US" sz="1050" dirty="0"/>
          </a:p>
          <a:p>
            <a:r>
              <a:rPr lang="en-US" sz="1050" u="sng" dirty="0">
                <a:hlinkClick r:id="rId10"/>
              </a:rPr>
              <a:t>https://e2e.ti.com/blogs_/b/analogwire/archive/2015/01/16/jesd204b-how-to-calculate-your-deterministic-latency</a:t>
            </a:r>
            <a:endParaRPr lang="en-US" sz="1050" dirty="0"/>
          </a:p>
          <a:p>
            <a:r>
              <a:rPr lang="en-US" sz="1050" u="sng" dirty="0">
                <a:hlinkClick r:id="rId11"/>
              </a:rPr>
              <a:t>https://e2e.ti.com/blogs_/b/analogwire/archive/2015/02/27/jesd204b-how-to-measure-and-verify-your-deterministic-latency</a:t>
            </a:r>
            <a:endParaRPr lang="en-US" sz="1050" dirty="0"/>
          </a:p>
          <a:p>
            <a:r>
              <a:rPr lang="en-US" sz="1050" u="sng" dirty="0">
                <a:hlinkClick r:id="rId12"/>
              </a:rPr>
              <a:t>https://e2e.ti.com/blogs_/b/analogwire/archive/2015/03/20/jesd204b-serial-link-quality-tradeoffs-and-tools-for-optimization</a:t>
            </a:r>
            <a:endParaRPr lang="en-US" sz="1050" dirty="0"/>
          </a:p>
          <a:p>
            <a:r>
              <a:rPr lang="en-US" sz="1050" dirty="0"/>
              <a:t> </a:t>
            </a:r>
          </a:p>
          <a:p>
            <a:r>
              <a:rPr lang="en-US" sz="1400" dirty="0"/>
              <a:t>Generic search of ti.com for JESD204B will bring up more material such as videos, TI Designs, </a:t>
            </a:r>
            <a:r>
              <a:rPr lang="en-US" sz="1400" dirty="0" err="1"/>
              <a:t>etc</a:t>
            </a:r>
            <a:r>
              <a:rPr lang="en-US" sz="1400" dirty="0"/>
              <a:t>…</a:t>
            </a:r>
          </a:p>
          <a:p>
            <a:r>
              <a:rPr lang="en-US" sz="1400" dirty="0"/>
              <a:t> </a:t>
            </a:r>
          </a:p>
          <a:p>
            <a:r>
              <a:rPr lang="en-US" sz="1400" dirty="0"/>
              <a:t>Texas Instruments with Altera and Xilinx: </a:t>
            </a:r>
          </a:p>
          <a:p>
            <a:endParaRPr lang="en-US" sz="1050" dirty="0"/>
          </a:p>
          <a:p>
            <a:r>
              <a:rPr lang="en-US" sz="1050" u="sng" dirty="0">
                <a:hlinkClick r:id="rId13"/>
              </a:rPr>
              <a:t>http://www.ti.com/ww/en/xilinx/pg_jesd204b.html</a:t>
            </a:r>
            <a:endParaRPr lang="en-US" sz="1050" dirty="0"/>
          </a:p>
          <a:p>
            <a:r>
              <a:rPr lang="en-US" sz="1050" u="sng" dirty="0">
                <a:hlinkClick r:id="rId14"/>
              </a:rPr>
              <a:t>http://www.ti.com/ww/en/Altera/pg_jesd204b.html</a:t>
            </a:r>
            <a:endParaRPr lang="en-US" sz="1050" dirty="0"/>
          </a:p>
          <a:p>
            <a:r>
              <a:rPr lang="en-US" sz="1050" dirty="0"/>
              <a:t> </a:t>
            </a:r>
          </a:p>
        </p:txBody>
      </p:sp>
      <p:sp>
        <p:nvSpPr>
          <p:cNvPr id="6" name="Rectangle 5"/>
          <p:cNvSpPr/>
          <p:nvPr/>
        </p:nvSpPr>
        <p:spPr>
          <a:xfrm>
            <a:off x="764909" y="1170236"/>
            <a:ext cx="227948" cy="276999"/>
          </a:xfrm>
          <a:prstGeom prst="rect">
            <a:avLst/>
          </a:prstGeom>
        </p:spPr>
        <p:txBody>
          <a:bodyPr wrap="none">
            <a:spAutoFit/>
          </a:bodyPr>
          <a:lstStyle/>
          <a:p>
            <a:r>
              <a:rPr lang="en-US" sz="1200" dirty="0"/>
              <a:t> </a:t>
            </a:r>
          </a:p>
        </p:txBody>
      </p:sp>
    </p:spTree>
    <p:extLst>
      <p:ext uri="{BB962C8B-B14F-4D97-AF65-F5344CB8AC3E}">
        <p14:creationId xmlns:p14="http://schemas.microsoft.com/office/powerpoint/2010/main" val="381627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r>
              <a:rPr lang="en-US" altLang="en-US"/>
              <a:t>JESD204 System View</a:t>
            </a:r>
            <a:endParaRPr lang="en-US" altLang="en-US" dirty="0"/>
          </a:p>
        </p:txBody>
      </p:sp>
      <p:sp>
        <p:nvSpPr>
          <p:cNvPr id="1024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65000"/>
              </a:spcBef>
              <a:buChar char="•"/>
              <a:defRPr sz="2000">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15000"/>
              </a:spcBef>
              <a:buChar char="•"/>
              <a:defRPr sz="1600">
                <a:solidFill>
                  <a:schemeClr val="tx1"/>
                </a:solidFill>
                <a:latin typeface="Arial" charset="0"/>
              </a:defRPr>
            </a:lvl3pPr>
            <a:lvl4pPr marL="1600200" indent="-228600" eaLnBrk="0" hangingPunct="0">
              <a:spcBef>
                <a:spcPct val="5000"/>
              </a:spcBef>
              <a:buChar char="–"/>
              <a:defRPr sz="1600">
                <a:solidFill>
                  <a:schemeClr val="tx1"/>
                </a:solidFill>
                <a:latin typeface="Arial" charset="0"/>
              </a:defRPr>
            </a:lvl4pPr>
            <a:lvl5pPr marL="2057400" indent="-228600" eaLnBrk="0" hangingPunct="0">
              <a:buChar char="»"/>
              <a:defRPr sz="1600">
                <a:solidFill>
                  <a:schemeClr val="tx1"/>
                </a:solidFill>
                <a:latin typeface="Arial" charset="0"/>
              </a:defRPr>
            </a:lvl5pPr>
            <a:lvl6pPr marL="2514600" indent="-228600" eaLnBrk="0" fontAlgn="base" hangingPunct="0">
              <a:spcBef>
                <a:spcPct val="0"/>
              </a:spcBef>
              <a:spcAft>
                <a:spcPct val="0"/>
              </a:spcAft>
              <a:buChar char="»"/>
              <a:defRPr sz="1600">
                <a:solidFill>
                  <a:schemeClr val="tx1"/>
                </a:solidFill>
                <a:latin typeface="Arial" charset="0"/>
              </a:defRPr>
            </a:lvl6pPr>
            <a:lvl7pPr marL="2971800" indent="-228600" eaLnBrk="0" fontAlgn="base" hangingPunct="0">
              <a:spcBef>
                <a:spcPct val="0"/>
              </a:spcBef>
              <a:spcAft>
                <a:spcPct val="0"/>
              </a:spcAft>
              <a:buChar char="»"/>
              <a:defRPr sz="1600">
                <a:solidFill>
                  <a:schemeClr val="tx1"/>
                </a:solidFill>
                <a:latin typeface="Arial" charset="0"/>
              </a:defRPr>
            </a:lvl7pPr>
            <a:lvl8pPr marL="3429000" indent="-228600" eaLnBrk="0" fontAlgn="base" hangingPunct="0">
              <a:spcBef>
                <a:spcPct val="0"/>
              </a:spcBef>
              <a:spcAft>
                <a:spcPct val="0"/>
              </a:spcAft>
              <a:buChar char="»"/>
              <a:defRPr sz="1600">
                <a:solidFill>
                  <a:schemeClr val="tx1"/>
                </a:solidFill>
                <a:latin typeface="Arial" charset="0"/>
              </a:defRPr>
            </a:lvl8pPr>
            <a:lvl9pPr marL="3886200" indent="-228600" eaLnBrk="0" fontAlgn="base" hangingPunct="0">
              <a:spcBef>
                <a:spcPct val="0"/>
              </a:spcBef>
              <a:spcAft>
                <a:spcPct val="0"/>
              </a:spcAft>
              <a:buChar char="»"/>
              <a:defRPr sz="1600">
                <a:solidFill>
                  <a:schemeClr val="tx1"/>
                </a:solidFill>
                <a:latin typeface="Arial" charset="0"/>
              </a:defRPr>
            </a:lvl9pPr>
          </a:lstStyle>
          <a:p>
            <a:pPr eaLnBrk="1" hangingPunct="1">
              <a:spcBef>
                <a:spcPct val="0"/>
              </a:spcBef>
              <a:buFontTx/>
              <a:buNone/>
            </a:pPr>
            <a:fld id="{409D333C-D829-4864-AF1F-D4C170F598D0}" type="slidenum">
              <a:rPr lang="en-US" altLang="en-US" sz="800"/>
              <a:pPr eaLnBrk="1" hangingPunct="1">
                <a:spcBef>
                  <a:spcPct val="0"/>
                </a:spcBef>
                <a:buFontTx/>
                <a:buNone/>
              </a:pPr>
              <a:t>7</a:t>
            </a:fld>
            <a:endParaRPr lang="en-US" altLang="en-US" sz="800"/>
          </a:p>
        </p:txBody>
      </p:sp>
      <p:pic>
        <p:nvPicPr>
          <p:cNvPr id="1024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3376" y="1226344"/>
            <a:ext cx="8467725" cy="284559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2190751" y="1182291"/>
            <a:ext cx="904875" cy="23574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a:solidFill>
                <a:srgbClr val="FFFFFF"/>
              </a:solidFill>
            </a:endParaRPr>
          </a:p>
        </p:txBody>
      </p:sp>
      <p:sp>
        <p:nvSpPr>
          <p:cNvPr id="11" name="Rounded Rectangle 10"/>
          <p:cNvSpPr/>
          <p:nvPr/>
        </p:nvSpPr>
        <p:spPr>
          <a:xfrm>
            <a:off x="6067426" y="1182291"/>
            <a:ext cx="904875" cy="23574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4293511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333382" y="862446"/>
            <a:ext cx="8467725" cy="311323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sz="1800" dirty="0"/>
              <a:t>JESD204 was first introduced in 2006 as the next-generation digital interface for high-speed data converters to replace LVDS</a:t>
            </a:r>
          </a:p>
          <a:p>
            <a:r>
              <a:rPr lang="en-US" sz="1800" dirty="0"/>
              <a:t>Revision A (2008) added support for multiple lanes and revision B (2011) added support for </a:t>
            </a:r>
            <a:r>
              <a:rPr lang="en-US" sz="1800" u="sng" dirty="0"/>
              <a:t>deterministic latency and faster speeds</a:t>
            </a:r>
          </a:p>
          <a:p>
            <a:r>
              <a:rPr lang="en-US" sz="1800" dirty="0"/>
              <a:t>Revision C in work (up to 32 high speed </a:t>
            </a:r>
            <a:r>
              <a:rPr lang="en-US" sz="1800" dirty="0" err="1"/>
              <a:t>Serdes</a:t>
            </a:r>
            <a:r>
              <a:rPr lang="en-US" sz="1800" dirty="0"/>
              <a:t>, 28Gbps interface)</a:t>
            </a:r>
          </a:p>
          <a:p>
            <a:endParaRPr lang="en-US" sz="1800" dirty="0"/>
          </a:p>
        </p:txBody>
      </p:sp>
      <p:sp>
        <p:nvSpPr>
          <p:cNvPr id="5" name="Title 4"/>
          <p:cNvSpPr>
            <a:spLocks noGrp="1"/>
          </p:cNvSpPr>
          <p:nvPr>
            <p:ph type="title"/>
          </p:nvPr>
        </p:nvSpPr>
        <p:spPr/>
        <p:txBody>
          <a:bodyPr/>
          <a:lstStyle/>
          <a:p>
            <a:r>
              <a:rPr lang="en-US" dirty="0"/>
              <a:t>History of JESD204 Specification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38991436"/>
              </p:ext>
            </p:extLst>
          </p:nvPr>
        </p:nvGraphicFramePr>
        <p:xfrm>
          <a:off x="333381" y="2263374"/>
          <a:ext cx="8090964" cy="1931670"/>
        </p:xfrm>
        <a:graphic>
          <a:graphicData uri="http://schemas.openxmlformats.org/drawingml/2006/table">
            <a:tbl>
              <a:tblPr firstRow="1" bandRow="1">
                <a:tableStyleId>{5C22544A-7EE6-4342-B048-85BDC9FD1C3A}</a:tableStyleId>
              </a:tblPr>
              <a:tblGrid>
                <a:gridCol w="3473477">
                  <a:extLst>
                    <a:ext uri="{9D8B030D-6E8A-4147-A177-3AD203B41FA5}">
                      <a16:colId xmlns:a16="http://schemas.microsoft.com/office/drawing/2014/main" val="20000"/>
                    </a:ext>
                  </a:extLst>
                </a:gridCol>
                <a:gridCol w="1552979">
                  <a:extLst>
                    <a:ext uri="{9D8B030D-6E8A-4147-A177-3AD203B41FA5}">
                      <a16:colId xmlns:a16="http://schemas.microsoft.com/office/drawing/2014/main" val="20001"/>
                    </a:ext>
                  </a:extLst>
                </a:gridCol>
                <a:gridCol w="1552979">
                  <a:extLst>
                    <a:ext uri="{9D8B030D-6E8A-4147-A177-3AD203B41FA5}">
                      <a16:colId xmlns:a16="http://schemas.microsoft.com/office/drawing/2014/main" val="20002"/>
                    </a:ext>
                  </a:extLst>
                </a:gridCol>
                <a:gridCol w="1511529">
                  <a:extLst>
                    <a:ext uri="{9D8B030D-6E8A-4147-A177-3AD203B41FA5}">
                      <a16:colId xmlns:a16="http://schemas.microsoft.com/office/drawing/2014/main" val="20003"/>
                    </a:ext>
                  </a:extLst>
                </a:gridCol>
              </a:tblGrid>
              <a:tr h="251460">
                <a:tc>
                  <a:txBody>
                    <a:bodyPr/>
                    <a:lstStyle/>
                    <a:p>
                      <a:endParaRPr lang="en-US" sz="1200" dirty="0"/>
                    </a:p>
                  </a:txBody>
                  <a:tcPr marL="101182" marR="101182" marT="34290" marB="34290"/>
                </a:tc>
                <a:tc>
                  <a:txBody>
                    <a:bodyPr/>
                    <a:lstStyle/>
                    <a:p>
                      <a:r>
                        <a:rPr lang="en-US" sz="1100" dirty="0"/>
                        <a:t>JESD204</a:t>
                      </a:r>
                    </a:p>
                  </a:txBody>
                  <a:tcPr marL="101182" marR="101182" marT="34290" marB="34290"/>
                </a:tc>
                <a:tc>
                  <a:txBody>
                    <a:bodyPr/>
                    <a:lstStyle/>
                    <a:p>
                      <a:r>
                        <a:rPr lang="en-US" sz="1100" dirty="0"/>
                        <a:t>JESD204A</a:t>
                      </a:r>
                    </a:p>
                  </a:txBody>
                  <a:tcPr marL="101182" marR="101182" marT="34290" marB="34290"/>
                </a:tc>
                <a:tc>
                  <a:txBody>
                    <a:bodyPr/>
                    <a:lstStyle/>
                    <a:p>
                      <a:r>
                        <a:rPr lang="en-US" sz="1100" dirty="0"/>
                        <a:t>JESD204B</a:t>
                      </a:r>
                    </a:p>
                  </a:txBody>
                  <a:tcPr marL="101182" marR="101182" marT="34290" marB="34290"/>
                </a:tc>
                <a:extLst>
                  <a:ext uri="{0D108BD9-81ED-4DB2-BD59-A6C34878D82A}">
                    <a16:rowId xmlns:a16="http://schemas.microsoft.com/office/drawing/2014/main" val="10000"/>
                  </a:ext>
                </a:extLst>
              </a:tr>
              <a:tr h="240030">
                <a:tc>
                  <a:txBody>
                    <a:bodyPr/>
                    <a:lstStyle/>
                    <a:p>
                      <a:r>
                        <a:rPr lang="en-US" sz="1100" dirty="0"/>
                        <a:t>Introduced</a:t>
                      </a:r>
                    </a:p>
                  </a:txBody>
                  <a:tcPr marL="101182" marR="101182" marT="34290" marB="34290"/>
                </a:tc>
                <a:tc>
                  <a:txBody>
                    <a:bodyPr/>
                    <a:lstStyle/>
                    <a:p>
                      <a:r>
                        <a:rPr lang="en-US" sz="1100" dirty="0"/>
                        <a:t>2006</a:t>
                      </a:r>
                    </a:p>
                  </a:txBody>
                  <a:tcPr marL="101182" marR="101182" marT="34290" marB="34290"/>
                </a:tc>
                <a:tc>
                  <a:txBody>
                    <a:bodyPr/>
                    <a:lstStyle/>
                    <a:p>
                      <a:r>
                        <a:rPr lang="en-US" sz="1100" dirty="0"/>
                        <a:t>2008</a:t>
                      </a:r>
                    </a:p>
                  </a:txBody>
                  <a:tcPr marL="101182" marR="101182" marT="34290" marB="34290"/>
                </a:tc>
                <a:tc>
                  <a:txBody>
                    <a:bodyPr/>
                    <a:lstStyle/>
                    <a:p>
                      <a:r>
                        <a:rPr lang="en-US" sz="1100" dirty="0"/>
                        <a:t>2011</a:t>
                      </a:r>
                    </a:p>
                  </a:txBody>
                  <a:tcPr marL="101182" marR="101182" marT="34290" marB="34290"/>
                </a:tc>
                <a:extLst>
                  <a:ext uri="{0D108BD9-81ED-4DB2-BD59-A6C34878D82A}">
                    <a16:rowId xmlns:a16="http://schemas.microsoft.com/office/drawing/2014/main" val="10001"/>
                  </a:ext>
                </a:extLst>
              </a:tr>
              <a:tr h="240030">
                <a:tc>
                  <a:txBody>
                    <a:bodyPr/>
                    <a:lstStyle/>
                    <a:p>
                      <a:r>
                        <a:rPr lang="en-US" sz="1100" dirty="0"/>
                        <a:t>Max</a:t>
                      </a:r>
                      <a:r>
                        <a:rPr lang="en-US" sz="1100" baseline="0" dirty="0"/>
                        <a:t> Rate</a:t>
                      </a:r>
                      <a:endParaRPr lang="en-US" sz="1100" dirty="0"/>
                    </a:p>
                  </a:txBody>
                  <a:tcPr marL="101182" marR="101182" marT="34290" marB="34290"/>
                </a:tc>
                <a:tc>
                  <a:txBody>
                    <a:bodyPr/>
                    <a:lstStyle/>
                    <a:p>
                      <a:r>
                        <a:rPr lang="en-US" sz="1100" dirty="0"/>
                        <a:t>3.125 </a:t>
                      </a:r>
                      <a:r>
                        <a:rPr lang="en-US" sz="1100" dirty="0" err="1"/>
                        <a:t>Gbps</a:t>
                      </a:r>
                      <a:endParaRPr lang="en-US" sz="1100" dirty="0"/>
                    </a:p>
                  </a:txBody>
                  <a:tcPr marL="101182" marR="101182" marT="34290" marB="34290"/>
                </a:tc>
                <a:tc>
                  <a:txBody>
                    <a:bodyPr/>
                    <a:lstStyle/>
                    <a:p>
                      <a:r>
                        <a:rPr lang="en-US" sz="1100" dirty="0"/>
                        <a:t>3.125 </a:t>
                      </a:r>
                      <a:r>
                        <a:rPr lang="en-US" sz="1100" dirty="0" err="1"/>
                        <a:t>Gbps</a:t>
                      </a:r>
                      <a:endParaRPr lang="en-US" sz="1100" dirty="0"/>
                    </a:p>
                  </a:txBody>
                  <a:tcPr marL="101182" marR="101182" marT="34290" marB="34290"/>
                </a:tc>
                <a:tc>
                  <a:txBody>
                    <a:bodyPr/>
                    <a:lstStyle/>
                    <a:p>
                      <a:r>
                        <a:rPr lang="en-US" sz="1100" dirty="0"/>
                        <a:t>12.5 </a:t>
                      </a:r>
                      <a:r>
                        <a:rPr lang="en-US" sz="1100" dirty="0" err="1"/>
                        <a:t>Gbps</a:t>
                      </a:r>
                      <a:endParaRPr lang="en-US" sz="1100" dirty="0"/>
                    </a:p>
                  </a:txBody>
                  <a:tcPr marL="101182" marR="101182" marT="34290" marB="34290"/>
                </a:tc>
                <a:extLst>
                  <a:ext uri="{0D108BD9-81ED-4DB2-BD59-A6C34878D82A}">
                    <a16:rowId xmlns:a16="http://schemas.microsoft.com/office/drawing/2014/main" val="10002"/>
                  </a:ext>
                </a:extLst>
              </a:tr>
              <a:tr h="240030">
                <a:tc>
                  <a:txBody>
                    <a:bodyPr/>
                    <a:lstStyle/>
                    <a:p>
                      <a:r>
                        <a:rPr lang="en-US" sz="1100" dirty="0"/>
                        <a:t>Multiple Lanes?</a:t>
                      </a:r>
                    </a:p>
                  </a:txBody>
                  <a:tcPr marL="101182" marR="101182" marT="34290" marB="34290"/>
                </a:tc>
                <a:tc>
                  <a:txBody>
                    <a:bodyPr/>
                    <a:lstStyle/>
                    <a:p>
                      <a:r>
                        <a:rPr lang="en-US" sz="1100" dirty="0"/>
                        <a:t>No</a:t>
                      </a:r>
                    </a:p>
                  </a:txBody>
                  <a:tcPr marL="101182" marR="101182" marT="34290" marB="34290"/>
                </a:tc>
                <a:tc>
                  <a:txBody>
                    <a:bodyPr/>
                    <a:lstStyle/>
                    <a:p>
                      <a:r>
                        <a:rPr lang="en-US" sz="1100" dirty="0"/>
                        <a:t>Yes</a:t>
                      </a:r>
                    </a:p>
                  </a:txBody>
                  <a:tcPr marL="101182" marR="101182" marT="34290" marB="34290"/>
                </a:tc>
                <a:tc>
                  <a:txBody>
                    <a:bodyPr/>
                    <a:lstStyle/>
                    <a:p>
                      <a:r>
                        <a:rPr lang="en-US" sz="1100" dirty="0"/>
                        <a:t>Yes</a:t>
                      </a:r>
                    </a:p>
                  </a:txBody>
                  <a:tcPr marL="101182" marR="101182" marT="34290" marB="34290"/>
                </a:tc>
                <a:extLst>
                  <a:ext uri="{0D108BD9-81ED-4DB2-BD59-A6C34878D82A}">
                    <a16:rowId xmlns:a16="http://schemas.microsoft.com/office/drawing/2014/main" val="10003"/>
                  </a:ext>
                </a:extLst>
              </a:tr>
              <a:tr h="240030">
                <a:tc>
                  <a:txBody>
                    <a:bodyPr/>
                    <a:lstStyle/>
                    <a:p>
                      <a:r>
                        <a:rPr lang="en-US" sz="1100" dirty="0"/>
                        <a:t>Multi-Lane Synchronization</a:t>
                      </a:r>
                    </a:p>
                  </a:txBody>
                  <a:tcPr marL="101182" marR="101182" marT="34290" marB="34290"/>
                </a:tc>
                <a:tc>
                  <a:txBody>
                    <a:bodyPr/>
                    <a:lstStyle/>
                    <a:p>
                      <a:r>
                        <a:rPr lang="en-US" sz="1100" dirty="0"/>
                        <a:t>No</a:t>
                      </a:r>
                    </a:p>
                  </a:txBody>
                  <a:tcPr marL="101182" marR="101182" marT="34290" marB="34290"/>
                </a:tc>
                <a:tc>
                  <a:txBody>
                    <a:bodyPr/>
                    <a:lstStyle/>
                    <a:p>
                      <a:r>
                        <a:rPr lang="en-US" sz="1100" dirty="0"/>
                        <a:t>Yes</a:t>
                      </a:r>
                    </a:p>
                  </a:txBody>
                  <a:tcPr marL="101182" marR="101182" marT="34290" marB="34290"/>
                </a:tc>
                <a:tc>
                  <a:txBody>
                    <a:bodyPr/>
                    <a:lstStyle/>
                    <a:p>
                      <a:r>
                        <a:rPr lang="en-US" sz="1100" dirty="0"/>
                        <a:t>Yes</a:t>
                      </a:r>
                    </a:p>
                  </a:txBody>
                  <a:tcPr marL="101182" marR="101182" marT="34290" marB="34290"/>
                </a:tc>
                <a:extLst>
                  <a:ext uri="{0D108BD9-81ED-4DB2-BD59-A6C34878D82A}">
                    <a16:rowId xmlns:a16="http://schemas.microsoft.com/office/drawing/2014/main" val="10004"/>
                  </a:ext>
                </a:extLst>
              </a:tr>
              <a:tr h="240030">
                <a:tc>
                  <a:txBody>
                    <a:bodyPr/>
                    <a:lstStyle/>
                    <a:p>
                      <a:r>
                        <a:rPr lang="en-US" sz="1100" dirty="0"/>
                        <a:t>Multi-Device</a:t>
                      </a:r>
                      <a:r>
                        <a:rPr lang="en-US" sz="1100" baseline="0" dirty="0"/>
                        <a:t> Synchronization</a:t>
                      </a:r>
                      <a:endParaRPr lang="en-US" sz="1100" dirty="0"/>
                    </a:p>
                  </a:txBody>
                  <a:tcPr marL="101182" marR="101182" marT="34290" marB="34290"/>
                </a:tc>
                <a:tc>
                  <a:txBody>
                    <a:bodyPr/>
                    <a:lstStyle/>
                    <a:p>
                      <a:r>
                        <a:rPr lang="en-US" sz="1100" dirty="0"/>
                        <a:t>No</a:t>
                      </a:r>
                    </a:p>
                  </a:txBody>
                  <a:tcPr marL="101182" marR="101182" marT="34290" marB="34290"/>
                </a:tc>
                <a:tc>
                  <a:txBody>
                    <a:bodyPr/>
                    <a:lstStyle/>
                    <a:p>
                      <a:r>
                        <a:rPr lang="en-US" sz="1100" dirty="0"/>
                        <a:t>Yes</a:t>
                      </a:r>
                    </a:p>
                  </a:txBody>
                  <a:tcPr marL="101182" marR="101182" marT="34290" marB="34290"/>
                </a:tc>
                <a:tc>
                  <a:txBody>
                    <a:bodyPr/>
                    <a:lstStyle/>
                    <a:p>
                      <a:r>
                        <a:rPr lang="en-US" sz="1100" dirty="0"/>
                        <a:t>Yes</a:t>
                      </a:r>
                    </a:p>
                  </a:txBody>
                  <a:tcPr marL="101182" marR="101182" marT="34290" marB="34290"/>
                </a:tc>
                <a:extLst>
                  <a:ext uri="{0D108BD9-81ED-4DB2-BD59-A6C34878D82A}">
                    <a16:rowId xmlns:a16="http://schemas.microsoft.com/office/drawing/2014/main" val="10005"/>
                  </a:ext>
                </a:extLst>
              </a:tr>
              <a:tr h="240030">
                <a:tc>
                  <a:txBody>
                    <a:bodyPr/>
                    <a:lstStyle/>
                    <a:p>
                      <a:r>
                        <a:rPr lang="en-US" sz="1100" dirty="0"/>
                        <a:t>Deterministic</a:t>
                      </a:r>
                      <a:r>
                        <a:rPr lang="en-US" sz="1100" baseline="0" dirty="0"/>
                        <a:t> Latency</a:t>
                      </a:r>
                      <a:endParaRPr lang="en-US" sz="1100" dirty="0"/>
                    </a:p>
                  </a:txBody>
                  <a:tcPr marL="101182" marR="101182" marT="34290" marB="34290"/>
                </a:tc>
                <a:tc>
                  <a:txBody>
                    <a:bodyPr/>
                    <a:lstStyle/>
                    <a:p>
                      <a:r>
                        <a:rPr lang="en-US" sz="1100" dirty="0"/>
                        <a:t>No</a:t>
                      </a:r>
                    </a:p>
                  </a:txBody>
                  <a:tcPr marL="101182" marR="101182" marT="34290" marB="34290"/>
                </a:tc>
                <a:tc>
                  <a:txBody>
                    <a:bodyPr/>
                    <a:lstStyle/>
                    <a:p>
                      <a:r>
                        <a:rPr lang="en-US" sz="1100" dirty="0"/>
                        <a:t>No</a:t>
                      </a:r>
                    </a:p>
                  </a:txBody>
                  <a:tcPr marL="101182" marR="101182" marT="34290" marB="34290"/>
                </a:tc>
                <a:tc>
                  <a:txBody>
                    <a:bodyPr/>
                    <a:lstStyle/>
                    <a:p>
                      <a:r>
                        <a:rPr lang="en-US" sz="1100" dirty="0"/>
                        <a:t>Yes</a:t>
                      </a:r>
                    </a:p>
                  </a:txBody>
                  <a:tcPr marL="101182" marR="101182" marT="34290" marB="34290"/>
                </a:tc>
                <a:extLst>
                  <a:ext uri="{0D108BD9-81ED-4DB2-BD59-A6C34878D82A}">
                    <a16:rowId xmlns:a16="http://schemas.microsoft.com/office/drawing/2014/main" val="10006"/>
                  </a:ext>
                </a:extLst>
              </a:tr>
              <a:tr h="240030">
                <a:tc>
                  <a:txBody>
                    <a:bodyPr/>
                    <a:lstStyle/>
                    <a:p>
                      <a:r>
                        <a:rPr lang="en-US" sz="1100" dirty="0"/>
                        <a:t>Frame Clock Required</a:t>
                      </a:r>
                    </a:p>
                  </a:txBody>
                  <a:tcPr marL="101182" marR="101182" marT="34290" marB="34290"/>
                </a:tc>
                <a:tc>
                  <a:txBody>
                    <a:bodyPr/>
                    <a:lstStyle/>
                    <a:p>
                      <a:r>
                        <a:rPr lang="en-US" sz="1100" dirty="0"/>
                        <a:t>Yes</a:t>
                      </a:r>
                    </a:p>
                  </a:txBody>
                  <a:tcPr marL="101182" marR="101182" marT="34290" marB="34290"/>
                </a:tc>
                <a:tc>
                  <a:txBody>
                    <a:bodyPr/>
                    <a:lstStyle/>
                    <a:p>
                      <a:r>
                        <a:rPr lang="en-US" sz="1100" dirty="0"/>
                        <a:t>Yes</a:t>
                      </a:r>
                    </a:p>
                  </a:txBody>
                  <a:tcPr marL="101182" marR="101182" marT="34290" marB="34290"/>
                </a:tc>
                <a:tc>
                  <a:txBody>
                    <a:bodyPr/>
                    <a:lstStyle/>
                    <a:p>
                      <a:r>
                        <a:rPr lang="en-US" sz="1100" dirty="0"/>
                        <a:t>No</a:t>
                      </a:r>
                    </a:p>
                  </a:txBody>
                  <a:tcPr marL="101182" marR="101182" marT="34290" marB="34290"/>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4294967295"/>
          </p:nvPr>
        </p:nvSpPr>
        <p:spPr>
          <a:xfrm>
            <a:off x="7010400" y="4537078"/>
            <a:ext cx="2133600" cy="155575"/>
          </a:xfrm>
          <a:prstGeom prst="rect">
            <a:avLst/>
          </a:prstGeom>
        </p:spPr>
        <p:txBody>
          <a:bodyPr/>
          <a:lstStyle/>
          <a:p>
            <a:fld id="{F2394529-A9B3-4A54-83EC-E61379E8334E}" type="slidenum">
              <a:rPr lang="en-US" smtClean="0"/>
              <a:pPr/>
              <a:t>8</a:t>
            </a:fld>
            <a:endParaRPr lang="en-US"/>
          </a:p>
        </p:txBody>
      </p:sp>
      <p:sp>
        <p:nvSpPr>
          <p:cNvPr id="8" name="TextBox 7"/>
          <p:cNvSpPr txBox="1"/>
          <p:nvPr/>
        </p:nvSpPr>
        <p:spPr>
          <a:xfrm>
            <a:off x="295374" y="4287489"/>
            <a:ext cx="8303173" cy="415498"/>
          </a:xfrm>
          <a:prstGeom prst="rect">
            <a:avLst/>
          </a:prstGeom>
          <a:noFill/>
        </p:spPr>
        <p:txBody>
          <a:bodyPr wrap="square" rtlCol="0">
            <a:spAutoFit/>
          </a:bodyPr>
          <a:lstStyle/>
          <a:p>
            <a:r>
              <a:rPr lang="en-US" sz="1050" dirty="0"/>
              <a:t>Source: </a:t>
            </a:r>
            <a:r>
              <a:rPr lang="en-US" sz="1050" b="1" u="sng" dirty="0">
                <a:hlinkClick r:id="rId2"/>
              </a:rPr>
              <a:t>An early look at the JEDEC JESD204B third-generation high-speed serial interface for data converters</a:t>
            </a:r>
            <a:endParaRPr lang="en-US" sz="1050" dirty="0"/>
          </a:p>
          <a:p>
            <a:r>
              <a:rPr lang="en-US" sz="1050" dirty="0"/>
              <a:t>(published 8/11/2011) by Maury Wood of NXP Semiconductors, JEDEC JESD204B TG Chairman</a:t>
            </a:r>
          </a:p>
        </p:txBody>
      </p:sp>
    </p:spTree>
    <p:extLst>
      <p:ext uri="{BB962C8B-B14F-4D97-AF65-F5344CB8AC3E}">
        <p14:creationId xmlns:p14="http://schemas.microsoft.com/office/powerpoint/2010/main" val="256685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JESD204B Advantages</a:t>
            </a:r>
          </a:p>
        </p:txBody>
      </p:sp>
      <p:sp>
        <p:nvSpPr>
          <p:cNvPr id="3" name="Content Placeholder 2"/>
          <p:cNvSpPr>
            <a:spLocks noGrp="1"/>
          </p:cNvSpPr>
          <p:nvPr>
            <p:ph idx="1"/>
          </p:nvPr>
        </p:nvSpPr>
        <p:spPr>
          <a:xfrm>
            <a:off x="457200" y="716973"/>
            <a:ext cx="8229600" cy="3184993"/>
          </a:xfrm>
        </p:spPr>
        <p:txBody>
          <a:bodyPr>
            <a:noAutofit/>
          </a:bodyPr>
          <a:lstStyle/>
          <a:p>
            <a:r>
              <a:rPr lang="en-US" sz="1600" dirty="0"/>
              <a:t>The high data rates of the </a:t>
            </a:r>
            <a:r>
              <a:rPr lang="en-US" sz="1600" dirty="0" err="1"/>
              <a:t>SerDes</a:t>
            </a:r>
            <a:r>
              <a:rPr lang="en-US" sz="1600" dirty="0"/>
              <a:t> lanes greatly increases data throughput which reduces the total number of lanes required</a:t>
            </a:r>
          </a:p>
          <a:p>
            <a:pPr lvl="1"/>
            <a:r>
              <a:rPr lang="en-US" sz="1300" dirty="0"/>
              <a:t>Reduces number of data lanes and required number of IO pins and PCB space for routing</a:t>
            </a:r>
          </a:p>
          <a:p>
            <a:pPr lvl="1"/>
            <a:r>
              <a:rPr lang="en-US" sz="1300" dirty="0"/>
              <a:t>Example: ADC12DJ3200 vs equivalent device with LVDS interface</a:t>
            </a:r>
          </a:p>
          <a:p>
            <a:pPr lvl="2"/>
            <a:endParaRPr lang="en-US" sz="800" dirty="0"/>
          </a:p>
          <a:p>
            <a:pPr lvl="2"/>
            <a:endParaRPr lang="en-US" sz="800" dirty="0"/>
          </a:p>
          <a:p>
            <a:pPr lvl="2"/>
            <a:endParaRPr lang="en-US" sz="800" dirty="0"/>
          </a:p>
          <a:p>
            <a:pPr lvl="2"/>
            <a:endParaRPr lang="en-US" sz="800" dirty="0"/>
          </a:p>
          <a:p>
            <a:pPr lvl="2"/>
            <a:endParaRPr lang="en-US" sz="800" dirty="0"/>
          </a:p>
          <a:p>
            <a:pPr lvl="2"/>
            <a:endParaRPr lang="en-US" sz="800" dirty="0"/>
          </a:p>
          <a:p>
            <a:pPr lvl="2"/>
            <a:endParaRPr lang="en-US" sz="800" dirty="0"/>
          </a:p>
          <a:p>
            <a:pPr marL="688975" lvl="2" indent="0">
              <a:buNone/>
            </a:pPr>
            <a:endParaRPr lang="en-US" sz="800" dirty="0"/>
          </a:p>
          <a:p>
            <a:pPr lvl="1"/>
            <a:endParaRPr lang="en-US" sz="900" dirty="0"/>
          </a:p>
          <a:p>
            <a:pPr lvl="1"/>
            <a:endParaRPr lang="en-US" sz="900" dirty="0"/>
          </a:p>
          <a:p>
            <a:pPr lvl="1"/>
            <a:endParaRPr lang="en-US" sz="900" dirty="0"/>
          </a:p>
          <a:p>
            <a:pPr lvl="1"/>
            <a:r>
              <a:rPr lang="en-US" sz="1200" dirty="0"/>
              <a:t>Reduces overall device package size</a:t>
            </a:r>
          </a:p>
          <a:p>
            <a:pPr lvl="2"/>
            <a:r>
              <a:rPr lang="en-US" sz="1200" dirty="0"/>
              <a:t>ADC12DJ3200: 144 ball BGA (10mm x 10mm)</a:t>
            </a:r>
          </a:p>
          <a:p>
            <a:pPr lvl="2"/>
            <a:r>
              <a:rPr lang="en-US" sz="1200" dirty="0"/>
              <a:t>LVDS equivalent: 256 ball BGA (17mm x 17mm)</a:t>
            </a:r>
          </a:p>
          <a:p>
            <a:pPr lvl="1"/>
            <a:r>
              <a:rPr lang="en-US" sz="1200" dirty="0"/>
              <a:t>Can reduce required FPGA / ASIC package size too!</a:t>
            </a:r>
          </a:p>
        </p:txBody>
      </p:sp>
      <p:sp>
        <p:nvSpPr>
          <p:cNvPr id="4" name="Slide Number Placeholder 3"/>
          <p:cNvSpPr>
            <a:spLocks noGrp="1"/>
          </p:cNvSpPr>
          <p:nvPr>
            <p:ph type="sldNum" sz="quarter" idx="4294967295"/>
          </p:nvPr>
        </p:nvSpPr>
        <p:spPr>
          <a:xfrm>
            <a:off x="6642100" y="4537476"/>
            <a:ext cx="2133600" cy="154781"/>
          </a:xfrm>
          <a:prstGeom prst="rect">
            <a:avLst/>
          </a:prstGeom>
        </p:spPr>
        <p:txBody>
          <a:bodyPr/>
          <a:lstStyle/>
          <a:p>
            <a:fld id="{3B20521C-F793-4067-BB07-C7AF74E21EF3}" type="slidenum">
              <a:rPr lang="en-US" smtClean="0"/>
              <a:pPr/>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90665204"/>
              </p:ext>
            </p:extLst>
          </p:nvPr>
        </p:nvGraphicFramePr>
        <p:xfrm>
          <a:off x="1371598" y="1885950"/>
          <a:ext cx="5375430" cy="1348740"/>
        </p:xfrm>
        <a:graphic>
          <a:graphicData uri="http://schemas.openxmlformats.org/drawingml/2006/table">
            <a:tbl>
              <a:tblPr firstRow="1" bandRow="1">
                <a:tableStyleId>{5C22544A-7EE6-4342-B048-85BDC9FD1C3A}</a:tableStyleId>
              </a:tblPr>
              <a:tblGrid>
                <a:gridCol w="2646198">
                  <a:extLst>
                    <a:ext uri="{9D8B030D-6E8A-4147-A177-3AD203B41FA5}">
                      <a16:colId xmlns:a16="http://schemas.microsoft.com/office/drawing/2014/main" val="20000"/>
                    </a:ext>
                  </a:extLst>
                </a:gridCol>
                <a:gridCol w="1364616">
                  <a:extLst>
                    <a:ext uri="{9D8B030D-6E8A-4147-A177-3AD203B41FA5}">
                      <a16:colId xmlns:a16="http://schemas.microsoft.com/office/drawing/2014/main" val="20001"/>
                    </a:ext>
                  </a:extLst>
                </a:gridCol>
                <a:gridCol w="1364616">
                  <a:extLst>
                    <a:ext uri="{9D8B030D-6E8A-4147-A177-3AD203B41FA5}">
                      <a16:colId xmlns:a16="http://schemas.microsoft.com/office/drawing/2014/main" val="20002"/>
                    </a:ext>
                  </a:extLst>
                </a:gridCol>
              </a:tblGrid>
              <a:tr h="297180">
                <a:tc>
                  <a:txBody>
                    <a:bodyPr/>
                    <a:lstStyle/>
                    <a:p>
                      <a:r>
                        <a:rPr lang="en-US" sz="1100" dirty="0"/>
                        <a:t>Interface</a:t>
                      </a:r>
                    </a:p>
                  </a:txBody>
                  <a:tcPr marT="34290" marB="34290"/>
                </a:tc>
                <a:tc>
                  <a:txBody>
                    <a:bodyPr/>
                    <a:lstStyle/>
                    <a:p>
                      <a:r>
                        <a:rPr lang="en-US" sz="1100" dirty="0"/>
                        <a:t>JESD204B (ADC12DJ3200)</a:t>
                      </a:r>
                    </a:p>
                  </a:txBody>
                  <a:tcPr marT="34290" marB="34290"/>
                </a:tc>
                <a:tc>
                  <a:txBody>
                    <a:bodyPr/>
                    <a:lstStyle/>
                    <a:p>
                      <a:r>
                        <a:rPr lang="en-US" sz="1100" dirty="0"/>
                        <a:t>DDR LVDS</a:t>
                      </a:r>
                    </a:p>
                  </a:txBody>
                  <a:tcPr marT="34290" marB="34290"/>
                </a:tc>
                <a:extLst>
                  <a:ext uri="{0D108BD9-81ED-4DB2-BD59-A6C34878D82A}">
                    <a16:rowId xmlns:a16="http://schemas.microsoft.com/office/drawing/2014/main" val="10000"/>
                  </a:ext>
                </a:extLst>
              </a:tr>
              <a:tr h="173355">
                <a:tc>
                  <a:txBody>
                    <a:bodyPr/>
                    <a:lstStyle/>
                    <a:p>
                      <a:r>
                        <a:rPr lang="en-US" sz="1100" dirty="0"/>
                        <a:t>Data rate per lane</a:t>
                      </a:r>
                    </a:p>
                  </a:txBody>
                  <a:tcPr marT="34290" marB="34290"/>
                </a:tc>
                <a:tc>
                  <a:txBody>
                    <a:bodyPr/>
                    <a:lstStyle/>
                    <a:p>
                      <a:r>
                        <a:rPr lang="en-US" sz="1100" dirty="0"/>
                        <a:t>12.8 </a:t>
                      </a:r>
                      <a:r>
                        <a:rPr lang="en-US" sz="1100" dirty="0" err="1"/>
                        <a:t>Gbps</a:t>
                      </a:r>
                      <a:endParaRPr lang="en-US" sz="1100" dirty="0"/>
                    </a:p>
                  </a:txBody>
                  <a:tcPr marT="34290" marB="34290"/>
                </a:tc>
                <a:tc>
                  <a:txBody>
                    <a:bodyPr/>
                    <a:lstStyle/>
                    <a:p>
                      <a:r>
                        <a:rPr lang="en-US" sz="1100" dirty="0"/>
                        <a:t>1.6</a:t>
                      </a:r>
                      <a:r>
                        <a:rPr lang="en-US" sz="1100" baseline="0" dirty="0"/>
                        <a:t> </a:t>
                      </a:r>
                      <a:r>
                        <a:rPr lang="en-US" sz="1100" baseline="0" dirty="0" err="1"/>
                        <a:t>Gbps</a:t>
                      </a:r>
                      <a:endParaRPr lang="en-US" sz="1100" dirty="0"/>
                    </a:p>
                  </a:txBody>
                  <a:tcPr marT="34290" marB="34290"/>
                </a:tc>
                <a:extLst>
                  <a:ext uri="{0D108BD9-81ED-4DB2-BD59-A6C34878D82A}">
                    <a16:rowId xmlns:a16="http://schemas.microsoft.com/office/drawing/2014/main" val="10001"/>
                  </a:ext>
                </a:extLst>
              </a:tr>
              <a:tr h="173355">
                <a:tc>
                  <a:txBody>
                    <a:bodyPr/>
                    <a:lstStyle/>
                    <a:p>
                      <a:r>
                        <a:rPr lang="en-US" sz="1100" dirty="0"/>
                        <a:t># Clock Pins (2 per pair)</a:t>
                      </a:r>
                    </a:p>
                  </a:txBody>
                  <a:tcPr marT="34290" marB="34290"/>
                </a:tc>
                <a:tc>
                  <a:txBody>
                    <a:bodyPr/>
                    <a:lstStyle/>
                    <a:p>
                      <a:r>
                        <a:rPr lang="en-US" sz="1100" dirty="0"/>
                        <a:t>0</a:t>
                      </a:r>
                    </a:p>
                  </a:txBody>
                  <a:tcPr marT="34290" marB="34290"/>
                </a:tc>
                <a:tc>
                  <a:txBody>
                    <a:bodyPr/>
                    <a:lstStyle/>
                    <a:p>
                      <a:r>
                        <a:rPr lang="en-US" sz="1100" dirty="0"/>
                        <a:t>8</a:t>
                      </a:r>
                    </a:p>
                  </a:txBody>
                  <a:tcPr marT="34290" marB="34290"/>
                </a:tc>
                <a:extLst>
                  <a:ext uri="{0D108BD9-81ED-4DB2-BD59-A6C34878D82A}">
                    <a16:rowId xmlns:a16="http://schemas.microsoft.com/office/drawing/2014/main" val="10002"/>
                  </a:ext>
                </a:extLst>
              </a:tr>
              <a:tr h="173355">
                <a:tc>
                  <a:txBody>
                    <a:bodyPr/>
                    <a:lstStyle/>
                    <a:p>
                      <a:r>
                        <a:rPr lang="en-US" sz="1100" dirty="0"/>
                        <a:t># Data Pins (2 per pair)</a:t>
                      </a:r>
                    </a:p>
                  </a:txBody>
                  <a:tcPr marT="34290" marB="34290"/>
                </a:tc>
                <a:tc>
                  <a:txBody>
                    <a:bodyPr/>
                    <a:lstStyle/>
                    <a:p>
                      <a:r>
                        <a:rPr lang="en-US" sz="1100" dirty="0"/>
                        <a:t>16</a:t>
                      </a:r>
                    </a:p>
                  </a:txBody>
                  <a:tcPr marT="34290" marB="34290"/>
                </a:tc>
                <a:tc>
                  <a:txBody>
                    <a:bodyPr/>
                    <a:lstStyle/>
                    <a:p>
                      <a:r>
                        <a:rPr lang="en-US" sz="1100" dirty="0"/>
                        <a:t>96</a:t>
                      </a:r>
                    </a:p>
                  </a:txBody>
                  <a:tcPr marT="34290" marB="34290"/>
                </a:tc>
                <a:extLst>
                  <a:ext uri="{0D108BD9-81ED-4DB2-BD59-A6C34878D82A}">
                    <a16:rowId xmlns:a16="http://schemas.microsoft.com/office/drawing/2014/main" val="10003"/>
                  </a:ext>
                </a:extLst>
              </a:tr>
              <a:tr h="173355">
                <a:tc>
                  <a:txBody>
                    <a:bodyPr/>
                    <a:lstStyle/>
                    <a:p>
                      <a:r>
                        <a:rPr lang="en-US" sz="1100" dirty="0"/>
                        <a:t>Total Package Pins</a:t>
                      </a:r>
                    </a:p>
                  </a:txBody>
                  <a:tcPr marT="34290" marB="34290"/>
                </a:tc>
                <a:tc>
                  <a:txBody>
                    <a:bodyPr/>
                    <a:lstStyle/>
                    <a:p>
                      <a:r>
                        <a:rPr lang="en-US" sz="1100" b="1" dirty="0">
                          <a:solidFill>
                            <a:srgbClr val="FF0000"/>
                          </a:solidFill>
                        </a:rPr>
                        <a:t>16</a:t>
                      </a:r>
                    </a:p>
                  </a:txBody>
                  <a:tcPr marT="34290" marB="34290"/>
                </a:tc>
                <a:tc>
                  <a:txBody>
                    <a:bodyPr/>
                    <a:lstStyle/>
                    <a:p>
                      <a:r>
                        <a:rPr lang="en-US" sz="1100" b="1" dirty="0">
                          <a:solidFill>
                            <a:srgbClr val="FF0000"/>
                          </a:solidFill>
                        </a:rPr>
                        <a:t>104</a:t>
                      </a:r>
                    </a:p>
                  </a:txBody>
                  <a:tcPr marT="34290" marB="34290"/>
                </a:tc>
                <a:extLst>
                  <a:ext uri="{0D108BD9-81ED-4DB2-BD59-A6C34878D82A}">
                    <a16:rowId xmlns:a16="http://schemas.microsoft.com/office/drawing/2014/main" val="10004"/>
                  </a:ext>
                </a:extLst>
              </a:tr>
            </a:tbl>
          </a:graphicData>
        </a:graphic>
      </p:graphicFrame>
      <p:sp>
        <p:nvSpPr>
          <p:cNvPr id="6" name="TextBox 5"/>
          <p:cNvSpPr txBox="1"/>
          <p:nvPr/>
        </p:nvSpPr>
        <p:spPr>
          <a:xfrm>
            <a:off x="168167" y="4289852"/>
            <a:ext cx="8166536" cy="415498"/>
          </a:xfrm>
          <a:prstGeom prst="rect">
            <a:avLst/>
          </a:prstGeom>
          <a:noFill/>
        </p:spPr>
        <p:txBody>
          <a:bodyPr wrap="square" rtlCol="0">
            <a:spAutoFit/>
          </a:bodyPr>
          <a:lstStyle/>
          <a:p>
            <a:r>
              <a:rPr lang="en-US" sz="1050" dirty="0"/>
              <a:t>Source: </a:t>
            </a:r>
            <a:r>
              <a:rPr lang="en-US" sz="1050" b="1" dirty="0">
                <a:hlinkClick r:id="rId3"/>
              </a:rPr>
              <a:t>Why JESD204B may solve a lot of your system design headaches</a:t>
            </a:r>
            <a:endParaRPr lang="en-US" sz="1050" dirty="0"/>
          </a:p>
          <a:p>
            <a:r>
              <a:rPr lang="en-US" sz="1050" dirty="0"/>
              <a:t>(published 11/19/2012) by Thomas Neu of TI</a:t>
            </a:r>
          </a:p>
        </p:txBody>
      </p:sp>
    </p:spTree>
    <p:extLst>
      <p:ext uri="{BB962C8B-B14F-4D97-AF65-F5344CB8AC3E}">
        <p14:creationId xmlns:p14="http://schemas.microsoft.com/office/powerpoint/2010/main" val="3560327060"/>
      </p:ext>
    </p:extLst>
  </p:cSld>
  <p:clrMapOvr>
    <a:masterClrMapping/>
  </p:clrMapOvr>
</p:sld>
</file>

<file path=ppt/theme/theme1.xml><?xml version="1.0" encoding="utf-8"?>
<a:theme xmlns:a="http://schemas.openxmlformats.org/drawingml/2006/main" name="Blank">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561</TotalTime>
  <Words>4518</Words>
  <Application>Microsoft Office PowerPoint</Application>
  <PresentationFormat>On-screen Show (16:9)</PresentationFormat>
  <Paragraphs>728</Paragraphs>
  <Slides>64</Slides>
  <Notes>42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ＭＳ Ｐゴシック</vt:lpstr>
      <vt:lpstr>Arial</vt:lpstr>
      <vt:lpstr>Calibri</vt:lpstr>
      <vt:lpstr>Courier</vt:lpstr>
      <vt:lpstr>Theinhardt Medium</vt:lpstr>
      <vt:lpstr>Theinhardt Thin</vt:lpstr>
      <vt:lpstr>Times New Roman</vt:lpstr>
      <vt:lpstr>Wingdings</vt:lpstr>
      <vt:lpstr>Blank</vt:lpstr>
      <vt:lpstr>JESD204 High Speed Serial Interface  for Data Converters </vt:lpstr>
      <vt:lpstr>Abstract </vt:lpstr>
      <vt:lpstr>Contents</vt:lpstr>
      <vt:lpstr>What is JESD204B?</vt:lpstr>
      <vt:lpstr>PowerPoint Presentation</vt:lpstr>
      <vt:lpstr>PowerPoint Presentation</vt:lpstr>
      <vt:lpstr>JESD204 System View</vt:lpstr>
      <vt:lpstr>History of JESD204 Specification</vt:lpstr>
      <vt:lpstr>JESD204B Advantages</vt:lpstr>
      <vt:lpstr>JESD204B Advantages Footprint &amp; Routing</vt:lpstr>
      <vt:lpstr>PowerPoint Presentation</vt:lpstr>
      <vt:lpstr>JESD204B Challenges</vt:lpstr>
      <vt:lpstr>JESD204 Timing Signals/Terminology</vt:lpstr>
      <vt:lpstr>PowerPoint Presentation</vt:lpstr>
      <vt:lpstr>JESD204 Timing Signals/Terminology</vt:lpstr>
      <vt:lpstr>JESD204 Timing Signals/Terminology (cont.)</vt:lpstr>
      <vt:lpstr>JESD204 Timing Signals/Terminology (cont.)</vt:lpstr>
      <vt:lpstr>JESD204 Layers</vt:lpstr>
      <vt:lpstr>JESD204 Layers</vt:lpstr>
      <vt:lpstr>Example Functional Diagram for data transmission and reception between two devices on the link</vt:lpstr>
      <vt:lpstr>Transport Layer Overview</vt:lpstr>
      <vt:lpstr>Transport Layer Parameters</vt:lpstr>
      <vt:lpstr>Transport Layer Overview</vt:lpstr>
      <vt:lpstr>Breaking Down the Terms (16b Quad ADC)</vt:lpstr>
      <vt:lpstr>Transport Layer Example</vt:lpstr>
      <vt:lpstr>A Fully Flexible Transport Layer?</vt:lpstr>
      <vt:lpstr>ADC12DJ3200 JESD204B Modes</vt:lpstr>
      <vt:lpstr>Scrambling</vt:lpstr>
      <vt:lpstr>Data Link Layer: Responsibilities</vt:lpstr>
      <vt:lpstr>Data Link Layer: 8b/10b Encoding</vt:lpstr>
      <vt:lpstr>Data Link Layer: Link Establishment</vt:lpstr>
      <vt:lpstr>Code Group Synchronization (CGS)</vt:lpstr>
      <vt:lpstr>Data Link Layer: Initial Lane Synchronization</vt:lpstr>
      <vt:lpstr>Link Configuration Data (Parameters for the Initial Frame Alignment) </vt:lpstr>
      <vt:lpstr>Oct 0 = ADJCNT Oct 1 = ADJDIR Oct 2 = Lane ID Oct 3 = # of Lanes Oct 4 = F  Oct 5 = K Oct 6 = M Oct 7 = N Oct 8 = Subclass &amp; N’ Oct 9 = S (4:0) Oct 10 = CF Oct 11 = Resv Oct 12 = Resv Oct 13 = Checksum     00 00 9C 1C   0F 01 07 03   23 2F 0D 01  3C 00 00 00     Lane DA0           LMFS = 8224 1   0    Q  R      5   4   3   2      9   8    7  6    13 12 11 10                          K   F   L   ID                    M   Checksum (octet 13) </vt:lpstr>
      <vt:lpstr>Data Link Layer: Frame Alignment Monitoring</vt:lpstr>
      <vt:lpstr>Data Link Layer: Frame Alignment Monitoring</vt:lpstr>
      <vt:lpstr>Illustration of Frame Alignment Monitoring</vt:lpstr>
      <vt:lpstr>Error Reporting</vt:lpstr>
      <vt:lpstr>Data Link Layer: Lane Initialization and Monitoring</vt:lpstr>
      <vt:lpstr>Physical Layer: Serial Lanes</vt:lpstr>
      <vt:lpstr>Physical Layer: Serial Lanes</vt:lpstr>
      <vt:lpstr>Deterministic Latency</vt:lpstr>
      <vt:lpstr>Deterministic Latency: Justification</vt:lpstr>
      <vt:lpstr>Deterministic Latency: Achieved</vt:lpstr>
      <vt:lpstr>Deterministic Latency: General Requirements</vt:lpstr>
      <vt:lpstr>PowerPoint Presentation</vt:lpstr>
      <vt:lpstr>Deterministic Latency: Subclass 1 Requirements</vt:lpstr>
      <vt:lpstr>SYSREF Signal Types</vt:lpstr>
      <vt:lpstr>TSW14J56 Capture with SYSREF enabled</vt:lpstr>
      <vt:lpstr>TSW14J56 Capture with SYSREF disabled</vt:lpstr>
      <vt:lpstr>Subclass 0, 1, 2</vt:lpstr>
      <vt:lpstr>Subclass 0, 1, 2</vt:lpstr>
      <vt:lpstr>JES204B Subclasses: 0</vt:lpstr>
      <vt:lpstr>JES204B Subclasses: 0</vt:lpstr>
      <vt:lpstr>JES204B Subclasses: 1</vt:lpstr>
      <vt:lpstr>Clocking Scheme - Subclass 1</vt:lpstr>
      <vt:lpstr>JES204B Subclasses: 2</vt:lpstr>
      <vt:lpstr>Clocking Scheme – Subclass 2</vt:lpstr>
      <vt:lpstr>Additional Information and Training</vt:lpstr>
      <vt:lpstr>High Speed Signal Chain University </vt:lpstr>
      <vt:lpstr>JESD204B Training Videos</vt:lpstr>
      <vt:lpstr>JESD204B Training Videos</vt:lpstr>
      <vt:lpstr>PowerPoint Presentation</vt:lpstr>
    </vt:vector>
  </TitlesOfParts>
  <Company>Texas Instruments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JESD204B Overview</dc:title>
  <dc:creator>Guibord, Matt</dc:creator>
  <cp:lastModifiedBy>Seton, Jim</cp:lastModifiedBy>
  <cp:revision>35</cp:revision>
  <dcterms:created xsi:type="dcterms:W3CDTF">2017-10-09T16:57:07Z</dcterms:created>
  <dcterms:modified xsi:type="dcterms:W3CDTF">2021-10-21T10:46:54Z</dcterms:modified>
</cp:coreProperties>
</file>