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1"/>
  </p:sldMasterIdLst>
  <p:notesMasterIdLst>
    <p:notesMasterId r:id="rId67"/>
  </p:notesMasterIdLst>
  <p:handoutMasterIdLst>
    <p:handoutMasterId r:id="rId68"/>
  </p:handoutMasterIdLst>
  <p:sldIdLst>
    <p:sldId id="256" r:id="rId2"/>
    <p:sldId id="500" r:id="rId3"/>
    <p:sldId id="502" r:id="rId4"/>
    <p:sldId id="598" r:id="rId5"/>
    <p:sldId id="566" r:id="rId6"/>
    <p:sldId id="568" r:id="rId7"/>
    <p:sldId id="572" r:id="rId8"/>
    <p:sldId id="574" r:id="rId9"/>
    <p:sldId id="503" r:id="rId10"/>
    <p:sldId id="505" r:id="rId11"/>
    <p:sldId id="507" r:id="rId12"/>
    <p:sldId id="509" r:id="rId13"/>
    <p:sldId id="577" r:id="rId14"/>
    <p:sldId id="578" r:id="rId15"/>
    <p:sldId id="576" r:id="rId16"/>
    <p:sldId id="608" r:id="rId17"/>
    <p:sldId id="609" r:id="rId18"/>
    <p:sldId id="610" r:id="rId19"/>
    <p:sldId id="510" r:id="rId20"/>
    <p:sldId id="511" r:id="rId21"/>
    <p:sldId id="512" r:id="rId22"/>
    <p:sldId id="614" r:id="rId23"/>
    <p:sldId id="513" r:id="rId24"/>
    <p:sldId id="514" r:id="rId25"/>
    <p:sldId id="541" r:id="rId26"/>
    <p:sldId id="545" r:id="rId27"/>
    <p:sldId id="546" r:id="rId28"/>
    <p:sldId id="547" r:id="rId29"/>
    <p:sldId id="561" r:id="rId30"/>
    <p:sldId id="548" r:id="rId31"/>
    <p:sldId id="562" r:id="rId32"/>
    <p:sldId id="549" r:id="rId33"/>
    <p:sldId id="550" r:id="rId34"/>
    <p:sldId id="551" r:id="rId35"/>
    <p:sldId id="552" r:id="rId36"/>
    <p:sldId id="599" r:id="rId37"/>
    <p:sldId id="532" r:id="rId38"/>
    <p:sldId id="616" r:id="rId39"/>
    <p:sldId id="533" r:id="rId40"/>
    <p:sldId id="534" r:id="rId41"/>
    <p:sldId id="589" r:id="rId42"/>
    <p:sldId id="591" r:id="rId43"/>
    <p:sldId id="588" r:id="rId44"/>
    <p:sldId id="592" r:id="rId45"/>
    <p:sldId id="587" r:id="rId46"/>
    <p:sldId id="583" r:id="rId47"/>
    <p:sldId id="580" r:id="rId48"/>
    <p:sldId id="582" r:id="rId49"/>
    <p:sldId id="601" r:id="rId50"/>
    <p:sldId id="594" r:id="rId51"/>
    <p:sldId id="595" r:id="rId52"/>
    <p:sldId id="596" r:id="rId53"/>
    <p:sldId id="602" r:id="rId54"/>
    <p:sldId id="612" r:id="rId55"/>
    <p:sldId id="613" r:id="rId56"/>
    <p:sldId id="611" r:id="rId57"/>
    <p:sldId id="603" r:id="rId58"/>
    <p:sldId id="605" r:id="rId59"/>
    <p:sldId id="607" r:id="rId60"/>
    <p:sldId id="600" r:id="rId61"/>
    <p:sldId id="584" r:id="rId62"/>
    <p:sldId id="494" r:id="rId63"/>
    <p:sldId id="495" r:id="rId64"/>
    <p:sldId id="586" r:id="rId65"/>
    <p:sldId id="585" r:id="rId66"/>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3617" autoAdjust="0"/>
  </p:normalViewPr>
  <p:slideViewPr>
    <p:cSldViewPr snapToGrid="0" snapToObjects="1">
      <p:cViewPr varScale="1">
        <p:scale>
          <a:sx n="125" d="100"/>
          <a:sy n="125" d="100"/>
        </p:scale>
        <p:origin x="-12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6" d="100"/>
          <a:sy n="96" d="100"/>
        </p:scale>
        <p:origin x="-3540"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93317" tIns="46659" rIns="93317" bIns="46659"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7928" y="1"/>
            <a:ext cx="3043649" cy="464839"/>
          </a:xfrm>
          <a:prstGeom prst="rect">
            <a:avLst/>
          </a:prstGeom>
        </p:spPr>
        <p:txBody>
          <a:bodyPr vert="horz" wrap="square" lIns="93317" tIns="46659" rIns="93317" bIns="46659" numCol="1" anchor="t" anchorCtr="0" compatLnSpc="1">
            <a:prstTxWarp prst="textNoShape">
              <a:avLst/>
            </a:prstTxWarp>
          </a:bodyPr>
          <a:lstStyle>
            <a:lvl1pPr algn="r">
              <a:defRPr sz="1300">
                <a:latin typeface="Calibri" pitchFamily="34" charset="0"/>
              </a:defRPr>
            </a:lvl1pPr>
          </a:lstStyle>
          <a:p>
            <a:pPr>
              <a:defRPr/>
            </a:pPr>
            <a:fld id="{145E64A0-67D8-4282-A127-E4F825CC3700}" type="datetimeFigureOut">
              <a:rPr lang="en-US"/>
              <a:pPr>
                <a:defRPr/>
              </a:pPr>
              <a:t>5/30/2018</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93317" tIns="46659" rIns="93317" bIns="46659"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wrap="square" lIns="93317" tIns="46659" rIns="93317" bIns="46659" numCol="1" anchor="b" anchorCtr="0" compatLnSpc="1">
            <a:prstTxWarp prst="textNoShape">
              <a:avLst/>
            </a:prstTxWarp>
          </a:bodyPr>
          <a:lstStyle>
            <a:lvl1pPr algn="r">
              <a:defRPr sz="1300">
                <a:latin typeface="Calibri" pitchFamily="34" charset="0"/>
              </a:defRPr>
            </a:lvl1pPr>
          </a:lstStyle>
          <a:p>
            <a:pPr>
              <a:defRPr/>
            </a:pPr>
            <a:fld id="{A6C5D058-5F83-4AD5-8215-BFED7AE7F849}" type="slidenum">
              <a:rPr lang="en-US"/>
              <a:pPr>
                <a:defRPr/>
              </a:pPr>
              <a:t>‹#›</a:t>
            </a:fld>
            <a:endParaRPr lang="en-US"/>
          </a:p>
        </p:txBody>
      </p:sp>
    </p:spTree>
    <p:extLst>
      <p:ext uri="{BB962C8B-B14F-4D97-AF65-F5344CB8AC3E}">
        <p14:creationId xmlns:p14="http://schemas.microsoft.com/office/powerpoint/2010/main" val="3363886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93317" tIns="46659" rIns="93317" bIns="46659"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3977928" y="1"/>
            <a:ext cx="3043649" cy="464839"/>
          </a:xfrm>
          <a:prstGeom prst="rect">
            <a:avLst/>
          </a:prstGeom>
        </p:spPr>
        <p:txBody>
          <a:bodyPr vert="horz" wrap="square" lIns="93317" tIns="46659" rIns="93317" bIns="46659" numCol="1" anchor="t" anchorCtr="0" compatLnSpc="1">
            <a:prstTxWarp prst="textNoShape">
              <a:avLst/>
            </a:prstTxWarp>
          </a:bodyPr>
          <a:lstStyle>
            <a:lvl1pPr algn="r">
              <a:defRPr sz="1300">
                <a:latin typeface="Calibri" pitchFamily="34" charset="0"/>
              </a:defRPr>
            </a:lvl1pPr>
          </a:lstStyle>
          <a:p>
            <a:pPr>
              <a:defRPr/>
            </a:pPr>
            <a:fld id="{753C7367-1611-4931-8798-4492BB0808AF}" type="datetimeFigureOut">
              <a:rPr lang="en-US"/>
              <a:pPr>
                <a:defRPr/>
              </a:pPr>
              <a:t>5/30/2018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a:p>
        </p:txBody>
      </p:sp>
      <p:sp>
        <p:nvSpPr>
          <p:cNvPr id="5" name="Notes Placeholder 4"/>
          <p:cNvSpPr>
            <a:spLocks noGrp="1"/>
          </p:cNvSpPr>
          <p:nvPr>
            <p:ph type="body" sz="quarter" idx="3"/>
          </p:nvPr>
        </p:nvSpPr>
        <p:spPr>
          <a:xfrm>
            <a:off x="702616" y="4422131"/>
            <a:ext cx="5617870" cy="4188171"/>
          </a:xfrm>
          <a:prstGeom prst="rect">
            <a:avLst/>
          </a:prstGeom>
        </p:spPr>
        <p:txBody>
          <a:bodyPr vert="horz" lIns="93317" tIns="46659" rIns="93317" bIns="4665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723"/>
            <a:ext cx="3043649" cy="464839"/>
          </a:xfrm>
          <a:prstGeom prst="rect">
            <a:avLst/>
          </a:prstGeom>
        </p:spPr>
        <p:txBody>
          <a:bodyPr vert="horz" lIns="93317" tIns="46659" rIns="93317" bIns="46659"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wrap="square" lIns="93317" tIns="46659" rIns="93317" bIns="46659" numCol="1" anchor="b" anchorCtr="0" compatLnSpc="1">
            <a:prstTxWarp prst="textNoShape">
              <a:avLst/>
            </a:prstTxWarp>
          </a:bodyPr>
          <a:lstStyle>
            <a:lvl1pPr algn="r">
              <a:defRPr sz="1300">
                <a:latin typeface="Calibri" pitchFamily="34" charset="0"/>
              </a:defRPr>
            </a:lvl1pPr>
          </a:lstStyle>
          <a:p>
            <a:pPr>
              <a:defRPr/>
            </a:pPr>
            <a:fld id="{6D5A6FA9-CC31-400A-AF32-1F75DE4F088A}" type="slidenum">
              <a:rPr lang="en-US"/>
              <a:pPr>
                <a:defRPr/>
              </a:pPr>
              <a:t>‹#›</a:t>
            </a:fld>
            <a:endParaRPr lang="en-US"/>
          </a:p>
        </p:txBody>
      </p:sp>
    </p:spTree>
    <p:extLst>
      <p:ext uri="{BB962C8B-B14F-4D97-AF65-F5344CB8AC3E}">
        <p14:creationId xmlns:p14="http://schemas.microsoft.com/office/powerpoint/2010/main" val="38418109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Sysref</a:t>
            </a:r>
            <a:r>
              <a:rPr lang="en-US" dirty="0" smtClean="0"/>
              <a:t> = 100/</a:t>
            </a:r>
            <a:r>
              <a:rPr lang="en-US" dirty="0" err="1" smtClean="0"/>
              <a:t>txlink_clk</a:t>
            </a:r>
            <a:r>
              <a:rPr lang="en-US" baseline="0" dirty="0" smtClean="0"/>
              <a:t> because simulation mode</a:t>
            </a:r>
            <a:endParaRPr lang="en-US" dirty="0"/>
          </a:p>
        </p:txBody>
      </p:sp>
      <p:sp>
        <p:nvSpPr>
          <p:cNvPr id="4" name="Slide Number Placeholder 3"/>
          <p:cNvSpPr>
            <a:spLocks noGrp="1"/>
          </p:cNvSpPr>
          <p:nvPr>
            <p:ph type="sldNum" sz="quarter" idx="10"/>
          </p:nvPr>
        </p:nvSpPr>
        <p:spPr/>
        <p:txBody>
          <a:bodyPr/>
          <a:lstStyle/>
          <a:p>
            <a:fld id="{517435E2-C7A2-4085-8D42-19DFAD96A6AE}"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27</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28</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29</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30</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31</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32</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33</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34</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35</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978131" y="8842030"/>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2" rIns="93303" bIns="46652"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547FE19-9869-48C9-9E87-2482AF57B86B}" type="slidenum">
              <a:rPr lang="en-US" sz="1300">
                <a:solidFill>
                  <a:srgbClr val="000000"/>
                </a:solidFill>
                <a:latin typeface="Calibri" pitchFamily="34" charset="0"/>
              </a:rPr>
              <a:pPr algn="r" eaLnBrk="1" hangingPunct="1"/>
              <a:t>37</a:t>
            </a:fld>
            <a:endParaRPr lang="en-US" sz="1300">
              <a:solidFill>
                <a:srgbClr val="000000"/>
              </a:solidFill>
              <a:latin typeface="Calibri" pitchFamily="34" charset="0"/>
            </a:endParaRPr>
          </a:p>
        </p:txBody>
      </p:sp>
      <p:sp>
        <p:nvSpPr>
          <p:cNvPr id="78851" name="Rectangle 2"/>
          <p:cNvSpPr>
            <a:spLocks noGrp="1" noRot="1" noChangeAspect="1" noChangeArrowheads="1" noTextEdit="1"/>
          </p:cNvSpPr>
          <p:nvPr>
            <p:ph type="sldImg"/>
          </p:nvPr>
        </p:nvSpPr>
        <p:spPr bwMode="auto">
          <a:xfrm>
            <a:off x="1184275"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702310" y="4420208"/>
            <a:ext cx="5618480" cy="4192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Signal Tap plots</a:t>
            </a:r>
            <a:endParaRPr lang="en-US" dirty="0"/>
          </a:p>
        </p:txBody>
      </p:sp>
      <p:sp>
        <p:nvSpPr>
          <p:cNvPr id="4" name="Slide Number Placeholder 3"/>
          <p:cNvSpPr>
            <a:spLocks noGrp="1"/>
          </p:cNvSpPr>
          <p:nvPr>
            <p:ph type="sldNum" sz="quarter" idx="10"/>
          </p:nvPr>
        </p:nvSpPr>
        <p:spPr/>
        <p:txBody>
          <a:bodyPr/>
          <a:lstStyle/>
          <a:p>
            <a:fld id="{517435E2-C7A2-4085-8D42-19DFAD96A6AE}"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1" rIns="93300" bIns="46651"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45654E4-1657-416C-A861-D23A1BEDDA16}" type="slidenum">
              <a:rPr lang="en-US" altLang="en-US">
                <a:solidFill>
                  <a:srgbClr val="000000"/>
                </a:solidFill>
              </a:rPr>
              <a:pPr algn="r" eaLnBrk="1" hangingPunct="1">
                <a:spcBef>
                  <a:spcPct val="0"/>
                </a:spcBef>
              </a:pPr>
              <a:t>38</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bwMode="auto">
          <a:xfrm>
            <a:off x="1184275"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702310" y="4420208"/>
            <a:ext cx="5618480" cy="41923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978131" y="8842030"/>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2" rIns="93303" bIns="46652"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547FE19-9869-48C9-9E87-2482AF57B86B}" type="slidenum">
              <a:rPr lang="en-US" sz="1300">
                <a:solidFill>
                  <a:srgbClr val="000000"/>
                </a:solidFill>
                <a:latin typeface="Calibri" pitchFamily="34" charset="0"/>
              </a:rPr>
              <a:pPr algn="r" eaLnBrk="1" hangingPunct="1"/>
              <a:t>39</a:t>
            </a:fld>
            <a:endParaRPr lang="en-US" sz="1300">
              <a:solidFill>
                <a:srgbClr val="000000"/>
              </a:solidFill>
              <a:latin typeface="Calibri" pitchFamily="34" charset="0"/>
            </a:endParaRPr>
          </a:p>
        </p:txBody>
      </p:sp>
      <p:sp>
        <p:nvSpPr>
          <p:cNvPr id="78851" name="Rectangle 2"/>
          <p:cNvSpPr>
            <a:spLocks noGrp="1" noRot="1" noChangeAspect="1" noChangeArrowheads="1" noTextEdit="1"/>
          </p:cNvSpPr>
          <p:nvPr>
            <p:ph type="sldImg"/>
          </p:nvPr>
        </p:nvSpPr>
        <p:spPr bwMode="auto">
          <a:xfrm>
            <a:off x="1184275"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702310" y="4420208"/>
            <a:ext cx="5618480" cy="4192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84275" y="698500"/>
            <a:ext cx="46561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WCDMA 30MHZ</a:t>
            </a:r>
          </a:p>
        </p:txBody>
      </p:sp>
      <p:sp>
        <p:nvSpPr>
          <p:cNvPr id="77828" name="Slide Number Placeholder 3"/>
          <p:cNvSpPr txBox="1">
            <a:spLocks noGrp="1"/>
          </p:cNvSpPr>
          <p:nvPr/>
        </p:nvSpPr>
        <p:spPr bwMode="auto">
          <a:xfrm>
            <a:off x="3978131" y="8842030"/>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FAC4A88-5C6C-4D30-B6E1-7491620A4FF8}" type="slidenum">
              <a:rPr lang="en-US" altLang="en-US" sz="1300"/>
              <a:pPr algn="r" eaLnBrk="1" hangingPunct="1"/>
              <a:t>42</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44</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49</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50</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51</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52</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58</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64</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435E2-C7A2-4085-8D42-19DFAD96A6AE}" type="slidenum">
              <a:rPr lang="en-US" smtClean="0"/>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65</a:t>
            </a:fld>
            <a:endParaRPr lang="en-US"/>
          </a:p>
        </p:txBody>
      </p:sp>
    </p:spTree>
    <p:extLst>
      <p:ext uri="{BB962C8B-B14F-4D97-AF65-F5344CB8AC3E}">
        <p14:creationId xmlns:p14="http://schemas.microsoft.com/office/powerpoint/2010/main" val="296515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currently</a:t>
            </a:r>
            <a:r>
              <a:rPr lang="en-US" baseline="0" dirty="0" smtClean="0"/>
              <a:t> in HSDC Pro GUI</a:t>
            </a:r>
            <a:endParaRPr lang="en-US" dirty="0"/>
          </a:p>
        </p:txBody>
      </p:sp>
      <p:sp>
        <p:nvSpPr>
          <p:cNvPr id="4" name="Slide Number Placeholder 3"/>
          <p:cNvSpPr>
            <a:spLocks noGrp="1"/>
          </p:cNvSpPr>
          <p:nvPr>
            <p:ph type="sldNum" sz="quarter" idx="10"/>
          </p:nvPr>
        </p:nvSpPr>
        <p:spPr/>
        <p:txBody>
          <a:bodyPr/>
          <a:lstStyle/>
          <a:p>
            <a:fld id="{517435E2-C7A2-4085-8D42-19DFAD96A6AE}"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currently</a:t>
            </a:r>
            <a:r>
              <a:rPr lang="en-US" baseline="0" dirty="0" smtClean="0"/>
              <a:t> in HSDC Pro GUI</a:t>
            </a:r>
            <a:endParaRPr lang="en-US" dirty="0"/>
          </a:p>
        </p:txBody>
      </p:sp>
      <p:sp>
        <p:nvSpPr>
          <p:cNvPr id="4" name="Slide Number Placeholder 3"/>
          <p:cNvSpPr>
            <a:spLocks noGrp="1"/>
          </p:cNvSpPr>
          <p:nvPr>
            <p:ph type="sldNum" sz="quarter" idx="10"/>
          </p:nvPr>
        </p:nvSpPr>
        <p:spPr/>
        <p:txBody>
          <a:bodyPr/>
          <a:lstStyle/>
          <a:p>
            <a:fld id="{517435E2-C7A2-4085-8D42-19DFAD96A6AE}"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currently</a:t>
            </a:r>
            <a:r>
              <a:rPr lang="en-US" baseline="0" dirty="0" smtClean="0"/>
              <a:t> in HSDC Pro GUI</a:t>
            </a:r>
            <a:endParaRPr lang="en-US" dirty="0"/>
          </a:p>
        </p:txBody>
      </p:sp>
      <p:sp>
        <p:nvSpPr>
          <p:cNvPr id="4" name="Slide Number Placeholder 3"/>
          <p:cNvSpPr>
            <a:spLocks noGrp="1"/>
          </p:cNvSpPr>
          <p:nvPr>
            <p:ph type="sldNum" sz="quarter" idx="10"/>
          </p:nvPr>
        </p:nvSpPr>
        <p:spPr/>
        <p:txBody>
          <a:bodyPr/>
          <a:lstStyle/>
          <a:p>
            <a:fld id="{517435E2-C7A2-4085-8D42-19DFAD96A6AE}"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 2, K = 10 </a:t>
            </a:r>
            <a:endParaRPr lang="en-US" dirty="0"/>
          </a:p>
        </p:txBody>
      </p:sp>
      <p:sp>
        <p:nvSpPr>
          <p:cNvPr id="4" name="Slide Number Placeholder 3"/>
          <p:cNvSpPr>
            <a:spLocks noGrp="1"/>
          </p:cNvSpPr>
          <p:nvPr>
            <p:ph type="sldNum" sz="quarter" idx="10"/>
          </p:nvPr>
        </p:nvSpPr>
        <p:spPr/>
        <p:txBody>
          <a:bodyPr/>
          <a:lstStyle/>
          <a:p>
            <a:pPr>
              <a:defRPr/>
            </a:pPr>
            <a:fld id="{6D5A6FA9-CC31-400A-AF32-1F75DE4F088A}" type="slidenum">
              <a:rPr lang="en-US" smtClean="0"/>
              <a:pPr>
                <a:defRPr/>
              </a:pPr>
              <a:t>21</a:t>
            </a:fld>
            <a:endParaRPr lang="en-US"/>
          </a:p>
        </p:txBody>
      </p:sp>
    </p:spTree>
    <p:extLst>
      <p:ext uri="{BB962C8B-B14F-4D97-AF65-F5344CB8AC3E}">
        <p14:creationId xmlns:p14="http://schemas.microsoft.com/office/powerpoint/2010/main" val="326824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Mega core has the outputs at 32 bits. MTI had 64</a:t>
            </a:r>
            <a:endParaRPr lang="en-US" dirty="0"/>
          </a:p>
        </p:txBody>
      </p:sp>
      <p:sp>
        <p:nvSpPr>
          <p:cNvPr id="4" name="Slide Number Placeholder 3"/>
          <p:cNvSpPr>
            <a:spLocks noGrp="1"/>
          </p:cNvSpPr>
          <p:nvPr>
            <p:ph type="sldNum" sz="quarter" idx="10"/>
          </p:nvPr>
        </p:nvSpPr>
        <p:spPr/>
        <p:txBody>
          <a:bodyPr/>
          <a:lstStyle/>
          <a:p>
            <a:fld id="{517435E2-C7A2-4085-8D42-19DFAD96A6AE}"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F4B8F-047A-444D-A452-D2A8FDCAAD9C}" type="slidenum">
              <a:rPr lang="en-US" smtClean="0"/>
              <a:pPr/>
              <a:t>26</a:t>
            </a:fld>
            <a:endParaRPr lang="en-US"/>
          </a:p>
        </p:txBody>
      </p:sp>
    </p:spTree>
    <p:extLst>
      <p:ext uri="{BB962C8B-B14F-4D97-AF65-F5344CB8AC3E}">
        <p14:creationId xmlns:p14="http://schemas.microsoft.com/office/powerpoint/2010/main" val="296515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4" name="Rectangle 24"/>
          <p:cNvSpPr>
            <a:spLocks noGrp="1" noChangeArrowheads="1"/>
          </p:cNvSpPr>
          <p:nvPr>
            <p:ph type="sldNum" sz="quarter" idx="10"/>
          </p:nvPr>
        </p:nvSpPr>
        <p:spPr>
          <a:xfrm>
            <a:off x="6642100" y="6038850"/>
            <a:ext cx="2133600" cy="206375"/>
          </a:xfrm>
        </p:spPr>
        <p:txBody>
          <a:bodyPr/>
          <a:lstStyle>
            <a:lvl1pPr defTabSz="457200">
              <a:defRPr>
                <a:latin typeface="Arial" charset="0"/>
                <a:ea typeface="ＭＳ Ｐゴシック" pitchFamily="34" charset="-128"/>
              </a:defRPr>
            </a:lvl1pPr>
          </a:lstStyle>
          <a:p>
            <a:pPr>
              <a:defRPr/>
            </a:pPr>
            <a:fld id="{C059C5D1-54E9-40C4-847B-DD35675AD8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086C9D23-4F73-4876-AFB1-AD1668F82E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6A5CF2F8-D79D-4384-A319-FFC4EBD0B1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FB19E861-338C-4991-9E49-16DF4CD1B25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A32CD579-3D57-4B2A-B003-BF9A4D1BB23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CDE8EF95-D030-402B-BBCD-FF7134D82D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grpSp>
        <p:nvGrpSpPr>
          <p:cNvPr id="6" name="Group 18"/>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defTabSz="457200">
              <a:defRPr>
                <a:latin typeface="Arial" charset="0"/>
                <a:ea typeface="ＭＳ Ｐゴシック" pitchFamily="34" charset="-128"/>
              </a:defRPr>
            </a:lvl1pPr>
          </a:lstStyle>
          <a:p>
            <a:pPr>
              <a:defRPr/>
            </a:pPr>
            <a:fld id="{1887EAEB-3ADF-4806-B940-C4B647C6A1D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grpSp>
        <p:nvGrpSpPr>
          <p:cNvPr id="6" name="Group 13"/>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defTabSz="457200">
              <a:defRPr>
                <a:latin typeface="Arial" charset="0"/>
                <a:ea typeface="ＭＳ Ｐゴシック" pitchFamily="34" charset="-128"/>
              </a:defRPr>
            </a:lvl1pPr>
          </a:lstStyle>
          <a:p>
            <a:pPr>
              <a:defRPr/>
            </a:pPr>
            <a:fld id="{1C5EF4D9-1E52-40D0-AC65-D1BC6DD09A1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grpSp>
        <p:nvGrpSpPr>
          <p:cNvPr id="6" name="Group 13"/>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a:srcRect/>
          <a:stretch>
            <a:fillRect/>
          </a:stretch>
        </p:blipFill>
        <p:spPr bwMode="auto">
          <a:xfrm>
            <a:off x="6675438" y="6440488"/>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850"/>
            <a:ext cx="253365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spcBef>
                <a:spcPct val="50000"/>
              </a:spcBef>
              <a:defRPr/>
            </a:pPr>
            <a:r>
              <a:rPr lang="en-US" sz="800">
                <a:solidFill>
                  <a:srgbClr val="000000"/>
                </a:solidFill>
              </a:rPr>
              <a:t>TI Confidential – NDA Restrictions</a:t>
            </a:r>
          </a:p>
        </p:txBody>
      </p:sp>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defTabSz="457200">
              <a:defRPr>
                <a:latin typeface="Arial" charset="0"/>
                <a:ea typeface="ＭＳ Ｐゴシック" pitchFamily="34" charset="-128"/>
              </a:defRPr>
            </a:lvl1pPr>
          </a:lstStyle>
          <a:p>
            <a:pPr>
              <a:defRPr/>
            </a:pPr>
            <a:fld id="{10CAC8A5-C309-4584-A427-4BD9F4CE31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58C4D35F-57A8-4C7A-86D0-153BFA4094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defTabSz="457200">
              <a:defRPr>
                <a:latin typeface="Arial" charset="0"/>
                <a:ea typeface="ＭＳ Ｐゴシック" pitchFamily="34" charset="-128"/>
              </a:defRPr>
            </a:lvl1pPr>
          </a:lstStyle>
          <a:p>
            <a:pPr>
              <a:defRPr/>
            </a:pPr>
            <a:fld id="{FE8EE6FB-5C8A-4024-A247-5BC3CC5D31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C86C52D8-73A1-4DEB-8B50-A2EA4A8962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46076BBD-3CBC-4613-97FE-8BD8DEC3CE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p:txBody>
          <a:bodyPr/>
          <a:lstStyle>
            <a:lvl1pPr defTabSz="457200">
              <a:defRPr>
                <a:latin typeface="Arial" charset="0"/>
                <a:ea typeface="ＭＳ Ｐゴシック" pitchFamily="34" charset="-128"/>
              </a:defRPr>
            </a:lvl1pPr>
          </a:lstStyle>
          <a:p>
            <a:pPr>
              <a:defRPr/>
            </a:pPr>
            <a:fld id="{D3C5784F-8296-4749-A0DC-D0904D800B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19"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pic>
        <p:nvPicPr>
          <p:cNvPr id="1028" name="Picture 8" descr="ti_logo_powerpoint_1_line.png"/>
          <p:cNvPicPr>
            <a:picLocks noChangeAspect="1"/>
          </p:cNvPicPr>
          <p:nvPr/>
        </p:nvPicPr>
        <p:blipFill>
          <a:blip r:embed="rId16"/>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defRPr>
            </a:lvl1pPr>
          </a:lstStyle>
          <a:p>
            <a:pPr>
              <a:defRPr/>
            </a:pPr>
            <a:fld id="{E859C1F4-DF30-42F6-A8D8-17AAF8907F67}" type="slidenum">
              <a:rPr lang="en-US"/>
              <a:pPr>
                <a:defRPr/>
              </a:pPr>
              <a:t>‹#›</a:t>
            </a:fld>
            <a:endParaRPr lang="en-US"/>
          </a:p>
        </p:txBody>
      </p:sp>
      <p:grpSp>
        <p:nvGrpSpPr>
          <p:cNvPr id="1032" name="Group 16"/>
          <p:cNvGrpSpPr>
            <a:grpSpLocks/>
          </p:cNvGrpSpPr>
          <p:nvPr/>
        </p:nvGrpSpPr>
        <p:grpSpPr bwMode="auto">
          <a:xfrm>
            <a:off x="-7938" y="6323013"/>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8"/>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ti.com/"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8" Type="http://schemas.openxmlformats.org/officeDocument/2006/relationships/hyperlink" Target="https://e2e.ti.com/blogs_/b/analogwire/archive/2015/01/16/jesd204b-how-to-calculate-your-deterministic-latency" TargetMode="External"/><Relationship Id="rId3" Type="http://schemas.openxmlformats.org/officeDocument/2006/relationships/hyperlink" Target="https://e2e.ti.com/blogs_/b/analogwire/archive/2014/08/27/jesd204b-how-to-bring-up-your-link" TargetMode="External"/><Relationship Id="rId7" Type="http://schemas.openxmlformats.org/officeDocument/2006/relationships/hyperlink" Target="https://e2e.ti.com/blogs_/b/analogwire/archive/2014/12/22/jesd204b-what-is-deterministic-latency-why-do-i-need-it-how-do-i-achieve-it" TargetMode="External"/><Relationship Id="rId12" Type="http://schemas.openxmlformats.org/officeDocument/2006/relationships/hyperlink" Target="http://www.ti.com/ww/en/Altera/pg_jesd204b.html" TargetMode="External"/><Relationship Id="rId2" Type="http://schemas.openxmlformats.org/officeDocument/2006/relationships/hyperlink" Target="https://e2e.ti.com/blogs_/b/analogwire/archive/2014/07/30/jesd204b-understanding-the-protocol" TargetMode="External"/><Relationship Id="rId1" Type="http://schemas.openxmlformats.org/officeDocument/2006/relationships/slideLayout" Target="../slideLayouts/slideLayout9.xml"/><Relationship Id="rId6" Type="http://schemas.openxmlformats.org/officeDocument/2006/relationships/hyperlink" Target="https://e2e.ti.com/blogs_/b/analogwire/archive/2014/10/31/jesd204b-understanding-subclasses-part-2" TargetMode="External"/><Relationship Id="rId11" Type="http://schemas.openxmlformats.org/officeDocument/2006/relationships/hyperlink" Target="http://www.ti.com/ww/en/xilinx/pg_jesd204b.html" TargetMode="External"/><Relationship Id="rId5" Type="http://schemas.openxmlformats.org/officeDocument/2006/relationships/hyperlink" Target="https://e2e.ti.com/blogs_/b/analogwire/archive/2014/10/24/jesd204b-understanding-subclasses-part-1" TargetMode="External"/><Relationship Id="rId10" Type="http://schemas.openxmlformats.org/officeDocument/2006/relationships/hyperlink" Target="https://e2e.ti.com/blogs_/b/analogwire/archive/2015/03/20/jesd204b-serial-link-quality-tradeoffs-and-tools-for-optimization" TargetMode="External"/><Relationship Id="rId4" Type="http://schemas.openxmlformats.org/officeDocument/2006/relationships/hyperlink" Target="https://e2e.ti.com/blogs_/b/analogwire/archive/2014/09/24/jesd204b-determining-your-link-configuration" TargetMode="External"/><Relationship Id="rId9" Type="http://schemas.openxmlformats.org/officeDocument/2006/relationships/hyperlink" Target="https://e2e.ti.com/blogs_/b/analogwire/archive/2015/02/27/jesd204b-how-to-measure-and-verify-your-deterministic-latency"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289560" y="1467168"/>
            <a:ext cx="8458200" cy="2008187"/>
          </a:xfrm>
        </p:spPr>
        <p:txBody>
          <a:bodyPr/>
          <a:lstStyle/>
          <a:p>
            <a:pPr eaLnBrk="1" hangingPunct="1"/>
            <a:r>
              <a:rPr lang="en-US" sz="3600" dirty="0" smtClean="0">
                <a:latin typeface="Theinhardt Medium" charset="0"/>
                <a:ea typeface="ＭＳ Ｐゴシック" pitchFamily="34" charset="-128"/>
                <a:cs typeface="Theinhardt Medium" charset="0"/>
              </a:rPr>
              <a:t>JESD204B Design Guidelines, LINK Bring Up, Tools and Debug </a:t>
            </a:r>
            <a:br>
              <a:rPr lang="en-US" sz="3600" dirty="0" smtClean="0">
                <a:latin typeface="Theinhardt Medium" charset="0"/>
                <a:ea typeface="ＭＳ Ｐゴシック" pitchFamily="34" charset="-128"/>
                <a:cs typeface="Theinhardt Medium" charset="0"/>
              </a:rPr>
            </a:br>
            <a:r>
              <a:rPr lang="en-US" sz="3600" dirty="0" smtClean="0">
                <a:latin typeface="Theinhardt Medium" charset="0"/>
                <a:ea typeface="ＭＳ Ｐゴシック" pitchFamily="34" charset="-128"/>
                <a:cs typeface="Theinhardt Medium" charset="0"/>
              </a:rPr>
              <a:t/>
            </a:r>
            <a:br>
              <a:rPr lang="en-US" sz="3600" dirty="0" smtClean="0">
                <a:latin typeface="Theinhardt Medium" charset="0"/>
                <a:ea typeface="ＭＳ Ｐゴシック" pitchFamily="34" charset="-128"/>
                <a:cs typeface="Theinhardt Medium" charset="0"/>
              </a:rPr>
            </a:br>
            <a:r>
              <a:rPr lang="en-US" sz="3600" dirty="0" smtClean="0">
                <a:latin typeface="Theinhardt Medium" charset="0"/>
                <a:ea typeface="ＭＳ Ｐゴシック" pitchFamily="34" charset="-128"/>
                <a:cs typeface="Theinhardt Medium" charset="0"/>
              </a:rPr>
              <a:t/>
            </a:r>
            <a:br>
              <a:rPr lang="en-US" sz="3600" dirty="0" smtClean="0">
                <a:latin typeface="Theinhardt Medium" charset="0"/>
                <a:ea typeface="ＭＳ Ｐゴシック" pitchFamily="34" charset="-128"/>
                <a:cs typeface="Theinhardt Medium" charset="0"/>
              </a:rPr>
            </a:br>
            <a:r>
              <a:rPr lang="en-US" sz="3600" dirty="0" smtClean="0">
                <a:latin typeface="Theinhardt Medium" charset="0"/>
                <a:ea typeface="ＭＳ Ｐゴシック" pitchFamily="34" charset="-128"/>
                <a:cs typeface="Theinhardt Medium" charset="0"/>
              </a:rPr>
              <a:t/>
            </a:r>
            <a:br>
              <a:rPr lang="en-US" sz="3600" dirty="0" smtClean="0">
                <a:latin typeface="Theinhardt Medium" charset="0"/>
                <a:ea typeface="ＭＳ Ｐゴシック" pitchFamily="34" charset="-128"/>
                <a:cs typeface="Theinhardt Medium" charset="0"/>
              </a:rPr>
            </a:br>
            <a:r>
              <a:rPr lang="en-US" sz="3600" dirty="0" smtClean="0">
                <a:latin typeface="Theinhardt Medium" charset="0"/>
                <a:ea typeface="ＭＳ Ｐゴシック" pitchFamily="34" charset="-128"/>
                <a:cs typeface="Theinhardt Medium" charset="0"/>
              </a:rPr>
              <a:t> </a:t>
            </a:r>
            <a:endParaRPr lang="en-US" sz="2400" dirty="0" smtClean="0">
              <a:latin typeface="Theinhardt Medium" charset="0"/>
              <a:ea typeface="ＭＳ Ｐゴシック" pitchFamily="34" charset="-128"/>
              <a:cs typeface="Theinhardt Medium" charset="0"/>
            </a:endParaRPr>
          </a:p>
        </p:txBody>
      </p:sp>
      <p:sp>
        <p:nvSpPr>
          <p:cNvPr id="16387" name="Rectangle 5"/>
          <p:cNvSpPr>
            <a:spLocks noGrp="1" noChangeArrowheads="1"/>
          </p:cNvSpPr>
          <p:nvPr>
            <p:ph type="subTitle" idx="1"/>
          </p:nvPr>
        </p:nvSpPr>
        <p:spPr/>
        <p:txBody>
          <a:bodyPr/>
          <a:lstStyle/>
          <a:p>
            <a:pPr eaLnBrk="1" hangingPunct="1">
              <a:lnSpc>
                <a:spcPct val="80000"/>
              </a:lnSpc>
            </a:pPr>
            <a:endParaRPr lang="en-US" dirty="0" smtClean="0">
              <a:latin typeface="Theinhardt Thin" charset="0"/>
              <a:ea typeface="ＭＳ Ｐゴシック" pitchFamily="34" charset="-128"/>
              <a:cs typeface="Theinhardt Thin" charset="0"/>
            </a:endParaRPr>
          </a:p>
          <a:p>
            <a:pPr eaLnBrk="1" hangingPunct="1">
              <a:lnSpc>
                <a:spcPct val="80000"/>
              </a:lnSpc>
            </a:pPr>
            <a:endParaRPr lang="en-US" dirty="0" smtClean="0">
              <a:latin typeface="Theinhardt Thin" charset="0"/>
              <a:ea typeface="ＭＳ Ｐゴシック" pitchFamily="34" charset="-128"/>
              <a:cs typeface="Theinhardt Thin" charset="0"/>
            </a:endParaRPr>
          </a:p>
          <a:p>
            <a:pPr eaLnBrk="1" hangingPunct="1">
              <a:lnSpc>
                <a:spcPct val="80000"/>
              </a:lnSpc>
            </a:pPr>
            <a:r>
              <a:rPr lang="en-US" dirty="0" smtClean="0">
                <a:latin typeface="Theinhardt Thin" charset="0"/>
                <a:ea typeface="ＭＳ Ｐゴシック" pitchFamily="34" charset="-128"/>
                <a:cs typeface="Theinhardt Thin" charset="0"/>
              </a:rPr>
              <a:t>e2e.ti.com (TI Support Forum)</a:t>
            </a:r>
          </a:p>
          <a:p>
            <a:pPr eaLnBrk="1" hangingPunct="1">
              <a:lnSpc>
                <a:spcPct val="80000"/>
              </a:lnSpc>
            </a:pPr>
            <a:r>
              <a:rPr lang="en-US" dirty="0" smtClean="0">
                <a:latin typeface="Theinhardt Thin" charset="0"/>
                <a:ea typeface="ＭＳ Ｐゴシック" pitchFamily="34" charset="-128"/>
                <a:cs typeface="Theinhardt Thin" charset="0"/>
              </a:rPr>
              <a:t>April 2016</a:t>
            </a:r>
          </a:p>
          <a:p>
            <a:pPr eaLnBrk="1" hangingPunct="1">
              <a:lnSpc>
                <a:spcPct val="80000"/>
              </a:lnSpc>
            </a:pPr>
            <a:endParaRPr lang="en-US" dirty="0" smtClean="0">
              <a:latin typeface="Theinhardt Thin" charset="0"/>
              <a:ea typeface="ＭＳ Ｐゴシック" pitchFamily="34" charset="-128"/>
              <a:cs typeface="Theinhardt Thin" charset="0"/>
            </a:endParaRPr>
          </a:p>
          <a:p>
            <a:pPr eaLnBrk="1" hangingPunct="1">
              <a:lnSpc>
                <a:spcPct val="80000"/>
              </a:lnSpc>
            </a:pPr>
            <a:r>
              <a:rPr lang="en-US" sz="1800" dirty="0" smtClean="0">
                <a:latin typeface="Theinhardt Thin" charset="0"/>
                <a:ea typeface="ＭＳ Ｐゴシック" pitchFamily="34" charset="-128"/>
                <a:cs typeface="Theinhardt Thin" charset="0"/>
              </a:rPr>
              <a:t>							</a:t>
            </a:r>
            <a:endParaRPr lang="en-US" sz="1400" dirty="0" smtClean="0">
              <a:latin typeface="Theinhardt Thin" charset="0"/>
              <a:ea typeface="ＭＳ Ｐゴシック" pitchFamily="34" charset="-128"/>
              <a:cs typeface="Theinhardt Thi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879408"/>
            <a:ext cx="8496300" cy="21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228600"/>
            <a:ext cx="8229600" cy="1143000"/>
          </a:xfrm>
        </p:spPr>
        <p:txBody>
          <a:bodyPr>
            <a:normAutofit/>
          </a:bodyPr>
          <a:lstStyle/>
          <a:p>
            <a:r>
              <a:rPr lang="en-US" dirty="0" smtClean="0"/>
              <a:t>Getting Started: ACHIEVING CGS</a:t>
            </a:r>
            <a:endParaRPr lang="en-US" dirty="0"/>
          </a:p>
        </p:txBody>
      </p:sp>
      <p:sp>
        <p:nvSpPr>
          <p:cNvPr id="3" name="Content Placeholder 2"/>
          <p:cNvSpPr>
            <a:spLocks noGrp="1"/>
          </p:cNvSpPr>
          <p:nvPr>
            <p:ph idx="1"/>
          </p:nvPr>
        </p:nvSpPr>
        <p:spPr>
          <a:xfrm>
            <a:off x="152400" y="685800"/>
            <a:ext cx="8229600" cy="4525963"/>
          </a:xfrm>
        </p:spPr>
        <p:txBody>
          <a:bodyPr/>
          <a:lstStyle/>
          <a:p>
            <a:r>
              <a:rPr lang="en-US" dirty="0" smtClean="0"/>
              <a:t>STEP1: Receiver de-asserts </a:t>
            </a:r>
            <a:r>
              <a:rPr lang="en-US" dirty="0" err="1" smtClean="0"/>
              <a:t>SYNCn</a:t>
            </a:r>
            <a:endParaRPr lang="en-US" dirty="0" smtClean="0"/>
          </a:p>
          <a:p>
            <a:pPr lvl="1"/>
            <a:r>
              <a:rPr lang="en-US" dirty="0" smtClean="0"/>
              <a:t>The receiver is required to de-assert </a:t>
            </a:r>
            <a:r>
              <a:rPr lang="en-US" dirty="0" err="1" smtClean="0"/>
              <a:t>SYNCn</a:t>
            </a:r>
            <a:r>
              <a:rPr lang="en-US" dirty="0" smtClean="0"/>
              <a:t> at startup.</a:t>
            </a:r>
            <a:endParaRPr lang="en-US" dirty="0"/>
          </a:p>
          <a:p>
            <a:pPr>
              <a:buFont typeface="Arial" panose="020B0604020202020204" pitchFamily="34" charset="0"/>
              <a:buChar char="•"/>
            </a:pPr>
            <a:r>
              <a:rPr lang="en-US" dirty="0" smtClean="0"/>
              <a:t>Step 2: Transmitter starts sending K28.5 characters</a:t>
            </a:r>
          </a:p>
          <a:p>
            <a:pPr lvl="1"/>
            <a:r>
              <a:rPr lang="en-US" dirty="0" smtClean="0"/>
              <a:t>Transmitter starts sending K28.5 (/K/) characters which appear as </a:t>
            </a:r>
            <a:r>
              <a:rPr lang="en-US" dirty="0" err="1" smtClean="0"/>
              <a:t>bc</a:t>
            </a:r>
            <a:r>
              <a:rPr lang="en-US" dirty="0" smtClean="0"/>
              <a:t> after decoded. IP below uses a 64 bit bus after data is decoded, so data appears as </a:t>
            </a:r>
            <a:r>
              <a:rPr lang="en-US" dirty="0" err="1" smtClean="0"/>
              <a:t>bcbcbcbc</a:t>
            </a:r>
            <a:r>
              <a:rPr lang="en-US" dirty="0" smtClean="0"/>
              <a:t>. </a:t>
            </a:r>
          </a:p>
          <a:p>
            <a:pPr lvl="1"/>
            <a:endParaRPr lang="en-US" dirty="0"/>
          </a:p>
        </p:txBody>
      </p:sp>
      <p:sp>
        <p:nvSpPr>
          <p:cNvPr id="5" name="Rectangle 4"/>
          <p:cNvSpPr/>
          <p:nvPr/>
        </p:nvSpPr>
        <p:spPr>
          <a:xfrm>
            <a:off x="259079" y="3756660"/>
            <a:ext cx="2362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72895" y="5703808"/>
            <a:ext cx="5083058" cy="461665"/>
          </a:xfrm>
          <a:prstGeom prst="rect">
            <a:avLst/>
          </a:prstGeom>
        </p:spPr>
        <p:txBody>
          <a:bodyPr wrap="none">
            <a:spAutoFit/>
          </a:bodyPr>
          <a:lstStyle/>
          <a:p>
            <a:r>
              <a:rPr lang="en-US" sz="2400" b="1" dirty="0" smtClean="0"/>
              <a:t>Altera </a:t>
            </a:r>
            <a:r>
              <a:rPr lang="en-US" sz="2400" b="1" dirty="0" err="1" smtClean="0"/>
              <a:t>Quartus</a:t>
            </a:r>
            <a:r>
              <a:rPr lang="en-US" sz="2400" b="1" dirty="0" smtClean="0"/>
              <a:t> Signal Tap display</a:t>
            </a:r>
            <a:endParaRPr lang="en-US" sz="2400" b="1" dirty="0"/>
          </a:p>
        </p:txBody>
      </p:sp>
    </p:spTree>
    <p:extLst>
      <p:ext uri="{BB962C8B-B14F-4D97-AF65-F5344CB8AC3E}">
        <p14:creationId xmlns:p14="http://schemas.microsoft.com/office/powerpoint/2010/main" val="42417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15" y="1066800"/>
            <a:ext cx="73628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228600"/>
            <a:ext cx="8229600" cy="1143000"/>
          </a:xfrm>
        </p:spPr>
        <p:txBody>
          <a:bodyPr>
            <a:normAutofit/>
          </a:bodyPr>
          <a:lstStyle/>
          <a:p>
            <a:r>
              <a:rPr lang="en-US" dirty="0" smtClean="0"/>
              <a:t>Getting Started: ACHIEVING CGS</a:t>
            </a:r>
            <a:endParaRPr lang="en-US" dirty="0"/>
          </a:p>
        </p:txBody>
      </p:sp>
      <p:sp>
        <p:nvSpPr>
          <p:cNvPr id="3" name="Content Placeholder 2"/>
          <p:cNvSpPr>
            <a:spLocks noGrp="1"/>
          </p:cNvSpPr>
          <p:nvPr>
            <p:ph idx="1"/>
          </p:nvPr>
        </p:nvSpPr>
        <p:spPr>
          <a:xfrm>
            <a:off x="152400" y="609600"/>
            <a:ext cx="8229600" cy="457200"/>
          </a:xfrm>
        </p:spPr>
        <p:txBody>
          <a:bodyPr>
            <a:normAutofit fontScale="85000" lnSpcReduction="10000"/>
          </a:bodyPr>
          <a:lstStyle/>
          <a:p>
            <a:r>
              <a:rPr lang="en-US" dirty="0" smtClean="0"/>
              <a:t>STEP3: Receiver must respond to  K28.5 transmission by asserting </a:t>
            </a:r>
            <a:r>
              <a:rPr lang="en-US" dirty="0" err="1" smtClean="0"/>
              <a:t>SYNCn</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Rectangle 4"/>
          <p:cNvSpPr/>
          <p:nvPr/>
        </p:nvSpPr>
        <p:spPr>
          <a:xfrm>
            <a:off x="731520" y="1722120"/>
            <a:ext cx="2362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474720"/>
            <a:ext cx="9067800" cy="3600986"/>
          </a:xfrm>
          <a:prstGeom prst="rect">
            <a:avLst/>
          </a:prstGeom>
        </p:spPr>
        <p:txBody>
          <a:bodyPr wrap="square">
            <a:spAutoFit/>
          </a:bodyPr>
          <a:lstStyle/>
          <a:p>
            <a:pPr marL="742950" lvl="1" indent="-285750">
              <a:spcBef>
                <a:spcPct val="20000"/>
              </a:spcBef>
              <a:buFont typeface="Arial" pitchFamily="34" charset="0"/>
              <a:buChar char="–"/>
            </a:pPr>
            <a:r>
              <a:rPr lang="en-US" dirty="0" smtClean="0">
                <a:solidFill>
                  <a:prstClr val="black"/>
                </a:solidFill>
              </a:rPr>
              <a:t>Receiver may fail to assert </a:t>
            </a:r>
            <a:r>
              <a:rPr lang="en-US" dirty="0" err="1" smtClean="0">
                <a:solidFill>
                  <a:prstClr val="black"/>
                </a:solidFill>
              </a:rPr>
              <a:t>SYNCn</a:t>
            </a:r>
            <a:r>
              <a:rPr lang="en-US" dirty="0" smtClean="0">
                <a:solidFill>
                  <a:prstClr val="black"/>
                </a:solidFill>
              </a:rPr>
              <a:t> because</a:t>
            </a:r>
          </a:p>
          <a:p>
            <a:pPr marL="1143000" lvl="2" indent="-228600">
              <a:spcBef>
                <a:spcPct val="20000"/>
              </a:spcBef>
              <a:buFont typeface="Arial" pitchFamily="34" charset="0"/>
              <a:buChar char="•"/>
            </a:pPr>
            <a:r>
              <a:rPr lang="en-US" dirty="0" smtClean="0">
                <a:solidFill>
                  <a:prstClr val="black"/>
                </a:solidFill>
              </a:rPr>
              <a:t>Receiver CDR may not be locked to transmitter’s bit stream</a:t>
            </a:r>
          </a:p>
          <a:p>
            <a:pPr marL="1600200" lvl="3" indent="-228600">
              <a:spcBef>
                <a:spcPct val="20000"/>
              </a:spcBef>
              <a:buFont typeface="Arial" pitchFamily="34" charset="0"/>
              <a:buChar char="–"/>
            </a:pPr>
            <a:r>
              <a:rPr lang="en-US" sz="1600" dirty="0" smtClean="0">
                <a:solidFill>
                  <a:prstClr val="black"/>
                </a:solidFill>
              </a:rPr>
              <a:t>Ensure the receiver and transmitter </a:t>
            </a:r>
            <a:r>
              <a:rPr lang="en-US" sz="1600" dirty="0" err="1" smtClean="0">
                <a:solidFill>
                  <a:prstClr val="black"/>
                </a:solidFill>
              </a:rPr>
              <a:t>serdes</a:t>
            </a:r>
            <a:r>
              <a:rPr lang="en-US" sz="1600" dirty="0" smtClean="0">
                <a:solidFill>
                  <a:prstClr val="black"/>
                </a:solidFill>
              </a:rPr>
              <a:t> are both running at the same bit rate.</a:t>
            </a:r>
          </a:p>
          <a:p>
            <a:pPr marL="1600200" lvl="3" indent="-228600">
              <a:spcBef>
                <a:spcPct val="20000"/>
              </a:spcBef>
              <a:buFont typeface="Arial" pitchFamily="34" charset="0"/>
              <a:buChar char="–"/>
            </a:pPr>
            <a:r>
              <a:rPr lang="en-US" sz="1600" dirty="0" smtClean="0">
                <a:solidFill>
                  <a:prstClr val="black"/>
                </a:solidFill>
              </a:rPr>
              <a:t>Bit rate = (F * 10 * Fs) / C</a:t>
            </a:r>
          </a:p>
          <a:p>
            <a:pPr marL="2057400" lvl="4" indent="-228600">
              <a:spcBef>
                <a:spcPct val="20000"/>
              </a:spcBef>
              <a:buFont typeface="Arial" pitchFamily="34" charset="0"/>
              <a:buChar char="»"/>
            </a:pPr>
            <a:r>
              <a:rPr lang="en-US" sz="1400" dirty="0" smtClean="0">
                <a:solidFill>
                  <a:prstClr val="black"/>
                </a:solidFill>
              </a:rPr>
              <a:t>Fs = sampling frequency, F = # of octets in a frame</a:t>
            </a:r>
          </a:p>
          <a:p>
            <a:pPr marL="2057400" lvl="4" indent="-228600">
              <a:spcBef>
                <a:spcPct val="20000"/>
              </a:spcBef>
              <a:buFont typeface="Arial" pitchFamily="34" charset="0"/>
              <a:buChar char="»"/>
            </a:pPr>
            <a:r>
              <a:rPr lang="en-US" sz="1400" dirty="0" smtClean="0">
                <a:solidFill>
                  <a:prstClr val="black"/>
                </a:solidFill>
              </a:rPr>
              <a:t>C = Interpolation factor  or 1/(decimation factor)</a:t>
            </a:r>
          </a:p>
          <a:p>
            <a:pPr marL="742950" lvl="1" indent="-285750">
              <a:spcBef>
                <a:spcPct val="20000"/>
              </a:spcBef>
              <a:buFont typeface="Arial" pitchFamily="34" charset="0"/>
              <a:buChar char="–"/>
            </a:pPr>
            <a:r>
              <a:rPr lang="en-US" dirty="0" smtClean="0">
                <a:solidFill>
                  <a:prstClr val="black"/>
                </a:solidFill>
              </a:rPr>
              <a:t>Bad Signal integrity</a:t>
            </a:r>
          </a:p>
          <a:p>
            <a:pPr marL="1200150" lvl="2" indent="-285750">
              <a:spcBef>
                <a:spcPct val="20000"/>
              </a:spcBef>
              <a:buFont typeface="Arial" pitchFamily="34" charset="0"/>
              <a:buChar char="–"/>
            </a:pPr>
            <a:r>
              <a:rPr lang="en-US" dirty="0" smtClean="0"/>
              <a:t>Use of clock jitter cleaners like the LMK04828 for clock distribution is strongly encouraged</a:t>
            </a:r>
          </a:p>
          <a:p>
            <a:pPr marL="1200150" lvl="2" indent="-285750">
              <a:spcBef>
                <a:spcPct val="20000"/>
              </a:spcBef>
              <a:buFont typeface="Arial" pitchFamily="34" charset="0"/>
              <a:buChar char="–"/>
            </a:pPr>
            <a:endParaRPr lang="en-US" dirty="0" smtClean="0">
              <a:solidFill>
                <a:prstClr val="black"/>
              </a:solidFill>
            </a:endParaRPr>
          </a:p>
          <a:p>
            <a:pPr marL="685800" lvl="1" indent="-228600">
              <a:spcBef>
                <a:spcPct val="20000"/>
              </a:spcBef>
            </a:pPr>
            <a:endParaRPr lang="en-US" sz="1400" dirty="0" smtClean="0">
              <a:solidFill>
                <a:prstClr val="black"/>
              </a:solidFill>
            </a:endParaRPr>
          </a:p>
          <a:p>
            <a:pPr marL="685800" lvl="1" indent="-228600">
              <a:spcBef>
                <a:spcPct val="20000"/>
              </a:spcBef>
            </a:pPr>
            <a:endParaRPr lang="en-US" sz="1400" dirty="0" smtClean="0">
              <a:solidFill>
                <a:prstClr val="black"/>
              </a:solidFill>
            </a:endParaRPr>
          </a:p>
        </p:txBody>
      </p:sp>
    </p:spTree>
    <p:extLst>
      <p:ext uri="{BB962C8B-B14F-4D97-AF65-F5344CB8AC3E}">
        <p14:creationId xmlns:p14="http://schemas.microsoft.com/office/powerpoint/2010/main" val="2482459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 y="3834765"/>
            <a:ext cx="73152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58140" y="-96679"/>
            <a:ext cx="8458200" cy="814388"/>
          </a:xfrm>
        </p:spPr>
        <p:txBody>
          <a:bodyPr>
            <a:normAutofit/>
          </a:bodyPr>
          <a:lstStyle/>
          <a:p>
            <a:r>
              <a:rPr lang="en-US" dirty="0" smtClean="0"/>
              <a:t>Getting Started: ACHIEVING CGS</a:t>
            </a:r>
            <a:endParaRPr lang="en-US" dirty="0"/>
          </a:p>
        </p:txBody>
      </p:sp>
      <p:sp>
        <p:nvSpPr>
          <p:cNvPr id="3" name="Content Placeholder 2"/>
          <p:cNvSpPr>
            <a:spLocks noGrp="1"/>
          </p:cNvSpPr>
          <p:nvPr>
            <p:ph idx="1"/>
          </p:nvPr>
        </p:nvSpPr>
        <p:spPr>
          <a:xfrm>
            <a:off x="76200" y="717709"/>
            <a:ext cx="8229600" cy="5638800"/>
          </a:xfrm>
        </p:spPr>
        <p:txBody>
          <a:bodyPr>
            <a:normAutofit/>
          </a:bodyPr>
          <a:lstStyle/>
          <a:p>
            <a:r>
              <a:rPr lang="en-US" dirty="0" smtClean="0"/>
              <a:t>STEP4: CGS ends when the receiver de-asserts </a:t>
            </a:r>
            <a:r>
              <a:rPr lang="en-US" dirty="0" err="1" smtClean="0"/>
              <a:t>SYNCn</a:t>
            </a:r>
            <a:r>
              <a:rPr lang="en-US" dirty="0" smtClean="0"/>
              <a:t>. The transmitter continues sending K28.5 until it detects the rising edge of the LMFC clock. At this rising edge, ILAS begins.</a:t>
            </a:r>
          </a:p>
          <a:p>
            <a:pPr lvl="1"/>
            <a:r>
              <a:rPr lang="en-US" dirty="0" smtClean="0"/>
              <a:t>The minimum duration from CGS to ILAS is F + 9octets.</a:t>
            </a:r>
          </a:p>
          <a:p>
            <a:pPr lvl="1"/>
            <a:r>
              <a:rPr lang="en-US" dirty="0" smtClean="0"/>
              <a:t>when receiver asserts </a:t>
            </a:r>
            <a:r>
              <a:rPr lang="en-US" dirty="0" err="1" smtClean="0"/>
              <a:t>SYNCn</a:t>
            </a:r>
            <a:r>
              <a:rPr lang="en-US" dirty="0" smtClean="0"/>
              <a:t> but transmitter does not start ILAS check whether SYSREF is present. </a:t>
            </a:r>
          </a:p>
          <a:p>
            <a:pPr marL="688975" lvl="2" indent="0">
              <a:buNone/>
            </a:pPr>
            <a:endParaRPr lang="en-US" dirty="0" smtClean="0"/>
          </a:p>
          <a:p>
            <a:pPr lvl="2"/>
            <a:endParaRPr lang="en-US" dirty="0" smtClean="0"/>
          </a:p>
        </p:txBody>
      </p:sp>
      <p:cxnSp>
        <p:nvCxnSpPr>
          <p:cNvPr id="6" name="Straight Connector 5"/>
          <p:cNvCxnSpPr/>
          <p:nvPr/>
        </p:nvCxnSpPr>
        <p:spPr>
          <a:xfrm>
            <a:off x="3276600" y="3276600"/>
            <a:ext cx="0" cy="1905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3962400" y="3276600"/>
            <a:ext cx="0" cy="1905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2808362" y="2972422"/>
            <a:ext cx="936475" cy="400110"/>
          </a:xfrm>
          <a:prstGeom prst="rect">
            <a:avLst/>
          </a:prstGeom>
          <a:noFill/>
        </p:spPr>
        <p:txBody>
          <a:bodyPr wrap="none" rtlCol="0">
            <a:spAutoFit/>
          </a:bodyPr>
          <a:lstStyle/>
          <a:p>
            <a:r>
              <a:rPr lang="en-US" sz="1000" b="1" dirty="0" smtClean="0">
                <a:solidFill>
                  <a:srgbClr val="FF0000"/>
                </a:solidFill>
              </a:rPr>
              <a:t>   </a:t>
            </a:r>
            <a:r>
              <a:rPr lang="en-US" sz="1000" b="1" dirty="0" err="1" smtClean="0">
                <a:solidFill>
                  <a:srgbClr val="FF0000"/>
                </a:solidFill>
              </a:rPr>
              <a:t>SYNCn</a:t>
            </a:r>
            <a:endParaRPr lang="en-US" sz="1000" b="1" dirty="0" smtClean="0">
              <a:solidFill>
                <a:srgbClr val="FF0000"/>
              </a:solidFill>
            </a:endParaRPr>
          </a:p>
          <a:p>
            <a:r>
              <a:rPr lang="en-US" sz="1000" b="1" dirty="0" smtClean="0">
                <a:solidFill>
                  <a:srgbClr val="FF0000"/>
                </a:solidFill>
              </a:rPr>
              <a:t> de-asserted</a:t>
            </a:r>
            <a:endParaRPr lang="en-US" sz="1000" b="1" dirty="0">
              <a:solidFill>
                <a:srgbClr val="FF0000"/>
              </a:solidFill>
            </a:endParaRPr>
          </a:p>
        </p:txBody>
      </p:sp>
      <p:sp>
        <p:nvSpPr>
          <p:cNvPr id="9" name="TextBox 8"/>
          <p:cNvSpPr txBox="1"/>
          <p:nvPr/>
        </p:nvSpPr>
        <p:spPr>
          <a:xfrm>
            <a:off x="3744837" y="2876490"/>
            <a:ext cx="476412" cy="400110"/>
          </a:xfrm>
          <a:prstGeom prst="rect">
            <a:avLst/>
          </a:prstGeom>
          <a:noFill/>
        </p:spPr>
        <p:txBody>
          <a:bodyPr wrap="none" rtlCol="0">
            <a:spAutoFit/>
          </a:bodyPr>
          <a:lstStyle/>
          <a:p>
            <a:r>
              <a:rPr lang="en-US" sz="1000" b="1" dirty="0" smtClean="0">
                <a:solidFill>
                  <a:srgbClr val="FF0000"/>
                </a:solidFill>
              </a:rPr>
              <a:t>Start</a:t>
            </a:r>
          </a:p>
          <a:p>
            <a:r>
              <a:rPr lang="en-US" sz="1000" b="1" dirty="0" smtClean="0">
                <a:solidFill>
                  <a:srgbClr val="FF0000"/>
                </a:solidFill>
              </a:rPr>
              <a:t>ILAS</a:t>
            </a:r>
            <a:endParaRPr lang="en-US" sz="1000" b="1" dirty="0">
              <a:solidFill>
                <a:srgbClr val="FF0000"/>
              </a:solidFill>
            </a:endParaRPr>
          </a:p>
        </p:txBody>
      </p:sp>
    </p:spTree>
    <p:extLst>
      <p:ext uri="{BB962C8B-B14F-4D97-AF65-F5344CB8AC3E}">
        <p14:creationId xmlns:p14="http://schemas.microsoft.com/office/powerpoint/2010/main" val="301924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dirty="0" smtClean="0"/>
              <a:t>Getting Started: ACHIEVING CGS</a:t>
            </a:r>
            <a:endParaRPr lang="en-US" dirty="0"/>
          </a:p>
        </p:txBody>
      </p:sp>
      <p:sp>
        <p:nvSpPr>
          <p:cNvPr id="3" name="Content Placeholder 2"/>
          <p:cNvSpPr>
            <a:spLocks noGrp="1"/>
          </p:cNvSpPr>
          <p:nvPr>
            <p:ph idx="1"/>
          </p:nvPr>
        </p:nvSpPr>
        <p:spPr>
          <a:xfrm>
            <a:off x="76200" y="655320"/>
            <a:ext cx="8915400" cy="1828800"/>
          </a:xfrm>
        </p:spPr>
        <p:txBody>
          <a:bodyPr>
            <a:normAutofit/>
          </a:bodyPr>
          <a:lstStyle/>
          <a:p>
            <a:pPr lvl="1"/>
            <a:r>
              <a:rPr lang="en-US" dirty="0" smtClean="0"/>
              <a:t>Bad signal integrity</a:t>
            </a:r>
          </a:p>
          <a:p>
            <a:pPr lvl="2"/>
            <a:r>
              <a:rPr lang="en-US" dirty="0" smtClean="0"/>
              <a:t>Check the eye opening at the receiver</a:t>
            </a:r>
          </a:p>
          <a:p>
            <a:pPr lvl="3"/>
            <a:r>
              <a:rPr lang="en-US" dirty="0" smtClean="0"/>
              <a:t>TI High Speed Data Converter Pro GUI (HSDC PRO) software includes an easy to use eye-scan feature to help diagnose the eye opening of the receiver CDR circuit.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423" y="2751773"/>
            <a:ext cx="52482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96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dirty="0" smtClean="0"/>
              <a:t>Getting Started: ACHIEVING CGS</a:t>
            </a:r>
            <a:endParaRPr lang="en-US" dirty="0"/>
          </a:p>
        </p:txBody>
      </p:sp>
      <p:sp>
        <p:nvSpPr>
          <p:cNvPr id="3" name="Content Placeholder 2"/>
          <p:cNvSpPr>
            <a:spLocks noGrp="1"/>
          </p:cNvSpPr>
          <p:nvPr>
            <p:ph idx="1"/>
          </p:nvPr>
        </p:nvSpPr>
        <p:spPr>
          <a:xfrm>
            <a:off x="76200" y="708660"/>
            <a:ext cx="8915400" cy="1828800"/>
          </a:xfrm>
        </p:spPr>
        <p:txBody>
          <a:bodyPr>
            <a:normAutofit/>
          </a:bodyPr>
          <a:lstStyle/>
          <a:p>
            <a:pPr lvl="1"/>
            <a:r>
              <a:rPr lang="en-US" sz="2400" b="1" dirty="0" smtClean="0"/>
              <a:t>Altera developed Eye Scan Tool</a:t>
            </a:r>
          </a:p>
          <a:p>
            <a:pPr lvl="2"/>
            <a:r>
              <a:rPr lang="en-US" dirty="0" smtClean="0"/>
              <a:t>Select “TSW14J56revD RECEIVER” for testing with an ADC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390" y="1973581"/>
            <a:ext cx="4645860" cy="404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186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dirty="0" smtClean="0"/>
              <a:t>Getting Started: ACHIEVING CGS</a:t>
            </a:r>
            <a:endParaRPr lang="en-US" dirty="0"/>
          </a:p>
        </p:txBody>
      </p:sp>
      <p:sp>
        <p:nvSpPr>
          <p:cNvPr id="4" name="Rectangle 3"/>
          <p:cNvSpPr/>
          <p:nvPr/>
        </p:nvSpPr>
        <p:spPr>
          <a:xfrm>
            <a:off x="0" y="286536"/>
            <a:ext cx="8503920" cy="1255728"/>
          </a:xfrm>
          <a:prstGeom prst="rect">
            <a:avLst/>
          </a:prstGeom>
        </p:spPr>
        <p:txBody>
          <a:bodyPr wrap="square">
            <a:spAutoFit/>
          </a:bodyPr>
          <a:lstStyle/>
          <a:p>
            <a:pPr lvl="1">
              <a:spcBef>
                <a:spcPct val="20000"/>
              </a:spcBef>
            </a:pPr>
            <a:endParaRPr lang="en-US" dirty="0"/>
          </a:p>
          <a:p>
            <a:pPr marL="1143000" lvl="2" indent="-228600">
              <a:spcBef>
                <a:spcPct val="20000"/>
              </a:spcBef>
              <a:buFont typeface="Arial" pitchFamily="34" charset="0"/>
              <a:buChar char="–"/>
            </a:pPr>
            <a:r>
              <a:rPr lang="en-US" sz="1600" dirty="0" smtClean="0"/>
              <a:t>Eye </a:t>
            </a:r>
            <a:r>
              <a:rPr lang="en-US" sz="1600" dirty="0"/>
              <a:t>scan of Lane </a:t>
            </a:r>
            <a:r>
              <a:rPr lang="en-US" sz="1600" dirty="0" smtClean="0"/>
              <a:t>0, </a:t>
            </a:r>
            <a:r>
              <a:rPr lang="en-US" sz="1600" dirty="0"/>
              <a:t>maximum Equalization </a:t>
            </a:r>
            <a:r>
              <a:rPr lang="en-US" sz="1600" dirty="0" smtClean="0"/>
              <a:t>settings</a:t>
            </a:r>
          </a:p>
          <a:p>
            <a:pPr marL="1143000" lvl="2" indent="-228600">
              <a:spcBef>
                <a:spcPct val="20000"/>
              </a:spcBef>
              <a:buFont typeface="Arial" pitchFamily="34" charset="0"/>
              <a:buChar char="–"/>
            </a:pPr>
            <a:r>
              <a:rPr lang="en-US" sz="1600" dirty="0"/>
              <a:t>EQ AC Gain sets the gain for the Receiver Linear Equalization </a:t>
            </a:r>
            <a:r>
              <a:rPr lang="en-US" sz="1600" dirty="0" smtClean="0"/>
              <a:t>Control</a:t>
            </a:r>
            <a:endParaRPr lang="en-US" sz="1600" dirty="0"/>
          </a:p>
          <a:p>
            <a:pPr marL="1143000" lvl="2" indent="-228600">
              <a:spcBef>
                <a:spcPct val="20000"/>
              </a:spcBef>
              <a:buFont typeface="Arial" pitchFamily="34" charset="0"/>
              <a:buChar char="–"/>
            </a:pPr>
            <a:r>
              <a:rPr lang="en-US" sz="1600" dirty="0" smtClean="0"/>
              <a:t>EQ DC Gain sets the gain for the RX buffer</a:t>
            </a:r>
            <a:endParaRPr lang="en-US" sz="1600" dirty="0"/>
          </a:p>
        </p:txBody>
      </p:sp>
      <p:pic>
        <p:nvPicPr>
          <p:cNvPr id="3" name="Picture 2" descr="C:\Users\a0181823\AppData\Local\Microsoft\Windows\Temporary Internet Files\Content.Outlook\53DPBL6P\ADC12J4000_D16_SDRP_EyeQ_PRBS15_Max_G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406" y="1630680"/>
            <a:ext cx="4944253" cy="459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2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Solutions for Long/</a:t>
            </a:r>
            <a:r>
              <a:rPr lang="en-US" dirty="0" err="1" smtClean="0"/>
              <a:t>Lossy</a:t>
            </a:r>
            <a:r>
              <a:rPr lang="en-US" dirty="0" smtClean="0"/>
              <a:t> Channels</a:t>
            </a:r>
          </a:p>
        </p:txBody>
      </p:sp>
      <p:sp>
        <p:nvSpPr>
          <p:cNvPr id="11267" name="Rectangle 3"/>
          <p:cNvSpPr>
            <a:spLocks noGrp="1" noChangeArrowheads="1"/>
          </p:cNvSpPr>
          <p:nvPr>
            <p:ph idx="1"/>
          </p:nvPr>
        </p:nvSpPr>
        <p:spPr>
          <a:xfrm>
            <a:off x="333375" y="943897"/>
            <a:ext cx="5162857" cy="5050503"/>
          </a:xfrm>
        </p:spPr>
        <p:txBody>
          <a:bodyPr/>
          <a:lstStyle/>
          <a:p>
            <a:r>
              <a:rPr lang="en-US" b="1" dirty="0" smtClean="0">
                <a:solidFill>
                  <a:schemeClr val="tx2"/>
                </a:solidFill>
              </a:rPr>
              <a:t>Equalization</a:t>
            </a:r>
            <a:r>
              <a:rPr lang="en-US" dirty="0" smtClean="0"/>
              <a:t> can be used to pulse-shape at TX or pulse-correct RX</a:t>
            </a:r>
          </a:p>
          <a:p>
            <a:r>
              <a:rPr lang="en-US" dirty="0" smtClean="0"/>
              <a:t>High-pass profile of equalization counteracts low-pass loss profile of channel</a:t>
            </a:r>
          </a:p>
          <a:p>
            <a:r>
              <a:rPr lang="en-US" b="1" dirty="0" smtClean="0">
                <a:solidFill>
                  <a:schemeClr val="tx2"/>
                </a:solidFill>
              </a:rPr>
              <a:t>Pre-emphasis</a:t>
            </a:r>
          </a:p>
          <a:p>
            <a:pPr lvl="1"/>
            <a:r>
              <a:rPr lang="en-US" dirty="0" smtClean="0"/>
              <a:t>AMPLIFY HIGH frequencies to achieve high-pass profile</a:t>
            </a:r>
          </a:p>
          <a:p>
            <a:r>
              <a:rPr lang="en-US" b="1" dirty="0" smtClean="0">
                <a:solidFill>
                  <a:schemeClr val="tx2"/>
                </a:solidFill>
              </a:rPr>
              <a:t>De-emphasis</a:t>
            </a:r>
          </a:p>
          <a:p>
            <a:pPr lvl="1"/>
            <a:r>
              <a:rPr lang="en-US" dirty="0" smtClean="0"/>
              <a:t>ATTENUATE LOW frequencies to achieve high-pass profile</a:t>
            </a:r>
          </a:p>
          <a:p>
            <a:pPr lvl="1"/>
            <a:r>
              <a:rPr lang="en-US" dirty="0" smtClean="0"/>
              <a:t>May require broadband amplification to meet eye requirements at large de-emphasis</a:t>
            </a:r>
          </a:p>
        </p:txBody>
      </p:sp>
      <p:sp>
        <p:nvSpPr>
          <p:cNvPr id="11268" name="Slide Number Placeholder 3"/>
          <p:cNvSpPr>
            <a:spLocks noGrp="1"/>
          </p:cNvSpPr>
          <p:nvPr>
            <p:ph type="sldNum" sz="quarter" idx="10"/>
          </p:nvPr>
        </p:nvSpPr>
        <p:spPr>
          <a:noFill/>
        </p:spPr>
        <p:txBody>
          <a:bodyPr/>
          <a:lstStyle/>
          <a:p>
            <a:fld id="{3025B758-EFFD-4F2C-B107-22C05611C04C}" type="slidenum">
              <a:rPr lang="en-US"/>
              <a:pPr/>
              <a:t>16</a:t>
            </a:fld>
            <a:endParaRPr lang="en-US"/>
          </a:p>
        </p:txBody>
      </p:sp>
      <p:pic>
        <p:nvPicPr>
          <p:cNvPr id="5" name="Picture 7"/>
          <p:cNvPicPr>
            <a:picLocks noChangeAspect="1" noChangeArrowheads="1"/>
          </p:cNvPicPr>
          <p:nvPr/>
        </p:nvPicPr>
        <p:blipFill>
          <a:blip r:embed="rId2" cstate="print"/>
          <a:srcRect/>
          <a:stretch>
            <a:fillRect/>
          </a:stretch>
        </p:blipFill>
        <p:spPr bwMode="auto">
          <a:xfrm>
            <a:off x="5732202" y="1030484"/>
            <a:ext cx="2887766" cy="2506363"/>
          </a:xfrm>
          <a:prstGeom prst="rect">
            <a:avLst/>
          </a:prstGeom>
          <a:noFill/>
          <a:ln w="12700">
            <a:solidFill>
              <a:schemeClr val="tx1"/>
            </a:solidFill>
            <a:miter lim="800000"/>
            <a:headEnd/>
            <a:tailEnd/>
          </a:ln>
        </p:spPr>
      </p:pic>
      <p:sp>
        <p:nvSpPr>
          <p:cNvPr id="6" name="TextBox 5"/>
          <p:cNvSpPr txBox="1"/>
          <p:nvPr/>
        </p:nvSpPr>
        <p:spPr>
          <a:xfrm>
            <a:off x="6351632" y="2290903"/>
            <a:ext cx="1533828" cy="738664"/>
          </a:xfrm>
          <a:prstGeom prst="rect">
            <a:avLst/>
          </a:prstGeom>
          <a:solidFill>
            <a:schemeClr val="bg1"/>
          </a:solidFill>
          <a:ln>
            <a:solidFill>
              <a:schemeClr val="tx1"/>
            </a:solidFill>
          </a:ln>
        </p:spPr>
        <p:txBody>
          <a:bodyPr wrap="square" rtlCol="0">
            <a:spAutoFit/>
          </a:bodyPr>
          <a:lstStyle/>
          <a:p>
            <a:r>
              <a:rPr lang="en-US" sz="1400" dirty="0" smtClean="0"/>
              <a:t>Loss profile for </a:t>
            </a:r>
            <a:r>
              <a:rPr lang="en-US" sz="1400" dirty="0" err="1" smtClean="0"/>
              <a:t>microstrip</a:t>
            </a:r>
            <a:r>
              <a:rPr lang="en-US" sz="1400" dirty="0" smtClean="0"/>
              <a:t> trace lengths over FR4</a:t>
            </a:r>
            <a:endParaRPr lang="en-US" sz="1400" dirty="0"/>
          </a:p>
        </p:txBody>
      </p:sp>
      <p:sp>
        <p:nvSpPr>
          <p:cNvPr id="7" name="TextBox 6"/>
          <p:cNvSpPr txBox="1"/>
          <p:nvPr/>
        </p:nvSpPr>
        <p:spPr>
          <a:xfrm>
            <a:off x="8180459" y="1199549"/>
            <a:ext cx="442750" cy="1600438"/>
          </a:xfrm>
          <a:prstGeom prst="rect">
            <a:avLst/>
          </a:prstGeom>
          <a:noFill/>
        </p:spPr>
        <p:txBody>
          <a:bodyPr wrap="none" rtlCol="0">
            <a:spAutoFit/>
          </a:bodyPr>
          <a:lstStyle/>
          <a:p>
            <a:r>
              <a:rPr lang="en-US" sz="1400" dirty="0" smtClean="0"/>
              <a:t>5”</a:t>
            </a:r>
          </a:p>
          <a:p>
            <a:endParaRPr lang="en-US" sz="1400" dirty="0" smtClean="0"/>
          </a:p>
          <a:p>
            <a:r>
              <a:rPr lang="en-US" sz="1400" dirty="0" smtClean="0"/>
              <a:t>10”</a:t>
            </a:r>
          </a:p>
          <a:p>
            <a:endParaRPr lang="en-US" sz="1400" dirty="0" smtClean="0"/>
          </a:p>
          <a:p>
            <a:r>
              <a:rPr lang="en-US" sz="1400" dirty="0" smtClean="0"/>
              <a:t>15”</a:t>
            </a:r>
          </a:p>
          <a:p>
            <a:endParaRPr lang="en-US" sz="1400" dirty="0" smtClean="0"/>
          </a:p>
          <a:p>
            <a:r>
              <a:rPr lang="en-US" sz="1400" dirty="0" smtClean="0"/>
              <a:t>20”</a:t>
            </a:r>
          </a:p>
        </p:txBody>
      </p:sp>
      <p:pic>
        <p:nvPicPr>
          <p:cNvPr id="9218" name="Picture 2"/>
          <p:cNvPicPr>
            <a:picLocks noChangeAspect="1" noChangeArrowheads="1"/>
          </p:cNvPicPr>
          <p:nvPr/>
        </p:nvPicPr>
        <p:blipFill>
          <a:blip r:embed="rId3" cstate="print"/>
          <a:srcRect/>
          <a:stretch>
            <a:fillRect/>
          </a:stretch>
        </p:blipFill>
        <p:spPr bwMode="auto">
          <a:xfrm>
            <a:off x="5687368" y="3953481"/>
            <a:ext cx="2962275" cy="1666875"/>
          </a:xfrm>
          <a:prstGeom prst="rect">
            <a:avLst/>
          </a:prstGeom>
          <a:noFill/>
          <a:ln w="9525">
            <a:noFill/>
            <a:miter lim="800000"/>
            <a:headEnd/>
            <a:tailEnd/>
          </a:ln>
        </p:spPr>
      </p:pic>
      <p:sp>
        <p:nvSpPr>
          <p:cNvPr id="9" name="TextBox 8"/>
          <p:cNvSpPr txBox="1"/>
          <p:nvPr/>
        </p:nvSpPr>
        <p:spPr>
          <a:xfrm>
            <a:off x="6027166" y="5561201"/>
            <a:ext cx="2938334" cy="738664"/>
          </a:xfrm>
          <a:prstGeom prst="rect">
            <a:avLst/>
          </a:prstGeom>
          <a:noFill/>
          <a:ln>
            <a:noFill/>
          </a:ln>
        </p:spPr>
        <p:txBody>
          <a:bodyPr wrap="square" rtlCol="0">
            <a:spAutoFit/>
          </a:bodyPr>
          <a:lstStyle/>
          <a:p>
            <a:pPr algn="ctr"/>
            <a:r>
              <a:rPr lang="en-US" sz="1400" dirty="0" smtClean="0"/>
              <a:t>High-pass emphasis profile (blue)</a:t>
            </a:r>
          </a:p>
          <a:p>
            <a:pPr algn="ctr"/>
            <a:r>
              <a:rPr lang="en-US" sz="1400" dirty="0" smtClean="0"/>
              <a:t>matches the inverse of the</a:t>
            </a:r>
          </a:p>
          <a:p>
            <a:pPr algn="ctr"/>
            <a:r>
              <a:rPr lang="en-US" sz="1400" dirty="0" smtClean="0"/>
              <a:t>channel loss profile (pink)</a:t>
            </a:r>
            <a:endParaRPr lang="en-US" sz="1400" dirty="0"/>
          </a:p>
        </p:txBody>
      </p:sp>
    </p:spTree>
    <p:extLst>
      <p:ext uri="{BB962C8B-B14F-4D97-AF65-F5344CB8AC3E}">
        <p14:creationId xmlns:p14="http://schemas.microsoft.com/office/powerpoint/2010/main" val="22984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Solutions for Long/</a:t>
            </a:r>
            <a:r>
              <a:rPr lang="en-US" dirty="0" err="1" smtClean="0"/>
              <a:t>Lossy</a:t>
            </a:r>
            <a:r>
              <a:rPr lang="en-US" dirty="0" smtClean="0"/>
              <a:t> Channels</a:t>
            </a:r>
          </a:p>
        </p:txBody>
      </p:sp>
      <p:sp>
        <p:nvSpPr>
          <p:cNvPr id="11267" name="Rectangle 3"/>
          <p:cNvSpPr>
            <a:spLocks noGrp="1" noChangeArrowheads="1"/>
          </p:cNvSpPr>
          <p:nvPr>
            <p:ph idx="1"/>
          </p:nvPr>
        </p:nvSpPr>
        <p:spPr>
          <a:xfrm>
            <a:off x="333375" y="924232"/>
            <a:ext cx="8467725" cy="5070168"/>
          </a:xfrm>
        </p:spPr>
        <p:txBody>
          <a:bodyPr/>
          <a:lstStyle/>
          <a:p>
            <a:r>
              <a:rPr lang="en-US" b="1" dirty="0" smtClean="0"/>
              <a:t>ADC16DX370</a:t>
            </a:r>
            <a:r>
              <a:rPr lang="en-US" dirty="0" smtClean="0"/>
              <a:t> De-Emphasis Waveform @ 5 </a:t>
            </a:r>
            <a:r>
              <a:rPr lang="en-US" dirty="0" err="1" smtClean="0"/>
              <a:t>Gb</a:t>
            </a:r>
            <a:r>
              <a:rPr lang="en-US" dirty="0" smtClean="0"/>
              <a:t>/s at TX output</a:t>
            </a:r>
          </a:p>
          <a:p>
            <a:endParaRPr lang="en-US" dirty="0" smtClean="0"/>
          </a:p>
          <a:p>
            <a:endParaRPr lang="en-US" dirty="0" smtClean="0"/>
          </a:p>
          <a:p>
            <a:endParaRPr lang="en-US" dirty="0" smtClean="0"/>
          </a:p>
          <a:p>
            <a:endParaRPr lang="en-US" dirty="0" smtClean="0"/>
          </a:p>
          <a:p>
            <a:endParaRPr lang="en-US" dirty="0" smtClean="0"/>
          </a:p>
          <a:p>
            <a:r>
              <a:rPr lang="en-US" dirty="0" smtClean="0"/>
              <a:t>Waveform @ 7.4 </a:t>
            </a:r>
            <a:r>
              <a:rPr lang="en-US" dirty="0" err="1" smtClean="0"/>
              <a:t>Gb</a:t>
            </a:r>
            <a:r>
              <a:rPr lang="en-US" dirty="0" smtClean="0"/>
              <a:t>/s at output of 20-inch FR4 channel</a:t>
            </a:r>
          </a:p>
        </p:txBody>
      </p:sp>
      <p:sp>
        <p:nvSpPr>
          <p:cNvPr id="11268" name="Slide Number Placeholder 3"/>
          <p:cNvSpPr>
            <a:spLocks noGrp="1"/>
          </p:cNvSpPr>
          <p:nvPr>
            <p:ph type="sldNum" sz="quarter" idx="10"/>
          </p:nvPr>
        </p:nvSpPr>
        <p:spPr>
          <a:noFill/>
        </p:spPr>
        <p:txBody>
          <a:bodyPr/>
          <a:lstStyle/>
          <a:p>
            <a:fld id="{3025B758-EFFD-4F2C-B107-22C05611C04C}" type="slidenum">
              <a:rPr lang="en-US"/>
              <a:pPr/>
              <a:t>17</a:t>
            </a:fld>
            <a:endParaRPr lang="en-US"/>
          </a:p>
        </p:txBody>
      </p:sp>
      <p:pic>
        <p:nvPicPr>
          <p:cNvPr id="2" name="Picture 2"/>
          <p:cNvPicPr>
            <a:picLocks noChangeAspect="1" noChangeArrowheads="1"/>
          </p:cNvPicPr>
          <p:nvPr/>
        </p:nvPicPr>
        <p:blipFill>
          <a:blip r:embed="rId2" cstate="print"/>
          <a:srcRect/>
          <a:stretch>
            <a:fillRect/>
          </a:stretch>
        </p:blipFill>
        <p:spPr bwMode="auto">
          <a:xfrm>
            <a:off x="5182270" y="1470230"/>
            <a:ext cx="2675893" cy="1928045"/>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572918" y="1479755"/>
            <a:ext cx="2690607" cy="1918520"/>
          </a:xfrm>
          <a:prstGeom prst="rect">
            <a:avLst/>
          </a:prstGeom>
          <a:noFill/>
          <a:ln w="9525">
            <a:noFill/>
            <a:miter lim="800000"/>
            <a:headEnd/>
            <a:tailEnd/>
          </a:ln>
        </p:spPr>
      </p:pic>
      <p:sp>
        <p:nvSpPr>
          <p:cNvPr id="7" name="TextBox 6"/>
          <p:cNvSpPr txBox="1"/>
          <p:nvPr/>
        </p:nvSpPr>
        <p:spPr>
          <a:xfrm>
            <a:off x="1769807" y="1415846"/>
            <a:ext cx="2467342" cy="369332"/>
          </a:xfrm>
          <a:prstGeom prst="rect">
            <a:avLst/>
          </a:prstGeom>
          <a:noFill/>
        </p:spPr>
        <p:txBody>
          <a:bodyPr wrap="none" rtlCol="0">
            <a:spAutoFit/>
          </a:bodyPr>
          <a:lstStyle/>
          <a:p>
            <a:r>
              <a:rPr lang="en-US" dirty="0" smtClean="0"/>
              <a:t>De-emphasis disabled</a:t>
            </a:r>
            <a:endParaRPr lang="en-US" dirty="0"/>
          </a:p>
        </p:txBody>
      </p:sp>
      <p:sp>
        <p:nvSpPr>
          <p:cNvPr id="8" name="TextBox 7"/>
          <p:cNvSpPr txBox="1"/>
          <p:nvPr/>
        </p:nvSpPr>
        <p:spPr>
          <a:xfrm>
            <a:off x="5216014" y="1401097"/>
            <a:ext cx="2608406" cy="369332"/>
          </a:xfrm>
          <a:prstGeom prst="rect">
            <a:avLst/>
          </a:prstGeom>
          <a:noFill/>
        </p:spPr>
        <p:txBody>
          <a:bodyPr wrap="none" rtlCol="0">
            <a:spAutoFit/>
          </a:bodyPr>
          <a:lstStyle/>
          <a:p>
            <a:r>
              <a:rPr lang="en-US" dirty="0" smtClean="0"/>
              <a:t>Maximum De-emphasis</a:t>
            </a:r>
            <a:endParaRPr lang="en-US" dirty="0"/>
          </a:p>
        </p:txBody>
      </p:sp>
      <p:pic>
        <p:nvPicPr>
          <p:cNvPr id="10" name="Picture 6"/>
          <p:cNvPicPr>
            <a:picLocks noChangeAspect="1" noChangeArrowheads="1"/>
          </p:cNvPicPr>
          <p:nvPr/>
        </p:nvPicPr>
        <p:blipFill>
          <a:blip r:embed="rId4" cstate="print"/>
          <a:srcRect/>
          <a:stretch>
            <a:fillRect/>
          </a:stretch>
        </p:blipFill>
        <p:spPr bwMode="auto">
          <a:xfrm>
            <a:off x="304816" y="4099345"/>
            <a:ext cx="2497377" cy="1278899"/>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a:stretch>
            <a:fillRect/>
          </a:stretch>
        </p:blipFill>
        <p:spPr bwMode="auto">
          <a:xfrm>
            <a:off x="3293830" y="4038329"/>
            <a:ext cx="2222063" cy="1341451"/>
          </a:xfrm>
          <a:prstGeom prst="rect">
            <a:avLst/>
          </a:prstGeom>
          <a:noFill/>
          <a:ln w="9525">
            <a:noFill/>
            <a:miter lim="800000"/>
            <a:headEnd/>
            <a:tailEnd/>
          </a:ln>
        </p:spPr>
      </p:pic>
      <p:sp>
        <p:nvSpPr>
          <p:cNvPr id="12" name="TextBox 11"/>
          <p:cNvSpPr txBox="1"/>
          <p:nvPr/>
        </p:nvSpPr>
        <p:spPr>
          <a:xfrm>
            <a:off x="339247" y="5432326"/>
            <a:ext cx="2467342" cy="369332"/>
          </a:xfrm>
          <a:prstGeom prst="rect">
            <a:avLst/>
          </a:prstGeom>
          <a:noFill/>
        </p:spPr>
        <p:txBody>
          <a:bodyPr wrap="none" rtlCol="0">
            <a:spAutoFit/>
          </a:bodyPr>
          <a:lstStyle/>
          <a:p>
            <a:r>
              <a:rPr lang="en-US" dirty="0" smtClean="0"/>
              <a:t>De-emphasis disabled</a:t>
            </a:r>
            <a:endParaRPr lang="en-US" dirty="0"/>
          </a:p>
        </p:txBody>
      </p:sp>
      <p:sp>
        <p:nvSpPr>
          <p:cNvPr id="13" name="TextBox 12"/>
          <p:cNvSpPr txBox="1"/>
          <p:nvPr/>
        </p:nvSpPr>
        <p:spPr>
          <a:xfrm>
            <a:off x="3107020" y="5427405"/>
            <a:ext cx="2646878" cy="369332"/>
          </a:xfrm>
          <a:prstGeom prst="rect">
            <a:avLst/>
          </a:prstGeom>
          <a:noFill/>
        </p:spPr>
        <p:txBody>
          <a:bodyPr wrap="none" rtlCol="0">
            <a:spAutoFit/>
          </a:bodyPr>
          <a:lstStyle/>
          <a:p>
            <a:r>
              <a:rPr lang="en-US" dirty="0" smtClean="0"/>
              <a:t>De-emphasis Optimized</a:t>
            </a:r>
            <a:endParaRPr lang="en-US" dirty="0"/>
          </a:p>
        </p:txBody>
      </p:sp>
      <p:pic>
        <p:nvPicPr>
          <p:cNvPr id="11270" name="Picture 6"/>
          <p:cNvPicPr>
            <a:picLocks noChangeAspect="1" noChangeArrowheads="1"/>
          </p:cNvPicPr>
          <p:nvPr/>
        </p:nvPicPr>
        <p:blipFill>
          <a:blip r:embed="rId6" cstate="print"/>
          <a:srcRect/>
          <a:stretch>
            <a:fillRect/>
          </a:stretch>
        </p:blipFill>
        <p:spPr bwMode="auto">
          <a:xfrm>
            <a:off x="5770286" y="3844411"/>
            <a:ext cx="2835348" cy="2241756"/>
          </a:xfrm>
          <a:prstGeom prst="rect">
            <a:avLst/>
          </a:prstGeom>
          <a:noFill/>
          <a:ln w="9525">
            <a:noFill/>
            <a:miter lim="800000"/>
            <a:headEnd/>
            <a:tailEnd/>
          </a:ln>
        </p:spPr>
      </p:pic>
      <p:sp>
        <p:nvSpPr>
          <p:cNvPr id="15" name="Right Arrow 14"/>
          <p:cNvSpPr/>
          <p:nvPr/>
        </p:nvSpPr>
        <p:spPr>
          <a:xfrm>
            <a:off x="2556387" y="4385187"/>
            <a:ext cx="904568" cy="560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407742" y="4395019"/>
            <a:ext cx="786581" cy="5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rot="1388037">
            <a:off x="6665193" y="3132033"/>
            <a:ext cx="3320621" cy="196591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Easily Meets JESD204B RX Eye Spec!!!</a:t>
            </a:r>
            <a:endParaRPr lang="en-US" b="1" dirty="0"/>
          </a:p>
        </p:txBody>
      </p:sp>
    </p:spTree>
    <p:extLst>
      <p:ext uri="{BB962C8B-B14F-4D97-AF65-F5344CB8AC3E}">
        <p14:creationId xmlns:p14="http://schemas.microsoft.com/office/powerpoint/2010/main" val="2825324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Solutions for Long/</a:t>
            </a:r>
            <a:r>
              <a:rPr lang="en-US" dirty="0" err="1" smtClean="0"/>
              <a:t>Lossy</a:t>
            </a:r>
            <a:r>
              <a:rPr lang="en-US" dirty="0" smtClean="0"/>
              <a:t> Channels</a:t>
            </a:r>
          </a:p>
        </p:txBody>
      </p:sp>
      <p:sp>
        <p:nvSpPr>
          <p:cNvPr id="11267" name="Rectangle 3"/>
          <p:cNvSpPr>
            <a:spLocks noGrp="1" noChangeArrowheads="1"/>
          </p:cNvSpPr>
          <p:nvPr>
            <p:ph idx="1"/>
          </p:nvPr>
        </p:nvSpPr>
        <p:spPr>
          <a:xfrm>
            <a:off x="333375" y="924232"/>
            <a:ext cx="8467725" cy="5070168"/>
          </a:xfrm>
        </p:spPr>
        <p:txBody>
          <a:bodyPr/>
          <a:lstStyle/>
          <a:p>
            <a:r>
              <a:rPr lang="en-US" b="1" dirty="0" smtClean="0"/>
              <a:t>ADC12J4000</a:t>
            </a:r>
            <a:r>
              <a:rPr lang="en-US" dirty="0" smtClean="0"/>
              <a:t> Pre-Emphasis Waveform @ 7 </a:t>
            </a:r>
            <a:r>
              <a:rPr lang="en-US" dirty="0" err="1" smtClean="0"/>
              <a:t>Gb</a:t>
            </a:r>
            <a:r>
              <a:rPr lang="en-US" dirty="0" smtClean="0"/>
              <a:t>/s over 7 inches FR4 </a:t>
            </a:r>
          </a:p>
        </p:txBody>
      </p:sp>
      <p:sp>
        <p:nvSpPr>
          <p:cNvPr id="11268" name="Slide Number Placeholder 3"/>
          <p:cNvSpPr>
            <a:spLocks noGrp="1"/>
          </p:cNvSpPr>
          <p:nvPr>
            <p:ph type="sldNum" sz="quarter" idx="10"/>
          </p:nvPr>
        </p:nvSpPr>
        <p:spPr>
          <a:noFill/>
        </p:spPr>
        <p:txBody>
          <a:bodyPr/>
          <a:lstStyle/>
          <a:p>
            <a:fld id="{3025B758-EFFD-4F2C-B107-22C05611C04C}" type="slidenum">
              <a:rPr lang="en-US"/>
              <a:pPr/>
              <a:t>18</a:t>
            </a:fld>
            <a:endParaRPr lang="en-US"/>
          </a:p>
        </p:txBody>
      </p:sp>
      <p:sp>
        <p:nvSpPr>
          <p:cNvPr id="12" name="TextBox 11"/>
          <p:cNvSpPr txBox="1"/>
          <p:nvPr/>
        </p:nvSpPr>
        <p:spPr>
          <a:xfrm>
            <a:off x="1676434" y="3456016"/>
            <a:ext cx="2531462" cy="369332"/>
          </a:xfrm>
          <a:prstGeom prst="rect">
            <a:avLst/>
          </a:prstGeom>
          <a:noFill/>
        </p:spPr>
        <p:txBody>
          <a:bodyPr wrap="none" rtlCol="0">
            <a:spAutoFit/>
          </a:bodyPr>
          <a:lstStyle/>
          <a:p>
            <a:r>
              <a:rPr lang="en-US" dirty="0" smtClean="0"/>
              <a:t>Pre-emphasis disabled</a:t>
            </a:r>
            <a:endParaRPr lang="en-US" dirty="0"/>
          </a:p>
        </p:txBody>
      </p:sp>
      <p:sp>
        <p:nvSpPr>
          <p:cNvPr id="13" name="TextBox 12"/>
          <p:cNvSpPr txBox="1"/>
          <p:nvPr/>
        </p:nvSpPr>
        <p:spPr>
          <a:xfrm>
            <a:off x="5299614" y="3451099"/>
            <a:ext cx="2710999" cy="369332"/>
          </a:xfrm>
          <a:prstGeom prst="rect">
            <a:avLst/>
          </a:prstGeom>
          <a:noFill/>
        </p:spPr>
        <p:txBody>
          <a:bodyPr wrap="none" rtlCol="0">
            <a:spAutoFit/>
          </a:bodyPr>
          <a:lstStyle/>
          <a:p>
            <a:r>
              <a:rPr lang="en-US" dirty="0" smtClean="0"/>
              <a:t>Pre-emphasis Optimized</a:t>
            </a:r>
            <a:endParaRPr lang="en-US" dirty="0"/>
          </a:p>
        </p:txBody>
      </p:sp>
      <p:grpSp>
        <p:nvGrpSpPr>
          <p:cNvPr id="24" name="Group 4"/>
          <p:cNvGrpSpPr>
            <a:grpSpLocks/>
          </p:cNvGrpSpPr>
          <p:nvPr/>
        </p:nvGrpSpPr>
        <p:grpSpPr bwMode="auto">
          <a:xfrm>
            <a:off x="4785846" y="1403187"/>
            <a:ext cx="3581399" cy="2037693"/>
            <a:chOff x="576" y="1008"/>
            <a:chExt cx="5472" cy="3024"/>
          </a:xfrm>
        </p:grpSpPr>
        <p:pic>
          <p:nvPicPr>
            <p:cNvPr id="25" name="Picture 5" descr="P1_7Gbps_00400A_long"/>
            <p:cNvPicPr>
              <a:picLocks noChangeAspect="1" noChangeArrowheads="1"/>
            </p:cNvPicPr>
            <p:nvPr/>
          </p:nvPicPr>
          <p:blipFill>
            <a:blip r:embed="rId2" cstate="print">
              <a:extLst>
                <a:ext uri="{28A0092B-C50C-407E-A947-70E740481C1C}">
                  <a14:useLocalDpi xmlns:a14="http://schemas.microsoft.com/office/drawing/2010/main" val="0"/>
                </a:ext>
              </a:extLst>
            </a:blip>
            <a:srcRect l="7799" t="15125" r="3297" b="37987"/>
            <a:stretch>
              <a:fillRect/>
            </a:stretch>
          </p:blipFill>
          <p:spPr bwMode="auto">
            <a:xfrm>
              <a:off x="576" y="1056"/>
              <a:ext cx="5472" cy="29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eye_07Gbps"/>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7799" t="12161" r="3297" b="47513"/>
            <a:stretch>
              <a:fillRect/>
            </a:stretch>
          </p:blipFill>
          <p:spPr bwMode="auto">
            <a:xfrm>
              <a:off x="576" y="1008"/>
              <a:ext cx="5472" cy="30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4"/>
          <p:cNvGrpSpPr>
            <a:grpSpLocks/>
          </p:cNvGrpSpPr>
          <p:nvPr/>
        </p:nvGrpSpPr>
        <p:grpSpPr bwMode="auto">
          <a:xfrm>
            <a:off x="959461" y="1372935"/>
            <a:ext cx="3562315" cy="2058523"/>
            <a:chOff x="432" y="1200"/>
            <a:chExt cx="4464" cy="2381"/>
          </a:xfrm>
        </p:grpSpPr>
        <p:pic>
          <p:nvPicPr>
            <p:cNvPr id="28" name="Picture 5" descr="P1_7Gbps_004000_long"/>
            <p:cNvPicPr>
              <a:picLocks noChangeAspect="1" noChangeArrowheads="1"/>
            </p:cNvPicPr>
            <p:nvPr/>
          </p:nvPicPr>
          <p:blipFill>
            <a:blip r:embed="rId4" cstate="print">
              <a:extLst>
                <a:ext uri="{28A0092B-C50C-407E-A947-70E740481C1C}">
                  <a14:useLocalDpi xmlns:a14="http://schemas.microsoft.com/office/drawing/2010/main" val="0"/>
                </a:ext>
              </a:extLst>
            </a:blip>
            <a:srcRect l="7799" t="14369" r="4079" b="38742"/>
            <a:stretch>
              <a:fillRect/>
            </a:stretch>
          </p:blipFill>
          <p:spPr bwMode="auto">
            <a:xfrm>
              <a:off x="432" y="1200"/>
              <a:ext cx="4464" cy="23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eye_07Gbps"/>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7799" t="12802" r="4079" b="48283"/>
            <a:stretch>
              <a:fillRect/>
            </a:stretch>
          </p:blipFill>
          <p:spPr bwMode="auto">
            <a:xfrm>
              <a:off x="432" y="1238"/>
              <a:ext cx="4464" cy="233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Explosion 1 29"/>
          <p:cNvSpPr/>
          <p:nvPr/>
        </p:nvSpPr>
        <p:spPr>
          <a:xfrm rot="19776554">
            <a:off x="6419386" y="3476162"/>
            <a:ext cx="3320621" cy="196591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Even Meets  TX Eye Spec!!!</a:t>
            </a:r>
            <a:endParaRPr lang="en-US" b="1" dirty="0"/>
          </a:p>
        </p:txBody>
      </p:sp>
    </p:spTree>
    <p:extLst>
      <p:ext uri="{BB962C8B-B14F-4D97-AF65-F5344CB8AC3E}">
        <p14:creationId xmlns:p14="http://schemas.microsoft.com/office/powerpoint/2010/main" val="60093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Getting pass ILAS-What to expect</a:t>
            </a:r>
            <a:endParaRPr lang="en-US" dirty="0"/>
          </a:p>
        </p:txBody>
      </p:sp>
      <p:sp>
        <p:nvSpPr>
          <p:cNvPr id="3" name="Content Placeholder 2"/>
          <p:cNvSpPr>
            <a:spLocks noGrp="1"/>
          </p:cNvSpPr>
          <p:nvPr>
            <p:ph idx="1"/>
          </p:nvPr>
        </p:nvSpPr>
        <p:spPr>
          <a:xfrm>
            <a:off x="381000" y="838200"/>
            <a:ext cx="8229600" cy="5638800"/>
          </a:xfrm>
        </p:spPr>
        <p:txBody>
          <a:bodyPr>
            <a:normAutofit/>
          </a:bodyPr>
          <a:lstStyle/>
          <a:p>
            <a:r>
              <a:rPr lang="en-US" dirty="0" smtClean="0"/>
              <a:t>STEP5: ILAS is a minimum of 4 multi-frames (mf = F*K octets) long for subclass 1 and 2 devices</a:t>
            </a:r>
          </a:p>
          <a:p>
            <a:pPr lvl="1"/>
            <a:r>
              <a:rPr lang="en-US" dirty="0" smtClean="0"/>
              <a:t> For our </a:t>
            </a:r>
            <a:r>
              <a:rPr lang="en-US" dirty="0" err="1" smtClean="0"/>
              <a:t>testbench</a:t>
            </a:r>
            <a:r>
              <a:rPr lang="en-US" dirty="0" smtClean="0"/>
              <a:t>, 1 </a:t>
            </a:r>
            <a:r>
              <a:rPr lang="en-US" dirty="0" err="1" smtClean="0"/>
              <a:t>multiframe</a:t>
            </a:r>
            <a:r>
              <a:rPr lang="en-US" dirty="0" smtClean="0"/>
              <a:t> = 20 octets (F = 2, K = 10)</a:t>
            </a:r>
          </a:p>
          <a:p>
            <a:pPr lvl="1"/>
            <a:r>
              <a:rPr lang="en-US" dirty="0" smtClean="0"/>
              <a:t>Device configuration parameters are always transmitted in the 2</a:t>
            </a:r>
            <a:r>
              <a:rPr lang="en-US" baseline="30000" dirty="0" smtClean="0"/>
              <a:t>nd</a:t>
            </a:r>
            <a:r>
              <a:rPr lang="en-US" dirty="0" smtClean="0"/>
              <a:t> </a:t>
            </a:r>
            <a:r>
              <a:rPr lang="en-US" dirty="0" err="1" smtClean="0"/>
              <a:t>multiframe</a:t>
            </a:r>
            <a:r>
              <a:rPr lang="en-US" dirty="0" smtClean="0"/>
              <a:t> of ILAS. The ILAS Parameters can be found in JESD204B Overview presentation.</a:t>
            </a:r>
          </a:p>
        </p:txBody>
      </p:sp>
      <p:pic>
        <p:nvPicPr>
          <p:cNvPr id="5122" name="Picture 2"/>
          <p:cNvPicPr>
            <a:picLocks noChangeAspect="1" noChangeArrowheads="1"/>
          </p:cNvPicPr>
          <p:nvPr/>
        </p:nvPicPr>
        <p:blipFill>
          <a:blip r:embed="rId2" cstate="print"/>
          <a:srcRect/>
          <a:stretch>
            <a:fillRect/>
          </a:stretch>
        </p:blipFill>
        <p:spPr bwMode="auto">
          <a:xfrm>
            <a:off x="1016000" y="3048000"/>
            <a:ext cx="7442200" cy="3225800"/>
          </a:xfrm>
          <a:prstGeom prst="rect">
            <a:avLst/>
          </a:prstGeom>
          <a:noFill/>
          <a:ln w="9525">
            <a:noFill/>
            <a:miter lim="800000"/>
            <a:headEnd/>
            <a:tailEnd/>
          </a:ln>
        </p:spPr>
      </p:pic>
      <p:cxnSp>
        <p:nvCxnSpPr>
          <p:cNvPr id="5" name="Straight Connector 4"/>
          <p:cNvCxnSpPr/>
          <p:nvPr/>
        </p:nvCxnSpPr>
        <p:spPr>
          <a:xfrm>
            <a:off x="4800600" y="2819400"/>
            <a:ext cx="0" cy="1905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5562600" y="2819400"/>
            <a:ext cx="0" cy="1905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6324600" y="2819400"/>
            <a:ext cx="0" cy="1905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7162800" y="2819400"/>
            <a:ext cx="0" cy="1905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7924800" y="2819400"/>
            <a:ext cx="0" cy="1905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4724400" y="2743200"/>
            <a:ext cx="894797" cy="246221"/>
          </a:xfrm>
          <a:prstGeom prst="rect">
            <a:avLst/>
          </a:prstGeom>
          <a:noFill/>
        </p:spPr>
        <p:txBody>
          <a:bodyPr wrap="none" rtlCol="0">
            <a:spAutoFit/>
          </a:bodyPr>
          <a:lstStyle/>
          <a:p>
            <a:r>
              <a:rPr lang="en-US" sz="1000" b="1" dirty="0" smtClean="0">
                <a:solidFill>
                  <a:srgbClr val="FF0000"/>
                </a:solidFill>
              </a:rPr>
              <a:t>Multiframe-1</a:t>
            </a:r>
            <a:endParaRPr lang="en-US" sz="1000" b="1" dirty="0">
              <a:solidFill>
                <a:srgbClr val="FF0000"/>
              </a:solidFill>
            </a:endParaRPr>
          </a:p>
        </p:txBody>
      </p:sp>
      <p:sp>
        <p:nvSpPr>
          <p:cNvPr id="11" name="TextBox 10"/>
          <p:cNvSpPr txBox="1"/>
          <p:nvPr/>
        </p:nvSpPr>
        <p:spPr>
          <a:xfrm>
            <a:off x="5486400" y="2743200"/>
            <a:ext cx="894797" cy="246221"/>
          </a:xfrm>
          <a:prstGeom prst="rect">
            <a:avLst/>
          </a:prstGeom>
          <a:noFill/>
        </p:spPr>
        <p:txBody>
          <a:bodyPr wrap="none" rtlCol="0">
            <a:spAutoFit/>
          </a:bodyPr>
          <a:lstStyle/>
          <a:p>
            <a:r>
              <a:rPr lang="en-US" sz="1000" b="1" dirty="0" smtClean="0">
                <a:solidFill>
                  <a:srgbClr val="FF0000"/>
                </a:solidFill>
              </a:rPr>
              <a:t>Multiframe-2</a:t>
            </a:r>
            <a:endParaRPr lang="en-US" sz="1000" b="1" dirty="0">
              <a:solidFill>
                <a:srgbClr val="FF0000"/>
              </a:solidFill>
            </a:endParaRPr>
          </a:p>
        </p:txBody>
      </p:sp>
      <p:sp>
        <p:nvSpPr>
          <p:cNvPr id="12" name="TextBox 11"/>
          <p:cNvSpPr txBox="1"/>
          <p:nvPr/>
        </p:nvSpPr>
        <p:spPr>
          <a:xfrm>
            <a:off x="6268003" y="2743200"/>
            <a:ext cx="894797" cy="246221"/>
          </a:xfrm>
          <a:prstGeom prst="rect">
            <a:avLst/>
          </a:prstGeom>
          <a:noFill/>
        </p:spPr>
        <p:txBody>
          <a:bodyPr wrap="none" rtlCol="0">
            <a:spAutoFit/>
          </a:bodyPr>
          <a:lstStyle/>
          <a:p>
            <a:r>
              <a:rPr lang="en-US" sz="1000" b="1" dirty="0" smtClean="0">
                <a:solidFill>
                  <a:srgbClr val="FF0000"/>
                </a:solidFill>
              </a:rPr>
              <a:t>Multiframe-3</a:t>
            </a:r>
            <a:endParaRPr lang="en-US" sz="1000" b="1" dirty="0">
              <a:solidFill>
                <a:srgbClr val="FF0000"/>
              </a:solidFill>
            </a:endParaRPr>
          </a:p>
        </p:txBody>
      </p:sp>
      <p:sp>
        <p:nvSpPr>
          <p:cNvPr id="13" name="TextBox 12"/>
          <p:cNvSpPr txBox="1"/>
          <p:nvPr/>
        </p:nvSpPr>
        <p:spPr>
          <a:xfrm>
            <a:off x="7106203" y="2743200"/>
            <a:ext cx="894797" cy="246221"/>
          </a:xfrm>
          <a:prstGeom prst="rect">
            <a:avLst/>
          </a:prstGeom>
          <a:noFill/>
        </p:spPr>
        <p:txBody>
          <a:bodyPr wrap="none" rtlCol="0">
            <a:spAutoFit/>
          </a:bodyPr>
          <a:lstStyle/>
          <a:p>
            <a:r>
              <a:rPr lang="en-US" sz="1000" b="1" dirty="0" smtClean="0">
                <a:solidFill>
                  <a:srgbClr val="FF0000"/>
                </a:solidFill>
              </a:rPr>
              <a:t>Multiframe-4</a:t>
            </a:r>
            <a:endParaRPr lang="en-US" sz="1000" b="1" dirty="0">
              <a:solidFill>
                <a:srgbClr val="FF0000"/>
              </a:solidFill>
            </a:endParaRPr>
          </a:p>
        </p:txBody>
      </p:sp>
      <p:cxnSp>
        <p:nvCxnSpPr>
          <p:cNvPr id="15" name="Straight Arrow Connector 14"/>
          <p:cNvCxnSpPr/>
          <p:nvPr/>
        </p:nvCxnSpPr>
        <p:spPr>
          <a:xfrm>
            <a:off x="8001000" y="297180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7924800" y="2743200"/>
            <a:ext cx="696024" cy="246221"/>
          </a:xfrm>
          <a:prstGeom prst="rect">
            <a:avLst/>
          </a:prstGeom>
          <a:noFill/>
        </p:spPr>
        <p:txBody>
          <a:bodyPr wrap="none" rtlCol="0">
            <a:spAutoFit/>
          </a:bodyPr>
          <a:lstStyle/>
          <a:p>
            <a:r>
              <a:rPr lang="en-US" sz="1000" b="1" dirty="0" smtClean="0">
                <a:solidFill>
                  <a:srgbClr val="FF0000"/>
                </a:solidFill>
              </a:rPr>
              <a:t>User data</a:t>
            </a:r>
            <a:endParaRPr lang="en-US" sz="1000" b="1" dirty="0">
              <a:solidFill>
                <a:srgbClr val="FF0000"/>
              </a:solidFill>
            </a:endParaRPr>
          </a:p>
        </p:txBody>
      </p:sp>
    </p:spTree>
    <p:extLst>
      <p:ext uri="{BB962C8B-B14F-4D97-AF65-F5344CB8AC3E}">
        <p14:creationId xmlns:p14="http://schemas.microsoft.com/office/powerpoint/2010/main" val="210695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Abstract </a:t>
            </a:r>
            <a:endParaRPr lang="en-US" dirty="0"/>
          </a:p>
        </p:txBody>
      </p:sp>
      <p:sp>
        <p:nvSpPr>
          <p:cNvPr id="5" name="Content Placeholder 4"/>
          <p:cNvSpPr>
            <a:spLocks noGrp="1"/>
          </p:cNvSpPr>
          <p:nvPr>
            <p:ph idx="1"/>
          </p:nvPr>
        </p:nvSpPr>
        <p:spPr/>
        <p:txBody>
          <a:bodyPr>
            <a:normAutofit/>
          </a:bodyPr>
          <a:lstStyle/>
          <a:p>
            <a:r>
              <a:rPr lang="en-US" dirty="0"/>
              <a:t>The introduction of the JESD204B interface for use between data converters and logic devices has provided many advantages over previous generation LVDS and CMOS interfaces – including simplified layouts, skew management, and deterministic latency.  </a:t>
            </a:r>
            <a:r>
              <a:rPr lang="en-US" dirty="0" smtClean="0"/>
              <a:t>However, bringing up a link for the first time can be a challenge if not properly prepared.</a:t>
            </a:r>
            <a:r>
              <a:rPr lang="en-US" dirty="0"/>
              <a:t> </a:t>
            </a:r>
            <a:r>
              <a:rPr lang="en-US" dirty="0" smtClean="0"/>
              <a:t>This </a:t>
            </a:r>
            <a:r>
              <a:rPr lang="en-US" dirty="0"/>
              <a:t>presentation will give </a:t>
            </a:r>
            <a:r>
              <a:rPr lang="en-US" dirty="0" smtClean="0"/>
              <a:t>the engineer tips, guidelines, tools, and examples that will assist in the bring up of a JESD204B Interface Link. </a:t>
            </a:r>
            <a:endParaRPr lang="en-US" dirty="0"/>
          </a:p>
        </p:txBody>
      </p:sp>
    </p:spTree>
    <p:extLst>
      <p:ext uri="{BB962C8B-B14F-4D97-AF65-F5344CB8AC3E}">
        <p14:creationId xmlns:p14="http://schemas.microsoft.com/office/powerpoint/2010/main" val="2779742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Getting pass ILAS-What to expect</a:t>
            </a:r>
            <a:endParaRPr lang="en-US" dirty="0"/>
          </a:p>
        </p:txBody>
      </p:sp>
      <p:sp>
        <p:nvSpPr>
          <p:cNvPr id="3" name="Content Placeholder 2"/>
          <p:cNvSpPr>
            <a:spLocks noGrp="1"/>
          </p:cNvSpPr>
          <p:nvPr>
            <p:ph idx="1"/>
          </p:nvPr>
        </p:nvSpPr>
        <p:spPr>
          <a:xfrm>
            <a:off x="381000" y="838200"/>
            <a:ext cx="8229600" cy="5638800"/>
          </a:xfrm>
        </p:spPr>
        <p:txBody>
          <a:bodyPr>
            <a:normAutofit/>
          </a:bodyPr>
          <a:lstStyle/>
          <a:p>
            <a:pPr lvl="1"/>
            <a:r>
              <a:rPr lang="en-US" dirty="0" smtClean="0"/>
              <a:t> The first and last octet in a </a:t>
            </a:r>
            <a:r>
              <a:rPr lang="en-US" dirty="0" err="1" smtClean="0"/>
              <a:t>multiframe</a:t>
            </a:r>
            <a:r>
              <a:rPr lang="en-US" dirty="0" smtClean="0"/>
              <a:t> which is part of an ILAS is always K28.0 (0x1c) and K28.3 (0x7c) respectively</a:t>
            </a:r>
          </a:p>
          <a:p>
            <a:pPr lvl="1"/>
            <a:r>
              <a:rPr lang="en-US" dirty="0" smtClean="0"/>
              <a:t>The 2</a:t>
            </a:r>
            <a:r>
              <a:rPr lang="en-US" baseline="30000" dirty="0" smtClean="0"/>
              <a:t>nd</a:t>
            </a:r>
            <a:r>
              <a:rPr lang="en-US" dirty="0" smtClean="0"/>
              <a:t>  octet of the 2</a:t>
            </a:r>
            <a:r>
              <a:rPr lang="en-US" baseline="30000" dirty="0" smtClean="0"/>
              <a:t>nd</a:t>
            </a:r>
            <a:r>
              <a:rPr lang="en-US" dirty="0" smtClean="0"/>
              <a:t> </a:t>
            </a:r>
            <a:r>
              <a:rPr lang="en-US" dirty="0" err="1" smtClean="0"/>
              <a:t>multiframe</a:t>
            </a:r>
            <a:r>
              <a:rPr lang="en-US" dirty="0" smtClean="0"/>
              <a:t> during ILAS is always K28.4 (0x9c) </a:t>
            </a:r>
          </a:p>
          <a:p>
            <a:pPr lvl="1"/>
            <a:r>
              <a:rPr lang="en-US" dirty="0" smtClean="0"/>
              <a:t>Below shows 4 octets per sample, the 1</a:t>
            </a:r>
            <a:r>
              <a:rPr lang="en-US" baseline="30000" dirty="0" smtClean="0"/>
              <a:t>st</a:t>
            </a:r>
            <a:r>
              <a:rPr lang="en-US" dirty="0" smtClean="0"/>
              <a:t> octet is LSB based.</a:t>
            </a:r>
          </a:p>
          <a:p>
            <a:pPr lvl="1"/>
            <a:endParaRPr lang="en-US" dirty="0" smtClean="0"/>
          </a:p>
        </p:txBody>
      </p:sp>
      <p:pic>
        <p:nvPicPr>
          <p:cNvPr id="1028" name="Picture 4"/>
          <p:cNvPicPr>
            <a:picLocks noChangeAspect="1" noChangeArrowheads="1"/>
          </p:cNvPicPr>
          <p:nvPr/>
        </p:nvPicPr>
        <p:blipFill>
          <a:blip r:embed="rId2" cstate="print"/>
          <a:srcRect/>
          <a:stretch>
            <a:fillRect/>
          </a:stretch>
        </p:blipFill>
        <p:spPr bwMode="auto">
          <a:xfrm>
            <a:off x="990600" y="2819400"/>
            <a:ext cx="7397750" cy="3111500"/>
          </a:xfrm>
          <a:prstGeom prst="rect">
            <a:avLst/>
          </a:prstGeom>
          <a:noFill/>
          <a:ln w="9525">
            <a:solidFill>
              <a:schemeClr val="tx1"/>
            </a:solidFill>
            <a:prstDash val="sysDash"/>
            <a:miter lim="800000"/>
            <a:headEnd/>
            <a:tailEnd/>
          </a:ln>
        </p:spPr>
      </p:pic>
      <p:sp>
        <p:nvSpPr>
          <p:cNvPr id="7" name="Rectangle 6"/>
          <p:cNvSpPr/>
          <p:nvPr/>
        </p:nvSpPr>
        <p:spPr>
          <a:xfrm>
            <a:off x="4038600" y="4114800"/>
            <a:ext cx="152400" cy="3048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400" y="4114800"/>
            <a:ext cx="152400" cy="3048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4114800"/>
            <a:ext cx="152400" cy="3048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114800" y="2514600"/>
            <a:ext cx="0" cy="16002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6324600" y="2514600"/>
            <a:ext cx="0" cy="16002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7162800" y="2514600"/>
            <a:ext cx="0" cy="16002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746018" y="2344579"/>
            <a:ext cx="793807" cy="246221"/>
          </a:xfrm>
          <a:prstGeom prst="rect">
            <a:avLst/>
          </a:prstGeom>
          <a:noFill/>
        </p:spPr>
        <p:txBody>
          <a:bodyPr wrap="none" rtlCol="0">
            <a:spAutoFit/>
          </a:bodyPr>
          <a:lstStyle/>
          <a:p>
            <a:r>
              <a:rPr lang="en-US" sz="1000" b="1" dirty="0" smtClean="0">
                <a:solidFill>
                  <a:srgbClr val="FF0000"/>
                </a:solidFill>
              </a:rPr>
              <a:t>K28.0=0x1c</a:t>
            </a:r>
            <a:endParaRPr lang="en-US" sz="1000" b="1" dirty="0">
              <a:solidFill>
                <a:srgbClr val="FF0000"/>
              </a:solidFill>
            </a:endParaRPr>
          </a:p>
        </p:txBody>
      </p:sp>
      <p:sp>
        <p:nvSpPr>
          <p:cNvPr id="15" name="TextBox 14"/>
          <p:cNvSpPr txBox="1"/>
          <p:nvPr/>
        </p:nvSpPr>
        <p:spPr>
          <a:xfrm>
            <a:off x="6019800" y="2344579"/>
            <a:ext cx="793807" cy="246221"/>
          </a:xfrm>
          <a:prstGeom prst="rect">
            <a:avLst/>
          </a:prstGeom>
          <a:noFill/>
        </p:spPr>
        <p:txBody>
          <a:bodyPr wrap="none" rtlCol="0">
            <a:spAutoFit/>
          </a:bodyPr>
          <a:lstStyle/>
          <a:p>
            <a:r>
              <a:rPr lang="en-US" sz="1000" b="1" dirty="0" smtClean="0">
                <a:solidFill>
                  <a:srgbClr val="FF0000"/>
                </a:solidFill>
              </a:rPr>
              <a:t>K28.3=0x7c</a:t>
            </a:r>
            <a:endParaRPr lang="en-US" sz="1000" b="1" dirty="0">
              <a:solidFill>
                <a:srgbClr val="FF0000"/>
              </a:solidFill>
            </a:endParaRPr>
          </a:p>
        </p:txBody>
      </p:sp>
      <p:sp>
        <p:nvSpPr>
          <p:cNvPr id="16" name="TextBox 15"/>
          <p:cNvSpPr txBox="1"/>
          <p:nvPr/>
        </p:nvSpPr>
        <p:spPr>
          <a:xfrm>
            <a:off x="6858000" y="2344579"/>
            <a:ext cx="793807" cy="246221"/>
          </a:xfrm>
          <a:prstGeom prst="rect">
            <a:avLst/>
          </a:prstGeom>
          <a:noFill/>
        </p:spPr>
        <p:txBody>
          <a:bodyPr wrap="none" rtlCol="0">
            <a:spAutoFit/>
          </a:bodyPr>
          <a:lstStyle/>
          <a:p>
            <a:r>
              <a:rPr lang="en-US" sz="1000" b="1" dirty="0" smtClean="0">
                <a:solidFill>
                  <a:srgbClr val="FF0000"/>
                </a:solidFill>
              </a:rPr>
              <a:t>K28.4=0x9c</a:t>
            </a:r>
            <a:endParaRPr lang="en-US" sz="1000" b="1" dirty="0">
              <a:solidFill>
                <a:srgbClr val="FF0000"/>
              </a:solidFill>
            </a:endParaRPr>
          </a:p>
        </p:txBody>
      </p:sp>
    </p:spTree>
    <p:extLst>
      <p:ext uri="{BB962C8B-B14F-4D97-AF65-F5344CB8AC3E}">
        <p14:creationId xmlns:p14="http://schemas.microsoft.com/office/powerpoint/2010/main" val="2263201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36559"/>
            <a:ext cx="73437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04800"/>
            <a:ext cx="8229600" cy="1143000"/>
          </a:xfrm>
        </p:spPr>
        <p:txBody>
          <a:bodyPr>
            <a:normAutofit/>
          </a:bodyPr>
          <a:lstStyle/>
          <a:p>
            <a:r>
              <a:rPr lang="en-US" dirty="0" smtClean="0"/>
              <a:t>Getting pass ILAS-What to expect</a:t>
            </a:r>
            <a:endParaRPr lang="en-US" dirty="0"/>
          </a:p>
        </p:txBody>
      </p:sp>
      <p:sp>
        <p:nvSpPr>
          <p:cNvPr id="3" name="Content Placeholder 2"/>
          <p:cNvSpPr>
            <a:spLocks noGrp="1"/>
          </p:cNvSpPr>
          <p:nvPr>
            <p:ph idx="1"/>
          </p:nvPr>
        </p:nvSpPr>
        <p:spPr>
          <a:xfrm>
            <a:off x="0" y="457200"/>
            <a:ext cx="8229600" cy="5638800"/>
          </a:xfrm>
        </p:spPr>
        <p:txBody>
          <a:bodyPr>
            <a:normAutofit/>
          </a:bodyPr>
          <a:lstStyle/>
          <a:p>
            <a:pPr lvl="1"/>
            <a:r>
              <a:rPr lang="en-US" dirty="0" smtClean="0"/>
              <a:t>During ILAS, device configuration parameters are transmitted starting from the 3</a:t>
            </a:r>
            <a:r>
              <a:rPr lang="en-US" baseline="30000" dirty="0" smtClean="0"/>
              <a:t>rd</a:t>
            </a:r>
            <a:r>
              <a:rPr lang="en-US" dirty="0" smtClean="0"/>
              <a:t> octet in the 2</a:t>
            </a:r>
            <a:r>
              <a:rPr lang="en-US" baseline="30000" dirty="0" smtClean="0"/>
              <a:t>nd</a:t>
            </a:r>
            <a:r>
              <a:rPr lang="en-US" dirty="0" smtClean="0"/>
              <a:t> multi-frame in the order shown in the table below</a:t>
            </a:r>
          </a:p>
          <a:p>
            <a:pPr lvl="2"/>
            <a:endParaRPr lang="en-US" dirty="0" smtClean="0"/>
          </a:p>
        </p:txBody>
      </p:sp>
      <p:pic>
        <p:nvPicPr>
          <p:cNvPr id="4" name="Picture 3"/>
          <p:cNvPicPr>
            <a:picLocks noChangeAspect="1" noChangeArrowheads="1"/>
          </p:cNvPicPr>
          <p:nvPr/>
        </p:nvPicPr>
        <p:blipFill>
          <a:blip r:embed="rId4" cstate="print"/>
          <a:srcRect/>
          <a:stretch>
            <a:fillRect/>
          </a:stretch>
        </p:blipFill>
        <p:spPr bwMode="auto">
          <a:xfrm>
            <a:off x="294894" y="1295400"/>
            <a:ext cx="5328666" cy="3435858"/>
          </a:xfrm>
          <a:prstGeom prst="rect">
            <a:avLst/>
          </a:prstGeom>
          <a:noFill/>
          <a:ln w="9525">
            <a:noFill/>
            <a:miter lim="800000"/>
            <a:headEnd/>
            <a:tailEnd/>
          </a:ln>
        </p:spPr>
      </p:pic>
      <p:sp>
        <p:nvSpPr>
          <p:cNvPr id="6" name="Rectangle 5"/>
          <p:cNvSpPr/>
          <p:nvPr/>
        </p:nvSpPr>
        <p:spPr>
          <a:xfrm>
            <a:off x="4476750" y="5903309"/>
            <a:ext cx="3200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14204" y="4785836"/>
            <a:ext cx="1186543" cy="246221"/>
          </a:xfrm>
          <a:prstGeom prst="rect">
            <a:avLst/>
          </a:prstGeom>
          <a:noFill/>
        </p:spPr>
        <p:txBody>
          <a:bodyPr wrap="none" rtlCol="0">
            <a:spAutoFit/>
          </a:bodyPr>
          <a:lstStyle/>
          <a:p>
            <a:r>
              <a:rPr lang="en-US" sz="1000" b="1" dirty="0" smtClean="0">
                <a:solidFill>
                  <a:srgbClr val="FF0000"/>
                </a:solidFill>
              </a:rPr>
              <a:t>Octet 5 = K-1 = 9</a:t>
            </a:r>
            <a:endParaRPr lang="en-US" sz="1000" b="1" dirty="0">
              <a:solidFill>
                <a:srgbClr val="FF0000"/>
              </a:solidFill>
            </a:endParaRPr>
          </a:p>
        </p:txBody>
      </p:sp>
      <p:cxnSp>
        <p:nvCxnSpPr>
          <p:cNvPr id="12" name="Straight Connector 11"/>
          <p:cNvCxnSpPr/>
          <p:nvPr/>
        </p:nvCxnSpPr>
        <p:spPr>
          <a:xfrm>
            <a:off x="7053263" y="5048250"/>
            <a:ext cx="0" cy="855059"/>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6487908" y="4933120"/>
            <a:ext cx="0" cy="855059"/>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428002" y="4639507"/>
            <a:ext cx="1059906" cy="400110"/>
          </a:xfrm>
          <a:prstGeom prst="rect">
            <a:avLst/>
          </a:prstGeom>
          <a:noFill/>
        </p:spPr>
        <p:txBody>
          <a:bodyPr wrap="none" rtlCol="0">
            <a:spAutoFit/>
          </a:bodyPr>
          <a:lstStyle/>
          <a:p>
            <a:r>
              <a:rPr lang="en-US" sz="1000" b="1" dirty="0" smtClean="0">
                <a:solidFill>
                  <a:srgbClr val="FF0000"/>
                </a:solidFill>
              </a:rPr>
              <a:t>Third Octet</a:t>
            </a:r>
          </a:p>
          <a:p>
            <a:r>
              <a:rPr lang="en-US" sz="1000" b="1" dirty="0" err="1" smtClean="0">
                <a:solidFill>
                  <a:srgbClr val="FF0000"/>
                </a:solidFill>
              </a:rPr>
              <a:t>Config</a:t>
            </a:r>
            <a:r>
              <a:rPr lang="en-US" sz="1000" b="1" dirty="0" smtClean="0">
                <a:solidFill>
                  <a:srgbClr val="FF0000"/>
                </a:solidFill>
              </a:rPr>
              <a:t> Octet </a:t>
            </a:r>
            <a:r>
              <a:rPr lang="en-US" sz="1000" b="1" dirty="0">
                <a:solidFill>
                  <a:srgbClr val="FF0000"/>
                </a:solidFill>
              </a:rPr>
              <a:t>0</a:t>
            </a:r>
          </a:p>
        </p:txBody>
      </p:sp>
      <p:cxnSp>
        <p:nvCxnSpPr>
          <p:cNvPr id="11" name="Straight Connector 10"/>
          <p:cNvCxnSpPr/>
          <p:nvPr/>
        </p:nvCxnSpPr>
        <p:spPr>
          <a:xfrm>
            <a:off x="6657792" y="4570927"/>
            <a:ext cx="0" cy="1252965"/>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6089333" y="4338873"/>
            <a:ext cx="1168910" cy="246221"/>
          </a:xfrm>
          <a:prstGeom prst="rect">
            <a:avLst/>
          </a:prstGeom>
        </p:spPr>
        <p:txBody>
          <a:bodyPr wrap="none">
            <a:spAutoFit/>
          </a:bodyPr>
          <a:lstStyle/>
          <a:p>
            <a:r>
              <a:rPr lang="en-US" sz="1000" b="1" dirty="0" smtClean="0">
                <a:solidFill>
                  <a:srgbClr val="FF0000"/>
                </a:solidFill>
              </a:rPr>
              <a:t>1</a:t>
            </a:r>
            <a:r>
              <a:rPr lang="en-US" sz="1000" b="1" baseline="30000" dirty="0" smtClean="0">
                <a:solidFill>
                  <a:srgbClr val="FF0000"/>
                </a:solidFill>
              </a:rPr>
              <a:t>st</a:t>
            </a:r>
            <a:r>
              <a:rPr lang="en-US" sz="1000" b="1" dirty="0" smtClean="0">
                <a:solidFill>
                  <a:srgbClr val="FF0000"/>
                </a:solidFill>
              </a:rPr>
              <a:t> Octet, 2</a:t>
            </a:r>
            <a:r>
              <a:rPr lang="en-US" sz="1000" b="1" baseline="30000" dirty="0" smtClean="0">
                <a:solidFill>
                  <a:srgbClr val="FF0000"/>
                </a:solidFill>
              </a:rPr>
              <a:t>nd</a:t>
            </a:r>
            <a:r>
              <a:rPr lang="en-US" sz="1000" b="1" dirty="0" smtClean="0">
                <a:solidFill>
                  <a:srgbClr val="FF0000"/>
                </a:solidFill>
              </a:rPr>
              <a:t> mf </a:t>
            </a:r>
            <a:endParaRPr lang="en-US" sz="1000" dirty="0"/>
          </a:p>
        </p:txBody>
      </p:sp>
    </p:spTree>
    <p:extLst>
      <p:ext uri="{BB962C8B-B14F-4D97-AF65-F5344CB8AC3E}">
        <p14:creationId xmlns:p14="http://schemas.microsoft.com/office/powerpoint/2010/main" val="2510351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86200"/>
            <a:ext cx="7772400" cy="1470025"/>
          </a:xfrm>
        </p:spPr>
        <p:txBody>
          <a:bodyPr>
            <a:normAutofit fontScale="90000"/>
          </a:bodyPr>
          <a:lstStyle/>
          <a:p>
            <a:pPr algn="l"/>
            <a:r>
              <a:rPr lang="en-US" sz="1400" dirty="0" smtClean="0"/>
              <a:t>Oct 0 = ADJCNT</a:t>
            </a:r>
            <a:br>
              <a:rPr lang="en-US" sz="1400" dirty="0" smtClean="0"/>
            </a:br>
            <a:r>
              <a:rPr lang="en-US" sz="1400" dirty="0" smtClean="0"/>
              <a:t>Oct 1 = ADJDIR</a:t>
            </a:r>
            <a:br>
              <a:rPr lang="en-US" sz="1400" dirty="0" smtClean="0"/>
            </a:br>
            <a:r>
              <a:rPr lang="en-US" sz="1400" dirty="0" smtClean="0"/>
              <a:t>Oct 2 = Lane ID</a:t>
            </a:r>
            <a:br>
              <a:rPr lang="en-US" sz="1400" dirty="0" smtClean="0"/>
            </a:br>
            <a:r>
              <a:rPr lang="en-US" sz="1400" dirty="0" smtClean="0"/>
              <a:t>Oct 3 = # of Lanes</a:t>
            </a:r>
            <a:br>
              <a:rPr lang="en-US" sz="1400" dirty="0" smtClean="0"/>
            </a:br>
            <a:r>
              <a:rPr lang="en-US" sz="1400" dirty="0" smtClean="0"/>
              <a:t>Oct 4 = F </a:t>
            </a:r>
            <a:br>
              <a:rPr lang="en-US" sz="1400" dirty="0" smtClean="0"/>
            </a:br>
            <a:r>
              <a:rPr lang="en-US" sz="1400" dirty="0" smtClean="0"/>
              <a:t>Oct 5 = K</a:t>
            </a:r>
            <a:br>
              <a:rPr lang="en-US" sz="1400" dirty="0" smtClean="0"/>
            </a:br>
            <a:r>
              <a:rPr lang="en-US" sz="1400" dirty="0" smtClean="0"/>
              <a:t>Oct 6 = M</a:t>
            </a:r>
            <a:br>
              <a:rPr lang="en-US" sz="1400" dirty="0" smtClean="0"/>
            </a:br>
            <a:r>
              <a:rPr lang="en-US" sz="1400" dirty="0" smtClean="0"/>
              <a:t>Oct 7 = N</a:t>
            </a:r>
            <a:br>
              <a:rPr lang="en-US" sz="1400" dirty="0" smtClean="0"/>
            </a:br>
            <a:r>
              <a:rPr lang="en-US" sz="1400" dirty="0" smtClean="0"/>
              <a:t>Oct 8 = Subclass &amp; N’</a:t>
            </a:r>
            <a:br>
              <a:rPr lang="en-US" sz="1400" dirty="0" smtClean="0"/>
            </a:br>
            <a:r>
              <a:rPr lang="en-US" sz="1400" dirty="0" smtClean="0"/>
              <a:t>Oct 9 = S (4:0)</a:t>
            </a:r>
            <a:br>
              <a:rPr lang="en-US" sz="1400" dirty="0" smtClean="0"/>
            </a:br>
            <a:r>
              <a:rPr lang="en-US" sz="1400" dirty="0" smtClean="0"/>
              <a:t>Oct 10 = CF</a:t>
            </a:r>
            <a:br>
              <a:rPr lang="en-US" sz="1400" dirty="0" smtClean="0"/>
            </a:br>
            <a:r>
              <a:rPr lang="en-US" sz="1400" dirty="0" smtClean="0"/>
              <a:t>Oct 11 = </a:t>
            </a:r>
            <a:r>
              <a:rPr lang="en-US" sz="1400" dirty="0" err="1" smtClean="0"/>
              <a:t>Resv</a:t>
            </a:r>
            <a:r>
              <a:rPr lang="en-US" sz="1400" dirty="0" smtClean="0"/>
              <a:t/>
            </a:r>
            <a:br>
              <a:rPr lang="en-US" sz="1400" dirty="0" smtClean="0"/>
            </a:br>
            <a:r>
              <a:rPr lang="en-US" sz="1400" dirty="0" smtClean="0"/>
              <a:t>Oct 12 = </a:t>
            </a:r>
            <a:r>
              <a:rPr lang="en-US" sz="1400" dirty="0" err="1" smtClean="0"/>
              <a:t>Resv</a:t>
            </a:r>
            <a:r>
              <a:rPr lang="en-US" sz="1400" dirty="0" smtClean="0"/>
              <a:t/>
            </a:r>
            <a:br>
              <a:rPr lang="en-US" sz="1400" dirty="0" smtClean="0"/>
            </a:br>
            <a:r>
              <a:rPr lang="en-US" sz="1400" dirty="0" smtClean="0"/>
              <a:t>Oct 13 = Checksum   </a:t>
            </a:r>
            <a:br>
              <a:rPr lang="en-US" sz="1400" dirty="0" smtClean="0"/>
            </a:br>
            <a:r>
              <a:rPr lang="en-US" sz="1400" dirty="0"/>
              <a:t/>
            </a:r>
            <a:br>
              <a:rPr lang="en-US" sz="1400" dirty="0"/>
            </a:br>
            <a:r>
              <a:rPr lang="en-US" sz="1400" dirty="0" smtClean="0"/>
              <a:t>00 00 9C 1C   0F 01 07 03   23 2F 0D 01  3C 00 00 00     Lane DA0           LMFS = 8224</a:t>
            </a:r>
            <a:br>
              <a:rPr lang="en-US" sz="1400" dirty="0" smtClean="0"/>
            </a:br>
            <a:r>
              <a:rPr lang="en-US" sz="1400" dirty="0"/>
              <a:t>1</a:t>
            </a:r>
            <a:r>
              <a:rPr lang="en-US" sz="1400" dirty="0" smtClean="0"/>
              <a:t>   0    Q  R      </a:t>
            </a:r>
            <a:r>
              <a:rPr lang="en-US" sz="1400" dirty="0"/>
              <a:t>5</a:t>
            </a:r>
            <a:r>
              <a:rPr lang="en-US" sz="1400" dirty="0" smtClean="0"/>
              <a:t>   4   </a:t>
            </a:r>
            <a:r>
              <a:rPr lang="en-US" sz="1400" dirty="0"/>
              <a:t>3</a:t>
            </a:r>
            <a:r>
              <a:rPr lang="en-US" sz="1400" dirty="0" smtClean="0"/>
              <a:t>   2      9   8    7  6    13 12 11 10</a:t>
            </a:r>
            <a:br>
              <a:rPr lang="en-US" sz="1400" dirty="0" smtClean="0"/>
            </a:br>
            <a:r>
              <a:rPr lang="en-US" sz="1400" dirty="0" smtClean="0"/>
              <a:t>                         K   F   L   ID                    M   Checksum (octet 13) </a:t>
            </a: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78"/>
            <a:ext cx="8644872" cy="284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6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Getting pass ILAS</a:t>
            </a:r>
            <a:endParaRPr lang="en-US" dirty="0"/>
          </a:p>
        </p:txBody>
      </p:sp>
      <p:sp>
        <p:nvSpPr>
          <p:cNvPr id="3" name="Content Placeholder 2"/>
          <p:cNvSpPr>
            <a:spLocks noGrp="1"/>
          </p:cNvSpPr>
          <p:nvPr>
            <p:ph idx="1"/>
          </p:nvPr>
        </p:nvSpPr>
        <p:spPr>
          <a:xfrm>
            <a:off x="381000" y="914400"/>
            <a:ext cx="8229600" cy="5791200"/>
          </a:xfrm>
        </p:spPr>
        <p:txBody>
          <a:bodyPr>
            <a:normAutofit/>
          </a:bodyPr>
          <a:lstStyle/>
          <a:p>
            <a:r>
              <a:rPr lang="en-US" dirty="0" smtClean="0"/>
              <a:t>STEP6: Transition from ILAS to user data phase</a:t>
            </a:r>
          </a:p>
          <a:p>
            <a:pPr lvl="1"/>
            <a:r>
              <a:rPr lang="en-US" dirty="0" smtClean="0"/>
              <a:t>In the </a:t>
            </a:r>
            <a:r>
              <a:rPr lang="en-US" b="1" dirty="0" smtClean="0">
                <a:solidFill>
                  <a:schemeClr val="tx2"/>
                </a:solidFill>
              </a:rPr>
              <a:t>transmitter</a:t>
            </a:r>
            <a:r>
              <a:rPr lang="en-US" dirty="0" smtClean="0"/>
              <a:t>, this transition occurs at the next rising edge of frame clock after the last octet (K28.3 or /A/) of ILAS is transmitted.</a:t>
            </a:r>
          </a:p>
          <a:p>
            <a:pPr lvl="1">
              <a:buNone/>
            </a:pPr>
            <a:endParaRPr lang="en-US" dirty="0" smtClean="0"/>
          </a:p>
          <a:p>
            <a:pPr lvl="1"/>
            <a:r>
              <a:rPr lang="en-US" dirty="0" smtClean="0"/>
              <a:t>In the </a:t>
            </a:r>
            <a:r>
              <a:rPr lang="en-US" b="1" dirty="0" smtClean="0">
                <a:solidFill>
                  <a:schemeClr val="tx2"/>
                </a:solidFill>
              </a:rPr>
              <a:t>receiver</a:t>
            </a:r>
            <a:r>
              <a:rPr lang="en-US" dirty="0" smtClean="0"/>
              <a:t> this transition occurs at the rising edge of the LMFC clock when the last ILAS octet (K28.3 or /A/) is detected in the elastic buffers of all active lanes.</a:t>
            </a:r>
          </a:p>
          <a:p>
            <a:pPr lvl="2"/>
            <a:r>
              <a:rPr lang="en-US" dirty="0" smtClean="0"/>
              <a:t>The release point for the elastic buffers in the receiver can also be programmed to be RBD (Release Buffer Delay) frame clock cycles from an LMFC rising edge.</a:t>
            </a:r>
          </a:p>
          <a:p>
            <a:pPr lvl="2">
              <a:buNone/>
            </a:pPr>
            <a:endParaRPr lang="en-US" dirty="0" smtClean="0"/>
          </a:p>
          <a:p>
            <a:pPr lvl="1"/>
            <a:r>
              <a:rPr lang="en-US" dirty="0" smtClean="0"/>
              <a:t>The elastic buffers in the receiver  may overflow when inter-lane skew or LMFC clock period is too large compared to the buffer depth.</a:t>
            </a:r>
          </a:p>
          <a:p>
            <a:pPr lvl="2"/>
            <a:r>
              <a:rPr lang="en-US" dirty="0" smtClean="0"/>
              <a:t>Keep the inter-lane (or interconnect) skew below 3* max(UI,320ps)</a:t>
            </a:r>
          </a:p>
          <a:p>
            <a:pPr lvl="2"/>
            <a:r>
              <a:rPr lang="en-US" dirty="0" smtClean="0"/>
              <a:t>Reduce K (no of frames per multi-frame) when elastic buffer overflow occurs</a:t>
            </a:r>
          </a:p>
          <a:p>
            <a:pPr lvl="2"/>
            <a:endParaRPr lang="en-US" dirty="0" smtClean="0"/>
          </a:p>
        </p:txBody>
      </p:sp>
    </p:spTree>
    <p:extLst>
      <p:ext uri="{BB962C8B-B14F-4D97-AF65-F5344CB8AC3E}">
        <p14:creationId xmlns:p14="http://schemas.microsoft.com/office/powerpoint/2010/main" val="2716153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947420" y="3293684"/>
            <a:ext cx="7416800" cy="2990850"/>
          </a:xfrm>
          <a:prstGeom prst="rect">
            <a:avLst/>
          </a:prstGeom>
          <a:noFill/>
          <a:ln w="9525">
            <a:noFill/>
            <a:miter lim="800000"/>
            <a:headEnd/>
            <a:tailEnd/>
          </a:ln>
        </p:spPr>
      </p:pic>
      <p:sp>
        <p:nvSpPr>
          <p:cNvPr id="2" name="Title 1"/>
          <p:cNvSpPr>
            <a:spLocks noGrp="1"/>
          </p:cNvSpPr>
          <p:nvPr>
            <p:ph type="title"/>
          </p:nvPr>
        </p:nvSpPr>
        <p:spPr>
          <a:xfrm>
            <a:off x="251460" y="-213360"/>
            <a:ext cx="8915400" cy="1143000"/>
          </a:xfrm>
        </p:spPr>
        <p:txBody>
          <a:bodyPr>
            <a:normAutofit/>
          </a:bodyPr>
          <a:lstStyle/>
          <a:p>
            <a:r>
              <a:rPr lang="en-US" sz="2800" dirty="0" smtClean="0"/>
              <a:t>USER DATA PHASE-Alignment character insertion</a:t>
            </a:r>
            <a:endParaRPr lang="en-US" sz="2800" dirty="0"/>
          </a:p>
        </p:txBody>
      </p:sp>
      <p:sp>
        <p:nvSpPr>
          <p:cNvPr id="3" name="Content Placeholder 2"/>
          <p:cNvSpPr>
            <a:spLocks noGrp="1"/>
          </p:cNvSpPr>
          <p:nvPr>
            <p:ph idx="1"/>
          </p:nvPr>
        </p:nvSpPr>
        <p:spPr>
          <a:xfrm>
            <a:off x="381000" y="746760"/>
            <a:ext cx="8229600" cy="5638800"/>
          </a:xfrm>
        </p:spPr>
        <p:txBody>
          <a:bodyPr>
            <a:normAutofit/>
          </a:bodyPr>
          <a:lstStyle/>
          <a:p>
            <a:r>
              <a:rPr lang="en-US" dirty="0" smtClean="0"/>
              <a:t>STEP7: Transmitter sends user data and it becomes available at the output of the receiver</a:t>
            </a:r>
          </a:p>
          <a:p>
            <a:pPr lvl="1"/>
            <a:r>
              <a:rPr lang="en-US" dirty="0" smtClean="0"/>
              <a:t>For the </a:t>
            </a:r>
            <a:r>
              <a:rPr lang="en-US" dirty="0" err="1" smtClean="0"/>
              <a:t>testbench</a:t>
            </a:r>
            <a:r>
              <a:rPr lang="en-US" dirty="0" smtClean="0"/>
              <a:t>, a 16bit ramp is transmitted on lane1 and zero is transmitted on lane 0</a:t>
            </a:r>
          </a:p>
          <a:p>
            <a:pPr lvl="1"/>
            <a:r>
              <a:rPr lang="en-US" dirty="0" smtClean="0"/>
              <a:t>Transmitter inserts alignment characters for monitoring frame and multi-frame alignment (K28.7 = 7C and K28.3 = FC).</a:t>
            </a:r>
          </a:p>
          <a:p>
            <a:pPr lvl="1"/>
            <a:r>
              <a:rPr lang="en-US" dirty="0" smtClean="0"/>
              <a:t>Receiver replaces the alignment characters with the previous octet received at the same position</a:t>
            </a:r>
          </a:p>
          <a:p>
            <a:pPr lvl="2">
              <a:buNone/>
            </a:pPr>
            <a:endParaRPr lang="en-US" dirty="0" smtClean="0"/>
          </a:p>
        </p:txBody>
      </p:sp>
      <p:sp>
        <p:nvSpPr>
          <p:cNvPr id="5" name="Rectangle 4"/>
          <p:cNvSpPr/>
          <p:nvPr/>
        </p:nvSpPr>
        <p:spPr>
          <a:xfrm>
            <a:off x="947420" y="4176252"/>
            <a:ext cx="7416800" cy="360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888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943100"/>
            <a:ext cx="8968740" cy="1470025"/>
          </a:xfrm>
        </p:spPr>
        <p:txBody>
          <a:bodyPr/>
          <a:lstStyle/>
          <a:p>
            <a:r>
              <a:rPr lang="en-US" dirty="0"/>
              <a:t>Board Schematic &amp; Layout Guidelines</a:t>
            </a:r>
          </a:p>
        </p:txBody>
      </p:sp>
      <p:sp>
        <p:nvSpPr>
          <p:cNvPr id="4" name="Slide Number Placeholder 3"/>
          <p:cNvSpPr>
            <a:spLocks noGrp="1"/>
          </p:cNvSpPr>
          <p:nvPr>
            <p:ph type="sldNum" sz="quarter" idx="10"/>
          </p:nvPr>
        </p:nvSpPr>
        <p:spPr/>
        <p:txBody>
          <a:bodyPr/>
          <a:lstStyle/>
          <a:p>
            <a:pPr>
              <a:defRPr/>
            </a:pPr>
            <a:fld id="{1887EAEB-3ADF-4806-B940-C4B647C6A1D1}" type="slidenum">
              <a:rPr lang="en-US" smtClean="0"/>
              <a:pPr>
                <a:defRPr/>
              </a:pPr>
              <a:t>25</a:t>
            </a:fld>
            <a:endParaRPr lang="en-US"/>
          </a:p>
        </p:txBody>
      </p:sp>
    </p:spTree>
    <p:extLst>
      <p:ext uri="{BB962C8B-B14F-4D97-AF65-F5344CB8AC3E}">
        <p14:creationId xmlns:p14="http://schemas.microsoft.com/office/powerpoint/2010/main" val="2660013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236220"/>
            <a:ext cx="8305800" cy="6225540"/>
          </a:xfrm>
        </p:spPr>
        <p:txBody>
          <a:bodyPr rtlCol="0">
            <a:normAutofit lnSpcReduction="10000"/>
          </a:bodyPr>
          <a:lstStyle/>
          <a:p>
            <a:pPr marL="0" indent="0" algn="just">
              <a:buNone/>
              <a:defRPr/>
            </a:pPr>
            <a:endParaRPr lang="en-US" sz="2000" b="1" dirty="0" smtClean="0">
              <a:solidFill>
                <a:schemeClr val="tx2"/>
              </a:solidFill>
            </a:endParaRPr>
          </a:p>
          <a:p>
            <a:pPr algn="just">
              <a:buFont typeface="Wingdings" pitchFamily="2" charset="2"/>
              <a:buChar char="q"/>
              <a:defRPr/>
            </a:pPr>
            <a:r>
              <a:rPr lang="en-US" sz="1600" b="1" dirty="0" smtClean="0">
                <a:solidFill>
                  <a:schemeClr val="tx2"/>
                </a:solidFill>
                <a:latin typeface="+mj-lt"/>
              </a:rPr>
              <a:t>Timing Guidelines for Subclass 1</a:t>
            </a:r>
            <a:endParaRPr lang="en-US" sz="1600" dirty="0">
              <a:latin typeface="+mj-lt"/>
            </a:endParaRPr>
          </a:p>
          <a:p>
            <a:pPr algn="just">
              <a:defRPr/>
            </a:pPr>
            <a:r>
              <a:rPr lang="en-US" sz="1600" dirty="0" smtClean="0">
                <a:latin typeface="+mj-lt"/>
              </a:rPr>
              <a:t>SYSREF is a time critical signal in subclass 1 and must meet setup and hold time with respect to device clock. </a:t>
            </a:r>
          </a:p>
          <a:p>
            <a:pPr lvl="1" algn="just">
              <a:defRPr/>
            </a:pPr>
            <a:r>
              <a:rPr lang="en-US" sz="1600" dirty="0" smtClean="0">
                <a:latin typeface="+mj-lt"/>
              </a:rPr>
              <a:t>Can be routed as AC or DC coupled. If using AC coupling, cannot use pulse mode.</a:t>
            </a:r>
          </a:p>
          <a:p>
            <a:pPr lvl="1" algn="just">
              <a:defRPr/>
            </a:pPr>
            <a:r>
              <a:rPr lang="en-US" sz="1600" dirty="0" smtClean="0">
                <a:latin typeface="+mj-lt"/>
              </a:rPr>
              <a:t>If using DC coupling (</a:t>
            </a:r>
            <a:r>
              <a:rPr lang="en-US" sz="1600" b="1" dirty="0" smtClean="0">
                <a:solidFill>
                  <a:schemeClr val="tx2"/>
                </a:solidFill>
                <a:latin typeface="+mj-lt"/>
              </a:rPr>
              <a:t>preferred</a:t>
            </a:r>
            <a:r>
              <a:rPr lang="en-US" sz="1600" dirty="0" smtClean="0">
                <a:latin typeface="+mj-lt"/>
              </a:rPr>
              <a:t>), must make sure common mode is set properly at receiver. </a:t>
            </a:r>
          </a:p>
          <a:p>
            <a:pPr algn="just">
              <a:defRPr/>
            </a:pPr>
            <a:endParaRPr lang="en-US" sz="1600" dirty="0">
              <a:latin typeface="+mj-lt"/>
            </a:endParaRPr>
          </a:p>
          <a:p>
            <a:pPr algn="just">
              <a:defRPr/>
            </a:pPr>
            <a:r>
              <a:rPr lang="en-US" sz="1600" dirty="0" smtClean="0">
                <a:latin typeface="+mj-lt"/>
              </a:rPr>
              <a:t>Device clock and SYSREF across multiple converters must be aligned as close as possible </a:t>
            </a:r>
          </a:p>
          <a:p>
            <a:pPr lvl="1" algn="just">
              <a:defRPr/>
            </a:pPr>
            <a:r>
              <a:rPr lang="en-US" sz="1600" dirty="0" smtClean="0">
                <a:latin typeface="+mj-lt"/>
              </a:rPr>
              <a:t>Must have </a:t>
            </a:r>
            <a:r>
              <a:rPr lang="en-US" sz="1600" b="1" dirty="0" smtClean="0">
                <a:solidFill>
                  <a:schemeClr val="tx2"/>
                </a:solidFill>
                <a:latin typeface="+mj-lt"/>
              </a:rPr>
              <a:t>matched length </a:t>
            </a:r>
            <a:r>
              <a:rPr lang="en-US" sz="1600" dirty="0" smtClean="0">
                <a:latin typeface="+mj-lt"/>
              </a:rPr>
              <a:t>to all transmitters/receivers.</a:t>
            </a:r>
          </a:p>
          <a:p>
            <a:pPr lvl="1" algn="just">
              <a:defRPr/>
            </a:pPr>
            <a:r>
              <a:rPr lang="en-US" sz="1600" dirty="0" smtClean="0">
                <a:latin typeface="+mj-lt"/>
              </a:rPr>
              <a:t>If used as sampling clock for ADC, </a:t>
            </a:r>
            <a:r>
              <a:rPr lang="en-US" sz="1600" b="1" dirty="0" smtClean="0">
                <a:solidFill>
                  <a:schemeClr val="tx2"/>
                </a:solidFill>
                <a:latin typeface="+mj-lt"/>
              </a:rPr>
              <a:t>make sure to terminate properly</a:t>
            </a:r>
            <a:r>
              <a:rPr lang="en-US" sz="1600" dirty="0" smtClean="0">
                <a:latin typeface="+mj-lt"/>
              </a:rPr>
              <a:t>.</a:t>
            </a:r>
          </a:p>
          <a:p>
            <a:pPr marL="457200" lvl="1" indent="0" algn="just">
              <a:buNone/>
              <a:defRPr/>
            </a:pPr>
            <a:endParaRPr lang="en-US" sz="1600" dirty="0">
              <a:latin typeface="+mj-lt"/>
            </a:endParaRPr>
          </a:p>
          <a:p>
            <a:pPr algn="just">
              <a:defRPr/>
            </a:pPr>
            <a:r>
              <a:rPr lang="en-US" sz="1600" dirty="0" smtClean="0">
                <a:latin typeface="+mj-lt"/>
              </a:rPr>
              <a:t>SYNC signal to different ADCs can be skewed. However each SYNC must be sampled within same LMFC period. </a:t>
            </a:r>
          </a:p>
          <a:p>
            <a:pPr marL="0" indent="0" algn="just">
              <a:buNone/>
              <a:defRPr/>
            </a:pPr>
            <a:endParaRPr lang="en-US" sz="1600" dirty="0" smtClean="0">
              <a:latin typeface="+mj-lt"/>
            </a:endParaRPr>
          </a:p>
          <a:p>
            <a:r>
              <a:rPr lang="en-US" sz="1600" b="1" dirty="0" smtClean="0">
                <a:solidFill>
                  <a:schemeClr val="tx2"/>
                </a:solidFill>
                <a:latin typeface="+mj-lt"/>
              </a:rPr>
              <a:t>SERDES </a:t>
            </a:r>
            <a:r>
              <a:rPr lang="en-US" sz="1600" b="1" dirty="0">
                <a:solidFill>
                  <a:schemeClr val="tx2"/>
                </a:solidFill>
                <a:latin typeface="+mj-lt"/>
              </a:rPr>
              <a:t>interface should be AC coupled </a:t>
            </a:r>
            <a:r>
              <a:rPr lang="en-US" sz="1600" dirty="0">
                <a:latin typeface="+mj-lt"/>
              </a:rPr>
              <a:t>to isolate receiver and transmitter associated IO voltages, which allows each to operate with its own optimum common mode voltage.</a:t>
            </a:r>
          </a:p>
          <a:p>
            <a:pPr marL="0" indent="0">
              <a:buNone/>
            </a:pPr>
            <a:endParaRPr lang="en-US" sz="1600" dirty="0">
              <a:latin typeface="+mj-lt"/>
            </a:endParaRPr>
          </a:p>
          <a:p>
            <a:r>
              <a:rPr lang="en-US" sz="1600" dirty="0">
                <a:latin typeface="+mj-lt"/>
              </a:rPr>
              <a:t>Since SERDES output is 8b/10b encoded, this ensures the data is DC-balanced and thus can be AC coupled.</a:t>
            </a:r>
          </a:p>
          <a:p>
            <a:pPr algn="just">
              <a:defRPr/>
            </a:pPr>
            <a:endParaRPr lang="en-US" sz="1600" dirty="0"/>
          </a:p>
          <a:p>
            <a:pPr algn="just">
              <a:defRPr/>
            </a:pPr>
            <a:endParaRPr lang="en-US" sz="1500" dirty="0" smtClean="0"/>
          </a:p>
          <a:p>
            <a:pPr marL="457200" lvl="1" indent="0" algn="just">
              <a:buNone/>
              <a:defRPr/>
            </a:pPr>
            <a:endParaRPr lang="en-US" sz="1800" dirty="0" smtClean="0"/>
          </a:p>
          <a:p>
            <a:pPr marL="0" indent="0" algn="just">
              <a:buNone/>
              <a:defRPr/>
            </a:pPr>
            <a:endParaRPr lang="en-US" sz="800" dirty="0">
              <a:solidFill>
                <a:schemeClr val="tx2"/>
              </a:solidFill>
            </a:endParaRPr>
          </a:p>
          <a:p>
            <a:pPr marL="0" indent="0" algn="just">
              <a:buNone/>
              <a:defRPr/>
            </a:pPr>
            <a:endParaRPr lang="en-US" sz="1400" dirty="0" smtClean="0"/>
          </a:p>
          <a:p>
            <a:pPr algn="just">
              <a:defRPr/>
            </a:pPr>
            <a:endParaRPr lang="en-US" sz="900" dirty="0"/>
          </a:p>
          <a:p>
            <a:pPr algn="just" eaLnBrk="1" fontAlgn="auto" hangingPunct="1">
              <a:spcAft>
                <a:spcPts val="0"/>
              </a:spcAft>
              <a:buFont typeface="Arial" pitchFamily="34" charset="0"/>
              <a:buChar char="•"/>
              <a:defRPr/>
            </a:pPr>
            <a:endParaRPr lang="en-US" sz="800" dirty="0"/>
          </a:p>
          <a:p>
            <a:pPr algn="just" eaLnBrk="1" fontAlgn="auto" hangingPunct="1">
              <a:spcAft>
                <a:spcPts val="0"/>
              </a:spcAft>
              <a:buFont typeface="Arial" pitchFamily="34" charset="0"/>
              <a:buChar char="•"/>
              <a:defRPr/>
            </a:pPr>
            <a:endParaRPr lang="en-US" sz="1600" dirty="0" smtClean="0"/>
          </a:p>
          <a:p>
            <a:pPr algn="just" eaLnBrk="1" fontAlgn="auto" hangingPunct="1">
              <a:spcAft>
                <a:spcPts val="0"/>
              </a:spcAft>
              <a:buFont typeface="Wingdings" pitchFamily="2" charset="2"/>
              <a:buChar char="q"/>
              <a:defRPr/>
            </a:pPr>
            <a:endParaRPr lang="en-US" sz="3000" dirty="0" smtClean="0"/>
          </a:p>
          <a:p>
            <a:pPr algn="just" eaLnBrk="1" fontAlgn="auto" hangingPunct="1">
              <a:spcAft>
                <a:spcPts val="0"/>
              </a:spcAft>
              <a:buFont typeface="Wingdings" pitchFamily="2" charset="2"/>
              <a:buChar char="q"/>
              <a:defRPr/>
            </a:pPr>
            <a:endParaRPr lang="en-US" sz="3600" dirty="0" smtClean="0"/>
          </a:p>
          <a:p>
            <a:pPr marL="0" indent="0" algn="just" eaLnBrk="1" fontAlgn="auto" hangingPunct="1">
              <a:spcAft>
                <a:spcPts val="0"/>
              </a:spcAft>
              <a:buFont typeface="Arial" pitchFamily="34" charset="0"/>
              <a:buNone/>
              <a:defRPr/>
            </a:pPr>
            <a:endParaRPr lang="en-US" sz="1600" dirty="0" smtClean="0"/>
          </a:p>
        </p:txBody>
      </p:sp>
      <p:sp>
        <p:nvSpPr>
          <p:cNvPr id="35843" name="Title 1"/>
          <p:cNvSpPr txBox="1">
            <a:spLocks/>
          </p:cNvSpPr>
          <p:nvPr/>
        </p:nvSpPr>
        <p:spPr bwMode="auto">
          <a:xfrm>
            <a:off x="457200" y="-76200"/>
            <a:ext cx="8229600" cy="1143000"/>
          </a:xfrm>
          <a:prstGeom prst="rect">
            <a:avLst/>
          </a:prstGeom>
          <a:noFill/>
          <a:ln w="9525">
            <a:noFill/>
            <a:miter lim="800000"/>
            <a:headEnd/>
            <a:tailEnd/>
          </a:ln>
        </p:spPr>
        <p:txBody>
          <a:bodyPr anchor="ctr"/>
          <a:lstStyle/>
          <a:p>
            <a:r>
              <a:rPr lang="en-US" sz="3200" dirty="0" smtClean="0">
                <a:latin typeface="Calibri" pitchFamily="34" charset="0"/>
              </a:rPr>
              <a:t>                     </a:t>
            </a:r>
            <a:r>
              <a:rPr lang="en-US" sz="3200" b="1" dirty="0" smtClean="0">
                <a:solidFill>
                  <a:schemeClr val="tx2"/>
                </a:solidFill>
                <a:latin typeface="+mj-lt"/>
                <a:cs typeface="Arial" panose="020B0604020202020204" pitchFamily="34" charset="0"/>
              </a:rPr>
              <a:t>CLOCKING TIMING</a:t>
            </a:r>
            <a:r>
              <a:rPr lang="en-US" sz="3200" b="1" dirty="0" smtClean="0">
                <a:solidFill>
                  <a:schemeClr val="tx2"/>
                </a:solidFill>
                <a:latin typeface="Calibri" pitchFamily="34" charset="0"/>
              </a:rPr>
              <a:t>  </a:t>
            </a:r>
          </a:p>
          <a:p>
            <a:r>
              <a:rPr lang="en-US" sz="3200" dirty="0" smtClean="0">
                <a:latin typeface="Calibri" pitchFamily="34" charset="0"/>
              </a:rPr>
              <a:t>                             </a:t>
            </a:r>
            <a:endParaRPr lang="en-US" sz="3200" dirty="0">
              <a:latin typeface="Calibri" pitchFamily="34" charset="0"/>
            </a:endParaRPr>
          </a:p>
        </p:txBody>
      </p:sp>
    </p:spTree>
    <p:extLst>
      <p:ext uri="{BB962C8B-B14F-4D97-AF65-F5344CB8AC3E}">
        <p14:creationId xmlns:p14="http://schemas.microsoft.com/office/powerpoint/2010/main" val="47934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txBox="1">
            <a:spLocks/>
          </p:cNvSpPr>
          <p:nvPr/>
        </p:nvSpPr>
        <p:spPr bwMode="auto">
          <a:xfrm>
            <a:off x="-464820" y="-22860"/>
            <a:ext cx="8686800" cy="1143000"/>
          </a:xfrm>
          <a:prstGeom prst="rect">
            <a:avLst/>
          </a:prstGeom>
          <a:noFill/>
          <a:ln w="9525">
            <a:noFill/>
            <a:miter lim="800000"/>
            <a:headEnd/>
            <a:tailEnd/>
          </a:ln>
        </p:spPr>
        <p:txBody>
          <a:bodyPr anchor="ctr"/>
          <a:lstStyle/>
          <a:p>
            <a:r>
              <a:rPr lang="en-US" sz="3200" dirty="0" smtClean="0">
                <a:latin typeface="Calibri" pitchFamily="34" charset="0"/>
              </a:rPr>
              <a:t>                     </a:t>
            </a:r>
            <a:r>
              <a:rPr lang="en-US" sz="3200" b="1" dirty="0" smtClean="0">
                <a:solidFill>
                  <a:schemeClr val="tx2"/>
                </a:solidFill>
                <a:latin typeface="Calibri" pitchFamily="34" charset="0"/>
              </a:rPr>
              <a:t>LMK04828 JESD204B Clocking Solution  </a:t>
            </a:r>
          </a:p>
          <a:p>
            <a:r>
              <a:rPr lang="en-US" sz="3200" dirty="0" smtClean="0">
                <a:latin typeface="Calibri" pitchFamily="34" charset="0"/>
              </a:rPr>
              <a:t>                             </a:t>
            </a:r>
            <a:endParaRPr lang="en-US" sz="3200" dirty="0">
              <a:latin typeface="Calibri" pitchFamily="34" charset="0"/>
            </a:endParaRPr>
          </a:p>
        </p:txBody>
      </p:sp>
      <p:pic>
        <p:nvPicPr>
          <p:cNvPr id="117762" name="Picture 2"/>
          <p:cNvPicPr>
            <a:picLocks noGrp="1" noChangeAspect="1" noChangeArrowheads="1"/>
          </p:cNvPicPr>
          <p:nvPr>
            <p:ph idx="1"/>
          </p:nvPr>
        </p:nvPicPr>
        <p:blipFill>
          <a:blip r:embed="rId3" cstate="print"/>
          <a:srcRect/>
          <a:stretch>
            <a:fillRect/>
          </a:stretch>
        </p:blipFill>
        <p:spPr bwMode="auto">
          <a:xfrm>
            <a:off x="228600" y="838200"/>
            <a:ext cx="4715139" cy="5410200"/>
          </a:xfrm>
          <a:prstGeom prst="rect">
            <a:avLst/>
          </a:prstGeom>
          <a:noFill/>
          <a:ln w="9525">
            <a:noFill/>
            <a:miter lim="800000"/>
            <a:headEnd/>
            <a:tailEnd/>
          </a:ln>
        </p:spPr>
      </p:pic>
      <p:sp>
        <p:nvSpPr>
          <p:cNvPr id="7" name="Rectangle 6"/>
          <p:cNvSpPr/>
          <p:nvPr/>
        </p:nvSpPr>
        <p:spPr>
          <a:xfrm>
            <a:off x="5486400" y="2133600"/>
            <a:ext cx="3469861" cy="3416320"/>
          </a:xfrm>
          <a:prstGeom prst="rect">
            <a:avLst/>
          </a:prstGeom>
          <a:solidFill>
            <a:srgbClr val="00B0F0"/>
          </a:solidFill>
        </p:spPr>
        <p:txBody>
          <a:bodyPr wrap="none">
            <a:spAutoFit/>
          </a:bodyPr>
          <a:lstStyle/>
          <a:p>
            <a:pPr>
              <a:buFont typeface="Arial" pitchFamily="34" charset="0"/>
              <a:buChar char="•"/>
            </a:pPr>
            <a:r>
              <a:rPr lang="en-US" dirty="0" smtClean="0">
                <a:latin typeface="Calibri" pitchFamily="34" charset="0"/>
              </a:rPr>
              <a:t> 7 Device CLK / SYSREF pairs </a:t>
            </a:r>
          </a:p>
          <a:p>
            <a:endParaRPr lang="en-US" dirty="0" smtClean="0">
              <a:latin typeface="Calibri" pitchFamily="34" charset="0"/>
            </a:endParaRPr>
          </a:p>
          <a:p>
            <a:pPr>
              <a:buFont typeface="Arial" pitchFamily="34" charset="0"/>
              <a:buChar char="•"/>
            </a:pPr>
            <a:r>
              <a:rPr lang="en-US" dirty="0" smtClean="0">
                <a:latin typeface="Calibri" pitchFamily="34" charset="0"/>
              </a:rPr>
              <a:t> Low Jitter clock source </a:t>
            </a:r>
          </a:p>
          <a:p>
            <a:endParaRPr lang="en-US" dirty="0" smtClean="0">
              <a:latin typeface="Calibri" pitchFamily="34" charset="0"/>
            </a:endParaRPr>
          </a:p>
          <a:p>
            <a:pPr>
              <a:buFont typeface="Arial" pitchFamily="34" charset="0"/>
              <a:buChar char="•"/>
            </a:pPr>
            <a:r>
              <a:rPr lang="en-US" dirty="0" smtClean="0">
                <a:latin typeface="Calibri" pitchFamily="34" charset="0"/>
              </a:rPr>
              <a:t> SYSREF Disable feature</a:t>
            </a:r>
          </a:p>
          <a:p>
            <a:endParaRPr lang="en-US" dirty="0" smtClean="0">
              <a:latin typeface="Calibri" pitchFamily="34" charset="0"/>
            </a:endParaRPr>
          </a:p>
          <a:p>
            <a:pPr>
              <a:buFont typeface="Arial" pitchFamily="34" charset="0"/>
              <a:buChar char="•"/>
            </a:pPr>
            <a:r>
              <a:rPr lang="en-US" dirty="0" smtClean="0">
                <a:latin typeface="Calibri" pitchFamily="34" charset="0"/>
              </a:rPr>
              <a:t> Delay options</a:t>
            </a:r>
          </a:p>
          <a:p>
            <a:endParaRPr lang="en-US" dirty="0" smtClean="0">
              <a:latin typeface="Calibri" pitchFamily="34" charset="0"/>
            </a:endParaRPr>
          </a:p>
          <a:p>
            <a:pPr>
              <a:buFont typeface="Arial" pitchFamily="34" charset="0"/>
              <a:buChar char="•"/>
            </a:pPr>
            <a:r>
              <a:rPr lang="en-US" dirty="0" smtClean="0">
                <a:latin typeface="Calibri" pitchFamily="34" charset="0"/>
              </a:rPr>
              <a:t> LVPECL, LVDS, HSDS outputs</a:t>
            </a:r>
          </a:p>
          <a:p>
            <a:endParaRPr lang="en-US" dirty="0" smtClean="0">
              <a:latin typeface="Calibri" pitchFamily="34" charset="0"/>
            </a:endParaRPr>
          </a:p>
          <a:p>
            <a:pPr>
              <a:buFont typeface="Arial" pitchFamily="34" charset="0"/>
              <a:buChar char="•"/>
            </a:pPr>
            <a:r>
              <a:rPr lang="en-US" dirty="0" smtClean="0">
                <a:latin typeface="Calibri" pitchFamily="34" charset="0"/>
              </a:rPr>
              <a:t> Supports Clock Distribution mode</a:t>
            </a:r>
          </a:p>
          <a:p>
            <a:r>
              <a:rPr lang="en-US" dirty="0" smtClean="0">
                <a:latin typeface="Calibri" pitchFamily="34" charset="0"/>
              </a:rPr>
              <a:t>   using external clock source</a:t>
            </a:r>
            <a:endParaRPr lang="en-US" dirty="0"/>
          </a:p>
        </p:txBody>
      </p:sp>
    </p:spTree>
    <p:extLst>
      <p:ext uri="{BB962C8B-B14F-4D97-AF65-F5344CB8AC3E}">
        <p14:creationId xmlns:p14="http://schemas.microsoft.com/office/powerpoint/2010/main" val="3972515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
            <a:ext cx="8305800" cy="6720840"/>
          </a:xfrm>
        </p:spPr>
        <p:txBody>
          <a:bodyPr rtlCol="0">
            <a:normAutofit fontScale="47500" lnSpcReduction="20000"/>
          </a:bodyPr>
          <a:lstStyle/>
          <a:p>
            <a:pPr marL="0" indent="0" algn="just">
              <a:buNone/>
              <a:defRPr/>
            </a:pPr>
            <a:endParaRPr lang="en-US" sz="2000" b="1" dirty="0" smtClean="0">
              <a:solidFill>
                <a:schemeClr val="tx2"/>
              </a:solidFill>
            </a:endParaRPr>
          </a:p>
          <a:p>
            <a:pPr algn="just">
              <a:buFont typeface="Wingdings" pitchFamily="2" charset="2"/>
              <a:buChar char="q"/>
              <a:defRPr/>
            </a:pPr>
            <a:r>
              <a:rPr lang="en-US" sz="4000" b="1" dirty="0" smtClean="0">
                <a:solidFill>
                  <a:schemeClr val="tx2"/>
                </a:solidFill>
              </a:rPr>
              <a:t>   </a:t>
            </a:r>
            <a:r>
              <a:rPr lang="en-US" sz="3800" b="1" dirty="0" smtClean="0">
                <a:solidFill>
                  <a:schemeClr val="tx2"/>
                </a:solidFill>
              </a:rPr>
              <a:t>Board material</a:t>
            </a:r>
          </a:p>
          <a:p>
            <a:pPr marL="0" indent="0" algn="just">
              <a:buNone/>
              <a:defRPr/>
            </a:pPr>
            <a:endParaRPr lang="en-US" sz="3800" dirty="0"/>
          </a:p>
          <a:p>
            <a:pPr algn="just">
              <a:defRPr/>
            </a:pPr>
            <a:r>
              <a:rPr lang="en-US" sz="3800" dirty="0" smtClean="0"/>
              <a:t>When designing for signal speeds above 3Gbps, special PCB materials with a </a:t>
            </a:r>
            <a:r>
              <a:rPr lang="en-US" sz="3800" dirty="0" err="1" smtClean="0"/>
              <a:t>Df</a:t>
            </a:r>
            <a:r>
              <a:rPr lang="en-US" sz="3800" dirty="0" smtClean="0"/>
              <a:t> (loss factor) of .004 or less should be used.</a:t>
            </a:r>
          </a:p>
          <a:p>
            <a:pPr lvl="1" algn="just">
              <a:defRPr/>
            </a:pPr>
            <a:r>
              <a:rPr lang="en-US" sz="3800" dirty="0" err="1" smtClean="0"/>
              <a:t>Megtron</a:t>
            </a:r>
            <a:r>
              <a:rPr lang="en-US" sz="3800" dirty="0" smtClean="0"/>
              <a:t> 6 (used on TI TSW14J56EVM which runs at 12.5Gbps)</a:t>
            </a:r>
          </a:p>
          <a:p>
            <a:pPr lvl="1" algn="just">
              <a:defRPr/>
            </a:pPr>
            <a:r>
              <a:rPr lang="en-US" sz="3800" dirty="0" smtClean="0"/>
              <a:t>Rogers </a:t>
            </a:r>
          </a:p>
          <a:p>
            <a:pPr marL="341312" lvl="1" indent="0" algn="just">
              <a:buNone/>
              <a:defRPr/>
            </a:pPr>
            <a:endParaRPr lang="en-US" sz="3800" dirty="0" smtClean="0"/>
          </a:p>
          <a:p>
            <a:pPr algn="just">
              <a:defRPr/>
            </a:pPr>
            <a:r>
              <a:rPr lang="en-US" sz="3800" dirty="0" smtClean="0"/>
              <a:t>Mix high speed material with standard material to save on cost</a:t>
            </a:r>
          </a:p>
          <a:p>
            <a:pPr lvl="1" algn="just">
              <a:defRPr/>
            </a:pPr>
            <a:r>
              <a:rPr lang="en-US" sz="3800" dirty="0" smtClean="0"/>
              <a:t>Route High Speed </a:t>
            </a:r>
            <a:r>
              <a:rPr lang="en-US" sz="3800" dirty="0" err="1" smtClean="0"/>
              <a:t>Serdes</a:t>
            </a:r>
            <a:r>
              <a:rPr lang="en-US" sz="3800" dirty="0" smtClean="0"/>
              <a:t> traces with special PCB material </a:t>
            </a:r>
          </a:p>
          <a:p>
            <a:pPr lvl="1" algn="just">
              <a:defRPr/>
            </a:pPr>
            <a:r>
              <a:rPr lang="en-US" sz="3800" dirty="0" smtClean="0"/>
              <a:t>Remaining traces routed on 370HR</a:t>
            </a:r>
          </a:p>
          <a:p>
            <a:pPr lvl="1" algn="just">
              <a:defRPr/>
            </a:pPr>
            <a:r>
              <a:rPr lang="en-US" sz="3800" dirty="0" smtClean="0"/>
              <a:t>Saved ~ 36% on board cost on TSW14J56EVM</a:t>
            </a:r>
          </a:p>
          <a:p>
            <a:pPr lvl="1" algn="just">
              <a:buNone/>
              <a:defRPr/>
            </a:pPr>
            <a:endParaRPr lang="en-US" sz="3800" dirty="0"/>
          </a:p>
          <a:p>
            <a:pPr algn="just">
              <a:defRPr/>
            </a:pPr>
            <a:r>
              <a:rPr lang="en-US" sz="3800" dirty="0" smtClean="0"/>
              <a:t>Board shop has reported that 370HR can be used up to 10GHz with very short traces (1-3 inches)</a:t>
            </a:r>
          </a:p>
          <a:p>
            <a:pPr lvl="1" algn="just">
              <a:defRPr/>
            </a:pPr>
            <a:r>
              <a:rPr lang="en-US" sz="3800" dirty="0" smtClean="0"/>
              <a:t>Suggest </a:t>
            </a:r>
            <a:r>
              <a:rPr lang="en-US" sz="3800" b="1" dirty="0" smtClean="0">
                <a:solidFill>
                  <a:schemeClr val="tx2"/>
                </a:solidFill>
              </a:rPr>
              <a:t>running signal integrity </a:t>
            </a:r>
            <a:r>
              <a:rPr lang="en-US" sz="3800" dirty="0" smtClean="0"/>
              <a:t>simulation before attempting this</a:t>
            </a:r>
          </a:p>
          <a:p>
            <a:pPr marL="0" indent="0" algn="just">
              <a:buNone/>
              <a:defRPr/>
            </a:pPr>
            <a:endParaRPr lang="en-US" sz="3800" dirty="0" smtClean="0"/>
          </a:p>
          <a:p>
            <a:pPr algn="just">
              <a:defRPr/>
            </a:pPr>
            <a:r>
              <a:rPr lang="en-US" sz="3800" dirty="0" smtClean="0"/>
              <a:t>370HR  </a:t>
            </a:r>
            <a:r>
              <a:rPr lang="en-US" sz="3800" dirty="0"/>
              <a:t>has  been successfully used up to 6.5Gbps on our </a:t>
            </a:r>
            <a:r>
              <a:rPr lang="en-US" sz="3800" dirty="0" smtClean="0"/>
              <a:t>TSW14J50EVM </a:t>
            </a:r>
            <a:r>
              <a:rPr lang="en-US" sz="3800" dirty="0"/>
              <a:t>low cost solution </a:t>
            </a:r>
            <a:r>
              <a:rPr lang="en-US" sz="3800" dirty="0" smtClean="0"/>
              <a:t>board.</a:t>
            </a:r>
          </a:p>
          <a:p>
            <a:pPr marL="0" indent="0" algn="just">
              <a:buNone/>
              <a:defRPr/>
            </a:pPr>
            <a:endParaRPr lang="en-US" sz="3000" dirty="0" smtClean="0"/>
          </a:p>
          <a:p>
            <a:pPr algn="just">
              <a:defRPr/>
            </a:pPr>
            <a:endParaRPr lang="en-US" sz="3000" dirty="0" smtClean="0"/>
          </a:p>
          <a:p>
            <a:pPr lvl="1" algn="just">
              <a:buNone/>
              <a:defRPr/>
            </a:pPr>
            <a:endParaRPr lang="en-US" sz="1400" dirty="0" smtClean="0"/>
          </a:p>
          <a:p>
            <a:pPr lvl="1" algn="just">
              <a:defRPr/>
            </a:pPr>
            <a:endParaRPr lang="en-US" sz="1100" dirty="0" smtClean="0"/>
          </a:p>
          <a:p>
            <a:pPr lvl="1" algn="just">
              <a:defRPr/>
            </a:pPr>
            <a:endParaRPr lang="en-US" sz="1100" dirty="0" smtClean="0"/>
          </a:p>
          <a:p>
            <a:pPr lvl="1" algn="just">
              <a:defRPr/>
            </a:pPr>
            <a:endParaRPr lang="en-US" sz="1100" dirty="0" smtClean="0"/>
          </a:p>
          <a:p>
            <a:pPr>
              <a:buNone/>
            </a:pPr>
            <a:r>
              <a:rPr lang="en-US" dirty="0" smtClean="0"/>
              <a:t> </a:t>
            </a:r>
          </a:p>
          <a:p>
            <a:pPr lvl="1" algn="just">
              <a:defRPr/>
            </a:pPr>
            <a:endParaRPr lang="en-US" sz="1100" dirty="0" smtClean="0"/>
          </a:p>
          <a:p>
            <a:pPr marL="457200" lvl="1" indent="0" algn="just">
              <a:buNone/>
              <a:defRPr/>
            </a:pPr>
            <a:endParaRPr lang="en-US" sz="1800" dirty="0" smtClean="0"/>
          </a:p>
          <a:p>
            <a:pPr marL="0" indent="0" algn="just">
              <a:buNone/>
              <a:defRPr/>
            </a:pPr>
            <a:endParaRPr lang="en-US" sz="800" dirty="0">
              <a:solidFill>
                <a:schemeClr val="tx2"/>
              </a:solidFill>
            </a:endParaRPr>
          </a:p>
          <a:p>
            <a:pPr marL="0" indent="0" algn="just">
              <a:buNone/>
              <a:defRPr/>
            </a:pPr>
            <a:endParaRPr lang="en-US" sz="1400" dirty="0" smtClean="0"/>
          </a:p>
          <a:p>
            <a:pPr algn="just">
              <a:defRPr/>
            </a:pPr>
            <a:endParaRPr lang="en-US" sz="900" dirty="0"/>
          </a:p>
          <a:p>
            <a:pPr algn="just" eaLnBrk="1" fontAlgn="auto" hangingPunct="1">
              <a:spcAft>
                <a:spcPts val="0"/>
              </a:spcAft>
              <a:buFont typeface="Arial" pitchFamily="34" charset="0"/>
              <a:buChar char="•"/>
              <a:defRPr/>
            </a:pPr>
            <a:endParaRPr lang="en-US" sz="800" dirty="0"/>
          </a:p>
          <a:p>
            <a:pPr algn="just" eaLnBrk="1" fontAlgn="auto" hangingPunct="1">
              <a:spcAft>
                <a:spcPts val="0"/>
              </a:spcAft>
              <a:buFont typeface="Arial" pitchFamily="34" charset="0"/>
              <a:buChar char="•"/>
              <a:defRPr/>
            </a:pPr>
            <a:endParaRPr lang="en-US" sz="1600" dirty="0" smtClean="0"/>
          </a:p>
          <a:p>
            <a:pPr algn="just" eaLnBrk="1" fontAlgn="auto" hangingPunct="1">
              <a:spcAft>
                <a:spcPts val="0"/>
              </a:spcAft>
              <a:buFont typeface="Wingdings" pitchFamily="2" charset="2"/>
              <a:buChar char="q"/>
              <a:defRPr/>
            </a:pPr>
            <a:endParaRPr lang="en-US" sz="3000" dirty="0" smtClean="0"/>
          </a:p>
          <a:p>
            <a:pPr algn="just" eaLnBrk="1" fontAlgn="auto" hangingPunct="1">
              <a:spcAft>
                <a:spcPts val="0"/>
              </a:spcAft>
              <a:buFont typeface="Wingdings" pitchFamily="2" charset="2"/>
              <a:buChar char="q"/>
              <a:defRPr/>
            </a:pPr>
            <a:endParaRPr lang="en-US" sz="3600" dirty="0" smtClean="0"/>
          </a:p>
          <a:p>
            <a:pPr marL="0" indent="0" algn="just" eaLnBrk="1" fontAlgn="auto" hangingPunct="1">
              <a:spcAft>
                <a:spcPts val="0"/>
              </a:spcAft>
              <a:buFont typeface="Arial" pitchFamily="34" charset="0"/>
              <a:buNone/>
              <a:defRPr/>
            </a:pPr>
            <a:endParaRPr lang="en-US" sz="1600" dirty="0" smtClean="0"/>
          </a:p>
        </p:txBody>
      </p:sp>
      <p:sp>
        <p:nvSpPr>
          <p:cNvPr id="35843" name="Title 1"/>
          <p:cNvSpPr txBox="1">
            <a:spLocks/>
          </p:cNvSpPr>
          <p:nvPr/>
        </p:nvSpPr>
        <p:spPr bwMode="auto">
          <a:xfrm>
            <a:off x="533400" y="-7620"/>
            <a:ext cx="8229600" cy="1143000"/>
          </a:xfrm>
          <a:prstGeom prst="rect">
            <a:avLst/>
          </a:prstGeom>
          <a:noFill/>
          <a:ln w="9525">
            <a:noFill/>
            <a:miter lim="800000"/>
            <a:headEnd/>
            <a:tailEnd/>
          </a:ln>
        </p:spPr>
        <p:txBody>
          <a:bodyPr anchor="ctr"/>
          <a:lstStyle/>
          <a:p>
            <a:r>
              <a:rPr lang="en-US" sz="3200" dirty="0" smtClean="0">
                <a:latin typeface="Calibri" pitchFamily="34" charset="0"/>
              </a:rPr>
              <a:t>                            </a:t>
            </a:r>
            <a:r>
              <a:rPr lang="en-US" sz="3200" b="1" dirty="0" smtClean="0">
                <a:solidFill>
                  <a:schemeClr val="tx2"/>
                </a:solidFill>
                <a:latin typeface="Calibri" pitchFamily="34" charset="0"/>
              </a:rPr>
              <a:t>PCB Info  </a:t>
            </a:r>
          </a:p>
          <a:p>
            <a:r>
              <a:rPr lang="en-US" sz="3200" dirty="0" smtClean="0">
                <a:latin typeface="Calibri" pitchFamily="34" charset="0"/>
              </a:rPr>
              <a:t>                               </a:t>
            </a:r>
            <a:endParaRPr lang="en-US" sz="3200" dirty="0">
              <a:latin typeface="Calibri" pitchFamily="34" charset="0"/>
            </a:endParaRPr>
          </a:p>
        </p:txBody>
      </p:sp>
    </p:spTree>
    <p:extLst>
      <p:ext uri="{BB962C8B-B14F-4D97-AF65-F5344CB8AC3E}">
        <p14:creationId xmlns:p14="http://schemas.microsoft.com/office/powerpoint/2010/main" val="184221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txBox="1">
            <a:spLocks/>
          </p:cNvSpPr>
          <p:nvPr/>
        </p:nvSpPr>
        <p:spPr bwMode="auto">
          <a:xfrm>
            <a:off x="457200" y="-76200"/>
            <a:ext cx="8229600" cy="1143000"/>
          </a:xfrm>
          <a:prstGeom prst="rect">
            <a:avLst/>
          </a:prstGeom>
          <a:noFill/>
          <a:ln w="9525">
            <a:noFill/>
            <a:miter lim="800000"/>
            <a:headEnd/>
            <a:tailEnd/>
          </a:ln>
        </p:spPr>
        <p:txBody>
          <a:bodyPr anchor="ctr"/>
          <a:lstStyle/>
          <a:p>
            <a:r>
              <a:rPr lang="en-US" sz="3200" dirty="0" smtClean="0">
                <a:latin typeface="Calibri" pitchFamily="34" charset="0"/>
              </a:rPr>
              <a:t>                    </a:t>
            </a:r>
            <a:r>
              <a:rPr lang="en-US" sz="3200" b="1" dirty="0" smtClean="0">
                <a:solidFill>
                  <a:schemeClr val="tx2"/>
                </a:solidFill>
                <a:latin typeface="Calibri" pitchFamily="34" charset="0"/>
              </a:rPr>
              <a:t>PCB High Speed Material   </a:t>
            </a:r>
          </a:p>
          <a:p>
            <a:r>
              <a:rPr lang="en-US" sz="3200" dirty="0" smtClean="0">
                <a:latin typeface="Calibri" pitchFamily="34" charset="0"/>
              </a:rPr>
              <a:t>                             </a:t>
            </a:r>
            <a:endParaRPr lang="en-US" sz="3200" dirty="0">
              <a:latin typeface="Calibri" pitchFamily="34" charset="0"/>
            </a:endParaRPr>
          </a:p>
        </p:txBody>
      </p:sp>
      <p:pic>
        <p:nvPicPr>
          <p:cNvPr id="6" name="Picture 2"/>
          <p:cNvPicPr>
            <a:picLocks noGrp="1" noChangeAspect="1" noChangeArrowheads="1"/>
          </p:cNvPicPr>
          <p:nvPr>
            <p:ph idx="1"/>
          </p:nvPr>
        </p:nvPicPr>
        <p:blipFill>
          <a:blip r:embed="rId3" cstate="print"/>
          <a:srcRect/>
          <a:stretch>
            <a:fillRect/>
          </a:stretch>
        </p:blipFill>
        <p:spPr bwMode="auto">
          <a:xfrm>
            <a:off x="381000" y="1143000"/>
            <a:ext cx="8229600" cy="3167119"/>
          </a:xfrm>
          <a:prstGeom prst="rect">
            <a:avLst/>
          </a:prstGeom>
          <a:noFill/>
          <a:ln w="9525">
            <a:noFill/>
            <a:miter lim="800000"/>
            <a:headEnd/>
            <a:tailEnd/>
          </a:ln>
        </p:spPr>
      </p:pic>
    </p:spTree>
    <p:extLst>
      <p:ext uri="{BB962C8B-B14F-4D97-AF65-F5344CB8AC3E}">
        <p14:creationId xmlns:p14="http://schemas.microsoft.com/office/powerpoint/2010/main" val="103279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ontent</a:t>
            </a:r>
            <a:endParaRPr lang="en-US" dirty="0"/>
          </a:p>
        </p:txBody>
      </p:sp>
      <p:sp>
        <p:nvSpPr>
          <p:cNvPr id="3" name="Content Placeholder 2"/>
          <p:cNvSpPr>
            <a:spLocks noGrp="1"/>
          </p:cNvSpPr>
          <p:nvPr>
            <p:ph idx="1"/>
          </p:nvPr>
        </p:nvSpPr>
        <p:spPr>
          <a:xfrm>
            <a:off x="304800" y="899160"/>
            <a:ext cx="8229600" cy="5181600"/>
          </a:xfrm>
        </p:spPr>
        <p:txBody>
          <a:bodyPr>
            <a:normAutofit lnSpcReduction="10000"/>
          </a:bodyPr>
          <a:lstStyle/>
          <a:p>
            <a:pPr>
              <a:buFont typeface="Arial" panose="020B0604020202020204" pitchFamily="34" charset="0"/>
              <a:buChar char="•"/>
            </a:pPr>
            <a:r>
              <a:rPr lang="en-US" sz="1800" dirty="0" smtClean="0"/>
              <a:t>Configuration Planning</a:t>
            </a:r>
          </a:p>
          <a:p>
            <a:pPr lvl="1"/>
            <a:r>
              <a:rPr lang="en-US" dirty="0" smtClean="0"/>
              <a:t>DAC and ADC examples</a:t>
            </a:r>
            <a:endParaRPr lang="en-US" sz="1800" dirty="0" smtClean="0"/>
          </a:p>
          <a:p>
            <a:pPr lvl="1"/>
            <a:r>
              <a:rPr lang="en-US" dirty="0" err="1" smtClean="0"/>
              <a:t>T</a:t>
            </a:r>
            <a:r>
              <a:rPr lang="en-US" dirty="0" err="1"/>
              <a:t>estBench</a:t>
            </a:r>
            <a:r>
              <a:rPr lang="en-US" dirty="0"/>
              <a:t> </a:t>
            </a:r>
            <a:r>
              <a:rPr lang="en-US" dirty="0" smtClean="0"/>
              <a:t>example </a:t>
            </a:r>
            <a:r>
              <a:rPr lang="en-US" dirty="0"/>
              <a:t>a</a:t>
            </a:r>
            <a:r>
              <a:rPr lang="en-US" dirty="0" smtClean="0"/>
              <a:t>chieving CGS and ILAS</a:t>
            </a:r>
          </a:p>
          <a:p>
            <a:pPr marL="341312" lvl="1" indent="0">
              <a:buNone/>
            </a:pPr>
            <a:endParaRPr lang="en-US" sz="1800" dirty="0" smtClean="0"/>
          </a:p>
          <a:p>
            <a:r>
              <a:rPr lang="en-US" sz="1800" dirty="0" smtClean="0"/>
              <a:t>Board Schematic and Layout Guidelines</a:t>
            </a:r>
          </a:p>
          <a:p>
            <a:pPr lvl="1"/>
            <a:r>
              <a:rPr lang="en-US" dirty="0" smtClean="0"/>
              <a:t>Clocking</a:t>
            </a:r>
            <a:endParaRPr lang="en-US" sz="1800" dirty="0" smtClean="0"/>
          </a:p>
          <a:p>
            <a:pPr lvl="1"/>
            <a:r>
              <a:rPr lang="en-US" dirty="0" smtClean="0"/>
              <a:t>PCB Material and Routing</a:t>
            </a:r>
            <a:endParaRPr lang="en-US" sz="1800" dirty="0" smtClean="0"/>
          </a:p>
          <a:p>
            <a:pPr lvl="1">
              <a:buNone/>
            </a:pPr>
            <a:endParaRPr lang="en-US" sz="1800" dirty="0" smtClean="0"/>
          </a:p>
          <a:p>
            <a:r>
              <a:rPr lang="en-US" sz="1800" dirty="0" smtClean="0"/>
              <a:t>HSP JESD204B Evaluation Tools</a:t>
            </a:r>
          </a:p>
          <a:p>
            <a:pPr lvl="1"/>
            <a:r>
              <a:rPr lang="en-US" sz="1800" dirty="0" smtClean="0"/>
              <a:t>Altera and Xilinx based Tools</a:t>
            </a:r>
          </a:p>
          <a:p>
            <a:pPr lvl="1"/>
            <a:r>
              <a:rPr lang="en-US" dirty="0" smtClean="0"/>
              <a:t>HSDC Pro Software</a:t>
            </a:r>
            <a:endParaRPr lang="en-US" sz="1800" dirty="0" smtClean="0"/>
          </a:p>
          <a:p>
            <a:pPr lvl="1">
              <a:buNone/>
            </a:pPr>
            <a:endParaRPr lang="en-US" sz="1800" dirty="0" smtClean="0"/>
          </a:p>
          <a:p>
            <a:r>
              <a:rPr lang="en-US" sz="1800" dirty="0" smtClean="0"/>
              <a:t>Additional Information</a:t>
            </a:r>
          </a:p>
          <a:p>
            <a:pPr lvl="1"/>
            <a:r>
              <a:rPr lang="en-US" dirty="0" smtClean="0"/>
              <a:t>E2E Forum, Blogs, App notes, </a:t>
            </a:r>
            <a:r>
              <a:rPr lang="en-US" dirty="0" err="1" smtClean="0"/>
              <a:t>ect</a:t>
            </a:r>
            <a:r>
              <a:rPr lang="en-US" dirty="0" smtClean="0"/>
              <a:t>…</a:t>
            </a:r>
          </a:p>
          <a:p>
            <a:pPr marL="341312" lvl="1" indent="0">
              <a:buNone/>
            </a:pPr>
            <a:endParaRPr lang="en-US" dirty="0" smtClean="0"/>
          </a:p>
          <a:p>
            <a:pPr>
              <a:buFont typeface="Arial" panose="020B0604020202020204" pitchFamily="34" charset="0"/>
              <a:buChar char="•"/>
            </a:pPr>
            <a:r>
              <a:rPr lang="en-US" sz="2000" dirty="0" smtClean="0"/>
              <a:t>Summary</a:t>
            </a:r>
            <a:endParaRPr lang="en-US" sz="2000" dirty="0"/>
          </a:p>
          <a:p>
            <a:pPr lvl="1"/>
            <a:endParaRPr lang="en-US" dirty="0" smtClean="0"/>
          </a:p>
          <a:p>
            <a:pPr lvl="1"/>
            <a:endParaRPr lang="en-US" sz="1800" dirty="0" smtClean="0"/>
          </a:p>
        </p:txBody>
      </p:sp>
    </p:spTree>
    <p:extLst>
      <p:ext uri="{BB962C8B-B14F-4D97-AF65-F5344CB8AC3E}">
        <p14:creationId xmlns:p14="http://schemas.microsoft.com/office/powerpoint/2010/main" val="1346560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571500"/>
            <a:ext cx="5777626" cy="479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Title 1"/>
          <p:cNvSpPr txBox="1">
            <a:spLocks/>
          </p:cNvSpPr>
          <p:nvPr/>
        </p:nvSpPr>
        <p:spPr bwMode="auto">
          <a:xfrm>
            <a:off x="516610" y="-100739"/>
            <a:ext cx="8991600" cy="1143000"/>
          </a:xfrm>
          <a:prstGeom prst="rect">
            <a:avLst/>
          </a:prstGeom>
          <a:noFill/>
          <a:ln w="9525">
            <a:noFill/>
            <a:miter lim="800000"/>
            <a:headEnd/>
            <a:tailEnd/>
          </a:ln>
        </p:spPr>
        <p:txBody>
          <a:bodyPr anchor="ctr"/>
          <a:lstStyle/>
          <a:p>
            <a:r>
              <a:rPr lang="en-US" sz="3200" dirty="0" smtClean="0">
                <a:latin typeface="Calibri" pitchFamily="34" charset="0"/>
              </a:rPr>
              <a:t>                </a:t>
            </a:r>
            <a:r>
              <a:rPr lang="en-US" sz="3200" b="1" dirty="0" smtClean="0">
                <a:solidFill>
                  <a:schemeClr val="tx2"/>
                </a:solidFill>
                <a:latin typeface="Calibri" pitchFamily="34" charset="0"/>
              </a:rPr>
              <a:t>TSW14J56EVM </a:t>
            </a:r>
            <a:r>
              <a:rPr lang="en-US" sz="3200" b="1" dirty="0" err="1" smtClean="0">
                <a:solidFill>
                  <a:schemeClr val="tx2"/>
                </a:solidFill>
                <a:latin typeface="Calibri" pitchFamily="34" charset="0"/>
              </a:rPr>
              <a:t>stackup</a:t>
            </a:r>
            <a:r>
              <a:rPr lang="en-US" sz="3200" b="1" dirty="0" smtClean="0">
                <a:solidFill>
                  <a:schemeClr val="tx2"/>
                </a:solidFill>
                <a:latin typeface="Calibri" pitchFamily="34" charset="0"/>
              </a:rPr>
              <a:t>  </a:t>
            </a:r>
          </a:p>
          <a:p>
            <a:r>
              <a:rPr lang="en-US" sz="3200" dirty="0" smtClean="0">
                <a:latin typeface="Calibri" pitchFamily="34" charset="0"/>
              </a:rPr>
              <a:t>                             </a:t>
            </a:r>
            <a:endParaRPr lang="en-US" sz="3200" dirty="0">
              <a:latin typeface="Calibri" pitchFamily="34" charset="0"/>
            </a:endParaRPr>
          </a:p>
        </p:txBody>
      </p:sp>
      <p:sp>
        <p:nvSpPr>
          <p:cNvPr id="7" name="Rectangle 6"/>
          <p:cNvSpPr/>
          <p:nvPr/>
        </p:nvSpPr>
        <p:spPr>
          <a:xfrm>
            <a:off x="6141573" y="4049707"/>
            <a:ext cx="2909964" cy="646331"/>
          </a:xfrm>
          <a:prstGeom prst="rect">
            <a:avLst/>
          </a:prstGeom>
        </p:spPr>
        <p:txBody>
          <a:bodyPr wrap="none">
            <a:spAutoFit/>
          </a:bodyPr>
          <a:lstStyle/>
          <a:p>
            <a:r>
              <a:rPr lang="en-US" dirty="0" smtClean="0">
                <a:latin typeface="Calibri" pitchFamily="34" charset="0"/>
              </a:rPr>
              <a:t> </a:t>
            </a:r>
            <a:r>
              <a:rPr lang="en-US" b="1" dirty="0" smtClean="0">
                <a:latin typeface="Calibri" pitchFamily="34" charset="0"/>
              </a:rPr>
              <a:t>Using mixed material saved </a:t>
            </a:r>
          </a:p>
          <a:p>
            <a:r>
              <a:rPr lang="en-US" b="1" dirty="0" smtClean="0">
                <a:latin typeface="Calibri" pitchFamily="34" charset="0"/>
              </a:rPr>
              <a:t>~40% on board cost    </a:t>
            </a:r>
            <a:endParaRPr lang="en-US" b="1" dirty="0"/>
          </a:p>
        </p:txBody>
      </p:sp>
      <p:sp>
        <p:nvSpPr>
          <p:cNvPr id="8" name="Rectangle 7"/>
          <p:cNvSpPr/>
          <p:nvPr/>
        </p:nvSpPr>
        <p:spPr>
          <a:xfrm>
            <a:off x="4895753" y="5285956"/>
            <a:ext cx="4155784" cy="1015663"/>
          </a:xfrm>
          <a:prstGeom prst="rect">
            <a:avLst/>
          </a:prstGeom>
          <a:solidFill>
            <a:srgbClr val="00B0F0"/>
          </a:solidFill>
        </p:spPr>
        <p:txBody>
          <a:bodyPr wrap="square">
            <a:spAutoFit/>
          </a:bodyPr>
          <a:lstStyle/>
          <a:p>
            <a:r>
              <a:rPr lang="en-US" dirty="0" smtClean="0">
                <a:latin typeface="Calibri" pitchFamily="34" charset="0"/>
              </a:rPr>
              <a:t> </a:t>
            </a:r>
            <a:r>
              <a:rPr lang="en-US" sz="2000" dirty="0" smtClean="0">
                <a:latin typeface="Calibri" pitchFamily="34" charset="0"/>
              </a:rPr>
              <a:t>JESD204B parts vary in max Lane rate.</a:t>
            </a:r>
          </a:p>
          <a:p>
            <a:r>
              <a:rPr lang="en-US" sz="2000" dirty="0" smtClean="0">
                <a:latin typeface="Calibri" pitchFamily="34" charset="0"/>
              </a:rPr>
              <a:t> Do not use expensive </a:t>
            </a:r>
            <a:r>
              <a:rPr lang="en-US" sz="2000" dirty="0" err="1" smtClean="0">
                <a:latin typeface="Calibri" pitchFamily="34" charset="0"/>
              </a:rPr>
              <a:t>pcb</a:t>
            </a:r>
            <a:r>
              <a:rPr lang="en-US" sz="2000" dirty="0" smtClean="0">
                <a:latin typeface="Calibri" pitchFamily="34" charset="0"/>
              </a:rPr>
              <a:t> material</a:t>
            </a:r>
          </a:p>
          <a:p>
            <a:r>
              <a:rPr lang="en-US" sz="2000" dirty="0" smtClean="0">
                <a:latin typeface="Calibri" pitchFamily="34" charset="0"/>
              </a:rPr>
              <a:t> if not needed.</a:t>
            </a:r>
            <a:endParaRPr lang="en-US" sz="2000" dirty="0"/>
          </a:p>
        </p:txBody>
      </p:sp>
    </p:spTree>
    <p:extLst>
      <p:ext uri="{BB962C8B-B14F-4D97-AF65-F5344CB8AC3E}">
        <p14:creationId xmlns:p14="http://schemas.microsoft.com/office/powerpoint/2010/main" val="345304893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txBox="1">
            <a:spLocks/>
          </p:cNvSpPr>
          <p:nvPr/>
        </p:nvSpPr>
        <p:spPr bwMode="auto">
          <a:xfrm>
            <a:off x="152400" y="0"/>
            <a:ext cx="8229600" cy="1143000"/>
          </a:xfrm>
          <a:prstGeom prst="rect">
            <a:avLst/>
          </a:prstGeom>
          <a:noFill/>
          <a:ln w="9525">
            <a:noFill/>
            <a:miter lim="800000"/>
            <a:headEnd/>
            <a:tailEnd/>
          </a:ln>
        </p:spPr>
        <p:txBody>
          <a:bodyPr anchor="ctr"/>
          <a:lstStyle/>
          <a:p>
            <a:r>
              <a:rPr lang="en-US" sz="3200" dirty="0" smtClean="0">
                <a:latin typeface="Calibri" pitchFamily="34" charset="0"/>
              </a:rPr>
              <a:t>                     Typical PCB </a:t>
            </a:r>
            <a:r>
              <a:rPr lang="en-US" sz="3200" dirty="0" err="1" smtClean="0">
                <a:latin typeface="Calibri" pitchFamily="34" charset="0"/>
              </a:rPr>
              <a:t>fab</a:t>
            </a:r>
            <a:r>
              <a:rPr lang="en-US" sz="3200" dirty="0" smtClean="0">
                <a:latin typeface="Calibri" pitchFamily="34" charset="0"/>
              </a:rPr>
              <a:t> drawing notes   </a:t>
            </a:r>
          </a:p>
          <a:p>
            <a:r>
              <a:rPr lang="en-US" sz="3200" dirty="0" smtClean="0">
                <a:latin typeface="Calibri" pitchFamily="34" charset="0"/>
              </a:rPr>
              <a:t>                             </a:t>
            </a:r>
            <a:endParaRPr lang="en-US" sz="3200" dirty="0">
              <a:latin typeface="Calibri" pitchFamily="34" charset="0"/>
            </a:endParaRPr>
          </a:p>
        </p:txBody>
      </p:sp>
      <p:pic>
        <p:nvPicPr>
          <p:cNvPr id="116738" name="Picture 2"/>
          <p:cNvPicPr>
            <a:picLocks noGrp="1" noChangeAspect="1" noChangeArrowheads="1"/>
          </p:cNvPicPr>
          <p:nvPr>
            <p:ph idx="1"/>
          </p:nvPr>
        </p:nvPicPr>
        <p:blipFill>
          <a:blip r:embed="rId3" cstate="print"/>
          <a:srcRect/>
          <a:stretch>
            <a:fillRect/>
          </a:stretch>
        </p:blipFill>
        <p:spPr bwMode="auto">
          <a:xfrm>
            <a:off x="228600" y="685800"/>
            <a:ext cx="8542474" cy="3200400"/>
          </a:xfrm>
          <a:prstGeom prst="rect">
            <a:avLst/>
          </a:prstGeom>
          <a:noFill/>
          <a:ln w="9525">
            <a:noFill/>
            <a:miter lim="800000"/>
            <a:headEnd/>
            <a:tailEnd/>
          </a:ln>
        </p:spPr>
      </p:pic>
      <p:sp>
        <p:nvSpPr>
          <p:cNvPr id="6" name="Rectangle 5"/>
          <p:cNvSpPr/>
          <p:nvPr/>
        </p:nvSpPr>
        <p:spPr>
          <a:xfrm>
            <a:off x="228600" y="5029200"/>
            <a:ext cx="8185382" cy="1015663"/>
          </a:xfrm>
          <a:prstGeom prst="rect">
            <a:avLst/>
          </a:prstGeom>
        </p:spPr>
        <p:txBody>
          <a:bodyPr wrap="none">
            <a:spAutoFit/>
          </a:bodyPr>
          <a:lstStyle/>
          <a:p>
            <a:r>
              <a:rPr lang="en-US" sz="2000" b="1" dirty="0" smtClean="0">
                <a:latin typeface="Calibri" pitchFamily="34" charset="0"/>
              </a:rPr>
              <a:t>NOTE: Immersion Silver should be used in place of SMOBC/Immersion Gold</a:t>
            </a:r>
          </a:p>
          <a:p>
            <a:r>
              <a:rPr lang="en-US" sz="2000" b="1" dirty="0" smtClean="0">
                <a:latin typeface="Calibri" pitchFamily="34" charset="0"/>
              </a:rPr>
              <a:t> with Nickel plating when routing high speed </a:t>
            </a:r>
            <a:r>
              <a:rPr lang="en-US" sz="2000" b="1" dirty="0" err="1" smtClean="0">
                <a:latin typeface="Calibri" pitchFamily="34" charset="0"/>
              </a:rPr>
              <a:t>Serdes</a:t>
            </a:r>
            <a:r>
              <a:rPr lang="en-US" sz="2000" b="1" dirty="0" smtClean="0">
                <a:latin typeface="Calibri" pitchFamily="34" charset="0"/>
              </a:rPr>
              <a:t> lanes on exposed</a:t>
            </a:r>
          </a:p>
          <a:p>
            <a:r>
              <a:rPr lang="en-US" sz="2000" b="1" dirty="0" smtClean="0">
                <a:latin typeface="Calibri" pitchFamily="34" charset="0"/>
              </a:rPr>
              <a:t> (top and bottom) layers </a:t>
            </a:r>
            <a:endParaRPr lang="en-US" sz="2000" b="1" dirty="0"/>
          </a:p>
        </p:txBody>
      </p:sp>
      <p:cxnSp>
        <p:nvCxnSpPr>
          <p:cNvPr id="8" name="Straight Arrow Connector 7"/>
          <p:cNvCxnSpPr/>
          <p:nvPr/>
        </p:nvCxnSpPr>
        <p:spPr>
          <a:xfrm flipH="1" flipV="1">
            <a:off x="2438400" y="2362200"/>
            <a:ext cx="1371600" cy="2743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5019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524000"/>
            <a:ext cx="8382000" cy="1905000"/>
          </a:xfrm>
          <a:prstGeom prst="rect">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152400"/>
            <a:ext cx="8229600" cy="1143000"/>
          </a:xfrm>
        </p:spPr>
        <p:txBody>
          <a:bodyPr/>
          <a:lstStyle/>
          <a:p>
            <a:r>
              <a:rPr lang="en-US" dirty="0" smtClean="0"/>
              <a:t>Wiggles to Match Trace Lengths</a:t>
            </a:r>
            <a:endParaRPr lang="en-US" dirty="0"/>
          </a:p>
        </p:txBody>
      </p:sp>
      <p:sp>
        <p:nvSpPr>
          <p:cNvPr id="11" name="Content Placeholder 2"/>
          <p:cNvSpPr>
            <a:spLocks noGrp="1"/>
          </p:cNvSpPr>
          <p:nvPr>
            <p:ph idx="1"/>
          </p:nvPr>
        </p:nvSpPr>
        <p:spPr>
          <a:xfrm>
            <a:off x="457200" y="1676400"/>
            <a:ext cx="8229600" cy="4678363"/>
          </a:xfrm>
        </p:spPr>
        <p:txBody>
          <a:bodyPr>
            <a:normAutofit fontScale="92500" lnSpcReduction="20000"/>
          </a:bodyPr>
          <a:lstStyle/>
          <a:p>
            <a:r>
              <a:rPr lang="en-US" dirty="0" smtClean="0"/>
              <a:t>Wiggles are used to match the lengths of multiple differential pairs.</a:t>
            </a:r>
          </a:p>
          <a:p>
            <a:r>
              <a:rPr lang="en-US" dirty="0" smtClean="0"/>
              <a:t>Recommendations:</a:t>
            </a:r>
          </a:p>
          <a:p>
            <a:pPr lvl="1"/>
            <a:r>
              <a:rPr lang="en-US" dirty="0" smtClean="0"/>
              <a:t>Wiggles should follow the recommendations for bends given previously.</a:t>
            </a:r>
          </a:p>
          <a:p>
            <a:pPr lvl="1"/>
            <a:r>
              <a:rPr lang="en-US" dirty="0" smtClean="0"/>
              <a:t>Rule of thumb: keep the radius of the wiggle at least 3 times trace width.</a:t>
            </a:r>
          </a:p>
          <a:p>
            <a:pPr lvl="1"/>
            <a:r>
              <a:rPr lang="en-US" dirty="0" smtClean="0"/>
              <a:t>Use an equal number of turns in each direction to keep the traces of the</a:t>
            </a:r>
            <a:br>
              <a:rPr lang="en-US" dirty="0" smtClean="0"/>
            </a:br>
            <a:r>
              <a:rPr lang="en-US" dirty="0" smtClean="0"/>
              <a:t>differential pair matched.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r>
              <a:rPr lang="en-US" dirty="0" smtClean="0">
                <a:solidFill>
                  <a:srgbClr val="FF0000"/>
                </a:solidFill>
              </a:rPr>
              <a:t>Lanes of matched length are not necessary</a:t>
            </a:r>
            <a:br>
              <a:rPr lang="en-US" dirty="0" smtClean="0">
                <a:solidFill>
                  <a:srgbClr val="FF0000"/>
                </a:solidFill>
              </a:rPr>
            </a:br>
            <a:r>
              <a:rPr lang="en-US" dirty="0" smtClean="0">
                <a:solidFill>
                  <a:srgbClr val="FF0000"/>
                </a:solidFill>
              </a:rPr>
              <a:t>for the JESD204b standard. Large mismatch</a:t>
            </a:r>
            <a:br>
              <a:rPr lang="en-US" dirty="0" smtClean="0">
                <a:solidFill>
                  <a:srgbClr val="FF0000"/>
                </a:solidFill>
              </a:rPr>
            </a:br>
            <a:r>
              <a:rPr lang="en-US" dirty="0" smtClean="0">
                <a:solidFill>
                  <a:srgbClr val="FF0000"/>
                </a:solidFill>
              </a:rPr>
              <a:t>between lanes can result in higher latency.</a:t>
            </a:r>
            <a:endParaRPr lang="en-US" dirty="0">
              <a:solidFill>
                <a:srgbClr val="FF0000"/>
              </a:solidFill>
            </a:endParaRPr>
          </a:p>
        </p:txBody>
      </p:sp>
      <p:sp>
        <p:nvSpPr>
          <p:cNvPr id="12"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32</a:t>
            </a:fld>
            <a:endParaRPr lang="en-US"/>
          </a:p>
        </p:txBody>
      </p:sp>
      <p:pic>
        <p:nvPicPr>
          <p:cNvPr id="13" name="Picture 1"/>
          <p:cNvPicPr>
            <a:picLocks noChangeAspect="1" noChangeArrowheads="1"/>
          </p:cNvPicPr>
          <p:nvPr/>
        </p:nvPicPr>
        <p:blipFill>
          <a:blip r:embed="rId3" cstate="print"/>
          <a:srcRect/>
          <a:stretch>
            <a:fillRect/>
          </a:stretch>
        </p:blipFill>
        <p:spPr bwMode="auto">
          <a:xfrm>
            <a:off x="5715000" y="3581400"/>
            <a:ext cx="2656913" cy="2203869"/>
          </a:xfrm>
          <a:prstGeom prst="rect">
            <a:avLst/>
          </a:prstGeom>
          <a:noFill/>
          <a:ln w="9525">
            <a:noFill/>
            <a:miter lim="800000"/>
            <a:headEnd/>
            <a:tailEnd/>
          </a:ln>
          <a:effectLst/>
        </p:spPr>
      </p:pic>
      <p:pic>
        <p:nvPicPr>
          <p:cNvPr id="14" name="Picture 2"/>
          <p:cNvPicPr>
            <a:picLocks noChangeAspect="1" noChangeArrowheads="1"/>
          </p:cNvPicPr>
          <p:nvPr/>
        </p:nvPicPr>
        <p:blipFill>
          <a:blip r:embed="rId4" cstate="print"/>
          <a:srcRect/>
          <a:stretch>
            <a:fillRect/>
          </a:stretch>
        </p:blipFill>
        <p:spPr bwMode="auto">
          <a:xfrm>
            <a:off x="3276600" y="3581400"/>
            <a:ext cx="1171575" cy="1207440"/>
          </a:xfrm>
          <a:prstGeom prst="rect">
            <a:avLst/>
          </a:prstGeom>
          <a:noFill/>
          <a:ln w="9525">
            <a:noFill/>
            <a:miter lim="800000"/>
            <a:headEnd/>
            <a:tailEnd/>
          </a:ln>
          <a:effectLst/>
        </p:spPr>
      </p:pic>
      <p:cxnSp>
        <p:nvCxnSpPr>
          <p:cNvPr id="15" name="Straight Arrow Connector 14"/>
          <p:cNvCxnSpPr/>
          <p:nvPr/>
        </p:nvCxnSpPr>
        <p:spPr>
          <a:xfrm flipV="1">
            <a:off x="3182145" y="4114006"/>
            <a:ext cx="0" cy="177006"/>
          </a:xfrm>
          <a:prstGeom prst="straightConnector1">
            <a:avLst/>
          </a:prstGeom>
          <a:ln>
            <a:solidFill>
              <a:schemeClr val="bg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71726" y="4198937"/>
            <a:ext cx="787400" cy="180976"/>
          </a:xfrm>
          <a:prstGeom prst="straightConnector1">
            <a:avLst/>
          </a:prstGeom>
          <a:ln w="19050">
            <a:solidFill>
              <a:schemeClr val="tx2"/>
            </a:solidFill>
            <a:headEnd type="none" w="sm" len="sm"/>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49376" y="4195762"/>
            <a:ext cx="1181100" cy="369332"/>
          </a:xfrm>
          <a:prstGeom prst="rect">
            <a:avLst/>
          </a:prstGeom>
          <a:noFill/>
        </p:spPr>
        <p:txBody>
          <a:bodyPr wrap="square" rtlCol="0">
            <a:spAutoFit/>
          </a:bodyPr>
          <a:lstStyle/>
          <a:p>
            <a:r>
              <a:rPr lang="en-US" dirty="0" smtClean="0">
                <a:solidFill>
                  <a:schemeClr val="tx2"/>
                </a:solidFill>
              </a:rPr>
              <a:t>R &gt; 3xW</a:t>
            </a:r>
            <a:endParaRPr lang="en-US" dirty="0">
              <a:solidFill>
                <a:schemeClr val="tx2"/>
              </a:solidFill>
            </a:endParaRPr>
          </a:p>
        </p:txBody>
      </p:sp>
      <p:sp>
        <p:nvSpPr>
          <p:cNvPr id="18" name="TextBox 17"/>
          <p:cNvSpPr txBox="1"/>
          <p:nvPr/>
        </p:nvSpPr>
        <p:spPr>
          <a:xfrm>
            <a:off x="5715000" y="5791200"/>
            <a:ext cx="2702718" cy="523220"/>
          </a:xfrm>
          <a:prstGeom prst="rect">
            <a:avLst/>
          </a:prstGeom>
          <a:noFill/>
        </p:spPr>
        <p:txBody>
          <a:bodyPr wrap="square" rtlCol="0">
            <a:spAutoFit/>
          </a:bodyPr>
          <a:lstStyle/>
          <a:p>
            <a:pPr algn="ctr"/>
            <a:r>
              <a:rPr lang="en-US" sz="1400" dirty="0" smtClean="0"/>
              <a:t>Wiggles used to match the length of two differential pairs</a:t>
            </a:r>
            <a:endParaRPr lang="en-US" sz="1400" dirty="0"/>
          </a:p>
        </p:txBody>
      </p:sp>
    </p:spTree>
    <p:extLst>
      <p:ext uri="{BB962C8B-B14F-4D97-AF65-F5344CB8AC3E}">
        <p14:creationId xmlns:p14="http://schemas.microsoft.com/office/powerpoint/2010/main" val="124145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33</a:t>
            </a:fld>
            <a:endParaRPr lang="en-US"/>
          </a:p>
        </p:txBody>
      </p:sp>
      <p:sp>
        <p:nvSpPr>
          <p:cNvPr id="21" name="Title 1"/>
          <p:cNvSpPr>
            <a:spLocks noGrp="1"/>
          </p:cNvSpPr>
          <p:nvPr>
            <p:ph type="title"/>
          </p:nvPr>
        </p:nvSpPr>
        <p:spPr>
          <a:xfrm>
            <a:off x="457200" y="0"/>
            <a:ext cx="8229600" cy="685800"/>
          </a:xfrm>
        </p:spPr>
        <p:txBody>
          <a:bodyPr>
            <a:normAutofit/>
          </a:bodyPr>
          <a:lstStyle/>
          <a:p>
            <a:r>
              <a:rPr lang="en-US" dirty="0" err="1" smtClean="0"/>
              <a:t>Vias</a:t>
            </a:r>
            <a:r>
              <a:rPr lang="en-US" dirty="0" smtClean="0"/>
              <a:t> in the Signal Path</a:t>
            </a:r>
            <a:endParaRPr lang="en-US" dirty="0"/>
          </a:p>
        </p:txBody>
      </p:sp>
      <p:sp>
        <p:nvSpPr>
          <p:cNvPr id="22" name="Content Placeholder 2"/>
          <p:cNvSpPr>
            <a:spLocks noGrp="1"/>
          </p:cNvSpPr>
          <p:nvPr>
            <p:ph idx="1"/>
          </p:nvPr>
        </p:nvSpPr>
        <p:spPr>
          <a:xfrm>
            <a:off x="457200" y="685801"/>
            <a:ext cx="8229600" cy="3352800"/>
          </a:xfrm>
        </p:spPr>
        <p:txBody>
          <a:bodyPr>
            <a:normAutofit lnSpcReduction="10000"/>
          </a:bodyPr>
          <a:lstStyle/>
          <a:p>
            <a:r>
              <a:rPr lang="en-US" dirty="0" smtClean="0"/>
              <a:t>A via will present an impedance discontinuity resulting in reflections and a degradation of the signal.</a:t>
            </a:r>
          </a:p>
          <a:p>
            <a:r>
              <a:rPr lang="en-US" dirty="0" smtClean="0"/>
              <a:t>Recommendations:</a:t>
            </a:r>
          </a:p>
          <a:p>
            <a:pPr lvl="1"/>
            <a:r>
              <a:rPr lang="en-US" dirty="0" smtClean="0"/>
              <a:t>If </a:t>
            </a:r>
            <a:r>
              <a:rPr lang="en-US" dirty="0" err="1" smtClean="0"/>
              <a:t>vias</a:t>
            </a:r>
            <a:r>
              <a:rPr lang="en-US" dirty="0" smtClean="0"/>
              <a:t> are used, keep the via delay short compared to the rise time of the signal to minimize reflections.</a:t>
            </a:r>
          </a:p>
          <a:p>
            <a:pPr lvl="1"/>
            <a:r>
              <a:rPr lang="en-US" dirty="0" smtClean="0"/>
              <a:t>Avoid stubs from </a:t>
            </a:r>
            <a:r>
              <a:rPr lang="en-US" dirty="0" err="1" smtClean="0"/>
              <a:t>vias</a:t>
            </a:r>
            <a:r>
              <a:rPr lang="en-US" dirty="0" smtClean="0"/>
              <a:t> to inner layers by having them back drilled. Alternatively, blind </a:t>
            </a:r>
            <a:r>
              <a:rPr lang="en-US" dirty="0" err="1" smtClean="0"/>
              <a:t>vias</a:t>
            </a:r>
            <a:r>
              <a:rPr lang="en-US" dirty="0" smtClean="0"/>
              <a:t> are a better choice to eliminate stubs.</a:t>
            </a:r>
          </a:p>
          <a:p>
            <a:pPr lvl="1"/>
            <a:r>
              <a:rPr lang="en-US" dirty="0" smtClean="0"/>
              <a:t>Simulate the signal path with the </a:t>
            </a:r>
            <a:r>
              <a:rPr lang="en-US" dirty="0" err="1" smtClean="0"/>
              <a:t>vias</a:t>
            </a:r>
            <a:r>
              <a:rPr lang="en-US" dirty="0" smtClean="0"/>
              <a:t> to determine signal integrity before manufacturing the board.</a:t>
            </a:r>
          </a:p>
          <a:p>
            <a:pPr lvl="1"/>
            <a:r>
              <a:rPr lang="en-US" dirty="0" err="1" smtClean="0"/>
              <a:t>Vias</a:t>
            </a:r>
            <a:r>
              <a:rPr lang="en-US" dirty="0" smtClean="0"/>
              <a:t> can be compensated by adding ground </a:t>
            </a:r>
            <a:r>
              <a:rPr lang="en-US" dirty="0" err="1" smtClean="0"/>
              <a:t>vias</a:t>
            </a:r>
            <a:r>
              <a:rPr lang="en-US" dirty="0" smtClean="0"/>
              <a:t> close by for the return current.</a:t>
            </a:r>
          </a:p>
          <a:p>
            <a:pPr lvl="1"/>
            <a:endParaRPr lang="en-US" dirty="0" smtClean="0"/>
          </a:p>
          <a:p>
            <a:pPr lvl="1"/>
            <a:endParaRPr lang="en-US" dirty="0" smtClean="0"/>
          </a:p>
          <a:p>
            <a:endParaRPr lang="en-US" dirty="0"/>
          </a:p>
        </p:txBody>
      </p:sp>
      <p:pic>
        <p:nvPicPr>
          <p:cNvPr id="23" name="Picture 6"/>
          <p:cNvPicPr>
            <a:picLocks noChangeAspect="1" noChangeArrowheads="1"/>
          </p:cNvPicPr>
          <p:nvPr/>
        </p:nvPicPr>
        <p:blipFill>
          <a:blip r:embed="rId3" cstate="print"/>
          <a:srcRect/>
          <a:stretch>
            <a:fillRect/>
          </a:stretch>
        </p:blipFill>
        <p:spPr bwMode="auto">
          <a:xfrm>
            <a:off x="381000" y="4343400"/>
            <a:ext cx="5191125" cy="1744218"/>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a:stretch>
            <a:fillRect/>
          </a:stretch>
        </p:blipFill>
        <p:spPr bwMode="auto">
          <a:xfrm>
            <a:off x="5943600" y="4267200"/>
            <a:ext cx="1958774" cy="1600201"/>
          </a:xfrm>
          <a:prstGeom prst="rect">
            <a:avLst/>
          </a:prstGeom>
          <a:noFill/>
          <a:ln w="9525">
            <a:noFill/>
            <a:miter lim="800000"/>
            <a:headEnd/>
            <a:tailEnd/>
          </a:ln>
          <a:effectLst/>
        </p:spPr>
      </p:pic>
      <p:cxnSp>
        <p:nvCxnSpPr>
          <p:cNvPr id="26" name="Straight Arrow Connector 25"/>
          <p:cNvCxnSpPr/>
          <p:nvPr/>
        </p:nvCxnSpPr>
        <p:spPr>
          <a:xfrm>
            <a:off x="5638800" y="3581400"/>
            <a:ext cx="9906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56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34</a:t>
            </a:fld>
            <a:endParaRPr lang="en-US"/>
          </a:p>
        </p:txBody>
      </p:sp>
      <p:sp>
        <p:nvSpPr>
          <p:cNvPr id="11" name="Rectangle 10"/>
          <p:cNvSpPr/>
          <p:nvPr/>
        </p:nvSpPr>
        <p:spPr>
          <a:xfrm>
            <a:off x="228600" y="1143000"/>
            <a:ext cx="8610600" cy="2590800"/>
          </a:xfrm>
          <a:prstGeom prst="rect">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In-Pad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Vias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for BGA Package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Content Placeholder 2"/>
          <p:cNvSpPr txBox="1">
            <a:spLocks/>
          </p:cNvSpPr>
          <p:nvPr/>
        </p:nvSpPr>
        <p:spPr>
          <a:xfrm>
            <a:off x="609600" y="1219200"/>
            <a:ext cx="8229600" cy="23622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Recommendations: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If In-Pad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vias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are used with a BGA package and the high-speed serial link signal is coming from an inner layer, follow the recommendations from the previous slide.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If the signal is routed to the ball of the package without going through a via, remove the via from these pins.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 pad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vias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on low speed signals and ground and power are fine and will help to dissipate device heat.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34</a:t>
            </a:fld>
            <a:endParaRPr lang="en-US"/>
          </a:p>
        </p:txBody>
      </p:sp>
      <p:pic>
        <p:nvPicPr>
          <p:cNvPr id="16" name="Picture 2"/>
          <p:cNvPicPr>
            <a:picLocks noChangeAspect="1" noChangeArrowheads="1"/>
          </p:cNvPicPr>
          <p:nvPr/>
        </p:nvPicPr>
        <p:blipFill>
          <a:blip r:embed="rId3" cstate="print"/>
          <a:srcRect/>
          <a:stretch>
            <a:fillRect/>
          </a:stretch>
        </p:blipFill>
        <p:spPr bwMode="auto">
          <a:xfrm>
            <a:off x="1524000" y="3886200"/>
            <a:ext cx="5953125" cy="2438400"/>
          </a:xfrm>
          <a:prstGeom prst="rect">
            <a:avLst/>
          </a:prstGeom>
          <a:noFill/>
          <a:ln w="9525">
            <a:noFill/>
            <a:miter lim="800000"/>
            <a:headEnd/>
            <a:tailEnd/>
          </a:ln>
          <a:effectLst/>
        </p:spPr>
      </p:pic>
    </p:spTree>
    <p:extLst>
      <p:ext uri="{BB962C8B-B14F-4D97-AF65-F5344CB8AC3E}">
        <p14:creationId xmlns:p14="http://schemas.microsoft.com/office/powerpoint/2010/main" val="90634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35</a:t>
            </a:fld>
            <a:endParaRPr lang="en-US"/>
          </a:p>
        </p:txBody>
      </p:sp>
      <p:sp>
        <p:nvSpPr>
          <p:cNvPr id="15"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35</a:t>
            </a:fld>
            <a:endParaRPr lang="en-US"/>
          </a:p>
        </p:txBody>
      </p:sp>
      <p:sp>
        <p:nvSpPr>
          <p:cNvPr id="10" name="Title 1"/>
          <p:cNvSpPr>
            <a:spLocks noGrp="1"/>
          </p:cNvSpPr>
          <p:nvPr>
            <p:ph type="title"/>
          </p:nvPr>
        </p:nvSpPr>
        <p:spPr>
          <a:xfrm>
            <a:off x="381000" y="-152400"/>
            <a:ext cx="8229600" cy="1143000"/>
          </a:xfrm>
        </p:spPr>
        <p:txBody>
          <a:bodyPr/>
          <a:lstStyle/>
          <a:p>
            <a:r>
              <a:rPr lang="en-US" dirty="0" smtClean="0"/>
              <a:t>Reference Planes</a:t>
            </a:r>
            <a:endParaRPr lang="en-US" dirty="0"/>
          </a:p>
        </p:txBody>
      </p:sp>
      <p:sp>
        <p:nvSpPr>
          <p:cNvPr id="17" name="Content Placeholder 2"/>
          <p:cNvSpPr>
            <a:spLocks noGrp="1"/>
          </p:cNvSpPr>
          <p:nvPr>
            <p:ph idx="1"/>
          </p:nvPr>
        </p:nvSpPr>
        <p:spPr>
          <a:xfrm>
            <a:off x="304800" y="838200"/>
            <a:ext cx="8229600" cy="5257800"/>
          </a:xfrm>
        </p:spPr>
        <p:txBody>
          <a:bodyPr>
            <a:normAutofit/>
          </a:bodyPr>
          <a:lstStyle/>
          <a:p>
            <a:r>
              <a:rPr lang="en-US" dirty="0" smtClean="0"/>
              <a:t>Recommendations:</a:t>
            </a:r>
          </a:p>
          <a:p>
            <a:pPr lvl="1"/>
            <a:r>
              <a:rPr lang="en-US" dirty="0" smtClean="0"/>
              <a:t>Use a single ground plane as the signal reference.</a:t>
            </a:r>
          </a:p>
          <a:p>
            <a:pPr lvl="1"/>
            <a:r>
              <a:rPr lang="en-US" dirty="0" smtClean="0"/>
              <a:t>Do not put splits in the reference plane underneath the signals. The return current for high-speed signals will follow the trace on the reference plane. A split will require the return current to travel around the split.</a:t>
            </a:r>
          </a:p>
          <a:p>
            <a:pPr lvl="1"/>
            <a:r>
              <a:rPr lang="en-US" dirty="0" smtClean="0"/>
              <a:t>Keep analog signals separate from digital signals, however a single ground plane is fine. During routing, split the ground plane at the DAC or ADC into analog and digital planes and route the signal traces in their respective domains. After routing, recombine the two ground planes into one.</a:t>
            </a:r>
          </a:p>
          <a:p>
            <a:pPr lvl="1"/>
            <a:r>
              <a:rPr lang="en-US" dirty="0" smtClean="0"/>
              <a:t>If using a </a:t>
            </a:r>
            <a:r>
              <a:rPr lang="en-US" dirty="0" err="1" smtClean="0"/>
              <a:t>stripline</a:t>
            </a:r>
            <a:r>
              <a:rPr lang="en-US" dirty="0" smtClean="0"/>
              <a:t> trace, place reference planes on both the top and bottom of the trace and do not put splits into either of them.</a:t>
            </a:r>
            <a:r>
              <a:rPr lang="en-US" dirty="0"/>
              <a:t> </a:t>
            </a:r>
            <a:endParaRPr lang="en-US" dirty="0" smtClean="0"/>
          </a:p>
          <a:p>
            <a:pPr lvl="1"/>
            <a:r>
              <a:rPr lang="en-US" dirty="0" smtClean="0"/>
              <a:t>Routing </a:t>
            </a:r>
            <a:r>
              <a:rPr lang="en-US" dirty="0"/>
              <a:t>on inner layers has its advantages (better impedance control, no speed issues with Nickel plating, less interference/emissions</a:t>
            </a:r>
            <a:r>
              <a:rPr lang="en-US" dirty="0" smtClean="0"/>
              <a:t>).</a:t>
            </a:r>
          </a:p>
        </p:txBody>
      </p:sp>
    </p:spTree>
    <p:extLst>
      <p:ext uri="{BB962C8B-B14F-4D97-AF65-F5344CB8AC3E}">
        <p14:creationId xmlns:p14="http://schemas.microsoft.com/office/powerpoint/2010/main" val="382677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943100"/>
            <a:ext cx="8968740" cy="1470025"/>
          </a:xfrm>
        </p:spPr>
        <p:txBody>
          <a:bodyPr/>
          <a:lstStyle/>
          <a:p>
            <a:r>
              <a:rPr lang="en-US" dirty="0" smtClean="0"/>
              <a:t>HSP </a:t>
            </a:r>
            <a:r>
              <a:rPr lang="en-US" dirty="0"/>
              <a:t>JESD204B evaluation tools</a:t>
            </a:r>
          </a:p>
        </p:txBody>
      </p:sp>
      <p:sp>
        <p:nvSpPr>
          <p:cNvPr id="4" name="Slide Number Placeholder 3"/>
          <p:cNvSpPr>
            <a:spLocks noGrp="1"/>
          </p:cNvSpPr>
          <p:nvPr>
            <p:ph type="sldNum" sz="quarter" idx="10"/>
          </p:nvPr>
        </p:nvSpPr>
        <p:spPr/>
        <p:txBody>
          <a:bodyPr/>
          <a:lstStyle/>
          <a:p>
            <a:pPr>
              <a:defRPr/>
            </a:pPr>
            <a:fld id="{1887EAEB-3ADF-4806-B940-C4B647C6A1D1}" type="slidenum">
              <a:rPr lang="en-US" smtClean="0"/>
              <a:pPr>
                <a:defRPr/>
              </a:pPr>
              <a:t>36</a:t>
            </a:fld>
            <a:endParaRPr lang="en-US"/>
          </a:p>
        </p:txBody>
      </p:sp>
    </p:spTree>
    <p:extLst>
      <p:ext uri="{BB962C8B-B14F-4D97-AF65-F5344CB8AC3E}">
        <p14:creationId xmlns:p14="http://schemas.microsoft.com/office/powerpoint/2010/main" val="2068800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4"/>
          <p:cNvSpPr>
            <a:spLocks noGrp="1" noChangeArrowheads="1"/>
          </p:cNvSpPr>
          <p:nvPr>
            <p:ph type="title"/>
          </p:nvPr>
        </p:nvSpPr>
        <p:spPr>
          <a:xfrm>
            <a:off x="231775" y="142887"/>
            <a:ext cx="8836025" cy="814388"/>
          </a:xfrm>
        </p:spPr>
        <p:txBody>
          <a:bodyPr lIns="91337" tIns="45669" rIns="91337" bIns="45669">
            <a:normAutofit fontScale="90000"/>
          </a:bodyPr>
          <a:lstStyle/>
          <a:p>
            <a:r>
              <a:rPr lang="en-US" dirty="0" smtClean="0">
                <a:solidFill>
                  <a:srgbClr val="FF0000"/>
                </a:solidFill>
              </a:rPr>
              <a:t>TSW14J56EVM </a:t>
            </a:r>
            <a:r>
              <a:rPr lang="en-US" dirty="0" smtClean="0"/>
              <a:t> </a:t>
            </a:r>
            <a:r>
              <a:rPr lang="en-US" sz="2400" dirty="0"/>
              <a:t/>
            </a:r>
            <a:br>
              <a:rPr lang="en-US" sz="2400" dirty="0"/>
            </a:br>
            <a:r>
              <a:rPr lang="en-US" sz="2400" dirty="0" smtClean="0">
                <a:solidFill>
                  <a:schemeClr val="tx1"/>
                </a:solidFill>
              </a:rPr>
              <a:t>USB3, 2G 16 bit samples Memory, 12.5Gbps </a:t>
            </a:r>
            <a:r>
              <a:rPr lang="en-US" sz="2400" dirty="0" err="1" smtClean="0">
                <a:solidFill>
                  <a:schemeClr val="tx1"/>
                </a:solidFill>
              </a:rPr>
              <a:t>Serdes</a:t>
            </a:r>
            <a:r>
              <a:rPr lang="en-US" sz="2400" dirty="0" smtClean="0">
                <a:solidFill>
                  <a:schemeClr val="tx1"/>
                </a:solidFill>
              </a:rPr>
              <a:t>/JESD204B</a:t>
            </a:r>
            <a:endParaRPr lang="en-US" sz="2000" dirty="0" smtClean="0"/>
          </a:p>
        </p:txBody>
      </p:sp>
      <p:sp>
        <p:nvSpPr>
          <p:cNvPr id="13" name="Rectangle 12"/>
          <p:cNvSpPr/>
          <p:nvPr/>
        </p:nvSpPr>
        <p:spPr>
          <a:xfrm>
            <a:off x="240962" y="1333503"/>
            <a:ext cx="4257675" cy="2933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285750" indent="-285750">
              <a:buFont typeface="Arial" pitchFamily="34" charset="0"/>
              <a:buChar char="•"/>
            </a:pPr>
            <a:r>
              <a:rPr lang="en-US" sz="1400" dirty="0" smtClean="0">
                <a:solidFill>
                  <a:srgbClr val="000000"/>
                </a:solidFill>
              </a:rPr>
              <a:t>Works with all TI’s JESD204B </a:t>
            </a:r>
            <a:r>
              <a:rPr lang="en-US" sz="1400" dirty="0">
                <a:solidFill>
                  <a:srgbClr val="000000"/>
                </a:solidFill>
              </a:rPr>
              <a:t>data </a:t>
            </a:r>
            <a:r>
              <a:rPr lang="en-US" sz="1400" dirty="0" smtClean="0">
                <a:solidFill>
                  <a:srgbClr val="000000"/>
                </a:solidFill>
              </a:rPr>
              <a:t>converters</a:t>
            </a:r>
            <a:endParaRPr lang="en-US" sz="1400" dirty="0" smtClean="0">
              <a:solidFill>
                <a:schemeClr val="tx1"/>
              </a:solidFill>
            </a:endParaRPr>
          </a:p>
          <a:p>
            <a:pPr marL="285750" indent="-285750">
              <a:buFont typeface="Arial" pitchFamily="34" charset="0"/>
              <a:buChar char="•"/>
            </a:pPr>
            <a:r>
              <a:rPr lang="en-US" sz="1400" dirty="0" smtClean="0">
                <a:solidFill>
                  <a:schemeClr val="tx1"/>
                </a:solidFill>
              </a:rPr>
              <a:t>32Gbit </a:t>
            </a:r>
            <a:r>
              <a:rPr lang="en-US" sz="1400" dirty="0">
                <a:solidFill>
                  <a:schemeClr val="tx1"/>
                </a:solidFill>
              </a:rPr>
              <a:t>DDR3 memory </a:t>
            </a:r>
            <a:r>
              <a:rPr lang="en-US" sz="1400" dirty="0" smtClean="0">
                <a:solidFill>
                  <a:schemeClr val="tx1"/>
                </a:solidFill>
              </a:rPr>
              <a:t>(2 </a:t>
            </a:r>
            <a:r>
              <a:rPr lang="en-US" sz="1400" dirty="0" err="1" smtClean="0">
                <a:solidFill>
                  <a:schemeClr val="tx1"/>
                </a:solidFill>
              </a:rPr>
              <a:t>Gsamples</a:t>
            </a:r>
            <a:r>
              <a:rPr lang="en-US" sz="1400" dirty="0" smtClean="0">
                <a:solidFill>
                  <a:schemeClr val="tx1"/>
                </a:solidFill>
              </a:rPr>
              <a:t> </a:t>
            </a:r>
            <a:r>
              <a:rPr lang="en-US" sz="1400" dirty="0">
                <a:solidFill>
                  <a:schemeClr val="tx1"/>
                </a:solidFill>
              </a:rPr>
              <a:t>16 bits</a:t>
            </a:r>
            <a:r>
              <a:rPr lang="en-US" sz="1400" dirty="0" smtClean="0">
                <a:solidFill>
                  <a:schemeClr val="tx1"/>
                </a:solidFill>
              </a:rPr>
              <a:t>)</a:t>
            </a:r>
          </a:p>
          <a:p>
            <a:pPr marL="285750" indent="-285750">
              <a:buFont typeface="Arial" pitchFamily="34" charset="0"/>
              <a:buChar char="•"/>
            </a:pPr>
            <a:r>
              <a:rPr lang="en-US" sz="1400" dirty="0">
                <a:solidFill>
                  <a:schemeClr val="tx1"/>
                </a:solidFill>
              </a:rPr>
              <a:t>Supports </a:t>
            </a:r>
            <a:r>
              <a:rPr lang="en-US" sz="1400" dirty="0" smtClean="0">
                <a:solidFill>
                  <a:schemeClr val="tx1"/>
                </a:solidFill>
              </a:rPr>
              <a:t>up to </a:t>
            </a:r>
            <a:r>
              <a:rPr lang="en-US" sz="1400" dirty="0">
                <a:solidFill>
                  <a:schemeClr val="tx1"/>
                </a:solidFill>
              </a:rPr>
              <a:t>10 lanes @ </a:t>
            </a:r>
            <a:r>
              <a:rPr lang="en-US" sz="1400" dirty="0" smtClean="0">
                <a:solidFill>
                  <a:schemeClr val="tx1"/>
                </a:solidFill>
              </a:rPr>
              <a:t>12.5 </a:t>
            </a:r>
            <a:r>
              <a:rPr lang="en-US" sz="1400" dirty="0" err="1" smtClean="0">
                <a:solidFill>
                  <a:schemeClr val="tx1"/>
                </a:solidFill>
              </a:rPr>
              <a:t>GBits</a:t>
            </a:r>
            <a:r>
              <a:rPr lang="en-US" sz="1400" dirty="0" smtClean="0">
                <a:solidFill>
                  <a:schemeClr val="tx1"/>
                </a:solidFill>
              </a:rPr>
              <a:t>/ second</a:t>
            </a:r>
          </a:p>
          <a:p>
            <a:pPr marL="285750" indent="-285750">
              <a:buFont typeface="Arial" pitchFamily="34" charset="0"/>
              <a:buChar char="•"/>
            </a:pPr>
            <a:r>
              <a:rPr lang="en-US" sz="1400" dirty="0" smtClean="0">
                <a:solidFill>
                  <a:schemeClr val="tx1"/>
                </a:solidFill>
              </a:rPr>
              <a:t>Common </a:t>
            </a:r>
            <a:r>
              <a:rPr lang="en-US" sz="1400" dirty="0">
                <a:solidFill>
                  <a:schemeClr val="tx1"/>
                </a:solidFill>
              </a:rPr>
              <a:t>HSDC Pro </a:t>
            </a:r>
            <a:r>
              <a:rPr lang="en-US" sz="1400" dirty="0" smtClean="0">
                <a:solidFill>
                  <a:schemeClr val="tx1"/>
                </a:solidFill>
              </a:rPr>
              <a:t>GUI</a:t>
            </a:r>
            <a:endParaRPr lang="en-US" sz="1400" u="sng" dirty="0" smtClean="0">
              <a:solidFill>
                <a:schemeClr val="tx1"/>
              </a:solidFill>
            </a:endParaRPr>
          </a:p>
          <a:p>
            <a:pPr marL="285750" indent="-285750">
              <a:buFont typeface="Arial" pitchFamily="34" charset="0"/>
              <a:buChar char="•"/>
            </a:pPr>
            <a:r>
              <a:rPr lang="en-US" sz="1400" dirty="0" smtClean="0">
                <a:solidFill>
                  <a:schemeClr val="tx1"/>
                </a:solidFill>
              </a:rPr>
              <a:t>Supports ADC</a:t>
            </a:r>
            <a:r>
              <a:rPr lang="en-US" sz="1400" dirty="0">
                <a:solidFill>
                  <a:schemeClr val="tx1"/>
                </a:solidFill>
              </a:rPr>
              <a:t>, DAC, TXRX </a:t>
            </a:r>
            <a:r>
              <a:rPr lang="en-US" sz="1400" dirty="0" smtClean="0">
                <a:solidFill>
                  <a:schemeClr val="tx1"/>
                </a:solidFill>
              </a:rPr>
              <a:t>modes</a:t>
            </a:r>
          </a:p>
          <a:p>
            <a:pPr marL="285750" indent="-285750">
              <a:buFont typeface="Arial" pitchFamily="34" charset="0"/>
              <a:buChar char="•"/>
            </a:pPr>
            <a:r>
              <a:rPr lang="en-US" sz="1400" dirty="0">
                <a:solidFill>
                  <a:schemeClr val="tx1"/>
                </a:solidFill>
              </a:rPr>
              <a:t>USB </a:t>
            </a:r>
            <a:r>
              <a:rPr lang="en-US" sz="1400" dirty="0" smtClean="0">
                <a:solidFill>
                  <a:schemeClr val="tx1"/>
                </a:solidFill>
              </a:rPr>
              <a:t>3.0 interface</a:t>
            </a:r>
          </a:p>
          <a:p>
            <a:pPr marL="742950" lvl="1" indent="-285750">
              <a:buFont typeface="Arial" pitchFamily="34" charset="0"/>
              <a:buChar char="•"/>
            </a:pPr>
            <a:r>
              <a:rPr lang="en-US" sz="1400" dirty="0" smtClean="0">
                <a:solidFill>
                  <a:schemeClr val="tx1"/>
                </a:solidFill>
              </a:rPr>
              <a:t>&lt;3s firmware DL</a:t>
            </a:r>
          </a:p>
          <a:p>
            <a:pPr marL="742950" lvl="1" indent="-285750">
              <a:buFont typeface="Arial" pitchFamily="34" charset="0"/>
              <a:buChar char="•"/>
            </a:pPr>
            <a:r>
              <a:rPr lang="en-US" sz="1400" dirty="0" smtClean="0">
                <a:solidFill>
                  <a:schemeClr val="tx1"/>
                </a:solidFill>
              </a:rPr>
              <a:t>256Ms – 15s (</a:t>
            </a:r>
            <a:r>
              <a:rPr lang="en-US" sz="1400" dirty="0" err="1" smtClean="0">
                <a:solidFill>
                  <a:schemeClr val="tx1"/>
                </a:solidFill>
              </a:rPr>
              <a:t>revB</a:t>
            </a:r>
            <a:r>
              <a:rPr lang="en-US" sz="1400" dirty="0" smtClean="0">
                <a:solidFill>
                  <a:schemeClr val="tx1"/>
                </a:solidFill>
              </a:rPr>
              <a:t> 20mins)</a:t>
            </a:r>
          </a:p>
          <a:p>
            <a:pPr marL="742950" lvl="1" indent="-285750">
              <a:buFont typeface="Arial" pitchFamily="34" charset="0"/>
              <a:buChar char="•"/>
            </a:pPr>
            <a:r>
              <a:rPr lang="en-US" sz="1400" dirty="0" smtClean="0">
                <a:solidFill>
                  <a:schemeClr val="tx1"/>
                </a:solidFill>
              </a:rPr>
              <a:t>1Gs – 1min</a:t>
            </a:r>
          </a:p>
          <a:p>
            <a:pPr marL="285750" indent="-285750">
              <a:buFont typeface="Arial" pitchFamily="34" charset="0"/>
              <a:buChar char="•"/>
            </a:pPr>
            <a:r>
              <a:rPr lang="en-US" sz="1400" dirty="0" smtClean="0">
                <a:solidFill>
                  <a:schemeClr val="tx1"/>
                </a:solidFill>
              </a:rPr>
              <a:t>Altera </a:t>
            </a:r>
            <a:r>
              <a:rPr lang="en-US" sz="1400" dirty="0" err="1" smtClean="0">
                <a:solidFill>
                  <a:schemeClr val="tx1"/>
                </a:solidFill>
              </a:rPr>
              <a:t>Arria</a:t>
            </a:r>
            <a:r>
              <a:rPr lang="en-US" sz="1400" dirty="0" smtClean="0">
                <a:solidFill>
                  <a:schemeClr val="tx1"/>
                </a:solidFill>
              </a:rPr>
              <a:t> V GZ FPGA (Fastest Speed grade)</a:t>
            </a:r>
          </a:p>
          <a:p>
            <a:pPr marL="285750" indent="-285750">
              <a:buFont typeface="Arial" pitchFamily="34" charset="0"/>
              <a:buChar char="•"/>
            </a:pPr>
            <a:r>
              <a:rPr lang="en-US" sz="1400" dirty="0" err="1" smtClean="0">
                <a:solidFill>
                  <a:schemeClr val="tx1"/>
                </a:solidFill>
              </a:rPr>
              <a:t>Quartus</a:t>
            </a:r>
            <a:r>
              <a:rPr lang="en-US" sz="1400" dirty="0" smtClean="0">
                <a:solidFill>
                  <a:schemeClr val="tx1"/>
                </a:solidFill>
              </a:rPr>
              <a:t> software/JESD204B </a:t>
            </a:r>
            <a:r>
              <a:rPr lang="en-US" sz="1400" dirty="0" err="1" smtClean="0">
                <a:solidFill>
                  <a:schemeClr val="tx1"/>
                </a:solidFill>
              </a:rPr>
              <a:t>MegaCore</a:t>
            </a:r>
            <a:r>
              <a:rPr lang="en-US" sz="1400" dirty="0" smtClean="0">
                <a:solidFill>
                  <a:schemeClr val="tx1"/>
                </a:solidFill>
              </a:rPr>
              <a:t> IP</a:t>
            </a:r>
          </a:p>
        </p:txBody>
      </p:sp>
      <p:sp>
        <p:nvSpPr>
          <p:cNvPr id="14" name="Rectangle 13"/>
          <p:cNvSpPr/>
          <p:nvPr/>
        </p:nvSpPr>
        <p:spPr>
          <a:xfrm>
            <a:off x="4619631" y="1335090"/>
            <a:ext cx="4371975" cy="21701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Single platform for evaluation and test of current and future TI JESD204B ADCs and DACs</a:t>
            </a:r>
          </a:p>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Generation or analysis of long </a:t>
            </a:r>
            <a:r>
              <a:rPr lang="en-US" sz="1400" dirty="0">
                <a:solidFill>
                  <a:schemeClr val="tx1"/>
                </a:solidFill>
                <a:cs typeface="Arial" charset="0"/>
              </a:rPr>
              <a:t>time domain </a:t>
            </a:r>
            <a:r>
              <a:rPr lang="en-US" sz="1400" dirty="0" smtClean="0">
                <a:solidFill>
                  <a:schemeClr val="tx1"/>
                </a:solidFill>
                <a:cs typeface="Arial" charset="0"/>
              </a:rPr>
              <a:t>complex modulated signals</a:t>
            </a:r>
          </a:p>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Easy to use software for signal analysis and generation</a:t>
            </a:r>
          </a:p>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Flexibility of system evaluation</a:t>
            </a:r>
          </a:p>
          <a:p>
            <a:pPr marL="285750" indent="-285750" defTabSz="685800" fontAlgn="auto">
              <a:spcBef>
                <a:spcPts val="0"/>
              </a:spcBef>
              <a:spcAft>
                <a:spcPts val="0"/>
              </a:spcAft>
              <a:buFont typeface="Arial" pitchFamily="34" charset="0"/>
              <a:buChar char="•"/>
              <a:tabLst>
                <a:tab pos="1714500" algn="ctr"/>
              </a:tabLst>
              <a:defRPr/>
            </a:pPr>
            <a:endParaRPr lang="en-US" sz="1400" dirty="0">
              <a:solidFill>
                <a:schemeClr val="tx1"/>
              </a:solidFill>
              <a:cs typeface="Arial" charset="0"/>
            </a:endParaRPr>
          </a:p>
        </p:txBody>
      </p:sp>
      <p:sp>
        <p:nvSpPr>
          <p:cNvPr id="35846" name="Rectangle 14"/>
          <p:cNvSpPr>
            <a:spLocks noChangeArrowheads="1"/>
          </p:cNvSpPr>
          <p:nvPr/>
        </p:nvSpPr>
        <p:spPr bwMode="auto">
          <a:xfrm>
            <a:off x="228605" y="4343403"/>
            <a:ext cx="4257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r>
              <a:rPr lang="en-US" b="1">
                <a:solidFill>
                  <a:srgbClr val="FFFFFF"/>
                </a:solidFill>
              </a:rPr>
              <a:t>Applications</a:t>
            </a:r>
          </a:p>
        </p:txBody>
      </p:sp>
      <p:sp>
        <p:nvSpPr>
          <p:cNvPr id="16" name="Rectangle 15"/>
          <p:cNvSpPr/>
          <p:nvPr/>
        </p:nvSpPr>
        <p:spPr>
          <a:xfrm>
            <a:off x="230193" y="4686303"/>
            <a:ext cx="4256087" cy="1257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23825" indent="-123825" fontAlgn="auto">
              <a:spcBef>
                <a:spcPts val="0"/>
              </a:spcBef>
              <a:spcAft>
                <a:spcPts val="0"/>
              </a:spcAft>
              <a:buFontTx/>
              <a:buChar char="•"/>
              <a:defRPr/>
            </a:pPr>
            <a:r>
              <a:rPr lang="en-US" sz="1600" dirty="0" smtClean="0">
                <a:solidFill>
                  <a:srgbClr val="000000"/>
                </a:solidFill>
              </a:rPr>
              <a:t>Pattern generation and capture of TI’s JESD204b data converters</a:t>
            </a:r>
          </a:p>
          <a:p>
            <a:pPr fontAlgn="auto">
              <a:spcBef>
                <a:spcPts val="0"/>
              </a:spcBef>
              <a:spcAft>
                <a:spcPts val="0"/>
              </a:spcAft>
              <a:defRPr/>
            </a:pPr>
            <a:endParaRPr lang="en-US" sz="1600" dirty="0">
              <a:solidFill>
                <a:srgbClr val="000000"/>
              </a:solidFill>
            </a:endParaRPr>
          </a:p>
        </p:txBody>
      </p:sp>
      <p:sp>
        <p:nvSpPr>
          <p:cNvPr id="35848" name="Rectangle 14"/>
          <p:cNvSpPr>
            <a:spLocks noChangeArrowheads="1"/>
          </p:cNvSpPr>
          <p:nvPr/>
        </p:nvSpPr>
        <p:spPr bwMode="auto">
          <a:xfrm>
            <a:off x="228605" y="990603"/>
            <a:ext cx="4257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r>
              <a:rPr lang="en-US" b="1">
                <a:solidFill>
                  <a:srgbClr val="FFFFFF"/>
                </a:solidFill>
              </a:rPr>
              <a:t>Specifications</a:t>
            </a:r>
          </a:p>
        </p:txBody>
      </p:sp>
      <p:sp>
        <p:nvSpPr>
          <p:cNvPr id="35849" name="Rectangle 14"/>
          <p:cNvSpPr>
            <a:spLocks noChangeArrowheads="1"/>
          </p:cNvSpPr>
          <p:nvPr/>
        </p:nvSpPr>
        <p:spPr bwMode="auto">
          <a:xfrm>
            <a:off x="4606927" y="990603"/>
            <a:ext cx="4384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r>
              <a:rPr lang="en-US" b="1">
                <a:solidFill>
                  <a:srgbClr val="FFFFFF"/>
                </a:solidFill>
              </a:rPr>
              <a:t>Benefits</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632200"/>
            <a:ext cx="2362200" cy="244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8032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4"/>
          <p:cNvSpPr>
            <a:spLocks noGrp="1" noChangeArrowheads="1"/>
          </p:cNvSpPr>
          <p:nvPr>
            <p:ph type="title"/>
          </p:nvPr>
        </p:nvSpPr>
        <p:spPr/>
        <p:txBody>
          <a:bodyPr lIns="91337" tIns="45669" rIns="91337" bIns="45669">
            <a:normAutofit fontScale="90000"/>
          </a:bodyPr>
          <a:lstStyle/>
          <a:p>
            <a:pPr>
              <a:defRPr/>
            </a:pPr>
            <a:r>
              <a:rPr lang="en-US" sz="3000" dirty="0" smtClean="0"/>
              <a:t>TSW14J57EVM </a:t>
            </a:r>
            <a:r>
              <a:rPr lang="en-US" sz="3000" dirty="0"/>
              <a:t/>
            </a:r>
            <a:br>
              <a:rPr lang="en-US" sz="3000" dirty="0"/>
            </a:br>
            <a:r>
              <a:rPr lang="en-US" dirty="0" smtClean="0">
                <a:solidFill>
                  <a:schemeClr val="tx1"/>
                </a:solidFill>
              </a:rPr>
              <a:t>Next Generation ADC / DAC Evaluation Module</a:t>
            </a:r>
            <a:endParaRPr lang="en-US" sz="2200" dirty="0" smtClean="0"/>
          </a:p>
        </p:txBody>
      </p:sp>
      <p:sp>
        <p:nvSpPr>
          <p:cNvPr id="13" name="Rectangle 12"/>
          <p:cNvSpPr/>
          <p:nvPr/>
        </p:nvSpPr>
        <p:spPr>
          <a:xfrm>
            <a:off x="241300" y="1333500"/>
            <a:ext cx="4257675" cy="2933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Arial" pitchFamily="34" charset="0"/>
              <a:buChar char="•"/>
              <a:defRPr/>
            </a:pPr>
            <a:r>
              <a:rPr lang="en-US" sz="1600" dirty="0">
                <a:solidFill>
                  <a:schemeClr val="tx1"/>
                </a:solidFill>
              </a:rPr>
              <a:t>Works with all TI’s JESD204b data converters</a:t>
            </a:r>
          </a:p>
          <a:p>
            <a:pPr marL="285750" indent="-285750">
              <a:buFont typeface="Arial" pitchFamily="34" charset="0"/>
              <a:buChar char="•"/>
              <a:defRPr/>
            </a:pPr>
            <a:r>
              <a:rPr lang="en-US" sz="1600" b="1" dirty="0">
                <a:solidFill>
                  <a:schemeClr val="tx1"/>
                </a:solidFill>
              </a:rPr>
              <a:t>32Gb DDR4 memory </a:t>
            </a:r>
            <a:r>
              <a:rPr lang="en-US" sz="1600" b="1" dirty="0">
                <a:solidFill>
                  <a:srgbClr val="000000"/>
                </a:solidFill>
              </a:rPr>
              <a:t>(2Gsamples 16 bits)</a:t>
            </a:r>
            <a:endParaRPr lang="en-US" sz="1600" b="1" dirty="0">
              <a:solidFill>
                <a:schemeClr val="tx1"/>
              </a:solidFill>
            </a:endParaRPr>
          </a:p>
          <a:p>
            <a:pPr marL="285750" indent="-285750">
              <a:buFont typeface="Arial" pitchFamily="34" charset="0"/>
              <a:buChar char="•"/>
              <a:defRPr/>
            </a:pPr>
            <a:r>
              <a:rPr lang="en-US" sz="1600" b="1" dirty="0">
                <a:solidFill>
                  <a:schemeClr val="tx1"/>
                </a:solidFill>
              </a:rPr>
              <a:t>Supports 16 lanes @ 12.5 </a:t>
            </a:r>
            <a:r>
              <a:rPr lang="en-US" sz="1600" b="1" dirty="0" err="1">
                <a:solidFill>
                  <a:schemeClr val="tx1"/>
                </a:solidFill>
              </a:rPr>
              <a:t>Gbps</a:t>
            </a:r>
            <a:r>
              <a:rPr lang="en-US" sz="1600" b="1" dirty="0">
                <a:solidFill>
                  <a:schemeClr val="tx1"/>
                </a:solidFill>
              </a:rPr>
              <a:t>, 8 lanes @ 15Gbps</a:t>
            </a:r>
          </a:p>
          <a:p>
            <a:pPr marL="285750" indent="-285750">
              <a:buFont typeface="Arial" pitchFamily="34" charset="0"/>
              <a:buChar char="•"/>
              <a:defRPr/>
            </a:pPr>
            <a:r>
              <a:rPr lang="en-US" sz="1600" dirty="0">
                <a:solidFill>
                  <a:schemeClr val="tx1"/>
                </a:solidFill>
              </a:rPr>
              <a:t>Common HSDC Pro GUI</a:t>
            </a:r>
          </a:p>
          <a:p>
            <a:pPr marL="285750" indent="-285750">
              <a:buFont typeface="Arial" pitchFamily="34" charset="0"/>
              <a:buChar char="•"/>
              <a:defRPr/>
            </a:pPr>
            <a:r>
              <a:rPr lang="en-US" sz="1600" dirty="0">
                <a:solidFill>
                  <a:schemeClr val="tx1"/>
                </a:solidFill>
              </a:rPr>
              <a:t>Altera </a:t>
            </a:r>
            <a:r>
              <a:rPr lang="en-US" sz="1600" dirty="0" err="1">
                <a:solidFill>
                  <a:schemeClr val="tx1"/>
                </a:solidFill>
              </a:rPr>
              <a:t>Arria</a:t>
            </a:r>
            <a:r>
              <a:rPr lang="en-US" sz="1600" dirty="0">
                <a:solidFill>
                  <a:schemeClr val="tx1"/>
                </a:solidFill>
              </a:rPr>
              <a:t> 10 FPGA</a:t>
            </a:r>
          </a:p>
          <a:p>
            <a:pPr marL="285750" indent="-285750">
              <a:buFont typeface="Arial" pitchFamily="34" charset="0"/>
              <a:buChar char="•"/>
              <a:defRPr/>
            </a:pPr>
            <a:r>
              <a:rPr lang="en-US" sz="1600" dirty="0">
                <a:solidFill>
                  <a:schemeClr val="tx1"/>
                </a:solidFill>
              </a:rPr>
              <a:t>Supports ADC, DAC, TXRX modes</a:t>
            </a:r>
          </a:p>
          <a:p>
            <a:pPr marL="285750" indent="-285750">
              <a:buFont typeface="Arial" pitchFamily="34" charset="0"/>
              <a:buChar char="•"/>
              <a:defRPr/>
            </a:pPr>
            <a:r>
              <a:rPr lang="en-US" sz="1600" dirty="0">
                <a:solidFill>
                  <a:schemeClr val="tx1"/>
                </a:solidFill>
              </a:rPr>
              <a:t>USB 3.0 interface</a:t>
            </a:r>
          </a:p>
          <a:p>
            <a:pPr marL="285750" indent="-285750">
              <a:buFont typeface="Arial" pitchFamily="34" charset="0"/>
              <a:buChar char="•"/>
              <a:defRPr/>
            </a:pPr>
            <a:r>
              <a:rPr lang="en-US" sz="1600" b="1" dirty="0">
                <a:solidFill>
                  <a:schemeClr val="tx1"/>
                </a:solidFill>
              </a:rPr>
              <a:t>Standard FMC, FMC+ port connectivity </a:t>
            </a:r>
          </a:p>
          <a:p>
            <a:pPr marL="285750" indent="-285750">
              <a:buFont typeface="Arial" pitchFamily="34" charset="0"/>
              <a:buChar char="•"/>
              <a:defRPr/>
            </a:pPr>
            <a:endParaRPr lang="en-US" sz="1600" dirty="0">
              <a:solidFill>
                <a:schemeClr val="tx1"/>
              </a:solidFill>
            </a:endParaRPr>
          </a:p>
        </p:txBody>
      </p:sp>
      <p:sp>
        <p:nvSpPr>
          <p:cNvPr id="14" name="Rectangle 13"/>
          <p:cNvSpPr/>
          <p:nvPr/>
        </p:nvSpPr>
        <p:spPr>
          <a:xfrm>
            <a:off x="4619625" y="1335088"/>
            <a:ext cx="4371975" cy="22685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defTabSz="685800" fontAlgn="auto">
              <a:spcBef>
                <a:spcPts val="0"/>
              </a:spcBef>
              <a:spcAft>
                <a:spcPts val="0"/>
              </a:spcAft>
              <a:buFont typeface="Arial" pitchFamily="34" charset="0"/>
              <a:buChar char="•"/>
              <a:tabLst>
                <a:tab pos="1714500" algn="ctr"/>
              </a:tabLst>
              <a:defRPr/>
            </a:pPr>
            <a:r>
              <a:rPr lang="en-US" sz="1400" dirty="0">
                <a:solidFill>
                  <a:schemeClr val="tx1"/>
                </a:solidFill>
                <a:cs typeface="Arial" charset="0"/>
              </a:rPr>
              <a:t>Single platform for evaluation and test of current and future TI JESD204B ADCs and DACs</a:t>
            </a:r>
          </a:p>
          <a:p>
            <a:pPr marL="285750" indent="-285750" defTabSz="685800" fontAlgn="auto">
              <a:spcBef>
                <a:spcPts val="0"/>
              </a:spcBef>
              <a:spcAft>
                <a:spcPts val="0"/>
              </a:spcAft>
              <a:buFont typeface="Arial" pitchFamily="34" charset="0"/>
              <a:buChar char="•"/>
              <a:tabLst>
                <a:tab pos="1714500" algn="ctr"/>
              </a:tabLst>
              <a:defRPr/>
            </a:pPr>
            <a:r>
              <a:rPr lang="en-US" sz="1400" dirty="0">
                <a:solidFill>
                  <a:schemeClr val="tx1"/>
                </a:solidFill>
                <a:cs typeface="Arial" charset="0"/>
              </a:rPr>
              <a:t>Generation or analysis of long time domain complex modulated signals</a:t>
            </a:r>
          </a:p>
          <a:p>
            <a:pPr marL="285750" indent="-285750" defTabSz="685800" fontAlgn="auto">
              <a:spcBef>
                <a:spcPts val="0"/>
              </a:spcBef>
              <a:spcAft>
                <a:spcPts val="0"/>
              </a:spcAft>
              <a:buFont typeface="Arial" pitchFamily="34" charset="0"/>
              <a:buChar char="•"/>
              <a:tabLst>
                <a:tab pos="1714500" algn="ctr"/>
              </a:tabLst>
              <a:defRPr/>
            </a:pPr>
            <a:r>
              <a:rPr lang="en-US" sz="1400" dirty="0">
                <a:solidFill>
                  <a:schemeClr val="tx1"/>
                </a:solidFill>
                <a:cs typeface="Arial" charset="0"/>
              </a:rPr>
              <a:t>Easy to use software for signal analysis and generation</a:t>
            </a:r>
          </a:p>
          <a:p>
            <a:pPr marL="285750" indent="-285750" defTabSz="685800" fontAlgn="auto">
              <a:spcBef>
                <a:spcPts val="0"/>
              </a:spcBef>
              <a:spcAft>
                <a:spcPts val="0"/>
              </a:spcAft>
              <a:buFont typeface="Arial" pitchFamily="34" charset="0"/>
              <a:buChar char="•"/>
              <a:tabLst>
                <a:tab pos="1714500" algn="ctr"/>
              </a:tabLst>
              <a:defRPr/>
            </a:pPr>
            <a:r>
              <a:rPr lang="en-US" sz="1400" dirty="0">
                <a:solidFill>
                  <a:schemeClr val="tx1"/>
                </a:solidFill>
                <a:cs typeface="Arial" charset="0"/>
              </a:rPr>
              <a:t>Flexibility of system evaluation</a:t>
            </a:r>
          </a:p>
          <a:p>
            <a:pPr marL="285750" indent="-285750" defTabSz="685800" fontAlgn="auto">
              <a:spcBef>
                <a:spcPts val="0"/>
              </a:spcBef>
              <a:spcAft>
                <a:spcPts val="0"/>
              </a:spcAft>
              <a:buFont typeface="Arial" pitchFamily="34" charset="0"/>
              <a:buChar char="•"/>
              <a:tabLst>
                <a:tab pos="1714500" algn="ctr"/>
              </a:tabLst>
              <a:defRPr/>
            </a:pPr>
            <a:endParaRPr lang="en-US" sz="1400" dirty="0">
              <a:solidFill>
                <a:schemeClr val="tx1"/>
              </a:solidFill>
              <a:cs typeface="Arial" charset="0"/>
            </a:endParaRPr>
          </a:p>
        </p:txBody>
      </p:sp>
      <p:sp>
        <p:nvSpPr>
          <p:cNvPr id="44037" name="Rectangle 14"/>
          <p:cNvSpPr>
            <a:spLocks noChangeArrowheads="1"/>
          </p:cNvSpPr>
          <p:nvPr/>
        </p:nvSpPr>
        <p:spPr bwMode="auto">
          <a:xfrm>
            <a:off x="228600" y="4343400"/>
            <a:ext cx="4257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spcBef>
                <a:spcPts val="8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15000"/>
              </a:spcBef>
              <a:buChar char="•"/>
              <a:defRPr>
                <a:solidFill>
                  <a:schemeClr val="tx1"/>
                </a:solidFill>
                <a:latin typeface="Arial" charset="0"/>
              </a:defRPr>
            </a:lvl3pPr>
            <a:lvl4pPr marL="1600200" indent="-228600" eaLnBrk="0" hangingPunct="0">
              <a:spcBef>
                <a:spcPct val="5000"/>
              </a:spcBef>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defTabSz="457200" eaLnBrk="0" fontAlgn="base" hangingPunct="0">
              <a:spcBef>
                <a:spcPct val="0"/>
              </a:spcBef>
              <a:spcAft>
                <a:spcPct val="0"/>
              </a:spcAft>
              <a:buChar char="»"/>
              <a:defRPr>
                <a:solidFill>
                  <a:schemeClr val="tx1"/>
                </a:solidFill>
                <a:latin typeface="Arial" charset="0"/>
              </a:defRPr>
            </a:lvl6pPr>
            <a:lvl7pPr marL="2971800" indent="-228600" defTabSz="457200" eaLnBrk="0" fontAlgn="base" hangingPunct="0">
              <a:spcBef>
                <a:spcPct val="0"/>
              </a:spcBef>
              <a:spcAft>
                <a:spcPct val="0"/>
              </a:spcAft>
              <a:buChar char="»"/>
              <a:defRPr>
                <a:solidFill>
                  <a:schemeClr val="tx1"/>
                </a:solidFill>
                <a:latin typeface="Arial" charset="0"/>
              </a:defRPr>
            </a:lvl7pPr>
            <a:lvl8pPr marL="3429000" indent="-228600" defTabSz="457200" eaLnBrk="0" fontAlgn="base" hangingPunct="0">
              <a:spcBef>
                <a:spcPct val="0"/>
              </a:spcBef>
              <a:spcAft>
                <a:spcPct val="0"/>
              </a:spcAft>
              <a:buChar char="»"/>
              <a:defRPr>
                <a:solidFill>
                  <a:schemeClr val="tx1"/>
                </a:solidFill>
                <a:latin typeface="Arial" charset="0"/>
              </a:defRPr>
            </a:lvl8pPr>
            <a:lvl9pPr marL="3886200" indent="-228600" defTabSz="457200" eaLnBrk="0" fontAlgn="base" hangingPunct="0">
              <a:spcBef>
                <a:spcPct val="0"/>
              </a:spcBef>
              <a:spcAft>
                <a:spcPct val="0"/>
              </a:spcAft>
              <a:buChar char="»"/>
              <a:defRPr>
                <a:solidFill>
                  <a:schemeClr val="tx1"/>
                </a:solidFill>
                <a:latin typeface="Arial" charset="0"/>
              </a:defRPr>
            </a:lvl9pPr>
          </a:lstStyle>
          <a:p>
            <a:pPr eaLnBrk="1" hangingPunct="1">
              <a:spcBef>
                <a:spcPct val="0"/>
              </a:spcBef>
              <a:buFontTx/>
              <a:buNone/>
            </a:pPr>
            <a:r>
              <a:rPr lang="en-US" altLang="en-US" sz="1800" b="1">
                <a:solidFill>
                  <a:srgbClr val="FFFFFF"/>
                </a:solidFill>
              </a:rPr>
              <a:t>Applications</a:t>
            </a:r>
          </a:p>
        </p:txBody>
      </p:sp>
      <p:sp>
        <p:nvSpPr>
          <p:cNvPr id="16" name="Rectangle 15"/>
          <p:cNvSpPr/>
          <p:nvPr/>
        </p:nvSpPr>
        <p:spPr>
          <a:xfrm>
            <a:off x="230188" y="4686300"/>
            <a:ext cx="4256087" cy="1257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23825" indent="-123825" fontAlgn="auto">
              <a:spcBef>
                <a:spcPts val="0"/>
              </a:spcBef>
              <a:spcAft>
                <a:spcPts val="0"/>
              </a:spcAft>
              <a:buFontTx/>
              <a:buChar char="•"/>
              <a:defRPr/>
            </a:pPr>
            <a:r>
              <a:rPr lang="en-US" dirty="0">
                <a:solidFill>
                  <a:srgbClr val="000000"/>
                </a:solidFill>
              </a:rPr>
              <a:t>Pattern generation and capture of TI’s JESD204b data converters</a:t>
            </a:r>
          </a:p>
          <a:p>
            <a:pPr fontAlgn="auto">
              <a:spcBef>
                <a:spcPts val="0"/>
              </a:spcBef>
              <a:spcAft>
                <a:spcPts val="0"/>
              </a:spcAft>
              <a:defRPr/>
            </a:pPr>
            <a:endParaRPr lang="en-US" dirty="0">
              <a:solidFill>
                <a:srgbClr val="000000"/>
              </a:solidFill>
            </a:endParaRPr>
          </a:p>
        </p:txBody>
      </p:sp>
      <p:sp>
        <p:nvSpPr>
          <p:cNvPr id="44039" name="Rectangle 14"/>
          <p:cNvSpPr>
            <a:spLocks noChangeArrowheads="1"/>
          </p:cNvSpPr>
          <p:nvPr/>
        </p:nvSpPr>
        <p:spPr bwMode="auto">
          <a:xfrm>
            <a:off x="228600" y="990600"/>
            <a:ext cx="4257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spcBef>
                <a:spcPts val="8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15000"/>
              </a:spcBef>
              <a:buChar char="•"/>
              <a:defRPr>
                <a:solidFill>
                  <a:schemeClr val="tx1"/>
                </a:solidFill>
                <a:latin typeface="Arial" charset="0"/>
              </a:defRPr>
            </a:lvl3pPr>
            <a:lvl4pPr marL="1600200" indent="-228600" eaLnBrk="0" hangingPunct="0">
              <a:spcBef>
                <a:spcPct val="5000"/>
              </a:spcBef>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defTabSz="457200" eaLnBrk="0" fontAlgn="base" hangingPunct="0">
              <a:spcBef>
                <a:spcPct val="0"/>
              </a:spcBef>
              <a:spcAft>
                <a:spcPct val="0"/>
              </a:spcAft>
              <a:buChar char="»"/>
              <a:defRPr>
                <a:solidFill>
                  <a:schemeClr val="tx1"/>
                </a:solidFill>
                <a:latin typeface="Arial" charset="0"/>
              </a:defRPr>
            </a:lvl6pPr>
            <a:lvl7pPr marL="2971800" indent="-228600" defTabSz="457200" eaLnBrk="0" fontAlgn="base" hangingPunct="0">
              <a:spcBef>
                <a:spcPct val="0"/>
              </a:spcBef>
              <a:spcAft>
                <a:spcPct val="0"/>
              </a:spcAft>
              <a:buChar char="»"/>
              <a:defRPr>
                <a:solidFill>
                  <a:schemeClr val="tx1"/>
                </a:solidFill>
                <a:latin typeface="Arial" charset="0"/>
              </a:defRPr>
            </a:lvl7pPr>
            <a:lvl8pPr marL="3429000" indent="-228600" defTabSz="457200" eaLnBrk="0" fontAlgn="base" hangingPunct="0">
              <a:spcBef>
                <a:spcPct val="0"/>
              </a:spcBef>
              <a:spcAft>
                <a:spcPct val="0"/>
              </a:spcAft>
              <a:buChar char="»"/>
              <a:defRPr>
                <a:solidFill>
                  <a:schemeClr val="tx1"/>
                </a:solidFill>
                <a:latin typeface="Arial" charset="0"/>
              </a:defRPr>
            </a:lvl8pPr>
            <a:lvl9pPr marL="3886200" indent="-228600" defTabSz="457200" eaLnBrk="0" fontAlgn="base" hangingPunct="0">
              <a:spcBef>
                <a:spcPct val="0"/>
              </a:spcBef>
              <a:spcAft>
                <a:spcPct val="0"/>
              </a:spcAft>
              <a:buChar char="»"/>
              <a:defRPr>
                <a:solidFill>
                  <a:schemeClr val="tx1"/>
                </a:solidFill>
                <a:latin typeface="Arial" charset="0"/>
              </a:defRPr>
            </a:lvl9pPr>
          </a:lstStyle>
          <a:p>
            <a:pPr eaLnBrk="1" hangingPunct="1">
              <a:spcBef>
                <a:spcPct val="0"/>
              </a:spcBef>
              <a:buFontTx/>
              <a:buNone/>
            </a:pPr>
            <a:r>
              <a:rPr lang="en-US" altLang="en-US" sz="1800" b="1">
                <a:solidFill>
                  <a:srgbClr val="FFFFFF"/>
                </a:solidFill>
              </a:rPr>
              <a:t>Specifications</a:t>
            </a:r>
          </a:p>
        </p:txBody>
      </p:sp>
      <p:sp>
        <p:nvSpPr>
          <p:cNvPr id="44040" name="Rectangle 14"/>
          <p:cNvSpPr>
            <a:spLocks noChangeArrowheads="1"/>
          </p:cNvSpPr>
          <p:nvPr/>
        </p:nvSpPr>
        <p:spPr bwMode="auto">
          <a:xfrm>
            <a:off x="4606925" y="990600"/>
            <a:ext cx="4384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spcBef>
                <a:spcPts val="8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15000"/>
              </a:spcBef>
              <a:buChar char="•"/>
              <a:defRPr>
                <a:solidFill>
                  <a:schemeClr val="tx1"/>
                </a:solidFill>
                <a:latin typeface="Arial" charset="0"/>
              </a:defRPr>
            </a:lvl3pPr>
            <a:lvl4pPr marL="1600200" indent="-228600" eaLnBrk="0" hangingPunct="0">
              <a:spcBef>
                <a:spcPct val="5000"/>
              </a:spcBef>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defTabSz="457200" eaLnBrk="0" fontAlgn="base" hangingPunct="0">
              <a:spcBef>
                <a:spcPct val="0"/>
              </a:spcBef>
              <a:spcAft>
                <a:spcPct val="0"/>
              </a:spcAft>
              <a:buChar char="»"/>
              <a:defRPr>
                <a:solidFill>
                  <a:schemeClr val="tx1"/>
                </a:solidFill>
                <a:latin typeface="Arial" charset="0"/>
              </a:defRPr>
            </a:lvl6pPr>
            <a:lvl7pPr marL="2971800" indent="-228600" defTabSz="457200" eaLnBrk="0" fontAlgn="base" hangingPunct="0">
              <a:spcBef>
                <a:spcPct val="0"/>
              </a:spcBef>
              <a:spcAft>
                <a:spcPct val="0"/>
              </a:spcAft>
              <a:buChar char="»"/>
              <a:defRPr>
                <a:solidFill>
                  <a:schemeClr val="tx1"/>
                </a:solidFill>
                <a:latin typeface="Arial" charset="0"/>
              </a:defRPr>
            </a:lvl7pPr>
            <a:lvl8pPr marL="3429000" indent="-228600" defTabSz="457200" eaLnBrk="0" fontAlgn="base" hangingPunct="0">
              <a:spcBef>
                <a:spcPct val="0"/>
              </a:spcBef>
              <a:spcAft>
                <a:spcPct val="0"/>
              </a:spcAft>
              <a:buChar char="»"/>
              <a:defRPr>
                <a:solidFill>
                  <a:schemeClr val="tx1"/>
                </a:solidFill>
                <a:latin typeface="Arial" charset="0"/>
              </a:defRPr>
            </a:lvl8pPr>
            <a:lvl9pPr marL="3886200" indent="-228600" defTabSz="457200" eaLnBrk="0" fontAlgn="base" hangingPunct="0">
              <a:spcBef>
                <a:spcPct val="0"/>
              </a:spcBef>
              <a:spcAft>
                <a:spcPct val="0"/>
              </a:spcAft>
              <a:buChar char="»"/>
              <a:defRPr>
                <a:solidFill>
                  <a:schemeClr val="tx1"/>
                </a:solidFill>
                <a:latin typeface="Arial" charset="0"/>
              </a:defRPr>
            </a:lvl9pPr>
          </a:lstStyle>
          <a:p>
            <a:pPr eaLnBrk="1" hangingPunct="1">
              <a:spcBef>
                <a:spcPct val="0"/>
              </a:spcBef>
              <a:buFontTx/>
              <a:buNone/>
            </a:pPr>
            <a:r>
              <a:rPr lang="en-US" altLang="en-US" sz="1800" b="1">
                <a:solidFill>
                  <a:srgbClr val="FFFFFF"/>
                </a:solidFill>
              </a:rPr>
              <a:t>Benefits</a:t>
            </a:r>
          </a:p>
        </p:txBody>
      </p:sp>
      <p:pic>
        <p:nvPicPr>
          <p:cNvPr id="440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3697288"/>
            <a:ext cx="22510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96144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4"/>
          <p:cNvSpPr>
            <a:spLocks noGrp="1" noChangeArrowheads="1"/>
          </p:cNvSpPr>
          <p:nvPr>
            <p:ph type="title"/>
          </p:nvPr>
        </p:nvSpPr>
        <p:spPr/>
        <p:txBody>
          <a:bodyPr lIns="91337" tIns="45669" rIns="91337" bIns="45669">
            <a:normAutofit fontScale="90000"/>
          </a:bodyPr>
          <a:lstStyle/>
          <a:p>
            <a:r>
              <a:rPr lang="en-US" dirty="0" smtClean="0">
                <a:solidFill>
                  <a:srgbClr val="FF0000"/>
                </a:solidFill>
              </a:rPr>
              <a:t>TSW14J50</a:t>
            </a:r>
            <a:r>
              <a:rPr lang="en-US" dirty="0" smtClean="0"/>
              <a:t> </a:t>
            </a:r>
            <a:r>
              <a:rPr lang="en-US" sz="2400" dirty="0"/>
              <a:t/>
            </a:r>
            <a:br>
              <a:rPr lang="en-US" sz="2400" dirty="0"/>
            </a:br>
            <a:r>
              <a:rPr lang="en-US" sz="2400" dirty="0" smtClean="0">
                <a:solidFill>
                  <a:schemeClr val="tx1"/>
                </a:solidFill>
              </a:rPr>
              <a:t>Low Cost Evaluation Module </a:t>
            </a:r>
            <a:endParaRPr lang="en-US" sz="2000" dirty="0" smtClean="0"/>
          </a:p>
        </p:txBody>
      </p:sp>
      <p:sp>
        <p:nvSpPr>
          <p:cNvPr id="13" name="Rectangle 12"/>
          <p:cNvSpPr/>
          <p:nvPr/>
        </p:nvSpPr>
        <p:spPr>
          <a:xfrm>
            <a:off x="240962" y="1333503"/>
            <a:ext cx="4257675" cy="2933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285750" indent="-285750">
              <a:buFont typeface="Arial" pitchFamily="34" charset="0"/>
              <a:buChar char="•"/>
            </a:pPr>
            <a:r>
              <a:rPr lang="en-US" sz="1400" dirty="0" err="1">
                <a:solidFill>
                  <a:schemeClr val="tx1"/>
                </a:solidFill>
              </a:rPr>
              <a:t>Arria</a:t>
            </a:r>
            <a:r>
              <a:rPr lang="en-US" sz="1400" dirty="0">
                <a:solidFill>
                  <a:schemeClr val="tx1"/>
                </a:solidFill>
              </a:rPr>
              <a:t> V GX based</a:t>
            </a:r>
          </a:p>
          <a:p>
            <a:pPr marL="285750" indent="-285750">
              <a:buFont typeface="Arial" pitchFamily="34" charset="0"/>
              <a:buChar char="•"/>
            </a:pPr>
            <a:r>
              <a:rPr lang="en-US" sz="1400" dirty="0">
                <a:solidFill>
                  <a:schemeClr val="tx1"/>
                </a:solidFill>
              </a:rPr>
              <a:t>8x </a:t>
            </a:r>
            <a:r>
              <a:rPr lang="en-US" sz="1400" dirty="0" err="1">
                <a:solidFill>
                  <a:schemeClr val="tx1"/>
                </a:solidFill>
              </a:rPr>
              <a:t>Serdes</a:t>
            </a:r>
            <a:r>
              <a:rPr lang="en-US" sz="1400" dirty="0">
                <a:solidFill>
                  <a:schemeClr val="tx1"/>
                </a:solidFill>
              </a:rPr>
              <a:t> Lanes up to 6.3Gbps</a:t>
            </a:r>
          </a:p>
          <a:p>
            <a:pPr marL="285750" indent="-285750">
              <a:buFont typeface="Arial" pitchFamily="34" charset="0"/>
              <a:buChar char="•"/>
            </a:pPr>
            <a:r>
              <a:rPr lang="en-US" sz="1400" dirty="0">
                <a:solidFill>
                  <a:schemeClr val="tx1"/>
                </a:solidFill>
              </a:rPr>
              <a:t>4Gbit DDR3 memory (256Msamples 16 bits)</a:t>
            </a:r>
          </a:p>
          <a:p>
            <a:pPr marL="285750" indent="-285750">
              <a:buFont typeface="Arial" pitchFamily="34" charset="0"/>
              <a:buChar char="•"/>
            </a:pPr>
            <a:r>
              <a:rPr lang="en-US" sz="1400" dirty="0">
                <a:solidFill>
                  <a:schemeClr val="tx1"/>
                </a:solidFill>
              </a:rPr>
              <a:t>USB 2 interface</a:t>
            </a:r>
          </a:p>
          <a:p>
            <a:pPr marL="285750" indent="-285750">
              <a:buFont typeface="Arial" pitchFamily="34" charset="0"/>
              <a:buChar char="•"/>
            </a:pPr>
            <a:r>
              <a:rPr lang="en-US" sz="1400" dirty="0">
                <a:solidFill>
                  <a:schemeClr val="tx1"/>
                </a:solidFill>
              </a:rPr>
              <a:t>Standard FMC port connectivity for all TI JESD EVMs and FPGA </a:t>
            </a:r>
            <a:r>
              <a:rPr lang="en-US" sz="1400" dirty="0" err="1">
                <a:solidFill>
                  <a:schemeClr val="tx1"/>
                </a:solidFill>
              </a:rPr>
              <a:t>eval</a:t>
            </a:r>
            <a:r>
              <a:rPr lang="en-US" sz="1400" dirty="0">
                <a:solidFill>
                  <a:schemeClr val="tx1"/>
                </a:solidFill>
              </a:rPr>
              <a:t> platforms</a:t>
            </a:r>
          </a:p>
          <a:p>
            <a:pPr marL="285750" indent="-285750">
              <a:buFont typeface="Arial" pitchFamily="34" charset="0"/>
              <a:buChar char="•"/>
            </a:pPr>
            <a:r>
              <a:rPr lang="en-US" sz="1400" dirty="0">
                <a:solidFill>
                  <a:schemeClr val="tx1"/>
                </a:solidFill>
              </a:rPr>
              <a:t>Common HSDC Pro GUI same as TSW140x, TSW14J56</a:t>
            </a:r>
          </a:p>
          <a:p>
            <a:pPr marL="285750" indent="-285750">
              <a:buFont typeface="Arial" pitchFamily="34" charset="0"/>
              <a:buChar char="•"/>
            </a:pPr>
            <a:r>
              <a:rPr lang="en-US" sz="1400" dirty="0">
                <a:solidFill>
                  <a:schemeClr val="tx1"/>
                </a:solidFill>
              </a:rPr>
              <a:t>ADC, DAC Modes</a:t>
            </a:r>
          </a:p>
        </p:txBody>
      </p:sp>
      <p:sp>
        <p:nvSpPr>
          <p:cNvPr id="14" name="Rectangle 13"/>
          <p:cNvSpPr/>
          <p:nvPr/>
        </p:nvSpPr>
        <p:spPr>
          <a:xfrm>
            <a:off x="4619631" y="1335090"/>
            <a:ext cx="4371975" cy="21701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Single platform for evaluation and test of current and future TI JESD204B ADCs and DACs</a:t>
            </a:r>
          </a:p>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Generation or analysis of long </a:t>
            </a:r>
            <a:r>
              <a:rPr lang="en-US" sz="1400" dirty="0">
                <a:solidFill>
                  <a:schemeClr val="tx1"/>
                </a:solidFill>
                <a:cs typeface="Arial" charset="0"/>
              </a:rPr>
              <a:t>time domain </a:t>
            </a:r>
            <a:r>
              <a:rPr lang="en-US" sz="1400" dirty="0" smtClean="0">
                <a:solidFill>
                  <a:schemeClr val="tx1"/>
                </a:solidFill>
                <a:cs typeface="Arial" charset="0"/>
              </a:rPr>
              <a:t>complex modulated signals</a:t>
            </a:r>
          </a:p>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Easy to use software for signal analysis and generation</a:t>
            </a:r>
          </a:p>
          <a:p>
            <a:pPr marL="285750" indent="-285750" defTabSz="685800" fontAlgn="auto">
              <a:spcBef>
                <a:spcPts val="0"/>
              </a:spcBef>
              <a:spcAft>
                <a:spcPts val="0"/>
              </a:spcAft>
              <a:buFont typeface="Arial" pitchFamily="34" charset="0"/>
              <a:buChar char="•"/>
              <a:tabLst>
                <a:tab pos="1714500" algn="ctr"/>
              </a:tabLst>
              <a:defRPr/>
            </a:pPr>
            <a:r>
              <a:rPr lang="en-US" sz="1400" dirty="0" smtClean="0">
                <a:solidFill>
                  <a:schemeClr val="tx1"/>
                </a:solidFill>
                <a:cs typeface="Arial" charset="0"/>
              </a:rPr>
              <a:t>Flexibility of system evaluation</a:t>
            </a:r>
          </a:p>
          <a:p>
            <a:pPr marL="285750" indent="-285750" defTabSz="685800" fontAlgn="auto">
              <a:spcBef>
                <a:spcPts val="0"/>
              </a:spcBef>
              <a:spcAft>
                <a:spcPts val="0"/>
              </a:spcAft>
              <a:buFont typeface="Arial" pitchFamily="34" charset="0"/>
              <a:buChar char="•"/>
              <a:tabLst>
                <a:tab pos="1714500" algn="ctr"/>
              </a:tabLst>
              <a:defRPr/>
            </a:pPr>
            <a:endParaRPr lang="en-US" sz="1400" dirty="0">
              <a:solidFill>
                <a:schemeClr val="tx1"/>
              </a:solidFill>
              <a:cs typeface="Arial" charset="0"/>
            </a:endParaRPr>
          </a:p>
        </p:txBody>
      </p:sp>
      <p:sp>
        <p:nvSpPr>
          <p:cNvPr id="35846" name="Rectangle 14"/>
          <p:cNvSpPr>
            <a:spLocks noChangeArrowheads="1"/>
          </p:cNvSpPr>
          <p:nvPr/>
        </p:nvSpPr>
        <p:spPr bwMode="auto">
          <a:xfrm>
            <a:off x="228605" y="4343403"/>
            <a:ext cx="4257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r>
              <a:rPr lang="en-US" b="1">
                <a:solidFill>
                  <a:srgbClr val="FFFFFF"/>
                </a:solidFill>
              </a:rPr>
              <a:t>Applications</a:t>
            </a:r>
          </a:p>
        </p:txBody>
      </p:sp>
      <p:sp>
        <p:nvSpPr>
          <p:cNvPr id="16" name="Rectangle 15"/>
          <p:cNvSpPr/>
          <p:nvPr/>
        </p:nvSpPr>
        <p:spPr>
          <a:xfrm>
            <a:off x="230193" y="4686303"/>
            <a:ext cx="4256087" cy="1257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23825" indent="-123825" fontAlgn="auto">
              <a:spcBef>
                <a:spcPts val="0"/>
              </a:spcBef>
              <a:spcAft>
                <a:spcPts val="0"/>
              </a:spcAft>
              <a:buFontTx/>
              <a:buChar char="•"/>
              <a:defRPr/>
            </a:pPr>
            <a:r>
              <a:rPr lang="en-US" sz="1600" dirty="0" smtClean="0">
                <a:solidFill>
                  <a:srgbClr val="000000"/>
                </a:solidFill>
              </a:rPr>
              <a:t>Pattern generation and capture of TI’s JESD204b data converters</a:t>
            </a:r>
          </a:p>
          <a:p>
            <a:pPr fontAlgn="auto">
              <a:spcBef>
                <a:spcPts val="0"/>
              </a:spcBef>
              <a:spcAft>
                <a:spcPts val="0"/>
              </a:spcAft>
              <a:defRPr/>
            </a:pPr>
            <a:endParaRPr lang="en-US" sz="1600" dirty="0">
              <a:solidFill>
                <a:srgbClr val="000000"/>
              </a:solidFill>
            </a:endParaRPr>
          </a:p>
        </p:txBody>
      </p:sp>
      <p:sp>
        <p:nvSpPr>
          <p:cNvPr id="35848" name="Rectangle 14"/>
          <p:cNvSpPr>
            <a:spLocks noChangeArrowheads="1"/>
          </p:cNvSpPr>
          <p:nvPr/>
        </p:nvSpPr>
        <p:spPr bwMode="auto">
          <a:xfrm>
            <a:off x="228605" y="990603"/>
            <a:ext cx="4257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r>
              <a:rPr lang="en-US" b="1">
                <a:solidFill>
                  <a:srgbClr val="FFFFFF"/>
                </a:solidFill>
              </a:rPr>
              <a:t>Specifications</a:t>
            </a:r>
          </a:p>
        </p:txBody>
      </p:sp>
      <p:sp>
        <p:nvSpPr>
          <p:cNvPr id="35849" name="Rectangle 14"/>
          <p:cNvSpPr>
            <a:spLocks noChangeArrowheads="1"/>
          </p:cNvSpPr>
          <p:nvPr/>
        </p:nvSpPr>
        <p:spPr bwMode="auto">
          <a:xfrm>
            <a:off x="4606927" y="990603"/>
            <a:ext cx="4384675"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r>
              <a:rPr lang="en-US" b="1">
                <a:solidFill>
                  <a:srgbClr val="FFFFFF"/>
                </a:solidFill>
              </a:rPr>
              <a:t>Benefits</a:t>
            </a:r>
          </a:p>
        </p:txBody>
      </p:sp>
      <p:pic>
        <p:nvPicPr>
          <p:cNvPr id="10" name="Picture 2" descr="C:\userdata\Projects\HPA_TSW14Jxx\TSW14J50_concept_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102" y="3624221"/>
            <a:ext cx="2159020" cy="242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845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943100"/>
            <a:ext cx="8968740" cy="1470025"/>
          </a:xfrm>
        </p:spPr>
        <p:txBody>
          <a:bodyPr/>
          <a:lstStyle/>
          <a:p>
            <a:r>
              <a:rPr lang="en-US" dirty="0" smtClean="0"/>
              <a:t>Configuration Planning</a:t>
            </a:r>
            <a:endParaRPr lang="en-US" dirty="0"/>
          </a:p>
        </p:txBody>
      </p:sp>
      <p:sp>
        <p:nvSpPr>
          <p:cNvPr id="4" name="Slide Number Placeholder 3"/>
          <p:cNvSpPr>
            <a:spLocks noGrp="1"/>
          </p:cNvSpPr>
          <p:nvPr>
            <p:ph type="sldNum" sz="quarter" idx="10"/>
          </p:nvPr>
        </p:nvSpPr>
        <p:spPr/>
        <p:txBody>
          <a:bodyPr/>
          <a:lstStyle/>
          <a:p>
            <a:pPr>
              <a:defRPr/>
            </a:pPr>
            <a:fld id="{1887EAEB-3ADF-4806-B940-C4B647C6A1D1}" type="slidenum">
              <a:rPr lang="en-US" smtClean="0"/>
              <a:pPr>
                <a:defRPr/>
              </a:pPr>
              <a:t>4</a:t>
            </a:fld>
            <a:endParaRPr lang="en-US"/>
          </a:p>
        </p:txBody>
      </p:sp>
    </p:spTree>
    <p:extLst>
      <p:ext uri="{BB962C8B-B14F-4D97-AF65-F5344CB8AC3E}">
        <p14:creationId xmlns:p14="http://schemas.microsoft.com/office/powerpoint/2010/main" val="3193394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 y="-127000"/>
            <a:ext cx="7315200" cy="638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27000"/>
            <a:ext cx="2133600" cy="812800"/>
          </a:xfrm>
        </p:spPr>
        <p:txBody>
          <a:bodyPr/>
          <a:lstStyle/>
          <a:p>
            <a:r>
              <a:rPr lang="en-US" dirty="0" smtClean="0"/>
              <a:t>EVM</a:t>
            </a:r>
            <a:endParaRPr lang="en-US" dirty="0"/>
          </a:p>
        </p:txBody>
      </p:sp>
      <p:sp>
        <p:nvSpPr>
          <p:cNvPr id="4" name="Slide Number Placeholder 3"/>
          <p:cNvSpPr>
            <a:spLocks noGrp="1"/>
          </p:cNvSpPr>
          <p:nvPr>
            <p:ph type="sldNum" sz="quarter" idx="10"/>
          </p:nvPr>
        </p:nvSpPr>
        <p:spPr/>
        <p:txBody>
          <a:bodyPr/>
          <a:lstStyle/>
          <a:p>
            <a:fld id="{B19ED05A-46EC-481C-BDC1-5F177F50EDB4}"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2238473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 y="1059180"/>
            <a:ext cx="6405870" cy="479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292735" y="0"/>
            <a:ext cx="8458200" cy="814388"/>
          </a:xfrm>
        </p:spPr>
        <p:txBody>
          <a:bodyPr/>
          <a:lstStyle/>
          <a:p>
            <a:r>
              <a:rPr lang="en-US" sz="2800" dirty="0" smtClean="0"/>
              <a:t>TI free GUI – High Speed Data Converter Pro Software (HSDC Pro GUI)</a:t>
            </a:r>
            <a:endParaRPr lang="en-US" sz="2800" dirty="0"/>
          </a:p>
        </p:txBody>
      </p:sp>
      <p:sp>
        <p:nvSpPr>
          <p:cNvPr id="7" name="Content Placeholder 6"/>
          <p:cNvSpPr txBox="1">
            <a:spLocks/>
          </p:cNvSpPr>
          <p:nvPr/>
        </p:nvSpPr>
        <p:spPr>
          <a:xfrm>
            <a:off x="6581130" y="1695235"/>
            <a:ext cx="2740164" cy="3418535"/>
          </a:xfrm>
          <a:prstGeom prst="rect">
            <a:avLst/>
          </a:prstGeom>
        </p:spPr>
        <p:txBody>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r>
              <a:rPr lang="en-US" kern="0" dirty="0" smtClean="0"/>
              <a:t>Configures FPGA JESD204B for a specific TI ADC/DAC</a:t>
            </a:r>
          </a:p>
          <a:p>
            <a:r>
              <a:rPr lang="en-US" kern="0" dirty="0" smtClean="0"/>
              <a:t>Provides </a:t>
            </a:r>
            <a:r>
              <a:rPr lang="en-US" kern="0" dirty="0" err="1" smtClean="0"/>
              <a:t>freq</a:t>
            </a:r>
            <a:r>
              <a:rPr lang="en-US" kern="0" dirty="0" smtClean="0"/>
              <a:t> or time domain analysis of captured data</a:t>
            </a:r>
          </a:p>
          <a:p>
            <a:r>
              <a:rPr lang="en-US" kern="0" dirty="0" smtClean="0"/>
              <a:t>Calculates SNR, SFDR, ENOB, etc….</a:t>
            </a:r>
          </a:p>
          <a:p>
            <a:r>
              <a:rPr lang="en-US" kern="0" dirty="0" smtClean="0"/>
              <a:t>Same GUI used for generating DAC patterns (notice DAC tab)</a:t>
            </a:r>
            <a:endParaRPr lang="en-US" kern="0" dirty="0"/>
          </a:p>
        </p:txBody>
      </p:sp>
    </p:spTree>
    <p:extLst>
      <p:ext uri="{BB962C8B-B14F-4D97-AF65-F5344CB8AC3E}">
        <p14:creationId xmlns:p14="http://schemas.microsoft.com/office/powerpoint/2010/main" val="4257764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chor="t"/>
          <a:lstStyle/>
          <a:p>
            <a:r>
              <a:rPr lang="en-US" altLang="en-US" dirty="0" smtClean="0">
                <a:ea typeface="ＭＳ Ｐゴシック" pitchFamily="34" charset="-128"/>
              </a:rPr>
              <a:t>HSDC Pro Software – DAC Operation</a:t>
            </a:r>
          </a:p>
        </p:txBody>
      </p:sp>
      <p:pic>
        <p:nvPicPr>
          <p:cNvPr id="9" name="Picture 5"/>
          <p:cNvPicPr>
            <a:picLocks noGrp="1" noChangeAspect="1" noChangeArrowheads="1"/>
          </p:cNvPicPr>
          <p:nvPr>
            <p:ph idx="1"/>
          </p:nvPr>
        </p:nvPicPr>
        <p:blipFill>
          <a:blip r:embed="rId3"/>
          <a:srcRect/>
          <a:stretch>
            <a:fillRect/>
          </a:stretch>
        </p:blipFill>
        <p:spPr>
          <a:xfrm>
            <a:off x="533400" y="787400"/>
            <a:ext cx="7086600" cy="538480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3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7508"/>
            <a:ext cx="9204960" cy="584775"/>
          </a:xfrm>
          <a:prstGeom prst="rect">
            <a:avLst/>
          </a:prstGeom>
        </p:spPr>
        <p:txBody>
          <a:bodyPr wrap="square">
            <a:spAutoFit/>
          </a:bodyPr>
          <a:lstStyle/>
          <a:p>
            <a:r>
              <a:rPr lang="en-US" sz="3200" b="1" dirty="0" smtClean="0">
                <a:solidFill>
                  <a:schemeClr val="tx2"/>
                </a:solidFill>
                <a:latin typeface="+mj-lt"/>
              </a:rPr>
              <a:t>TSW14J56 Dynamic Configuration Parameters</a:t>
            </a:r>
            <a:endParaRPr lang="en-US" sz="3200" b="1" dirty="0">
              <a:solidFill>
                <a:schemeClr val="tx2"/>
              </a:solidFill>
              <a:latin typeface="+mj-lt"/>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035" y="1193483"/>
            <a:ext cx="4437644"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440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05800" cy="5638800"/>
          </a:xfrm>
        </p:spPr>
        <p:txBody>
          <a:bodyPr rtlCol="0">
            <a:normAutofit fontScale="85000" lnSpcReduction="20000"/>
          </a:bodyPr>
          <a:lstStyle/>
          <a:p>
            <a:pPr marL="0" indent="0" algn="just">
              <a:buNone/>
              <a:defRPr/>
            </a:pPr>
            <a:endParaRPr lang="en-US" sz="1600" b="1" dirty="0" smtClean="0">
              <a:solidFill>
                <a:schemeClr val="tx2"/>
              </a:solidFill>
            </a:endParaRPr>
          </a:p>
          <a:p>
            <a:pPr algn="just">
              <a:buFont typeface="Wingdings" pitchFamily="2" charset="2"/>
              <a:buChar char="q"/>
              <a:defRPr/>
            </a:pPr>
            <a:r>
              <a:rPr lang="en-US" sz="1900" b="1" dirty="0" smtClean="0">
                <a:solidFill>
                  <a:schemeClr val="tx2"/>
                </a:solidFill>
              </a:rPr>
              <a:t>LINK LAYER TEST PATTERNS</a:t>
            </a:r>
          </a:p>
          <a:p>
            <a:pPr algn="just">
              <a:defRPr/>
            </a:pPr>
            <a:r>
              <a:rPr lang="en-US" sz="1500" dirty="0" smtClean="0"/>
              <a:t>Repeat </a:t>
            </a:r>
            <a:r>
              <a:rPr lang="en-US" sz="1500" dirty="0"/>
              <a:t>initial lane alignment (ILA) </a:t>
            </a:r>
            <a:r>
              <a:rPr lang="en-US" sz="1500" dirty="0" smtClean="0"/>
              <a:t>sequence</a:t>
            </a:r>
          </a:p>
          <a:p>
            <a:pPr algn="just">
              <a:defRPr/>
            </a:pPr>
            <a:r>
              <a:rPr lang="sv-SE" sz="1500" dirty="0" smtClean="0"/>
              <a:t>Repeat 12 </a:t>
            </a:r>
            <a:r>
              <a:rPr lang="sv-SE" sz="1500" dirty="0"/>
              <a:t>octet </a:t>
            </a:r>
            <a:r>
              <a:rPr lang="sv-SE" sz="1500" dirty="0" smtClean="0"/>
              <a:t>modified random jitter pattern (RPAT) </a:t>
            </a:r>
          </a:p>
          <a:p>
            <a:pPr algn="just">
              <a:defRPr/>
            </a:pPr>
            <a:endParaRPr lang="sv-SE" sz="1400" dirty="0"/>
          </a:p>
          <a:p>
            <a:pPr marL="0" indent="0" algn="just">
              <a:buNone/>
              <a:defRPr/>
            </a:pPr>
            <a:endParaRPr lang="en-US" sz="1400" dirty="0" smtClean="0"/>
          </a:p>
          <a:p>
            <a:pPr algn="just">
              <a:buFont typeface="Wingdings" pitchFamily="2" charset="2"/>
              <a:buChar char="q"/>
              <a:defRPr/>
            </a:pPr>
            <a:r>
              <a:rPr lang="en-US" sz="1900" b="1" dirty="0" smtClean="0">
                <a:solidFill>
                  <a:schemeClr val="tx2"/>
                </a:solidFill>
              </a:rPr>
              <a:t>TRANSPORT </a:t>
            </a:r>
            <a:r>
              <a:rPr lang="en-US" sz="1900" b="1" dirty="0">
                <a:solidFill>
                  <a:schemeClr val="tx2"/>
                </a:solidFill>
              </a:rPr>
              <a:t>LAYER TEST PATTERNS</a:t>
            </a:r>
          </a:p>
          <a:p>
            <a:pPr algn="just">
              <a:buFont typeface="Wingdings" pitchFamily="2" charset="2"/>
              <a:buChar char="q"/>
              <a:defRPr/>
            </a:pPr>
            <a:endParaRPr lang="en-US" sz="900" dirty="0"/>
          </a:p>
          <a:p>
            <a:pPr algn="just">
              <a:defRPr/>
            </a:pPr>
            <a:r>
              <a:rPr lang="en-US" sz="1500" dirty="0" smtClean="0"/>
              <a:t>Long transport layer pattern </a:t>
            </a:r>
          </a:p>
          <a:p>
            <a:pPr algn="just">
              <a:defRPr/>
            </a:pPr>
            <a:r>
              <a:rPr lang="en-US" sz="1500" dirty="0" smtClean="0"/>
              <a:t>Short Transport Layer pattern</a:t>
            </a:r>
          </a:p>
          <a:p>
            <a:pPr algn="just">
              <a:defRPr/>
            </a:pPr>
            <a:endParaRPr lang="en-US" sz="1400" dirty="0" smtClean="0"/>
          </a:p>
          <a:p>
            <a:pPr algn="just">
              <a:buFont typeface="Wingdings" pitchFamily="2" charset="2"/>
              <a:buChar char="q"/>
              <a:defRPr/>
            </a:pPr>
            <a:r>
              <a:rPr lang="en-US" sz="1900" b="1" dirty="0" smtClean="0">
                <a:solidFill>
                  <a:schemeClr val="tx2"/>
                </a:solidFill>
              </a:rPr>
              <a:t>PHYSICAL LAYER TEST PATTERNS</a:t>
            </a:r>
          </a:p>
          <a:p>
            <a:pPr algn="just">
              <a:buFont typeface="Wingdings" pitchFamily="2" charset="2"/>
              <a:buChar char="q"/>
              <a:defRPr/>
            </a:pPr>
            <a:endParaRPr lang="en-US" sz="1400" dirty="0" smtClean="0"/>
          </a:p>
          <a:p>
            <a:pPr algn="just">
              <a:defRPr/>
            </a:pPr>
            <a:r>
              <a:rPr lang="en-US" sz="1500" dirty="0" smtClean="0"/>
              <a:t>PRBS-15</a:t>
            </a:r>
          </a:p>
          <a:p>
            <a:pPr algn="just">
              <a:defRPr/>
            </a:pPr>
            <a:r>
              <a:rPr lang="en-US" sz="1500" dirty="0" smtClean="0"/>
              <a:t>Clock pattern , 101010101010 (D21.5)</a:t>
            </a:r>
          </a:p>
          <a:p>
            <a:pPr algn="just">
              <a:defRPr/>
            </a:pPr>
            <a:r>
              <a:rPr lang="en-US" sz="1500" dirty="0" smtClean="0"/>
              <a:t>Encoded Pattern 1111111100000000</a:t>
            </a:r>
          </a:p>
          <a:p>
            <a:pPr algn="just">
              <a:defRPr/>
            </a:pPr>
            <a:endParaRPr lang="en-US" sz="1400" dirty="0"/>
          </a:p>
          <a:p>
            <a:pPr algn="just">
              <a:buFont typeface="Wingdings" pitchFamily="2" charset="2"/>
              <a:buChar char="q"/>
              <a:defRPr/>
            </a:pPr>
            <a:r>
              <a:rPr lang="en-US" sz="1900" b="1" dirty="0" smtClean="0">
                <a:solidFill>
                  <a:schemeClr val="tx2"/>
                </a:solidFill>
              </a:rPr>
              <a:t>OTHER</a:t>
            </a:r>
          </a:p>
          <a:p>
            <a:pPr algn="just">
              <a:buFont typeface="Wingdings" pitchFamily="2" charset="2"/>
              <a:buChar char="q"/>
              <a:defRPr/>
            </a:pPr>
            <a:endParaRPr lang="en-US" sz="1700" dirty="0" smtClean="0"/>
          </a:p>
          <a:p>
            <a:pPr algn="just">
              <a:defRPr/>
            </a:pPr>
            <a:r>
              <a:rPr lang="en-US" sz="1700" dirty="0" smtClean="0"/>
              <a:t>DIGITAL RAMP</a:t>
            </a:r>
            <a:endParaRPr lang="en-US" sz="1700" dirty="0"/>
          </a:p>
          <a:p>
            <a:pPr algn="just">
              <a:defRPr/>
            </a:pPr>
            <a:r>
              <a:rPr lang="en-US" sz="1700" dirty="0" smtClean="0"/>
              <a:t>8-Point sine wave</a:t>
            </a:r>
            <a:endParaRPr lang="en-US" sz="1700" dirty="0"/>
          </a:p>
          <a:p>
            <a:pPr algn="just">
              <a:defRPr/>
            </a:pPr>
            <a:endParaRPr lang="en-US" sz="1400" dirty="0"/>
          </a:p>
          <a:p>
            <a:pPr marL="0" indent="0" algn="just">
              <a:buNone/>
              <a:defRPr/>
            </a:pPr>
            <a:endParaRPr lang="sv-SE" sz="1400" dirty="0"/>
          </a:p>
          <a:p>
            <a:pPr algn="just">
              <a:defRPr/>
            </a:pPr>
            <a:endParaRPr lang="en-US" sz="1400" dirty="0"/>
          </a:p>
          <a:p>
            <a:pPr algn="just">
              <a:defRPr/>
            </a:pPr>
            <a:endParaRPr lang="en-US" sz="900" dirty="0"/>
          </a:p>
          <a:p>
            <a:pPr algn="just" eaLnBrk="1" fontAlgn="auto" hangingPunct="1">
              <a:spcAft>
                <a:spcPts val="0"/>
              </a:spcAft>
              <a:buFont typeface="Arial" pitchFamily="34" charset="0"/>
              <a:buChar char="•"/>
              <a:defRPr/>
            </a:pPr>
            <a:endParaRPr lang="en-US" sz="800" dirty="0"/>
          </a:p>
          <a:p>
            <a:pPr algn="just" eaLnBrk="1" fontAlgn="auto" hangingPunct="1">
              <a:spcAft>
                <a:spcPts val="0"/>
              </a:spcAft>
              <a:buFont typeface="Arial" pitchFamily="34" charset="0"/>
              <a:buChar char="•"/>
              <a:defRPr/>
            </a:pPr>
            <a:endParaRPr lang="en-US" sz="1600" dirty="0" smtClean="0"/>
          </a:p>
          <a:p>
            <a:pPr algn="just" eaLnBrk="1" fontAlgn="auto" hangingPunct="1">
              <a:spcAft>
                <a:spcPts val="0"/>
              </a:spcAft>
              <a:buFont typeface="Wingdings" pitchFamily="2" charset="2"/>
              <a:buChar char="q"/>
              <a:defRPr/>
            </a:pPr>
            <a:endParaRPr lang="en-US" sz="3000" dirty="0" smtClean="0"/>
          </a:p>
          <a:p>
            <a:pPr algn="just" eaLnBrk="1" fontAlgn="auto" hangingPunct="1">
              <a:spcAft>
                <a:spcPts val="0"/>
              </a:spcAft>
              <a:buFont typeface="Wingdings" pitchFamily="2" charset="2"/>
              <a:buChar char="q"/>
              <a:defRPr/>
            </a:pPr>
            <a:endParaRPr lang="en-US" sz="3600" dirty="0" smtClean="0"/>
          </a:p>
          <a:p>
            <a:pPr marL="0" indent="0" algn="just" eaLnBrk="1" fontAlgn="auto" hangingPunct="1">
              <a:spcAft>
                <a:spcPts val="0"/>
              </a:spcAft>
              <a:buFont typeface="Arial" pitchFamily="34" charset="0"/>
              <a:buNone/>
              <a:defRPr/>
            </a:pPr>
            <a:endParaRPr lang="en-US" sz="1600" dirty="0" smtClean="0"/>
          </a:p>
        </p:txBody>
      </p:sp>
      <p:sp>
        <p:nvSpPr>
          <p:cNvPr id="35843"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r>
              <a:rPr lang="en-US" sz="3200" b="1" dirty="0" smtClean="0">
                <a:solidFill>
                  <a:schemeClr val="tx2"/>
                </a:solidFill>
                <a:latin typeface="Calibri" pitchFamily="34" charset="0"/>
              </a:rPr>
              <a:t>DEBUGGING FEATURES - ADC</a:t>
            </a:r>
            <a:endParaRPr lang="en-US" sz="3200" b="1" dirty="0">
              <a:solidFill>
                <a:schemeClr val="tx2"/>
              </a:solidFill>
              <a:latin typeface="Calibri" pitchFamily="34" charset="0"/>
            </a:endParaRPr>
          </a:p>
        </p:txBody>
      </p:sp>
    </p:spTree>
    <p:extLst>
      <p:ext uri="{BB962C8B-B14F-4D97-AF65-F5344CB8AC3E}">
        <p14:creationId xmlns:p14="http://schemas.microsoft.com/office/powerpoint/2010/main" val="56384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160" y="127508"/>
            <a:ext cx="7868756" cy="584775"/>
          </a:xfrm>
          <a:prstGeom prst="rect">
            <a:avLst/>
          </a:prstGeom>
        </p:spPr>
        <p:txBody>
          <a:bodyPr wrap="square">
            <a:spAutoFit/>
          </a:bodyPr>
          <a:lstStyle/>
          <a:p>
            <a:r>
              <a:rPr lang="en-US" sz="3200" b="1" dirty="0" smtClean="0">
                <a:solidFill>
                  <a:schemeClr val="tx2"/>
                </a:solidFill>
                <a:latin typeface="+mj-lt"/>
              </a:rPr>
              <a:t>ADS42JB69EVM Test Pattern Options</a:t>
            </a:r>
            <a:endParaRPr lang="en-US" sz="3200" b="1" dirty="0">
              <a:solidFill>
                <a:schemeClr val="tx2"/>
              </a:solidFill>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03" y="815461"/>
            <a:ext cx="7452852" cy="531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500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16" y="963052"/>
            <a:ext cx="8101044" cy="510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7923" y="235663"/>
            <a:ext cx="8298425" cy="584775"/>
          </a:xfrm>
          <a:prstGeom prst="rect">
            <a:avLst/>
          </a:prstGeom>
        </p:spPr>
        <p:txBody>
          <a:bodyPr wrap="square">
            <a:spAutoFit/>
          </a:bodyPr>
          <a:lstStyle/>
          <a:p>
            <a:r>
              <a:rPr lang="en-US" sz="3200" b="1" dirty="0" smtClean="0">
                <a:solidFill>
                  <a:schemeClr val="tx2"/>
                </a:solidFill>
                <a:latin typeface="+mj-lt"/>
              </a:rPr>
              <a:t>ADS42JB69 Ramp Test Pattern (Codes)</a:t>
            </a:r>
            <a:endParaRPr lang="en-US" sz="3200" b="1" dirty="0">
              <a:solidFill>
                <a:schemeClr val="tx2"/>
              </a:solidFill>
              <a:latin typeface="+mj-lt"/>
            </a:endParaRPr>
          </a:p>
        </p:txBody>
      </p:sp>
    </p:spTree>
    <p:extLst>
      <p:ext uri="{BB962C8B-B14F-4D97-AF65-F5344CB8AC3E}">
        <p14:creationId xmlns:p14="http://schemas.microsoft.com/office/powerpoint/2010/main" val="664399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398" y="137029"/>
            <a:ext cx="7452854" cy="584775"/>
          </a:xfrm>
          <a:prstGeom prst="rect">
            <a:avLst/>
          </a:prstGeom>
        </p:spPr>
        <p:txBody>
          <a:bodyPr wrap="square">
            <a:spAutoFit/>
          </a:bodyPr>
          <a:lstStyle/>
          <a:p>
            <a:r>
              <a:rPr lang="en-US" sz="3200" b="1" dirty="0" smtClean="0">
                <a:solidFill>
                  <a:schemeClr val="tx2"/>
                </a:solidFill>
                <a:latin typeface="+mj-lt"/>
              </a:rPr>
              <a:t>ADS42JB69 Ramp Test Pattern (Bits) </a:t>
            </a:r>
            <a:endParaRPr lang="en-US" sz="3200" b="1" dirty="0">
              <a:solidFill>
                <a:schemeClr val="tx2"/>
              </a:solidFill>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1" y="924232"/>
            <a:ext cx="8209487" cy="517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001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9469" y="235663"/>
            <a:ext cx="6449961" cy="584775"/>
          </a:xfrm>
          <a:prstGeom prst="rect">
            <a:avLst/>
          </a:prstGeom>
        </p:spPr>
        <p:txBody>
          <a:bodyPr wrap="square">
            <a:spAutoFit/>
          </a:bodyPr>
          <a:lstStyle/>
          <a:p>
            <a:r>
              <a:rPr lang="en-US" sz="3200" b="1" dirty="0" smtClean="0">
                <a:solidFill>
                  <a:schemeClr val="tx2"/>
                </a:solidFill>
                <a:latin typeface="+mj-lt"/>
              </a:rPr>
              <a:t>ADS42JB69 PRBS Test Pattern</a:t>
            </a:r>
            <a:endParaRPr lang="en-US" sz="3200" b="1" dirty="0">
              <a:solidFill>
                <a:schemeClr val="tx2"/>
              </a:solidFill>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67" y="1017083"/>
            <a:ext cx="8100233" cy="510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164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05800" cy="5638800"/>
          </a:xfrm>
        </p:spPr>
        <p:txBody>
          <a:bodyPr rtlCol="0">
            <a:normAutofit/>
          </a:bodyPr>
          <a:lstStyle/>
          <a:p>
            <a:pPr marL="0" indent="0" algn="just">
              <a:buNone/>
              <a:defRPr/>
            </a:pPr>
            <a:endParaRPr lang="en-US" sz="1600" b="1" dirty="0" smtClean="0">
              <a:solidFill>
                <a:schemeClr val="tx2"/>
              </a:solidFill>
            </a:endParaRPr>
          </a:p>
          <a:p>
            <a:pPr algn="just">
              <a:buFont typeface="Wingdings" pitchFamily="2" charset="2"/>
              <a:buChar char="q"/>
              <a:defRPr/>
            </a:pPr>
            <a:r>
              <a:rPr lang="en-US" sz="1900" b="1" dirty="0" smtClean="0">
                <a:solidFill>
                  <a:schemeClr val="tx2"/>
                </a:solidFill>
              </a:rPr>
              <a:t>LINK LAYER TEST PATTERNS</a:t>
            </a:r>
          </a:p>
          <a:p>
            <a:pPr algn="just">
              <a:buFont typeface="Wingdings" pitchFamily="2" charset="2"/>
              <a:buChar char="q"/>
              <a:defRPr/>
            </a:pPr>
            <a:endParaRPr lang="en-US" sz="1400" dirty="0"/>
          </a:p>
          <a:p>
            <a:pPr algn="just">
              <a:defRPr/>
            </a:pPr>
            <a:r>
              <a:rPr lang="en-US" sz="1500" dirty="0" smtClean="0"/>
              <a:t>Verify repeating /D.21.5/ high freq. pattern for random jitter (RJ)</a:t>
            </a:r>
          </a:p>
          <a:p>
            <a:pPr algn="just">
              <a:defRPr/>
            </a:pPr>
            <a:r>
              <a:rPr lang="en-US" sz="1500" dirty="0" smtClean="0"/>
              <a:t>Verify repeating /K.28.5/ mixed </a:t>
            </a:r>
            <a:r>
              <a:rPr lang="en-US" sz="1500" dirty="0" err="1" smtClean="0"/>
              <a:t>freq</a:t>
            </a:r>
            <a:r>
              <a:rPr lang="en-US" sz="1500" dirty="0" smtClean="0"/>
              <a:t> pattern for deterministic jitter (DJ)</a:t>
            </a:r>
          </a:p>
          <a:p>
            <a:pPr algn="just">
              <a:defRPr/>
            </a:pPr>
            <a:r>
              <a:rPr lang="en-US" sz="1500" dirty="0" smtClean="0"/>
              <a:t>Verify repeating initial </a:t>
            </a:r>
            <a:r>
              <a:rPr lang="en-US" sz="1500" dirty="0"/>
              <a:t>lane alignment (ILA) </a:t>
            </a:r>
            <a:r>
              <a:rPr lang="en-US" sz="1500" dirty="0" smtClean="0"/>
              <a:t>sequence</a:t>
            </a:r>
          </a:p>
          <a:p>
            <a:pPr algn="just">
              <a:defRPr/>
            </a:pPr>
            <a:r>
              <a:rPr lang="sv-SE" sz="1500" dirty="0" smtClean="0"/>
              <a:t>RPAT, JSPAT or JTSPAT pattern can be verified using errors counter of 8b/10b errors produced over an amount of time to get an estimate of BER.</a:t>
            </a:r>
          </a:p>
          <a:p>
            <a:pPr algn="just">
              <a:defRPr/>
            </a:pPr>
            <a:endParaRPr lang="sv-SE" sz="1400" dirty="0"/>
          </a:p>
          <a:p>
            <a:pPr marL="0" indent="0" algn="just">
              <a:buNone/>
              <a:defRPr/>
            </a:pPr>
            <a:endParaRPr lang="en-US" sz="1400" dirty="0" smtClean="0"/>
          </a:p>
          <a:p>
            <a:pPr algn="just">
              <a:buFont typeface="Wingdings" pitchFamily="2" charset="2"/>
              <a:buChar char="q"/>
              <a:defRPr/>
            </a:pPr>
            <a:r>
              <a:rPr lang="en-US" sz="1900" b="1" dirty="0" smtClean="0">
                <a:solidFill>
                  <a:schemeClr val="tx2"/>
                </a:solidFill>
              </a:rPr>
              <a:t>TRANSPORT </a:t>
            </a:r>
            <a:r>
              <a:rPr lang="en-US" sz="1900" b="1" dirty="0">
                <a:solidFill>
                  <a:schemeClr val="tx2"/>
                </a:solidFill>
              </a:rPr>
              <a:t>LAYER TEST PATTERNS</a:t>
            </a:r>
          </a:p>
          <a:p>
            <a:pPr algn="just">
              <a:buFont typeface="Wingdings" pitchFamily="2" charset="2"/>
              <a:buChar char="q"/>
              <a:defRPr/>
            </a:pPr>
            <a:endParaRPr lang="en-US" sz="900" dirty="0"/>
          </a:p>
          <a:p>
            <a:pPr algn="just">
              <a:defRPr/>
            </a:pPr>
            <a:r>
              <a:rPr lang="en-US" sz="1500" dirty="0" smtClean="0"/>
              <a:t>Implements a short transport layer pattern check based on F = 1,2,4 or 8.</a:t>
            </a:r>
          </a:p>
          <a:p>
            <a:pPr lvl="1" algn="just">
              <a:defRPr/>
            </a:pPr>
            <a:r>
              <a:rPr lang="en-US" sz="1400" dirty="0" smtClean="0"/>
              <a:t>F = 1 : Looks for a constant 0xF1.</a:t>
            </a:r>
          </a:p>
          <a:p>
            <a:pPr lvl="1" algn="just">
              <a:defRPr/>
            </a:pPr>
            <a:r>
              <a:rPr lang="en-US" sz="1400" dirty="0" smtClean="0"/>
              <a:t>F = 2 : Each frame should consist of 0xF1, 0xE2</a:t>
            </a:r>
          </a:p>
          <a:p>
            <a:pPr lvl="1" algn="just">
              <a:defRPr/>
            </a:pPr>
            <a:r>
              <a:rPr lang="en-US" sz="1400" dirty="0"/>
              <a:t>F = </a:t>
            </a:r>
            <a:r>
              <a:rPr lang="en-US" sz="1400" dirty="0" smtClean="0"/>
              <a:t>4 </a:t>
            </a:r>
            <a:r>
              <a:rPr lang="en-US" sz="1400" dirty="0"/>
              <a:t>: Looks for a constant </a:t>
            </a:r>
            <a:r>
              <a:rPr lang="en-US" sz="1400" dirty="0" smtClean="0"/>
              <a:t>0xF1, 0xE2, 0xD3, 0xC4</a:t>
            </a:r>
            <a:endParaRPr lang="en-US" sz="1400" dirty="0"/>
          </a:p>
          <a:p>
            <a:pPr lvl="1" algn="just">
              <a:defRPr/>
            </a:pPr>
            <a:r>
              <a:rPr lang="en-US" sz="1400" dirty="0"/>
              <a:t>F = </a:t>
            </a:r>
            <a:r>
              <a:rPr lang="en-US" sz="1400" dirty="0" smtClean="0"/>
              <a:t>8 </a:t>
            </a:r>
            <a:r>
              <a:rPr lang="en-US" sz="1400" dirty="0"/>
              <a:t>: Each frame should consist of 0xF1, 0xE2, 0xD3, </a:t>
            </a:r>
            <a:r>
              <a:rPr lang="en-US" sz="1400" dirty="0" smtClean="0"/>
              <a:t>0xC4, 0xB5, 0xA6, 0x97, 0x81</a:t>
            </a:r>
            <a:endParaRPr lang="en-US" sz="1400" dirty="0"/>
          </a:p>
          <a:p>
            <a:pPr lvl="1" algn="just">
              <a:defRPr/>
            </a:pPr>
            <a:endParaRPr lang="en-US" sz="1400" dirty="0" smtClean="0"/>
          </a:p>
          <a:p>
            <a:pPr algn="just">
              <a:defRPr/>
            </a:pPr>
            <a:endParaRPr lang="en-US" sz="1400" dirty="0" smtClean="0"/>
          </a:p>
          <a:p>
            <a:pPr algn="just">
              <a:defRPr/>
            </a:pPr>
            <a:endParaRPr lang="en-US" sz="1400" dirty="0"/>
          </a:p>
          <a:p>
            <a:pPr marL="0" indent="0" algn="just">
              <a:buNone/>
              <a:defRPr/>
            </a:pPr>
            <a:endParaRPr lang="sv-SE" sz="1400" dirty="0"/>
          </a:p>
          <a:p>
            <a:pPr algn="just">
              <a:defRPr/>
            </a:pPr>
            <a:endParaRPr lang="en-US" sz="1400" dirty="0"/>
          </a:p>
          <a:p>
            <a:pPr algn="just">
              <a:defRPr/>
            </a:pPr>
            <a:endParaRPr lang="en-US" sz="900" dirty="0"/>
          </a:p>
          <a:p>
            <a:pPr algn="just" eaLnBrk="1" fontAlgn="auto" hangingPunct="1">
              <a:spcAft>
                <a:spcPts val="0"/>
              </a:spcAft>
              <a:buFont typeface="Arial" pitchFamily="34" charset="0"/>
              <a:buChar char="•"/>
              <a:defRPr/>
            </a:pPr>
            <a:endParaRPr lang="en-US" sz="800" dirty="0"/>
          </a:p>
          <a:p>
            <a:pPr algn="just" eaLnBrk="1" fontAlgn="auto" hangingPunct="1">
              <a:spcAft>
                <a:spcPts val="0"/>
              </a:spcAft>
              <a:buFont typeface="Arial" pitchFamily="34" charset="0"/>
              <a:buChar char="•"/>
              <a:defRPr/>
            </a:pPr>
            <a:endParaRPr lang="en-US" sz="1600" dirty="0" smtClean="0"/>
          </a:p>
          <a:p>
            <a:pPr algn="just" eaLnBrk="1" fontAlgn="auto" hangingPunct="1">
              <a:spcAft>
                <a:spcPts val="0"/>
              </a:spcAft>
              <a:buFont typeface="Wingdings" pitchFamily="2" charset="2"/>
              <a:buChar char="q"/>
              <a:defRPr/>
            </a:pPr>
            <a:endParaRPr lang="en-US" sz="3000" dirty="0" smtClean="0"/>
          </a:p>
          <a:p>
            <a:pPr algn="just" eaLnBrk="1" fontAlgn="auto" hangingPunct="1">
              <a:spcAft>
                <a:spcPts val="0"/>
              </a:spcAft>
              <a:buFont typeface="Wingdings" pitchFamily="2" charset="2"/>
              <a:buChar char="q"/>
              <a:defRPr/>
            </a:pPr>
            <a:endParaRPr lang="en-US" sz="3600" dirty="0" smtClean="0"/>
          </a:p>
          <a:p>
            <a:pPr marL="0" indent="0" algn="just" eaLnBrk="1" fontAlgn="auto" hangingPunct="1">
              <a:spcAft>
                <a:spcPts val="0"/>
              </a:spcAft>
              <a:buFont typeface="Arial" pitchFamily="34" charset="0"/>
              <a:buNone/>
              <a:defRPr/>
            </a:pPr>
            <a:endParaRPr lang="en-US" sz="1600" dirty="0" smtClean="0"/>
          </a:p>
        </p:txBody>
      </p:sp>
      <p:sp>
        <p:nvSpPr>
          <p:cNvPr id="35843"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r>
              <a:rPr lang="en-US" sz="3200" b="1" dirty="0" smtClean="0">
                <a:solidFill>
                  <a:schemeClr val="tx2"/>
                </a:solidFill>
                <a:latin typeface="Calibri" pitchFamily="34" charset="0"/>
              </a:rPr>
              <a:t>DEBUGGING FEATURES - DAC</a:t>
            </a:r>
            <a:endParaRPr lang="en-US" sz="3200" b="1" dirty="0">
              <a:solidFill>
                <a:schemeClr val="tx2"/>
              </a:solidFill>
              <a:latin typeface="Calibri" pitchFamily="34" charset="0"/>
            </a:endParaRPr>
          </a:p>
        </p:txBody>
      </p:sp>
    </p:spTree>
    <p:extLst>
      <p:ext uri="{BB962C8B-B14F-4D97-AF65-F5344CB8AC3E}">
        <p14:creationId xmlns:p14="http://schemas.microsoft.com/office/powerpoint/2010/main" val="173631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DAC38J84 Example Configuration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Input data</a:t>
            </a:r>
          </a:p>
          <a:p>
            <a:pPr lvl="2"/>
            <a:r>
              <a:rPr lang="en-US" sz="2000" dirty="0" smtClean="0"/>
              <a:t>5M Wideband carrier at 30MHz Complex IF</a:t>
            </a:r>
          </a:p>
          <a:p>
            <a:pPr lvl="2"/>
            <a:r>
              <a:rPr lang="en-US" sz="2000" dirty="0" smtClean="0"/>
              <a:t>Input Digital Data rate = 737.28Msps</a:t>
            </a:r>
          </a:p>
          <a:p>
            <a:r>
              <a:rPr lang="en-US" sz="2400" dirty="0" smtClean="0"/>
              <a:t>DAC settings:</a:t>
            </a:r>
          </a:p>
          <a:p>
            <a:pPr lvl="2"/>
            <a:r>
              <a:rPr lang="en-US" sz="2000" dirty="0" smtClean="0"/>
              <a:t>2X interpolation – DAC output rate 1474.56 </a:t>
            </a:r>
            <a:r>
              <a:rPr lang="en-US" sz="2000" dirty="0" err="1" smtClean="0"/>
              <a:t>Msps</a:t>
            </a:r>
            <a:endParaRPr lang="en-US" sz="2000" dirty="0" smtClean="0"/>
          </a:p>
          <a:p>
            <a:pPr lvl="2"/>
            <a:r>
              <a:rPr lang="en-US" sz="2000" dirty="0" smtClean="0"/>
              <a:t>NCO setting at 150M – output IF at 180MHz</a:t>
            </a:r>
          </a:p>
          <a:p>
            <a:r>
              <a:rPr lang="en-US" sz="2400" dirty="0" smtClean="0"/>
              <a:t>LMFS Calculation</a:t>
            </a:r>
          </a:p>
          <a:p>
            <a:pPr lvl="2"/>
            <a:r>
              <a:rPr lang="en-US" sz="2000" dirty="0" smtClean="0"/>
              <a:t>LMFS=8411</a:t>
            </a:r>
          </a:p>
          <a:p>
            <a:pPr lvl="3"/>
            <a:r>
              <a:rPr lang="en-US" sz="2000" dirty="0" smtClean="0"/>
              <a:t>Use L=8 lanes, M=4 Converters, F=1 Octet per frame, K=20, S=1 Sample per converter per frame </a:t>
            </a:r>
          </a:p>
          <a:p>
            <a:r>
              <a:rPr lang="en-US" sz="2400" dirty="0"/>
              <a:t>LMFC = Fs</a:t>
            </a:r>
            <a:r>
              <a:rPr lang="en-US" sz="2400" dirty="0" smtClean="0"/>
              <a:t>/(S*K</a:t>
            </a:r>
            <a:r>
              <a:rPr lang="en-US" sz="2400" dirty="0"/>
              <a:t>) = </a:t>
            </a:r>
            <a:r>
              <a:rPr lang="en-US" sz="2400" dirty="0" smtClean="0"/>
              <a:t>36.864Msps</a:t>
            </a:r>
            <a:endParaRPr lang="en-US" sz="2400" dirty="0"/>
          </a:p>
          <a:p>
            <a:r>
              <a:rPr lang="en-US" sz="2400" dirty="0"/>
              <a:t>SYSREF = LMFC/n = </a:t>
            </a:r>
            <a:r>
              <a:rPr lang="en-US" sz="2400" dirty="0" smtClean="0"/>
              <a:t>36.864Msps </a:t>
            </a:r>
            <a:r>
              <a:rPr lang="en-US" sz="2400" dirty="0"/>
              <a:t>max (n=1) </a:t>
            </a:r>
            <a:endParaRPr lang="en-US" sz="2000" dirty="0" smtClean="0"/>
          </a:p>
          <a:p>
            <a:r>
              <a:rPr lang="en-US" sz="2400" dirty="0" smtClean="0"/>
              <a:t>Lane rate = ???</a:t>
            </a:r>
          </a:p>
        </p:txBody>
      </p:sp>
    </p:spTree>
    <p:extLst>
      <p:ext uri="{BB962C8B-B14F-4D97-AF65-F5344CB8AC3E}">
        <p14:creationId xmlns:p14="http://schemas.microsoft.com/office/powerpoint/2010/main" val="1955123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txBox="1">
            <a:spLocks/>
          </p:cNvSpPr>
          <p:nvPr/>
        </p:nvSpPr>
        <p:spPr bwMode="auto">
          <a:xfrm>
            <a:off x="457200" y="-228600"/>
            <a:ext cx="9273540" cy="1143000"/>
          </a:xfrm>
          <a:prstGeom prst="rect">
            <a:avLst/>
          </a:prstGeom>
          <a:noFill/>
          <a:ln w="9525">
            <a:noFill/>
            <a:miter lim="800000"/>
            <a:headEnd/>
            <a:tailEnd/>
          </a:ln>
        </p:spPr>
        <p:txBody>
          <a:bodyPr anchor="ctr"/>
          <a:lstStyle/>
          <a:p>
            <a:r>
              <a:rPr lang="en-US" sz="3200" b="1" dirty="0" smtClean="0">
                <a:solidFill>
                  <a:schemeClr val="tx2"/>
                </a:solidFill>
                <a:latin typeface="Calibri" pitchFamily="34" charset="0"/>
              </a:rPr>
              <a:t>DEBUGGING FEATURES – DAC (Monitors/Alarms)</a:t>
            </a:r>
            <a:endParaRPr lang="en-US" sz="3200" b="1" dirty="0">
              <a:solidFill>
                <a:schemeClr val="tx2"/>
              </a:solidFill>
              <a:latin typeface="Calibri" pitchFamily="34" charset="0"/>
            </a:endParaRPr>
          </a:p>
        </p:txBody>
      </p:sp>
      <p:pic>
        <p:nvPicPr>
          <p:cNvPr id="5" name="Picture 2"/>
          <p:cNvPicPr>
            <a:picLocks noGrp="1" noChangeAspect="1" noChangeArrowheads="1"/>
          </p:cNvPicPr>
          <p:nvPr>
            <p:ph idx="1"/>
          </p:nvPr>
        </p:nvPicPr>
        <p:blipFill>
          <a:blip r:embed="rId3" cstate="print"/>
          <a:srcRect/>
          <a:stretch>
            <a:fillRect/>
          </a:stretch>
        </p:blipFill>
        <p:spPr bwMode="auto">
          <a:xfrm>
            <a:off x="884330" y="1047750"/>
            <a:ext cx="7365814" cy="4946650"/>
          </a:xfrm>
          <a:prstGeom prst="rect">
            <a:avLst/>
          </a:prstGeom>
          <a:noFill/>
          <a:ln w="9525">
            <a:noFill/>
            <a:miter lim="800000"/>
            <a:headEnd/>
            <a:tailEnd/>
          </a:ln>
        </p:spPr>
      </p:pic>
    </p:spTree>
    <p:extLst>
      <p:ext uri="{BB962C8B-B14F-4D97-AF65-F5344CB8AC3E}">
        <p14:creationId xmlns:p14="http://schemas.microsoft.com/office/powerpoint/2010/main" val="312335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r>
              <a:rPr lang="en-US" sz="3200" b="1" dirty="0" smtClean="0">
                <a:solidFill>
                  <a:schemeClr val="tx2"/>
                </a:solidFill>
                <a:latin typeface="Calibri" pitchFamily="34" charset="0"/>
              </a:rPr>
              <a:t>DEBUGGING FEATURES – DAC (Configuration)</a:t>
            </a:r>
            <a:endParaRPr lang="en-US" sz="3200" b="1" dirty="0">
              <a:solidFill>
                <a:schemeClr val="tx2"/>
              </a:solidFill>
              <a:latin typeface="Calibri" pitchFamily="34" charset="0"/>
            </a:endParaRPr>
          </a:p>
        </p:txBody>
      </p:sp>
      <p:pic>
        <p:nvPicPr>
          <p:cNvPr id="6" name="Picture 2"/>
          <p:cNvPicPr>
            <a:picLocks noGrp="1" noChangeAspect="1" noChangeArrowheads="1"/>
          </p:cNvPicPr>
          <p:nvPr>
            <p:ph idx="1"/>
          </p:nvPr>
        </p:nvPicPr>
        <p:blipFill>
          <a:blip r:embed="rId3" cstate="print"/>
          <a:srcRect/>
          <a:stretch>
            <a:fillRect/>
          </a:stretch>
        </p:blipFill>
        <p:spPr bwMode="auto">
          <a:xfrm>
            <a:off x="884330" y="1047750"/>
            <a:ext cx="7365814" cy="4946650"/>
          </a:xfrm>
          <a:prstGeom prst="rect">
            <a:avLst/>
          </a:prstGeom>
          <a:noFill/>
          <a:ln w="9525">
            <a:noFill/>
            <a:miter lim="800000"/>
            <a:headEnd/>
            <a:tailEnd/>
          </a:ln>
        </p:spPr>
      </p:pic>
    </p:spTree>
    <p:extLst>
      <p:ext uri="{BB962C8B-B14F-4D97-AF65-F5344CB8AC3E}">
        <p14:creationId xmlns:p14="http://schemas.microsoft.com/office/powerpoint/2010/main" val="19408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txBox="1">
            <a:spLocks/>
          </p:cNvSpPr>
          <p:nvPr/>
        </p:nvSpPr>
        <p:spPr bwMode="auto">
          <a:xfrm>
            <a:off x="76200" y="-228600"/>
            <a:ext cx="9067800" cy="1143000"/>
          </a:xfrm>
          <a:prstGeom prst="rect">
            <a:avLst/>
          </a:prstGeom>
          <a:noFill/>
          <a:ln w="9525">
            <a:noFill/>
            <a:miter lim="800000"/>
            <a:headEnd/>
            <a:tailEnd/>
          </a:ln>
        </p:spPr>
        <p:txBody>
          <a:bodyPr anchor="ctr"/>
          <a:lstStyle/>
          <a:p>
            <a:r>
              <a:rPr lang="en-US" sz="3200" b="1" dirty="0" smtClean="0">
                <a:solidFill>
                  <a:schemeClr val="tx2"/>
                </a:solidFill>
                <a:latin typeface="Calibri" pitchFamily="34" charset="0"/>
              </a:rPr>
              <a:t>DEBUGGING FEATURES – DAC (SERDES adjustments)</a:t>
            </a:r>
            <a:endParaRPr lang="en-US" sz="3200" b="1" dirty="0">
              <a:solidFill>
                <a:schemeClr val="tx2"/>
              </a:solidFill>
              <a:latin typeface="Calibri"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4330" y="1047750"/>
            <a:ext cx="7365814"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79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6220" y="731520"/>
            <a:ext cx="8458200" cy="1470025"/>
          </a:xfrm>
        </p:spPr>
        <p:txBody>
          <a:bodyPr/>
          <a:lstStyle/>
          <a:p>
            <a:pPr marL="571500" indent="-571500">
              <a:buFont typeface="Wingdings" panose="05000000000000000000" pitchFamily="2" charset="2"/>
              <a:buChar char="q"/>
            </a:pPr>
            <a:r>
              <a:rPr lang="en-US" dirty="0" smtClean="0"/>
              <a:t>Altera </a:t>
            </a:r>
            <a:r>
              <a:rPr lang="en-US" dirty="0" err="1" smtClean="0"/>
              <a:t>Quartus</a:t>
            </a:r>
            <a:endParaRPr lang="en-US" dirty="0"/>
          </a:p>
        </p:txBody>
      </p:sp>
      <p:sp>
        <p:nvSpPr>
          <p:cNvPr id="5" name="Subtitle 4"/>
          <p:cNvSpPr>
            <a:spLocks noGrp="1"/>
          </p:cNvSpPr>
          <p:nvPr>
            <p:ph type="subTitle" idx="1"/>
          </p:nvPr>
        </p:nvSpPr>
        <p:spPr>
          <a:xfrm>
            <a:off x="876300" y="1972945"/>
            <a:ext cx="8458200" cy="1485900"/>
          </a:xfrm>
        </p:spPr>
        <p:txBody>
          <a:bodyPr/>
          <a:lstStyle/>
          <a:p>
            <a:r>
              <a:rPr lang="en-US" sz="3200" dirty="0"/>
              <a:t/>
            </a:r>
            <a:br>
              <a:rPr lang="en-US" sz="3200" dirty="0"/>
            </a:br>
            <a:r>
              <a:rPr lang="en-US" sz="3200" dirty="0"/>
              <a:t>- Version </a:t>
            </a:r>
            <a:r>
              <a:rPr lang="en-US" sz="3200" dirty="0" smtClean="0"/>
              <a:t>15.0</a:t>
            </a:r>
            <a:r>
              <a:rPr lang="en-US" sz="3200" dirty="0"/>
              <a:t/>
            </a:r>
            <a:br>
              <a:rPr lang="en-US" sz="3200" dirty="0"/>
            </a:br>
            <a:r>
              <a:rPr lang="en-US" sz="3200" dirty="0"/>
              <a:t/>
            </a:r>
            <a:br>
              <a:rPr lang="en-US" sz="3200" dirty="0"/>
            </a:br>
            <a:r>
              <a:rPr lang="en-US" sz="3200" dirty="0"/>
              <a:t>- </a:t>
            </a:r>
            <a:r>
              <a:rPr lang="en-US" sz="3200" dirty="0" smtClean="0"/>
              <a:t>JESD204B </a:t>
            </a:r>
            <a:r>
              <a:rPr lang="en-US" sz="3200" dirty="0" err="1" smtClean="0"/>
              <a:t>MegaCore</a:t>
            </a:r>
            <a:r>
              <a:rPr lang="en-US" sz="3200" dirty="0" smtClean="0"/>
              <a:t> </a:t>
            </a:r>
            <a:r>
              <a:rPr lang="en-US" sz="3200" dirty="0"/>
              <a:t>IP </a:t>
            </a:r>
            <a:br>
              <a:rPr lang="en-US" sz="3200" dirty="0"/>
            </a:br>
            <a:endParaRPr lang="en-US" sz="3200" dirty="0"/>
          </a:p>
        </p:txBody>
      </p:sp>
    </p:spTree>
    <p:extLst>
      <p:ext uri="{BB962C8B-B14F-4D97-AF65-F5344CB8AC3E}">
        <p14:creationId xmlns:p14="http://schemas.microsoft.com/office/powerpoint/2010/main" val="1748070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Qsys</a:t>
            </a:r>
            <a:r>
              <a:rPr lang="en-US" dirty="0"/>
              <a:t> a</a:t>
            </a:r>
            <a:r>
              <a:rPr lang="en-US" dirty="0" smtClean="0"/>
              <a:t>s </a:t>
            </a:r>
            <a:r>
              <a:rPr lang="en-US" dirty="0"/>
              <a:t>I</a:t>
            </a:r>
            <a:r>
              <a:rPr lang="en-US" dirty="0" smtClean="0"/>
              <a:t>nterconnect </a:t>
            </a:r>
            <a:r>
              <a:rPr lang="en-US" dirty="0"/>
              <a:t>F</a:t>
            </a:r>
            <a:r>
              <a:rPr lang="en-US" dirty="0" smtClean="0"/>
              <a:t>abric </a:t>
            </a:r>
            <a:r>
              <a:rPr lang="en-US" dirty="0"/>
              <a:t>between different IP used in the design</a:t>
            </a:r>
          </a:p>
        </p:txBody>
      </p:sp>
      <p:pic>
        <p:nvPicPr>
          <p:cNvPr id="2050" name="Picture 1" descr="image00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9373" y="1499724"/>
            <a:ext cx="5340215" cy="390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half" idx="2"/>
          </p:nvPr>
        </p:nvSpPr>
        <p:spPr>
          <a:xfrm>
            <a:off x="5494492" y="1331747"/>
            <a:ext cx="3487667" cy="4950628"/>
          </a:xfrm>
        </p:spPr>
        <p:txBody>
          <a:bodyPr/>
          <a:lstStyle/>
          <a:p>
            <a:pPr lvl="0"/>
            <a:r>
              <a:rPr lang="en-US" sz="1800" dirty="0" err="1"/>
              <a:t>Qsys</a:t>
            </a:r>
            <a:r>
              <a:rPr lang="en-US" sz="1800" dirty="0"/>
              <a:t> used to quickly connect IP modules together in the reference design</a:t>
            </a:r>
          </a:p>
          <a:p>
            <a:pPr lvl="0"/>
            <a:r>
              <a:rPr lang="en-US" sz="1800" dirty="0"/>
              <a:t>Automatic generation of interconnects, width matching, address decoding, and arbitration logic</a:t>
            </a:r>
          </a:p>
          <a:p>
            <a:pPr lvl="0"/>
            <a:r>
              <a:rPr lang="en-US" sz="1800" dirty="0"/>
              <a:t>Support for Avalon, ARM, AMBA AXI, APB, and AHB</a:t>
            </a:r>
          </a:p>
          <a:p>
            <a:pPr lvl="0"/>
            <a:r>
              <a:rPr lang="en-US" sz="1800" dirty="0"/>
              <a:t>Automatic HDL generation including </a:t>
            </a:r>
            <a:r>
              <a:rPr lang="en-US" sz="1800" dirty="0" smtClean="0"/>
              <a:t>test benches</a:t>
            </a:r>
            <a:endParaRPr lang="en-US" sz="1800" dirty="0"/>
          </a:p>
          <a:p>
            <a:pPr lvl="0"/>
            <a:r>
              <a:rPr lang="en-US" sz="1800" dirty="0"/>
              <a:t>Faster verification in the lab using System Console</a:t>
            </a:r>
          </a:p>
          <a:p>
            <a:pPr marL="0" indent="0">
              <a:buNone/>
            </a:pPr>
            <a:endParaRPr lang="en-US" dirty="0"/>
          </a:p>
        </p:txBody>
      </p:sp>
    </p:spTree>
    <p:extLst>
      <p:ext uri="{BB962C8B-B14F-4D97-AF65-F5344CB8AC3E}">
        <p14:creationId xmlns:p14="http://schemas.microsoft.com/office/powerpoint/2010/main" val="264767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1775" y="295275"/>
            <a:ext cx="8458200" cy="814388"/>
          </a:xfrm>
        </p:spPr>
        <p:txBody>
          <a:bodyPr/>
          <a:lstStyle/>
          <a:p>
            <a:r>
              <a:rPr lang="en-US" dirty="0"/>
              <a:t>Easy to use Altera JESD204B IP </a:t>
            </a:r>
            <a:r>
              <a:rPr lang="en-US" dirty="0" err="1"/>
              <a:t>Megawizard</a:t>
            </a:r>
            <a:r>
              <a:rPr lang="en-US" dirty="0"/>
              <a:t> flow to parameterize the JESD204B Core</a:t>
            </a:r>
          </a:p>
        </p:txBody>
      </p:sp>
      <p:sp>
        <p:nvSpPr>
          <p:cNvPr id="7" name="Content Placeholder 6"/>
          <p:cNvSpPr>
            <a:spLocks noGrp="1"/>
          </p:cNvSpPr>
          <p:nvPr>
            <p:ph sz="half" idx="2"/>
          </p:nvPr>
        </p:nvSpPr>
        <p:spPr>
          <a:xfrm>
            <a:off x="5787761" y="1254871"/>
            <a:ext cx="3112399" cy="3655903"/>
          </a:xfrm>
        </p:spPr>
        <p:txBody>
          <a:bodyPr/>
          <a:lstStyle/>
          <a:p>
            <a:pPr lvl="0"/>
            <a:r>
              <a:rPr lang="en-US" sz="2400" dirty="0"/>
              <a:t>Example design creation that includes the transport layer</a:t>
            </a:r>
          </a:p>
          <a:p>
            <a:pPr lvl="0"/>
            <a:r>
              <a:rPr lang="en-US" sz="2400" dirty="0"/>
              <a:t>Simple interface to quickly customize the JESD204B IP Core</a:t>
            </a:r>
          </a:p>
          <a:p>
            <a:pPr lvl="0"/>
            <a:r>
              <a:rPr lang="en-US" sz="2400" dirty="0"/>
              <a:t>Helpful mouse-over descriptions for each </a:t>
            </a:r>
            <a:r>
              <a:rPr lang="en-US" sz="2400" dirty="0" smtClean="0"/>
              <a:t>field</a:t>
            </a:r>
            <a:endParaRPr lang="en-US" sz="2400" dirty="0"/>
          </a:p>
        </p:txBody>
      </p:sp>
      <p:pic>
        <p:nvPicPr>
          <p:cNvPr id="3074" name="Picture 3" descr="image00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1775" y="1487606"/>
            <a:ext cx="5322958"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28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457200" indent="-457200">
              <a:buFont typeface="Wingdings" panose="05000000000000000000" pitchFamily="2" charset="2"/>
              <a:buChar char="q"/>
            </a:pPr>
            <a:r>
              <a:rPr lang="en-US" dirty="0" smtClean="0"/>
              <a:t>XILINX </a:t>
            </a:r>
            <a:r>
              <a:rPr lang="en-US" dirty="0" err="1" smtClean="0"/>
              <a:t>Vivado</a:t>
            </a:r>
            <a:r>
              <a:rPr lang="en-US" dirty="0" smtClean="0"/>
              <a:t/>
            </a:r>
            <a:br>
              <a:rPr lang="en-US" dirty="0" smtClean="0"/>
            </a:br>
            <a:r>
              <a:rPr lang="en-US" dirty="0"/>
              <a:t/>
            </a:r>
            <a:br>
              <a:rPr lang="en-US" dirty="0"/>
            </a:br>
            <a:r>
              <a:rPr lang="en-US" dirty="0" smtClean="0">
                <a:solidFill>
                  <a:schemeClr val="tx1"/>
                </a:solidFill>
              </a:rPr>
              <a:t>- </a:t>
            </a:r>
            <a:r>
              <a:rPr lang="en-US" sz="2800" dirty="0" smtClean="0">
                <a:solidFill>
                  <a:schemeClr val="tx1"/>
                </a:solidFill>
              </a:rPr>
              <a:t>Version 2016.1 just released</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JESD204 v7.0 </a:t>
            </a:r>
            <a:r>
              <a:rPr lang="en-US" sz="2800" dirty="0" err="1" smtClean="0">
                <a:solidFill>
                  <a:schemeClr val="tx1"/>
                </a:solidFill>
              </a:rPr>
              <a:t>LogicCORE</a:t>
            </a:r>
            <a:r>
              <a:rPr lang="en-US" sz="2800" dirty="0" smtClean="0">
                <a:solidFill>
                  <a:schemeClr val="tx1"/>
                </a:solidFill>
              </a:rPr>
              <a:t> IP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err="1" smtClean="0">
                <a:solidFill>
                  <a:schemeClr val="tx1"/>
                </a:solidFill>
              </a:rPr>
              <a:t>Vivado</a:t>
            </a:r>
            <a:r>
              <a:rPr lang="en-US" sz="2800" dirty="0" smtClean="0">
                <a:solidFill>
                  <a:schemeClr val="tx1"/>
                </a:solidFill>
              </a:rPr>
              <a:t> Design Suite User’s Guide</a:t>
            </a:r>
            <a:endParaRPr lang="en-US" sz="2800" dirty="0">
              <a:solidFill>
                <a:schemeClr val="tx1"/>
              </a:solidFill>
            </a:endParaRPr>
          </a:p>
        </p:txBody>
      </p:sp>
      <p:sp>
        <p:nvSpPr>
          <p:cNvPr id="4" name="Subtitle 3"/>
          <p:cNvSpPr>
            <a:spLocks noGrp="1"/>
          </p:cNvSpPr>
          <p:nvPr>
            <p:ph type="subTitle" idx="1"/>
          </p:nvPr>
        </p:nvSpPr>
        <p:spPr>
          <a:xfrm>
            <a:off x="342900" y="4247515"/>
            <a:ext cx="8458200" cy="1485900"/>
          </a:xfrm>
        </p:spPr>
        <p:txBody>
          <a:bodyPr/>
          <a:lstStyle/>
          <a:p>
            <a:pPr marL="1487488" lvl="3" indent="-285750">
              <a:buFont typeface="Arial" panose="020B0604020202020204" pitchFamily="34" charset="0"/>
              <a:buChar char="•"/>
            </a:pPr>
            <a:r>
              <a:rPr lang="en-US" sz="1600" dirty="0"/>
              <a:t>P</a:t>
            </a:r>
            <a:r>
              <a:rPr lang="en-US" dirty="0"/>
              <a:t>rogramming and Debugging Section</a:t>
            </a:r>
          </a:p>
        </p:txBody>
      </p:sp>
    </p:spTree>
    <p:extLst>
      <p:ext uri="{BB962C8B-B14F-4D97-AF65-F5344CB8AC3E}">
        <p14:creationId xmlns:p14="http://schemas.microsoft.com/office/powerpoint/2010/main" val="38986972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lstStyle/>
          <a:p>
            <a:r>
              <a:rPr lang="en-US" dirty="0" smtClean="0"/>
              <a:t>XILINX JESD204B Features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5432" y="1047750"/>
            <a:ext cx="5223610" cy="494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719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txBox="1">
            <a:spLocks/>
          </p:cNvSpPr>
          <p:nvPr/>
        </p:nvSpPr>
        <p:spPr bwMode="auto">
          <a:xfrm>
            <a:off x="-1044202" y="-83820"/>
            <a:ext cx="10409181" cy="533400"/>
          </a:xfrm>
          <a:prstGeom prst="rect">
            <a:avLst/>
          </a:prstGeom>
          <a:noFill/>
          <a:ln w="9525">
            <a:noFill/>
            <a:miter lim="800000"/>
            <a:headEnd/>
            <a:tailEnd/>
          </a:ln>
        </p:spPr>
        <p:txBody>
          <a:bodyPr anchor="ctr"/>
          <a:lstStyle/>
          <a:p>
            <a:r>
              <a:rPr lang="en-US" sz="5400" dirty="0" smtClean="0">
                <a:latin typeface="Calibri" pitchFamily="34" charset="0"/>
              </a:rPr>
              <a:t>          </a:t>
            </a:r>
            <a:r>
              <a:rPr lang="en-US" sz="2400" b="1" dirty="0" smtClean="0">
                <a:solidFill>
                  <a:schemeClr val="tx2"/>
                </a:solidFill>
                <a:latin typeface="Calibri" pitchFamily="34" charset="0"/>
              </a:rPr>
              <a:t>Xilinx </a:t>
            </a:r>
            <a:r>
              <a:rPr lang="en-US" sz="2400" b="1" dirty="0" err="1" smtClean="0">
                <a:solidFill>
                  <a:schemeClr val="tx2"/>
                </a:solidFill>
                <a:latin typeface="Calibri" pitchFamily="34" charset="0"/>
              </a:rPr>
              <a:t>Chipscope</a:t>
            </a:r>
            <a:r>
              <a:rPr lang="en-US" sz="2400" b="1" dirty="0" smtClean="0">
                <a:solidFill>
                  <a:schemeClr val="tx2"/>
                </a:solidFill>
                <a:latin typeface="Calibri" pitchFamily="34" charset="0"/>
              </a:rPr>
              <a:t> monitoring 4 JESD RX lanes with SYNC asserted </a:t>
            </a:r>
            <a:endParaRPr lang="en-US" sz="2400" b="1" dirty="0">
              <a:solidFill>
                <a:schemeClr val="tx2"/>
              </a:solidFill>
              <a:latin typeface="Calibri" pitchFamily="34" charset="0"/>
            </a:endParaRPr>
          </a:p>
        </p:txBody>
      </p:sp>
      <p:pic>
        <p:nvPicPr>
          <p:cNvPr id="4" name="Picture 4"/>
          <p:cNvPicPr>
            <a:picLocks noGrp="1" noChangeAspect="1" noChangeArrowheads="1"/>
          </p:cNvPicPr>
          <p:nvPr>
            <p:ph idx="1"/>
          </p:nvPr>
        </p:nvPicPr>
        <p:blipFill>
          <a:blip r:embed="rId3" cstate="print"/>
          <a:srcRect/>
          <a:stretch>
            <a:fillRect/>
          </a:stretch>
        </p:blipFill>
        <p:spPr bwMode="auto">
          <a:xfrm>
            <a:off x="152400" y="662940"/>
            <a:ext cx="8762739" cy="5356860"/>
          </a:xfrm>
          <a:prstGeom prst="rect">
            <a:avLst/>
          </a:prstGeom>
          <a:noFill/>
          <a:ln w="9525">
            <a:noFill/>
            <a:miter lim="800000"/>
            <a:headEnd/>
            <a:tailEnd/>
          </a:ln>
        </p:spPr>
      </p:pic>
    </p:spTree>
    <p:extLst>
      <p:ext uri="{BB962C8B-B14F-4D97-AF65-F5344CB8AC3E}">
        <p14:creationId xmlns:p14="http://schemas.microsoft.com/office/powerpoint/2010/main" val="3362182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lstStyle/>
          <a:p>
            <a:r>
              <a:rPr lang="en-US" dirty="0" smtClean="0"/>
              <a:t>XILINX IBERT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367" y="762000"/>
            <a:ext cx="4102813" cy="52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988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DAC LMF </a:t>
            </a:r>
            <a:r>
              <a:rPr lang="en-US" dirty="0"/>
              <a:t>c</a:t>
            </a:r>
            <a:r>
              <a:rPr lang="en-US" dirty="0" smtClean="0"/>
              <a:t>hosen?</a:t>
            </a:r>
            <a:endParaRPr lang="en-US" dirty="0"/>
          </a:p>
        </p:txBody>
      </p:sp>
      <p:sp>
        <p:nvSpPr>
          <p:cNvPr id="3" name="Content Placeholder 2"/>
          <p:cNvSpPr>
            <a:spLocks noGrp="1"/>
          </p:cNvSpPr>
          <p:nvPr>
            <p:ph idx="1"/>
          </p:nvPr>
        </p:nvSpPr>
        <p:spPr/>
        <p:txBody>
          <a:bodyPr>
            <a:normAutofit/>
          </a:bodyPr>
          <a:lstStyle/>
          <a:p>
            <a:r>
              <a:rPr lang="en-US" dirty="0" smtClean="0"/>
              <a:t>DAC38J84: 16b Quad DAC with up to 8 lanes JESD204B up to 12.5Gbps/lane</a:t>
            </a:r>
          </a:p>
          <a:p>
            <a:r>
              <a:rPr lang="en-US" dirty="0" smtClean="0"/>
              <a:t>Data rate = 737.28Msps/DAC, 4 DACs = M = 4</a:t>
            </a:r>
          </a:p>
          <a:p>
            <a:r>
              <a:rPr lang="en-US" dirty="0" smtClean="0"/>
              <a:t>Octet rate per DAC: 2 octets (16 bits) per sample</a:t>
            </a:r>
          </a:p>
          <a:p>
            <a:pPr lvl="2"/>
            <a:r>
              <a:rPr lang="en-US" dirty="0" smtClean="0"/>
              <a:t>737.28Msps*2 = 1474.56Moctets/sample/DAC</a:t>
            </a:r>
          </a:p>
          <a:p>
            <a:r>
              <a:rPr lang="en-US" dirty="0" smtClean="0"/>
              <a:t>Bitrate per DAC: 8b/10b coding</a:t>
            </a:r>
          </a:p>
          <a:p>
            <a:pPr lvl="2"/>
            <a:r>
              <a:rPr lang="en-US" dirty="0" smtClean="0"/>
              <a:t>1474.56Moctets/s*10bits/octet = 14,745.6Mbps</a:t>
            </a:r>
          </a:p>
          <a:p>
            <a:r>
              <a:rPr lang="en-US" dirty="0" smtClean="0"/>
              <a:t>Total bit rate = 4 DACs * 14.7456 </a:t>
            </a:r>
            <a:r>
              <a:rPr lang="en-US" dirty="0" err="1" smtClean="0"/>
              <a:t>Gbps</a:t>
            </a:r>
            <a:r>
              <a:rPr lang="en-US" dirty="0"/>
              <a:t> </a:t>
            </a:r>
            <a:r>
              <a:rPr lang="en-US" dirty="0" smtClean="0"/>
              <a:t>= 58.9824Gbps (total through put)</a:t>
            </a:r>
            <a:endParaRPr lang="en-US" dirty="0"/>
          </a:p>
          <a:p>
            <a:r>
              <a:rPr lang="en-US" dirty="0" smtClean="0"/>
              <a:t>If we choose L=8 lanes then the </a:t>
            </a:r>
            <a:r>
              <a:rPr lang="en-US" dirty="0" err="1" smtClean="0"/>
              <a:t>lanerate</a:t>
            </a:r>
            <a:r>
              <a:rPr lang="en-US" dirty="0" smtClean="0"/>
              <a:t>:</a:t>
            </a:r>
          </a:p>
          <a:p>
            <a:pPr lvl="2"/>
            <a:r>
              <a:rPr lang="en-US" dirty="0" smtClean="0"/>
              <a:t>Lane rate = 58.9824Gbps/8 = 7.3728 </a:t>
            </a:r>
            <a:r>
              <a:rPr lang="en-US" dirty="0" err="1" smtClean="0"/>
              <a:t>Gbps</a:t>
            </a:r>
            <a:r>
              <a:rPr lang="en-US" dirty="0" smtClean="0"/>
              <a:t> per lane</a:t>
            </a:r>
          </a:p>
          <a:p>
            <a:r>
              <a:rPr lang="en-US" b="1" dirty="0" smtClean="0"/>
              <a:t>LMFS=8411, lane rate = 7.3728Gbps</a:t>
            </a:r>
          </a:p>
        </p:txBody>
      </p:sp>
    </p:spTree>
    <p:extLst>
      <p:ext uri="{BB962C8B-B14F-4D97-AF65-F5344CB8AC3E}">
        <p14:creationId xmlns:p14="http://schemas.microsoft.com/office/powerpoint/2010/main" val="18592515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943100"/>
            <a:ext cx="8968740" cy="1470025"/>
          </a:xfrm>
        </p:spPr>
        <p:txBody>
          <a:bodyPr/>
          <a:lstStyle/>
          <a:p>
            <a:r>
              <a:rPr lang="en-US" dirty="0" smtClean="0">
                <a:latin typeface="Theinhardt Medium" charset="0"/>
                <a:ea typeface="ＭＳ Ｐゴシック" pitchFamily="34" charset="-128"/>
                <a:cs typeface="Theinhardt Medium" charset="0"/>
              </a:rPr>
              <a:t>Additional </a:t>
            </a:r>
            <a:r>
              <a:rPr lang="en-US" dirty="0">
                <a:latin typeface="Theinhardt Medium" charset="0"/>
                <a:ea typeface="ＭＳ Ｐゴシック" pitchFamily="34" charset="-128"/>
                <a:cs typeface="Theinhardt Medium" charset="0"/>
              </a:rPr>
              <a:t>Information</a:t>
            </a:r>
            <a:endParaRPr lang="en-US" dirty="0"/>
          </a:p>
        </p:txBody>
      </p:sp>
      <p:sp>
        <p:nvSpPr>
          <p:cNvPr id="4" name="Slide Number Placeholder 3"/>
          <p:cNvSpPr>
            <a:spLocks noGrp="1"/>
          </p:cNvSpPr>
          <p:nvPr>
            <p:ph type="sldNum" sz="quarter" idx="10"/>
          </p:nvPr>
        </p:nvSpPr>
        <p:spPr/>
        <p:txBody>
          <a:bodyPr/>
          <a:lstStyle/>
          <a:p>
            <a:pPr>
              <a:defRPr/>
            </a:pPr>
            <a:fld id="{1887EAEB-3ADF-4806-B940-C4B647C6A1D1}" type="slidenum">
              <a:rPr lang="en-US" smtClean="0"/>
              <a:pPr>
                <a:defRPr/>
              </a:pPr>
              <a:t>60</a:t>
            </a:fld>
            <a:endParaRPr lang="en-US"/>
          </a:p>
        </p:txBody>
      </p:sp>
    </p:spTree>
    <p:extLst>
      <p:ext uri="{BB962C8B-B14F-4D97-AF65-F5344CB8AC3E}">
        <p14:creationId xmlns:p14="http://schemas.microsoft.com/office/powerpoint/2010/main" val="1087792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766591" y="-10012"/>
            <a:ext cx="8458200" cy="814388"/>
          </a:xfrm>
        </p:spPr>
        <p:txBody>
          <a:bodyPr/>
          <a:lstStyle/>
          <a:p>
            <a:r>
              <a:rPr lang="en-US" dirty="0" smtClean="0">
                <a:latin typeface="Theinhardt Medium" charset="0"/>
                <a:ea typeface="ＭＳ Ｐゴシック" pitchFamily="34" charset="-128"/>
                <a:cs typeface="Theinhardt Medium" charset="0"/>
              </a:rPr>
              <a:t>E2E Forum (e2e.ti.com)</a:t>
            </a:r>
          </a:p>
        </p:txBody>
      </p:sp>
      <p:sp>
        <p:nvSpPr>
          <p:cNvPr id="63492" name="TextBox 4"/>
          <p:cNvSpPr txBox="1">
            <a:spLocks noChangeArrowheads="1"/>
          </p:cNvSpPr>
          <p:nvPr/>
        </p:nvSpPr>
        <p:spPr bwMode="auto">
          <a:xfrm>
            <a:off x="152400" y="6400800"/>
            <a:ext cx="5334000" cy="369888"/>
          </a:xfrm>
          <a:prstGeom prst="rect">
            <a:avLst/>
          </a:prstGeom>
          <a:noFill/>
          <a:ln w="9525">
            <a:noFill/>
            <a:miter lim="800000"/>
            <a:headEnd/>
            <a:tailEnd/>
          </a:ln>
        </p:spPr>
        <p:txBody>
          <a:bodyPr>
            <a:spAutoFit/>
          </a:bodyPr>
          <a:lstStyle/>
          <a:p>
            <a:pPr defTabSz="908050"/>
            <a:r>
              <a:rPr lang="en-US" b="1">
                <a:solidFill>
                  <a:srgbClr val="FFFFFF"/>
                </a:solidFill>
                <a:latin typeface="Calibri" pitchFamily="34" charset="0"/>
              </a:rPr>
              <a:t>TI Information – NDA Required</a:t>
            </a:r>
            <a:endParaRPr lang="en-US" sz="2400" b="1">
              <a:solidFill>
                <a:srgbClr val="FFFFFF"/>
              </a:solidFill>
              <a:latin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61" y="696221"/>
            <a:ext cx="7377592" cy="550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7830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091" y="335448"/>
            <a:ext cx="8458200" cy="814388"/>
          </a:xfrm>
          <a:solidFill>
            <a:schemeClr val="bg1"/>
          </a:solidFill>
        </p:spPr>
        <p:txBody>
          <a:bodyPr/>
          <a:lstStyle/>
          <a:p>
            <a:r>
              <a:rPr lang="en-US" sz="2800" dirty="0" smtClean="0"/>
              <a:t>               </a:t>
            </a:r>
            <a:r>
              <a:rPr lang="en-US" dirty="0" smtClean="0"/>
              <a:t>JESD204B Web Page</a:t>
            </a:r>
            <a:r>
              <a:rPr lang="en-US" u="sng" dirty="0" smtClean="0">
                <a:hlinkClick r:id="rId2"/>
              </a:rPr>
              <a:t/>
            </a:r>
            <a:br>
              <a:rPr lang="en-US" u="sng" dirty="0" smtClean="0">
                <a:hlinkClick r:id="rId2"/>
              </a:rPr>
            </a:br>
            <a:r>
              <a:rPr lang="en-US" sz="2800" dirty="0" smtClean="0">
                <a:hlinkClick r:id="rId2"/>
              </a:rPr>
              <a:t>www.ti.com</a:t>
            </a:r>
            <a:r>
              <a:rPr lang="en-US" sz="2800" dirty="0" smtClean="0"/>
              <a:t>, select data converters, then High Speed ADC, then JESD204B Interface</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1" y="1490152"/>
            <a:ext cx="7899503" cy="478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19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458266"/>
            <a:ext cx="7985760" cy="4801314"/>
          </a:xfrm>
          <a:prstGeom prst="rect">
            <a:avLst/>
          </a:prstGeom>
        </p:spPr>
        <p:txBody>
          <a:bodyPr wrap="square">
            <a:spAutoFit/>
          </a:bodyPr>
          <a:lstStyle/>
          <a:p>
            <a:endParaRPr lang="en-US" sz="1200" dirty="0" smtClean="0">
              <a:hlinkClick r:id="rId2"/>
            </a:endParaRPr>
          </a:p>
          <a:p>
            <a:r>
              <a:rPr lang="en-US" sz="1200" u="sng" dirty="0" smtClean="0">
                <a:hlinkClick r:id="rId2"/>
              </a:rPr>
              <a:t>https</a:t>
            </a:r>
            <a:r>
              <a:rPr lang="en-US" sz="1200" u="sng" dirty="0">
                <a:hlinkClick r:id="rId2"/>
              </a:rPr>
              <a:t>://e2e.ti.com/blogs_/b/analogwire/archive/2014/07/30/jesd204b-understanding-the-protocol</a:t>
            </a:r>
            <a:endParaRPr lang="en-US" sz="1200" dirty="0"/>
          </a:p>
          <a:p>
            <a:r>
              <a:rPr lang="en-US" sz="1200" u="sng" dirty="0">
                <a:hlinkClick r:id="rId3"/>
              </a:rPr>
              <a:t>https://e2e.ti.com/blogs_/b/analogwire/archive/2014/08/27/jesd204b-how-to-bring-up-your-link</a:t>
            </a:r>
            <a:endParaRPr lang="en-US" sz="1200" dirty="0"/>
          </a:p>
          <a:p>
            <a:r>
              <a:rPr lang="en-US" sz="1200" u="sng" dirty="0">
                <a:hlinkClick r:id="rId4"/>
              </a:rPr>
              <a:t>https://e2e.ti.com/blogs_/b/analogwire/archive/2014/09/24/jesd204b-determining-your-link-configuration</a:t>
            </a:r>
            <a:endParaRPr lang="en-US" sz="1200" dirty="0"/>
          </a:p>
          <a:p>
            <a:r>
              <a:rPr lang="en-US" sz="1200" u="sng" dirty="0">
                <a:hlinkClick r:id="rId5"/>
              </a:rPr>
              <a:t>https://e2e.ti.com/blogs_/b/analogwire/archive/2014/10/24/jesd204b-understanding-subclasses-part-1</a:t>
            </a:r>
            <a:endParaRPr lang="en-US" sz="1200" dirty="0"/>
          </a:p>
          <a:p>
            <a:r>
              <a:rPr lang="en-US" sz="1200" u="sng" dirty="0">
                <a:hlinkClick r:id="rId6"/>
              </a:rPr>
              <a:t>https://e2e.ti.com/blogs_/b/analogwire/archive/2014/10/31/jesd204b-understanding-subclasses-part-2</a:t>
            </a:r>
            <a:endParaRPr lang="en-US" sz="1200" dirty="0"/>
          </a:p>
          <a:p>
            <a:r>
              <a:rPr lang="en-US" sz="1200" u="sng" dirty="0">
                <a:hlinkClick r:id="rId7"/>
              </a:rPr>
              <a:t>https://e2e.ti.com/blogs_/b/analogwire/archive/2014/12/22/jesd204b-what-is-deterministic-latency-why-do-i-need-it-how-do-i-achieve-it</a:t>
            </a:r>
            <a:endParaRPr lang="en-US" sz="1200" dirty="0"/>
          </a:p>
          <a:p>
            <a:r>
              <a:rPr lang="en-US" sz="1200" u="sng" dirty="0">
                <a:hlinkClick r:id="rId8"/>
              </a:rPr>
              <a:t>https://e2e.ti.com/blogs_/b/analogwire/archive/2015/01/16/jesd204b-how-to-calculate-your-deterministic-latency</a:t>
            </a:r>
            <a:endParaRPr lang="en-US" sz="1200" dirty="0"/>
          </a:p>
          <a:p>
            <a:r>
              <a:rPr lang="en-US" sz="1200" u="sng" dirty="0">
                <a:hlinkClick r:id="rId9"/>
              </a:rPr>
              <a:t>https://e2e.ti.com/blogs_/b/analogwire/archive/2015/02/27/jesd204b-how-to-measure-and-verify-your-deterministic-latency</a:t>
            </a:r>
            <a:endParaRPr lang="en-US" sz="1200" dirty="0"/>
          </a:p>
          <a:p>
            <a:r>
              <a:rPr lang="en-US" sz="1200" u="sng" dirty="0">
                <a:hlinkClick r:id="rId10"/>
              </a:rPr>
              <a:t>https://e2e.ti.com/blogs_/b/analogwire/archive/2015/03/20/jesd204b-serial-link-quality-tradeoffs-and-tools-for-optimization</a:t>
            </a:r>
            <a:endParaRPr lang="en-US" sz="1200" dirty="0"/>
          </a:p>
          <a:p>
            <a:r>
              <a:rPr lang="en-US" sz="1200" dirty="0"/>
              <a:t> </a:t>
            </a:r>
          </a:p>
          <a:p>
            <a:r>
              <a:rPr lang="en-US" sz="2400" b="1" dirty="0"/>
              <a:t>G</a:t>
            </a:r>
            <a:r>
              <a:rPr lang="en-US" sz="2400" b="1" dirty="0" smtClean="0"/>
              <a:t>eneric </a:t>
            </a:r>
            <a:r>
              <a:rPr lang="en-US" sz="2400" b="1" dirty="0"/>
              <a:t>search of ti.com for JESD204B will bring up more material such as </a:t>
            </a:r>
            <a:r>
              <a:rPr lang="en-US" sz="2400" b="1" dirty="0" smtClean="0"/>
              <a:t>videos, TI Designs, </a:t>
            </a:r>
            <a:r>
              <a:rPr lang="en-US" sz="2400" b="1" dirty="0" err="1" smtClean="0"/>
              <a:t>etc</a:t>
            </a:r>
            <a:r>
              <a:rPr lang="en-US" sz="2400" b="1" dirty="0" smtClean="0"/>
              <a:t>…</a:t>
            </a:r>
            <a:endParaRPr lang="en-US" sz="2400" b="1" dirty="0"/>
          </a:p>
          <a:p>
            <a:r>
              <a:rPr lang="en-US" dirty="0"/>
              <a:t> </a:t>
            </a:r>
          </a:p>
          <a:p>
            <a:r>
              <a:rPr lang="en-US" sz="2400" b="1" dirty="0" smtClean="0"/>
              <a:t>Altera </a:t>
            </a:r>
            <a:r>
              <a:rPr lang="en-US" sz="2400" b="1" dirty="0"/>
              <a:t>and Xilinx links</a:t>
            </a:r>
            <a:r>
              <a:rPr lang="en-US" sz="2400" b="1" dirty="0" smtClean="0"/>
              <a:t>: </a:t>
            </a:r>
          </a:p>
          <a:p>
            <a:endParaRPr lang="en-US" sz="1200" dirty="0"/>
          </a:p>
          <a:p>
            <a:r>
              <a:rPr lang="en-US" sz="1200" u="sng" dirty="0">
                <a:hlinkClick r:id="rId11"/>
              </a:rPr>
              <a:t>http://www.ti.com/ww/en/xilinx/pg_jesd204b.html</a:t>
            </a:r>
            <a:endParaRPr lang="en-US" sz="1200" dirty="0"/>
          </a:p>
          <a:p>
            <a:r>
              <a:rPr lang="en-US" sz="1200" u="sng" dirty="0">
                <a:hlinkClick r:id="rId12"/>
              </a:rPr>
              <a:t>http://www.ti.com/ww/en/Altera/pg_jesd204b.html</a:t>
            </a:r>
            <a:endParaRPr lang="en-US" sz="1200" dirty="0"/>
          </a:p>
          <a:p>
            <a:r>
              <a:rPr lang="en-US" sz="1200" dirty="0"/>
              <a:t> </a:t>
            </a:r>
          </a:p>
        </p:txBody>
      </p:sp>
      <p:sp>
        <p:nvSpPr>
          <p:cNvPr id="5" name="Rectangle 4"/>
          <p:cNvSpPr/>
          <p:nvPr/>
        </p:nvSpPr>
        <p:spPr>
          <a:xfrm>
            <a:off x="670560" y="124420"/>
            <a:ext cx="2666114" cy="461665"/>
          </a:xfrm>
          <a:prstGeom prst="rect">
            <a:avLst/>
          </a:prstGeom>
        </p:spPr>
        <p:txBody>
          <a:bodyPr wrap="none">
            <a:spAutoFit/>
          </a:bodyPr>
          <a:lstStyle/>
          <a:p>
            <a:r>
              <a:rPr lang="en-US" sz="2400" b="1" dirty="0" smtClean="0"/>
              <a:t>JESD204B Blogs</a:t>
            </a:r>
            <a:endParaRPr lang="en-US" sz="2400" b="1" dirty="0"/>
          </a:p>
        </p:txBody>
      </p:sp>
      <p:sp>
        <p:nvSpPr>
          <p:cNvPr id="6" name="Rectangle 5"/>
          <p:cNvSpPr/>
          <p:nvPr/>
        </p:nvSpPr>
        <p:spPr>
          <a:xfrm>
            <a:off x="764909" y="1560314"/>
            <a:ext cx="227948" cy="276999"/>
          </a:xfrm>
          <a:prstGeom prst="rect">
            <a:avLst/>
          </a:prstGeom>
        </p:spPr>
        <p:txBody>
          <a:bodyPr wrap="none">
            <a:spAutoFit/>
          </a:bodyPr>
          <a:lstStyle/>
          <a:p>
            <a:r>
              <a:rPr lang="en-US" sz="1200" dirty="0" smtClean="0"/>
              <a:t> </a:t>
            </a:r>
            <a:endParaRPr lang="en-US" sz="1200" dirty="0"/>
          </a:p>
        </p:txBody>
      </p:sp>
    </p:spTree>
    <p:extLst>
      <p:ext uri="{BB962C8B-B14F-4D97-AF65-F5344CB8AC3E}">
        <p14:creationId xmlns:p14="http://schemas.microsoft.com/office/powerpoint/2010/main" val="2507565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64</a:t>
            </a:fld>
            <a:endParaRPr lang="en-US"/>
          </a:p>
        </p:txBody>
      </p:sp>
      <p:sp>
        <p:nvSpPr>
          <p:cNvPr id="15"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64</a:t>
            </a:fld>
            <a:endParaRPr lang="en-US"/>
          </a:p>
        </p:txBody>
      </p:sp>
      <p:sp>
        <p:nvSpPr>
          <p:cNvPr id="9" name="Rectangle 2"/>
          <p:cNvSpPr>
            <a:spLocks noGrp="1" noChangeArrowheads="1"/>
          </p:cNvSpPr>
          <p:nvPr>
            <p:ph type="title" idx="4294967295"/>
          </p:nvPr>
        </p:nvSpPr>
        <p:spPr>
          <a:xfrm>
            <a:off x="381000" y="-304800"/>
            <a:ext cx="8229600" cy="1143000"/>
          </a:xfrm>
        </p:spPr>
        <p:txBody>
          <a:bodyPr/>
          <a:lstStyle/>
          <a:p>
            <a:pPr eaLnBrk="1" hangingPunct="1"/>
            <a:r>
              <a:rPr lang="en-US" sz="3200" dirty="0" smtClean="0"/>
              <a:t>Summary of Recommendations</a:t>
            </a:r>
          </a:p>
        </p:txBody>
      </p:sp>
      <p:sp>
        <p:nvSpPr>
          <p:cNvPr id="11" name="Rectangle 3"/>
          <p:cNvSpPr txBox="1">
            <a:spLocks noChangeArrowheads="1"/>
          </p:cNvSpPr>
          <p:nvPr/>
        </p:nvSpPr>
        <p:spPr>
          <a:xfrm>
            <a:off x="152400" y="1066800"/>
            <a:ext cx="8467725"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dirty="0" smtClean="0">
                <a:latin typeface="+mn-lt"/>
                <a:ea typeface="+mn-ea"/>
              </a:rPr>
              <a:t>Determine Link Configuration, SERDES data rate, Logic device to be used.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lvl="0" indent="-342900" defTabSz="914400" fontAlgn="auto">
              <a:lnSpc>
                <a:spcPct val="90000"/>
              </a:lnSpc>
              <a:spcBef>
                <a:spcPct val="20000"/>
              </a:spcBef>
              <a:spcAft>
                <a:spcPts val="0"/>
              </a:spcAft>
              <a:buFont typeface="Arial" pitchFamily="34" charset="0"/>
              <a:buChar char="•"/>
              <a:defRPr/>
            </a:pPr>
            <a:r>
              <a:rPr lang="en-US" dirty="0" smtClean="0"/>
              <a:t>If </a:t>
            </a:r>
            <a:r>
              <a:rPr lang="en-US" dirty="0"/>
              <a:t>CGS is achieved but data is invalid, check for lane polarity </a:t>
            </a:r>
            <a:r>
              <a:rPr lang="en-US" dirty="0" smtClean="0"/>
              <a:t>swap. </a:t>
            </a:r>
            <a:r>
              <a:rPr lang="en-US" dirty="0"/>
              <a:t>This can be fixed by most Receiver JESD204B IP</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noProof="0" dirty="0" smtClean="0">
                <a:latin typeface="+mn-lt"/>
                <a:ea typeface="+mn-ea"/>
              </a:rPr>
              <a:t>Use ramp test patterns to verify lane mapping. Many designs swap lanes to allow for easier PCB routing. Most Receiver JESD204B IP allows for lane remapping.</a:t>
            </a:r>
          </a:p>
          <a:p>
            <a:pPr marR="0" lvl="0" algn="l" defTabSz="914400" rtl="0" eaLnBrk="1" fontAlgn="auto" latinLnBrk="0" hangingPunct="1">
              <a:lnSpc>
                <a:spcPct val="90000"/>
              </a:lnSpc>
              <a:spcBef>
                <a:spcPct val="20000"/>
              </a:spcBef>
              <a:spcAft>
                <a:spcPts val="0"/>
              </a:spcAft>
              <a:buClrTx/>
              <a:buSzTx/>
              <a:tabLst/>
              <a:defRPr/>
            </a:pPr>
            <a:endParaRPr lang="en-US" noProof="0" dirty="0" smtClean="0">
              <a:latin typeface="+mn-lt"/>
              <a:ea typeface="+mn-ea"/>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dirty="0" smtClean="0">
                <a:ln>
                  <a:noFill/>
                </a:ln>
                <a:solidFill>
                  <a:schemeClr val="tx1"/>
                </a:solidFill>
                <a:effectLst/>
                <a:uLnTx/>
                <a:uFillTx/>
                <a:latin typeface="+mn-lt"/>
                <a:ea typeface="+mn-ea"/>
                <a:cs typeface="+mn-cs"/>
              </a:rPr>
              <a:t>If design </a:t>
            </a:r>
            <a:r>
              <a:rPr lang="en-US" dirty="0" smtClean="0">
                <a:latin typeface="+mn-lt"/>
                <a:ea typeface="+mn-ea"/>
              </a:rPr>
              <a:t>contains large lane trace length mismatch, may need to increase Receiver Buffer Delay.</a:t>
            </a:r>
          </a:p>
          <a:p>
            <a:pPr marR="0" lvl="0" algn="l" defTabSz="914400" rtl="0" eaLnBrk="1" fontAlgn="auto" latinLnBrk="0" hangingPunct="1">
              <a:lnSpc>
                <a:spcPct val="90000"/>
              </a:lnSpc>
              <a:spcBef>
                <a:spcPct val="20000"/>
              </a:spcBef>
              <a:spcAft>
                <a:spcPts val="0"/>
              </a:spcAft>
              <a:buClrTx/>
              <a:buSzTx/>
              <a:tabLst/>
              <a:defRPr/>
            </a:pPr>
            <a:endParaRPr lang="en-US" dirty="0" smtClean="0">
              <a:latin typeface="+mn-lt"/>
              <a:ea typeface="+mn-ea"/>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dirty="0" smtClean="0">
                <a:latin typeface="+mn-lt"/>
                <a:ea typeface="+mn-ea"/>
              </a:rPr>
              <a:t>Make sure SYSREF is proper frequency (LMFC/n) and enabled to both TX and RX devices during link bring up.</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lang="en-US" dirty="0">
              <a:latin typeface="+mn-lt"/>
              <a:ea typeface="+mn-ea"/>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dirty="0" smtClean="0">
                <a:latin typeface="+mn-lt"/>
                <a:ea typeface="+mn-ea"/>
              </a:rPr>
              <a:t>Use provided tools to check signal integrity. Adjust gain and equalization parameters if needed.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2506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65</a:t>
            </a:fld>
            <a:endParaRPr lang="en-US"/>
          </a:p>
        </p:txBody>
      </p:sp>
      <p:sp>
        <p:nvSpPr>
          <p:cNvPr id="15" name="Slide Number Placeholder 3"/>
          <p:cNvSpPr>
            <a:spLocks noGrp="1"/>
          </p:cNvSpPr>
          <p:nvPr>
            <p:ph type="sldNum" sz="quarter" idx="10"/>
          </p:nvPr>
        </p:nvSpPr>
        <p:spPr>
          <a:xfrm>
            <a:off x="457200" y="6356350"/>
            <a:ext cx="2133600" cy="365125"/>
          </a:xfrm>
        </p:spPr>
        <p:txBody>
          <a:bodyPr/>
          <a:lstStyle/>
          <a:p>
            <a:pPr>
              <a:defRPr/>
            </a:pPr>
            <a:fld id="{33DFB1BE-83DB-4822-9445-4CDE36713715}" type="slidenum">
              <a:rPr lang="en-US" smtClean="0"/>
              <a:pPr>
                <a:defRPr/>
              </a:pPr>
              <a:t>65</a:t>
            </a:fld>
            <a:endParaRPr lang="en-US"/>
          </a:p>
        </p:txBody>
      </p:sp>
      <p:sp>
        <p:nvSpPr>
          <p:cNvPr id="9" name="Rectangle 2"/>
          <p:cNvSpPr>
            <a:spLocks noGrp="1" noChangeArrowheads="1"/>
          </p:cNvSpPr>
          <p:nvPr>
            <p:ph type="title" idx="4294967295"/>
          </p:nvPr>
        </p:nvSpPr>
        <p:spPr>
          <a:xfrm>
            <a:off x="381000" y="-304800"/>
            <a:ext cx="8229600" cy="1143000"/>
          </a:xfrm>
        </p:spPr>
        <p:txBody>
          <a:bodyPr/>
          <a:lstStyle/>
          <a:p>
            <a:pPr eaLnBrk="1" hangingPunct="1"/>
            <a:r>
              <a:rPr lang="en-US" sz="3200" dirty="0" smtClean="0"/>
              <a:t>Summary of Recommendations</a:t>
            </a:r>
          </a:p>
        </p:txBody>
      </p:sp>
      <p:sp>
        <p:nvSpPr>
          <p:cNvPr id="11" name="Rectangle 3"/>
          <p:cNvSpPr txBox="1">
            <a:spLocks noChangeArrowheads="1"/>
          </p:cNvSpPr>
          <p:nvPr/>
        </p:nvSpPr>
        <p:spPr>
          <a:xfrm>
            <a:off x="152400" y="1066800"/>
            <a:ext cx="8467725" cy="510540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Always take steps to minimize impedance discontinuities, meaning that the traces should be uniform from source to load.</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differential routing for most designs and stick to it for the full trace length.</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Keep the differential trace spacing constant and the individual traces within the pair equal length.</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Keep adjacent traces and objects a sufficient distance away to avoid crosstalk.</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Only use bends of 45°. Use two 45° bends for 90° turns.</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multiple small jog-outs to correct mismatch between traces of a differential pair.</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Avoid stubs from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vias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by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backdrilling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or using blind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vias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Add ground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vias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close by to account for return currents.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 not split the reference planes underneath the signals.</a:t>
            </a:r>
          </a:p>
        </p:txBody>
      </p:sp>
    </p:spTree>
    <p:extLst>
      <p:ext uri="{BB962C8B-B14F-4D97-AF65-F5344CB8AC3E}">
        <p14:creationId xmlns:p14="http://schemas.microsoft.com/office/powerpoint/2010/main" val="315453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ADC12J4000 Example Configuration</a:t>
            </a:r>
            <a:endParaRPr lang="en-US" dirty="0"/>
          </a:p>
        </p:txBody>
      </p:sp>
      <p:sp>
        <p:nvSpPr>
          <p:cNvPr id="3" name="Content Placeholder 2"/>
          <p:cNvSpPr>
            <a:spLocks noGrp="1"/>
          </p:cNvSpPr>
          <p:nvPr>
            <p:ph idx="1"/>
          </p:nvPr>
        </p:nvSpPr>
        <p:spPr/>
        <p:txBody>
          <a:bodyPr>
            <a:normAutofit/>
          </a:bodyPr>
          <a:lstStyle/>
          <a:p>
            <a:r>
              <a:rPr lang="en-US" sz="2400" dirty="0" smtClean="0"/>
              <a:t>Input IF = 2.14GHz</a:t>
            </a:r>
          </a:p>
          <a:p>
            <a:r>
              <a:rPr lang="en-US" sz="2400" dirty="0" smtClean="0"/>
              <a:t>ADC </a:t>
            </a:r>
            <a:r>
              <a:rPr lang="en-US" sz="2400" dirty="0"/>
              <a:t>Sample rate </a:t>
            </a:r>
            <a:r>
              <a:rPr lang="en-US" sz="2400" dirty="0" smtClean="0"/>
              <a:t>3.1Gsps</a:t>
            </a:r>
          </a:p>
          <a:p>
            <a:r>
              <a:rPr lang="en-US" sz="2400" dirty="0" smtClean="0"/>
              <a:t>NCO = 2100M, Decimate 16x</a:t>
            </a:r>
          </a:p>
          <a:p>
            <a:r>
              <a:rPr lang="en-US" sz="2400" dirty="0" smtClean="0"/>
              <a:t>Output 40M IF @ 193.75Msps</a:t>
            </a:r>
          </a:p>
          <a:p>
            <a:r>
              <a:rPr lang="en-US" sz="2400" dirty="0" smtClean="0"/>
              <a:t>LMFS=2221, L=2 Lanes, M=2 logical converters, K = 10, F=2octets/frame, S=1 sample per converter per frame</a:t>
            </a:r>
          </a:p>
          <a:p>
            <a:r>
              <a:rPr lang="en-US" sz="2400" dirty="0" smtClean="0"/>
              <a:t>LMFC = Fs/(</a:t>
            </a:r>
            <a:r>
              <a:rPr lang="en-US" sz="2400" dirty="0" err="1" smtClean="0"/>
              <a:t>dec</a:t>
            </a:r>
            <a:r>
              <a:rPr lang="en-US" sz="2400" dirty="0" smtClean="0"/>
              <a:t>*S*K) = 19.375Msps</a:t>
            </a:r>
          </a:p>
          <a:p>
            <a:r>
              <a:rPr lang="en-US" sz="2400" dirty="0" smtClean="0"/>
              <a:t>SYSREF = LMFC/n = 19.375Msps max (n=1) </a:t>
            </a:r>
          </a:p>
          <a:p>
            <a:r>
              <a:rPr lang="en-US" sz="2400" dirty="0" smtClean="0"/>
              <a:t>Lane rate = ???</a:t>
            </a:r>
          </a:p>
          <a:p>
            <a:pPr lvl="2"/>
            <a:endParaRPr lang="en-US" dirty="0"/>
          </a:p>
          <a:p>
            <a:pPr lvl="2"/>
            <a:endParaRPr lang="en-US" dirty="0" smtClean="0"/>
          </a:p>
          <a:p>
            <a:pPr lvl="2"/>
            <a:endParaRPr lang="en-US" dirty="0"/>
          </a:p>
          <a:p>
            <a:pPr marL="914400" lvl="2" indent="0">
              <a:buNone/>
            </a:pPr>
            <a:endParaRPr lang="en-US" dirty="0" smtClean="0"/>
          </a:p>
        </p:txBody>
      </p:sp>
    </p:spTree>
    <p:extLst>
      <p:ext uri="{BB962C8B-B14F-4D97-AF65-F5344CB8AC3E}">
        <p14:creationId xmlns:p14="http://schemas.microsoft.com/office/powerpoint/2010/main" val="3707302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ADC LMF chosen?</a:t>
            </a:r>
            <a:endParaRPr lang="en-US" dirty="0"/>
          </a:p>
        </p:txBody>
      </p:sp>
      <p:sp>
        <p:nvSpPr>
          <p:cNvPr id="3" name="Content Placeholder 2"/>
          <p:cNvSpPr>
            <a:spLocks noGrp="1"/>
          </p:cNvSpPr>
          <p:nvPr>
            <p:ph idx="1"/>
          </p:nvPr>
        </p:nvSpPr>
        <p:spPr/>
        <p:txBody>
          <a:bodyPr>
            <a:normAutofit/>
          </a:bodyPr>
          <a:lstStyle/>
          <a:p>
            <a:r>
              <a:rPr lang="en-US" dirty="0" smtClean="0"/>
              <a:t>ADC12J4000 in decimate 16x mode.  Output words are 15I+15Q+2 Over range bits.</a:t>
            </a:r>
          </a:p>
          <a:p>
            <a:r>
              <a:rPr lang="en-US" dirty="0" smtClean="0"/>
              <a:t>Data rate = 193.75Msps/logical ADC, 2 logical ADC outputs = M = </a:t>
            </a:r>
            <a:r>
              <a:rPr lang="en-US" dirty="0"/>
              <a:t>2</a:t>
            </a:r>
            <a:endParaRPr lang="en-US" dirty="0" smtClean="0"/>
          </a:p>
          <a:p>
            <a:r>
              <a:rPr lang="en-US" dirty="0" smtClean="0"/>
              <a:t>Octet rate per ADC:  2 octets (16 bits per sample)</a:t>
            </a:r>
          </a:p>
          <a:p>
            <a:pPr lvl="2"/>
            <a:r>
              <a:rPr lang="en-US" dirty="0" smtClean="0"/>
              <a:t>193.75Msps*2 Octet/s = 387.5 </a:t>
            </a:r>
            <a:r>
              <a:rPr lang="en-US" dirty="0" err="1" smtClean="0"/>
              <a:t>Moctet</a:t>
            </a:r>
            <a:r>
              <a:rPr lang="en-US" dirty="0" smtClean="0"/>
              <a:t>/sample/ADC</a:t>
            </a:r>
          </a:p>
          <a:p>
            <a:r>
              <a:rPr lang="en-US" dirty="0" smtClean="0"/>
              <a:t>Bitrate per ADC: 8b/10b coding</a:t>
            </a:r>
          </a:p>
          <a:p>
            <a:pPr lvl="2"/>
            <a:r>
              <a:rPr lang="en-US" dirty="0" smtClean="0"/>
              <a:t>387.5M octets/s*10bits/octet = 3875Mbps</a:t>
            </a:r>
          </a:p>
          <a:p>
            <a:r>
              <a:rPr lang="en-US" dirty="0" smtClean="0"/>
              <a:t>Total </a:t>
            </a:r>
            <a:r>
              <a:rPr lang="en-US" dirty="0"/>
              <a:t>bit rate = </a:t>
            </a:r>
            <a:r>
              <a:rPr lang="en-US" dirty="0" smtClean="0"/>
              <a:t>2 logical ADCs </a:t>
            </a:r>
            <a:r>
              <a:rPr lang="en-US" dirty="0"/>
              <a:t>* </a:t>
            </a:r>
            <a:r>
              <a:rPr lang="en-US" dirty="0" smtClean="0"/>
              <a:t>3875Mbps </a:t>
            </a:r>
            <a:r>
              <a:rPr lang="en-US" dirty="0" err="1"/>
              <a:t>Gbps</a:t>
            </a:r>
            <a:r>
              <a:rPr lang="en-US" dirty="0"/>
              <a:t> = </a:t>
            </a:r>
            <a:r>
              <a:rPr lang="en-US" dirty="0" smtClean="0"/>
              <a:t>7.750Gbps (total through put)</a:t>
            </a:r>
            <a:endParaRPr lang="en-US" dirty="0"/>
          </a:p>
          <a:p>
            <a:r>
              <a:rPr lang="en-US" dirty="0"/>
              <a:t>If we choose </a:t>
            </a:r>
            <a:r>
              <a:rPr lang="en-US" dirty="0" smtClean="0"/>
              <a:t>L=2 </a:t>
            </a:r>
            <a:r>
              <a:rPr lang="en-US" dirty="0"/>
              <a:t>lanes then the </a:t>
            </a:r>
            <a:r>
              <a:rPr lang="en-US" dirty="0" smtClean="0"/>
              <a:t>lane rate</a:t>
            </a:r>
            <a:r>
              <a:rPr lang="en-US" dirty="0"/>
              <a:t>:</a:t>
            </a:r>
          </a:p>
          <a:p>
            <a:pPr lvl="2"/>
            <a:r>
              <a:rPr lang="en-US" dirty="0"/>
              <a:t>Lane rate = </a:t>
            </a:r>
            <a:r>
              <a:rPr lang="en-US" dirty="0" smtClean="0"/>
              <a:t>7.750 </a:t>
            </a:r>
            <a:r>
              <a:rPr lang="en-US" dirty="0" err="1" smtClean="0"/>
              <a:t>Gbps</a:t>
            </a:r>
            <a:r>
              <a:rPr lang="en-US" dirty="0" smtClean="0"/>
              <a:t>/2 = 3.875 </a:t>
            </a:r>
            <a:r>
              <a:rPr lang="en-US" dirty="0" err="1"/>
              <a:t>Gbps</a:t>
            </a:r>
            <a:r>
              <a:rPr lang="en-US" dirty="0"/>
              <a:t> per lane</a:t>
            </a:r>
          </a:p>
          <a:p>
            <a:r>
              <a:rPr lang="en-US" b="1" dirty="0" smtClean="0"/>
              <a:t>LMFS=2221, </a:t>
            </a:r>
            <a:r>
              <a:rPr lang="en-US" b="1" dirty="0"/>
              <a:t>lane rate = </a:t>
            </a:r>
            <a:r>
              <a:rPr lang="en-US" b="1" dirty="0" smtClean="0"/>
              <a:t>3.875 </a:t>
            </a:r>
            <a:r>
              <a:rPr lang="en-US" b="1" dirty="0" err="1" smtClean="0"/>
              <a:t>Gbps</a:t>
            </a:r>
            <a:endParaRPr lang="en-US" b="1" dirty="0" smtClean="0"/>
          </a:p>
          <a:p>
            <a:pPr marL="0" indent="0">
              <a:buNone/>
            </a:pPr>
            <a:endParaRPr lang="en-US" dirty="0"/>
          </a:p>
        </p:txBody>
      </p:sp>
    </p:spTree>
    <p:extLst>
      <p:ext uri="{BB962C8B-B14F-4D97-AF65-F5344CB8AC3E}">
        <p14:creationId xmlns:p14="http://schemas.microsoft.com/office/powerpoint/2010/main" val="57485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59080"/>
            <a:ext cx="8229600" cy="1143000"/>
          </a:xfrm>
        </p:spPr>
        <p:txBody>
          <a:bodyPr/>
          <a:lstStyle/>
          <a:p>
            <a:r>
              <a:rPr lang="en-US" dirty="0" smtClean="0"/>
              <a:t>Introduction: TESTBENCH</a:t>
            </a:r>
            <a:endParaRPr lang="en-US" dirty="0"/>
          </a:p>
        </p:txBody>
      </p:sp>
      <p:sp>
        <p:nvSpPr>
          <p:cNvPr id="3" name="Content Placeholder 2"/>
          <p:cNvSpPr>
            <a:spLocks noGrp="1"/>
          </p:cNvSpPr>
          <p:nvPr>
            <p:ph idx="1"/>
          </p:nvPr>
        </p:nvSpPr>
        <p:spPr>
          <a:xfrm>
            <a:off x="518160" y="3528377"/>
            <a:ext cx="8229600" cy="4525963"/>
          </a:xfrm>
        </p:spPr>
        <p:txBody>
          <a:bodyPr>
            <a:normAutofit/>
          </a:bodyPr>
          <a:lstStyle/>
          <a:p>
            <a:pPr marL="0" indent="0">
              <a:buNone/>
            </a:pPr>
            <a:endParaRPr lang="en-US" sz="2000" dirty="0" smtClean="0"/>
          </a:p>
          <a:p>
            <a:r>
              <a:rPr lang="en-US" sz="2000" dirty="0" smtClean="0"/>
              <a:t>Transmitter = FPGA or ADC</a:t>
            </a:r>
          </a:p>
          <a:p>
            <a:r>
              <a:rPr lang="en-US" dirty="0"/>
              <a:t>Receiver = FPGA </a:t>
            </a:r>
            <a:r>
              <a:rPr lang="en-US" dirty="0" smtClean="0"/>
              <a:t>or DAC</a:t>
            </a:r>
            <a:endParaRPr lang="en-US" sz="2000" dirty="0" smtClean="0"/>
          </a:p>
          <a:p>
            <a:r>
              <a:rPr lang="en-US" dirty="0" smtClean="0"/>
              <a:t>A 16bits ramp will be transmitted through the JESD link and the state of the data at various points in the link will be observed</a:t>
            </a:r>
          </a:p>
          <a:p>
            <a:r>
              <a:rPr lang="en-US" dirty="0" smtClean="0"/>
              <a:t>JESD device clock </a:t>
            </a:r>
            <a:r>
              <a:rPr lang="en-US" dirty="0" smtClean="0">
                <a:sym typeface="Wingdings" pitchFamily="2" charset="2"/>
              </a:rPr>
              <a:t> </a:t>
            </a:r>
            <a:r>
              <a:rPr lang="en-US" dirty="0" err="1" smtClean="0"/>
              <a:t>txlink_clk</a:t>
            </a:r>
            <a:r>
              <a:rPr lang="en-US" dirty="0" smtClean="0"/>
              <a:t> = </a:t>
            </a:r>
            <a:r>
              <a:rPr lang="en-US" dirty="0" err="1" smtClean="0"/>
              <a:t>rxlink_clk</a:t>
            </a:r>
            <a:r>
              <a:rPr lang="en-US" dirty="0" smtClean="0"/>
              <a:t> </a:t>
            </a:r>
          </a:p>
          <a:p>
            <a:r>
              <a:rPr lang="en-US" dirty="0" smtClean="0"/>
              <a:t>LMFS = 2221</a:t>
            </a:r>
          </a:p>
        </p:txBody>
      </p:sp>
      <p:pic>
        <p:nvPicPr>
          <p:cNvPr id="7" name="Picture 6" descr="tsetbench.png"/>
          <p:cNvPicPr>
            <a:picLocks noChangeAspect="1"/>
          </p:cNvPicPr>
          <p:nvPr/>
        </p:nvPicPr>
        <p:blipFill>
          <a:blip r:embed="rId3" cstate="print"/>
          <a:stretch>
            <a:fillRect/>
          </a:stretch>
        </p:blipFill>
        <p:spPr>
          <a:xfrm>
            <a:off x="1524000" y="1072896"/>
            <a:ext cx="5189220" cy="2342562"/>
          </a:xfrm>
          <a:prstGeom prst="rect">
            <a:avLst/>
          </a:prstGeom>
        </p:spPr>
      </p:pic>
    </p:spTree>
    <p:extLst>
      <p:ext uri="{BB962C8B-B14F-4D97-AF65-F5344CB8AC3E}">
        <p14:creationId xmlns:p14="http://schemas.microsoft.com/office/powerpoint/2010/main" val="1131011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Settings\yhmrk03\Local Settings\Temporary Internet Files\OLKAB\arrow_template_4-3.pot</Template>
  <TotalTime>10853</TotalTime>
  <Words>3438</Words>
  <Application>Microsoft Office PowerPoint</Application>
  <PresentationFormat>On-screen Show (4:3)</PresentationFormat>
  <Paragraphs>568</Paragraphs>
  <Slides>65</Slides>
  <Notes>30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1_TI</vt:lpstr>
      <vt:lpstr>JESD204B Design Guidelines, LINK Bring Up, Tools and Debug      </vt:lpstr>
      <vt:lpstr>Abstract </vt:lpstr>
      <vt:lpstr>Content</vt:lpstr>
      <vt:lpstr>Configuration Planning</vt:lpstr>
      <vt:lpstr>DAC38J84 Example Configuration</vt:lpstr>
      <vt:lpstr>How is the DAC LMF chosen?</vt:lpstr>
      <vt:lpstr>ADC12J4000 Example Configuration</vt:lpstr>
      <vt:lpstr>How is the ADC LMF chosen?</vt:lpstr>
      <vt:lpstr>Introduction: TESTBENCH</vt:lpstr>
      <vt:lpstr>Getting Started: ACHIEVING CGS</vt:lpstr>
      <vt:lpstr>Getting Started: ACHIEVING CGS</vt:lpstr>
      <vt:lpstr>Getting Started: ACHIEVING CGS</vt:lpstr>
      <vt:lpstr>Getting Started: ACHIEVING CGS</vt:lpstr>
      <vt:lpstr>Getting Started: ACHIEVING CGS</vt:lpstr>
      <vt:lpstr>Getting Started: ACHIEVING CGS</vt:lpstr>
      <vt:lpstr>Solutions for Long/Lossy Channels</vt:lpstr>
      <vt:lpstr>Solutions for Long/Lossy Channels</vt:lpstr>
      <vt:lpstr>Solutions for Long/Lossy Channels</vt:lpstr>
      <vt:lpstr>Getting pass ILAS-What to expect</vt:lpstr>
      <vt:lpstr>Getting pass ILAS-What to expect</vt:lpstr>
      <vt:lpstr>Getting pass ILAS-What to expect</vt:lpstr>
      <vt:lpstr>Oct 0 = ADJCNT Oct 1 = ADJDIR Oct 2 = Lane ID Oct 3 = # of Lanes Oct 4 = F  Oct 5 = K Oct 6 = M Oct 7 = N Oct 8 = Subclass &amp; N’ Oct 9 = S (4:0) Oct 10 = CF Oct 11 = Resv Oct 12 = Resv Oct 13 = Checksum     00 00 9C 1C   0F 01 07 03   23 2F 0D 01  3C 00 00 00     Lane DA0           LMFS = 8224 1   0    Q  R      5   4   3   2      9   8    7  6    13 12 11 10                          K   F   L   ID                    M   Checksum (octet 13) </vt:lpstr>
      <vt:lpstr>Getting pass ILAS</vt:lpstr>
      <vt:lpstr>USER DATA PHASE-Alignment character insertion</vt:lpstr>
      <vt:lpstr>Board Schematic &amp; Layout Guidelines</vt:lpstr>
      <vt:lpstr>PowerPoint Presentation</vt:lpstr>
      <vt:lpstr>PowerPoint Presentation</vt:lpstr>
      <vt:lpstr>PowerPoint Presentation</vt:lpstr>
      <vt:lpstr>PowerPoint Presentation</vt:lpstr>
      <vt:lpstr>PowerPoint Presentation</vt:lpstr>
      <vt:lpstr>PowerPoint Presentation</vt:lpstr>
      <vt:lpstr>Wiggles to Match Trace Lengths</vt:lpstr>
      <vt:lpstr>Vias in the Signal Path</vt:lpstr>
      <vt:lpstr>PowerPoint Presentation</vt:lpstr>
      <vt:lpstr>Reference Planes</vt:lpstr>
      <vt:lpstr>HSP JESD204B evaluation tools</vt:lpstr>
      <vt:lpstr>TSW14J56EVM   USB3, 2G 16 bit samples Memory, 12.5Gbps Serdes/JESD204B</vt:lpstr>
      <vt:lpstr>TSW14J57EVM  Next Generation ADC / DAC Evaluation Module</vt:lpstr>
      <vt:lpstr>TSW14J50  Low Cost Evaluation Module </vt:lpstr>
      <vt:lpstr>EVM</vt:lpstr>
      <vt:lpstr>TI free GUI – High Speed Data Converter Pro Software (HSDC Pro GUI)</vt:lpstr>
      <vt:lpstr>HSDC Pro Software – DAC 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Altera Quartus</vt:lpstr>
      <vt:lpstr>Qsys as Interconnect Fabric between different IP used in the design</vt:lpstr>
      <vt:lpstr>Easy to use Altera JESD204B IP Megawizard flow to parameterize the JESD204B Core</vt:lpstr>
      <vt:lpstr>XILINX Vivado  - Version 2016.1 just released  - JESD204 v7.0 LogicCORE IP   - Vivado Design Suite User’s Guide</vt:lpstr>
      <vt:lpstr>XILINX JESD204B Features</vt:lpstr>
      <vt:lpstr>PowerPoint Presentation</vt:lpstr>
      <vt:lpstr>XILINX IBERT</vt:lpstr>
      <vt:lpstr>Additional Information</vt:lpstr>
      <vt:lpstr>E2E Forum (e2e.ti.com)</vt:lpstr>
      <vt:lpstr>               JESD204B Web Page www.ti.com, select data converters, then High Speed ADC, then JESD204B Interface</vt:lpstr>
      <vt:lpstr>PowerPoint Presentation</vt:lpstr>
      <vt:lpstr>Summary of Recommendations</vt:lpstr>
      <vt:lpstr>Summary of Recommendations</vt:lpstr>
    </vt:vector>
  </TitlesOfParts>
  <Company>Arrow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DSG Engineering</dc:creator>
  <cp:lastModifiedBy>a0181823</cp:lastModifiedBy>
  <cp:revision>507</cp:revision>
  <cp:lastPrinted>2016-04-19T12:36:37Z</cp:lastPrinted>
  <dcterms:created xsi:type="dcterms:W3CDTF">2013-02-19T23:36:04Z</dcterms:created>
  <dcterms:modified xsi:type="dcterms:W3CDTF">2018-05-30T12:19:03Z</dcterms:modified>
</cp:coreProperties>
</file>