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70" r:id="rId5"/>
    <p:sldMasterId id="2147483775" r:id="rId6"/>
    <p:sldMasterId id="2147483788" r:id="rId7"/>
  </p:sldMasterIdLst>
  <p:notesMasterIdLst>
    <p:notesMasterId r:id="rId18"/>
  </p:notesMasterIdLst>
  <p:handoutMasterIdLst>
    <p:handoutMasterId r:id="rId19"/>
  </p:handoutMasterIdLst>
  <p:sldIdLst>
    <p:sldId id="286" r:id="rId8"/>
    <p:sldId id="288" r:id="rId9"/>
    <p:sldId id="290" r:id="rId10"/>
    <p:sldId id="292" r:id="rId11"/>
    <p:sldId id="293" r:id="rId12"/>
    <p:sldId id="296" r:id="rId13"/>
    <p:sldId id="294" r:id="rId14"/>
    <p:sldId id="295" r:id="rId15"/>
    <p:sldId id="297" r:id="rId16"/>
    <p:sldId id="298" r:id="rId17"/>
  </p:sldIdLst>
  <p:sldSz cx="9144000" cy="6858000" type="screen4x3"/>
  <p:notesSz cx="6935788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AAAAAA"/>
    <a:srgbClr val="D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9" autoAdjust="0"/>
    <p:restoredTop sz="94718" autoAdjust="0"/>
  </p:normalViewPr>
  <p:slideViewPr>
    <p:cSldViewPr snapToGrid="0">
      <p:cViewPr varScale="1">
        <p:scale>
          <a:sx n="89" d="100"/>
          <a:sy n="89" d="100"/>
        </p:scale>
        <p:origin x="-1512" y="-67"/>
      </p:cViewPr>
      <p:guideLst>
        <p:guide orient="horz" pos="216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50" y="-9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3C7419-61D9-46C1-97E9-76E9D8F8C3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7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8312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58238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03C3B5-9CFC-4B60-AD1F-942309290D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112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633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23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B1006088-BF21-4FD5-870B-675EAADE47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60626-1ACC-48B1-8201-AA7BD5684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F5D59E-3020-483D-90FC-392986F41C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DB302-961D-41B7-BD2E-EA757E550C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52D4D-CA63-4F5E-A04D-C043C1229B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42875"/>
            <a:ext cx="2141537" cy="573563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42875"/>
            <a:ext cx="6275388" cy="5735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706DD-24B8-4851-91EA-2616D1811F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67538" y="6551613"/>
            <a:ext cx="2133600" cy="2063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F3257-6BC0-41E7-906A-80F1420BF1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092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0"/>
            <a:ext cx="8458200" cy="1189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33375" y="1185863"/>
            <a:ext cx="8467725" cy="4692650"/>
          </a:xfrm>
        </p:spPr>
        <p:txBody>
          <a:bodyPr/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56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4675" y="6038850"/>
            <a:ext cx="2895600" cy="2063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A0A4FC51-8C45-45A0-BA5C-BF52978821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06067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939F8-36A7-4559-A125-B078E4FCF9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822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2EA19-8062-4D16-B86D-28BE32BC4F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3571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B9CD2-4426-4E25-B6C8-D66811C6EAD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95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B09843C0-6DAC-490D-A4BA-BCECDC8ED96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00" dirty="0">
                <a:cs typeface="+mn-cs"/>
              </a:rPr>
              <a:t>TI </a:t>
            </a:r>
            <a:r>
              <a:rPr lang="en-US" sz="800" dirty="0" smtClean="0">
                <a:cs typeface="+mn-cs"/>
              </a:rPr>
              <a:t>Confidential</a:t>
            </a:r>
            <a:r>
              <a:rPr lang="en-US" sz="800" baseline="0" dirty="0" smtClean="0">
                <a:cs typeface="+mn-cs"/>
              </a:rPr>
              <a:t> </a:t>
            </a:r>
            <a:r>
              <a:rPr lang="en-US" sz="800" dirty="0" smtClean="0">
                <a:cs typeface="+mn-cs"/>
              </a:rPr>
              <a:t>– NDA Restrictions</a:t>
            </a:r>
            <a:endParaRPr lang="en-US" sz="800" dirty="0"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3AAE6-3122-49AB-ACCF-46AD82B6C0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172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44AA0-C2A6-4223-98EC-40D85329E5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1062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686BC-9906-48A6-86A5-41301B587E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1950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6F757-451F-4977-8944-397C3A2AC4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8675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E79FB-0B84-4F4B-948B-CEBED343CC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6743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32BE8-7436-40B3-A229-356B9760BC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5546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DF126-34B9-472B-907C-039DEBE95D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8000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430EE-B938-418B-BCEC-CBF52061F8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2242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42875"/>
            <a:ext cx="2141537" cy="57356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42875"/>
            <a:ext cx="6275388" cy="5735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D83DB-0144-47F3-AD02-0F4B12835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657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1775" y="142875"/>
            <a:ext cx="8569325" cy="5735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51ADF-39A0-4037-B0F3-1C45AA1309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39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F2394529-A9B3-4A54-83EC-E61379E8334E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B1006088-BF21-4FD5-870B-675EAADE47B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3347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14325" y="6466150"/>
            <a:ext cx="25336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00" dirty="0" smtClean="0">
                <a:solidFill>
                  <a:srgbClr val="000000"/>
                </a:solidFill>
              </a:rPr>
              <a:t>TI Confidential – NDA Restrictions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B09843C0-6DAC-490D-A4BA-BCECDC8ED96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3087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14325" y="6466150"/>
            <a:ext cx="25336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00" dirty="0" smtClean="0">
                <a:solidFill>
                  <a:srgbClr val="000000"/>
                </a:solidFill>
              </a:rPr>
              <a:t>TI Confidential – NDA Restrictions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F2394529-A9B3-4A54-83EC-E61379E8334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5448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_grey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78205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14325" y="6457604"/>
            <a:ext cx="25336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00" dirty="0" smtClean="0">
                <a:solidFill>
                  <a:srgbClr val="000000"/>
                </a:solidFill>
              </a:rPr>
              <a:t>TI Confidential – NDA Restrictions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91A5AC0A-F4BD-4464-80DC-A88E0D9F781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5677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048468"/>
            <a:ext cx="8467725" cy="4945932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0521C-F793-4067-BB07-C7AF74E21EF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3298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6049963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156AB8A3-9FE4-4612-8857-687BFF70DD9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1260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A6A834-CC4A-4943-952A-D55BFAADAD5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7346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3D8EEF-7576-4AB0-8518-088FB58AB73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0091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D9FE4-F784-4A94-8F3E-54A098F0E8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1112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60626-1ACC-48B1-8201-AA7BD5684B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634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_grey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78205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91A5AC0A-F4BD-4464-80DC-A88E0D9F78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00" dirty="0">
                <a:cs typeface="+mn-cs"/>
              </a:rPr>
              <a:t>TI </a:t>
            </a:r>
            <a:r>
              <a:rPr lang="en-US" sz="800" dirty="0" smtClean="0">
                <a:cs typeface="+mn-cs"/>
              </a:rPr>
              <a:t>Confidential</a:t>
            </a:r>
            <a:r>
              <a:rPr lang="en-US" sz="800" baseline="0" dirty="0" smtClean="0">
                <a:cs typeface="+mn-cs"/>
              </a:rPr>
              <a:t> </a:t>
            </a:r>
            <a:r>
              <a:rPr lang="en-US" sz="800" dirty="0" smtClean="0">
                <a:cs typeface="+mn-cs"/>
              </a:rPr>
              <a:t>– NDA Restrictions</a:t>
            </a:r>
            <a:endParaRPr lang="en-US" sz="800" dirty="0">
              <a:cs typeface="+mn-cs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6592"/>
            <a:ext cx="3008313" cy="1162050"/>
          </a:xfrm>
        </p:spPr>
        <p:txBody>
          <a:bodyPr anchor="b"/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F5D59E-3020-483D-90FC-392986F41C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705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DB302-961D-41B7-BD2E-EA757E550C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2264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52D4D-CA63-4F5E-A04D-C043C1229BE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6909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42875"/>
            <a:ext cx="2141537" cy="573563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42875"/>
            <a:ext cx="6275388" cy="573563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706DD-24B8-4851-91EA-2616D1811F3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699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048468"/>
            <a:ext cx="8467725" cy="4945932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0521C-F793-4067-BB07-C7AF74E21E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6049963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156AB8A3-9FE4-4612-8857-687BFF70DD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A6A834-CC4A-4943-952A-D55BFAADAD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3D8EEF-7576-4AB0-8518-088FB58AB7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D9FE4-F784-4A94-8F3E-54A098F0E8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5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6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41275" y="6324600"/>
            <a:ext cx="87407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8" descr="ti_logo_powerpoint_1_line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42875"/>
            <a:ext cx="84582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058863"/>
            <a:ext cx="8467725" cy="4935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49963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4B24B-BAB1-431A-82C6-36E096187F5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28" r:id="rId5"/>
    <p:sldLayoutId id="2147483741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62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i_stk_2c_pos_rgb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629400" y="6418263"/>
            <a:ext cx="113665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0"/>
            <a:ext cx="845820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877888"/>
            <a:ext cx="8467725" cy="525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5600" y="6116638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884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4675" y="6116638"/>
            <a:ext cx="2895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884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096000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8F3E8A9A-DC71-4CC8-9278-2CBFEFEBE9CE}" type="slidenum">
              <a:rPr lang="en-US">
                <a:solidFill>
                  <a:srgbClr val="000000"/>
                </a:solidFill>
                <a:latin typeface="Arial"/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88424" name="Rectangle 8"/>
          <p:cNvSpPr>
            <a:spLocks noChangeArrowheads="1"/>
          </p:cNvSpPr>
          <p:nvPr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>
              <a:solidFill>
                <a:srgbClr val="000000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7274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3" r:id="rId2"/>
    <p:sldLayoutId id="2147483774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42875"/>
            <a:ext cx="84582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185863"/>
            <a:ext cx="8467725" cy="4692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78538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09E6539D-24EF-4225-BC0A-3A0BB40E6691}" type="slidenum">
              <a:rPr lang="en-US">
                <a:solidFill>
                  <a:srgbClr val="000000"/>
                </a:solidFill>
                <a:latin typeface="Arial"/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/>
              <a:cs typeface="+mn-cs"/>
            </a:endParaRPr>
          </a:p>
        </p:txBody>
      </p:sp>
      <p:pic>
        <p:nvPicPr>
          <p:cNvPr id="3078" name="Picture 30" descr="ti_stk_2c_pos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29400" y="6418263"/>
            <a:ext cx="113665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5" name="Text Box 31"/>
          <p:cNvSpPr txBox="1">
            <a:spLocks noChangeArrowheads="1"/>
          </p:cNvSpPr>
          <p:nvPr/>
        </p:nvSpPr>
        <p:spPr bwMode="auto">
          <a:xfrm>
            <a:off x="333375" y="6105525"/>
            <a:ext cx="2533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00">
                <a:solidFill>
                  <a:srgbClr val="000000"/>
                </a:solidFill>
                <a:latin typeface="Arial"/>
                <a:cs typeface="+mn-cs"/>
              </a:rPr>
              <a:t>TI Confidential – NDA Restrictions</a:t>
            </a:r>
          </a:p>
        </p:txBody>
      </p:sp>
      <p:pic>
        <p:nvPicPr>
          <p:cNvPr id="3080" name="Picture 8" descr="ti_stk_2c_pos_rgb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29400" y="6418263"/>
            <a:ext cx="113665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1561" name="Rectangle 9"/>
          <p:cNvSpPr>
            <a:spLocks noChangeArrowheads="1"/>
          </p:cNvSpPr>
          <p:nvPr userDrawn="1"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823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ct val="65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946275" indent="-173038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41275" y="6324600"/>
            <a:ext cx="87407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28" name="Picture 8" descr="ti_logo_powerpoint_1_line.png"/>
          <p:cNvPicPr>
            <a:picLocks noChangeAspect="1"/>
          </p:cNvPicPr>
          <p:nvPr userDrawn="1"/>
        </p:nvPicPr>
        <p:blipFill>
          <a:blip r:embed="rId16" cstate="screen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42875"/>
            <a:ext cx="84582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058863"/>
            <a:ext cx="8467725" cy="4935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49963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4B24B-BAB1-431A-82C6-36E096187F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Text Box 31"/>
          <p:cNvSpPr txBox="1">
            <a:spLocks noChangeArrowheads="1"/>
          </p:cNvSpPr>
          <p:nvPr userDrawn="1"/>
        </p:nvSpPr>
        <p:spPr bwMode="auto">
          <a:xfrm>
            <a:off x="314325" y="6431957"/>
            <a:ext cx="25336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00" dirty="0" smtClean="0">
                <a:solidFill>
                  <a:srgbClr val="000000"/>
                </a:solidFill>
              </a:rPr>
              <a:t>TI Confidential – NDA Restrictions</a:t>
            </a:r>
            <a:endParaRPr lang="en-US" sz="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00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62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charset="0"/>
              </a:rPr>
              <a:t>IPC demo on AM57xx EVM</a:t>
            </a:r>
            <a:endParaRPr lang="en-US" dirty="0">
              <a:latin typeface="Arial" charset="0"/>
            </a:endParaRP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4B23947A-BBDC-415A-9E70-30212C1C5ED5}" type="slidenum">
              <a:rPr lang="en-US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75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the demo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51" y="1014398"/>
            <a:ext cx="8463575" cy="498316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./</a:t>
            </a:r>
            <a:r>
              <a:rPr lang="en-US" dirty="0" err="1">
                <a:solidFill>
                  <a:srgbClr val="FF0000"/>
                </a:solidFill>
              </a:rPr>
              <a:t>app_host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DSP1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./</a:t>
            </a:r>
            <a:r>
              <a:rPr lang="en-US" dirty="0" err="1" smtClean="0">
                <a:solidFill>
                  <a:srgbClr val="FF0000"/>
                </a:solidFill>
              </a:rPr>
              <a:t>app_host</a:t>
            </a:r>
            <a:r>
              <a:rPr lang="en-US" dirty="0" smtClean="0">
                <a:solidFill>
                  <a:srgbClr val="FF0000"/>
                </a:solidFill>
              </a:rPr>
              <a:t> DSP2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./</a:t>
            </a:r>
            <a:r>
              <a:rPr lang="en-US" dirty="0" err="1">
                <a:solidFill>
                  <a:srgbClr val="FF0000"/>
                </a:solidFill>
              </a:rPr>
              <a:t>app_host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IPU1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./</a:t>
            </a:r>
            <a:r>
              <a:rPr lang="en-US" dirty="0" err="1">
                <a:solidFill>
                  <a:srgbClr val="FF0000"/>
                </a:solidFill>
              </a:rPr>
              <a:t>app_host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IPU2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10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2895600" y="1128687"/>
            <a:ext cx="3352800" cy="5047953"/>
          </a:xfrm>
          <a:prstGeom prst="roundRect">
            <a:avLst>
              <a:gd name="adj" fmla="val 168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 anchorCtr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AM57x</a:t>
            </a:r>
            <a:endParaRPr lang="en-US" sz="11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Software Architectures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196707" y="1732136"/>
            <a:ext cx="918097" cy="1188864"/>
            <a:chOff x="381000" y="662145"/>
            <a:chExt cx="918097" cy="891648"/>
          </a:xfrm>
        </p:grpSpPr>
        <p:sp>
          <p:nvSpPr>
            <p:cNvPr id="187" name="Rounded Rectangle 186"/>
            <p:cNvSpPr/>
            <p:nvPr/>
          </p:nvSpPr>
          <p:spPr>
            <a:xfrm flipH="1">
              <a:off x="381000" y="662145"/>
              <a:ext cx="789759" cy="81084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  <a:effectLst>
              <a:outerShdw blurRad="88900" dist="63500" dir="66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b="1">
                <a:solidFill>
                  <a:prstClr val="white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 flipH="1">
              <a:off x="381000" y="890188"/>
              <a:ext cx="841897" cy="3231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ARM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 smtClean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Cortex-A15</a:t>
              </a:r>
              <a:endParaRPr lang="en-US" sz="11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89" name="Picture 1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flipH="1">
              <a:off x="662520" y="700290"/>
              <a:ext cx="224142" cy="259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1" name="Picture 1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flipH="1">
              <a:off x="872007" y="976273"/>
              <a:ext cx="224142" cy="259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2" name="Rounded Rectangle 191"/>
            <p:cNvSpPr/>
            <p:nvPr/>
          </p:nvSpPr>
          <p:spPr>
            <a:xfrm flipH="1">
              <a:off x="489329" y="742950"/>
              <a:ext cx="789759" cy="81084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  <a:effectLst>
              <a:outerShdw blurRad="88900" dist="63500" dir="66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b="1">
                <a:solidFill>
                  <a:prstClr val="white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 flipH="1">
              <a:off x="457200" y="890177"/>
              <a:ext cx="841897" cy="3231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ARM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 smtClean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Cortex-A15</a:t>
              </a:r>
              <a:endParaRPr lang="en-US" sz="11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99" name="Picture 1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flipH="1">
              <a:off x="795168" y="776959"/>
              <a:ext cx="224142" cy="259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Group 10"/>
          <p:cNvGrpSpPr/>
          <p:nvPr/>
        </p:nvGrpSpPr>
        <p:grpSpPr>
          <a:xfrm>
            <a:off x="5257800" y="4228221"/>
            <a:ext cx="685948" cy="1029579"/>
            <a:chOff x="533326" y="3595358"/>
            <a:chExt cx="685948" cy="772184"/>
          </a:xfrm>
        </p:grpSpPr>
        <p:sp>
          <p:nvSpPr>
            <p:cNvPr id="247" name="Rounded Rectangle 246"/>
            <p:cNvSpPr/>
            <p:nvPr/>
          </p:nvSpPr>
          <p:spPr>
            <a:xfrm>
              <a:off x="533326" y="3595358"/>
              <a:ext cx="457274" cy="424192"/>
            </a:xfrm>
            <a:prstGeom prst="roundRect">
              <a:avLst/>
            </a:prstGeom>
            <a:solidFill>
              <a:srgbClr val="4BACC6">
                <a:lumMod val="75000"/>
              </a:srgbClr>
            </a:solidFill>
            <a:ln w="25400" cap="flat" cmpd="sng" algn="ctr">
              <a:solidFill>
                <a:srgbClr val="9BBB59">
                  <a:lumMod val="20000"/>
                  <a:lumOff val="80000"/>
                </a:srgb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tIns="0" rtlCol="0" anchor="b" anchorCtr="0"/>
            <a:lstStyle/>
            <a:p>
              <a:pPr algn="ctr">
                <a:defRPr/>
              </a:pPr>
              <a:r>
                <a:rPr lang="en-US" sz="1000" b="1" kern="0" dirty="0" smtClean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PRU</a:t>
              </a: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609600" y="3714750"/>
              <a:ext cx="457274" cy="424192"/>
            </a:xfrm>
            <a:prstGeom prst="roundRect">
              <a:avLst/>
            </a:prstGeom>
            <a:solidFill>
              <a:srgbClr val="4BACC6">
                <a:lumMod val="75000"/>
              </a:srgbClr>
            </a:solidFill>
            <a:ln w="25400" cap="flat" cmpd="sng" algn="ctr">
              <a:solidFill>
                <a:srgbClr val="9BBB59">
                  <a:lumMod val="20000"/>
                  <a:lumOff val="80000"/>
                </a:srgb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tIns="0" rtlCol="0" anchor="b" anchorCtr="0"/>
            <a:lstStyle/>
            <a:p>
              <a:pPr algn="ctr">
                <a:defRPr/>
              </a:pPr>
              <a:r>
                <a:rPr lang="en-US" sz="1000" b="1" kern="0" dirty="0" smtClean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PRU</a:t>
              </a:r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685800" y="3823958"/>
              <a:ext cx="457274" cy="424192"/>
            </a:xfrm>
            <a:prstGeom prst="roundRect">
              <a:avLst/>
            </a:prstGeom>
            <a:solidFill>
              <a:srgbClr val="4BACC6">
                <a:lumMod val="75000"/>
              </a:srgbClr>
            </a:solidFill>
            <a:ln w="25400" cap="flat" cmpd="sng" algn="ctr">
              <a:solidFill>
                <a:srgbClr val="9BBB59">
                  <a:lumMod val="20000"/>
                  <a:lumOff val="80000"/>
                </a:srgb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tIns="0" rtlCol="0" anchor="b" anchorCtr="0"/>
            <a:lstStyle/>
            <a:p>
              <a:pPr algn="ctr">
                <a:defRPr/>
              </a:pPr>
              <a:r>
                <a:rPr lang="en-US" sz="1000" b="1" kern="0" dirty="0" smtClean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PRU</a:t>
              </a:r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762000" y="3943350"/>
              <a:ext cx="457274" cy="424192"/>
            </a:xfrm>
            <a:prstGeom prst="roundRect">
              <a:avLst/>
            </a:prstGeom>
            <a:solidFill>
              <a:srgbClr val="4BACC6">
                <a:lumMod val="75000"/>
              </a:srgbClr>
            </a:solidFill>
            <a:ln w="25400" cap="flat" cmpd="sng" algn="ctr">
              <a:solidFill>
                <a:srgbClr val="9BBB59">
                  <a:lumMod val="20000"/>
                  <a:lumOff val="80000"/>
                </a:srgb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tIns="0" rtlCol="0" anchor="b" anchorCtr="0"/>
            <a:lstStyle/>
            <a:p>
              <a:pPr algn="ctr">
                <a:defRPr/>
              </a:pPr>
              <a:r>
                <a:rPr lang="en-US" sz="1000" b="1" kern="0" dirty="0" smtClean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PRU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298921" y="1803403"/>
            <a:ext cx="873285" cy="1120732"/>
            <a:chOff x="457200" y="1698648"/>
            <a:chExt cx="873285" cy="840549"/>
          </a:xfrm>
        </p:grpSpPr>
        <p:sp>
          <p:nvSpPr>
            <p:cNvPr id="81" name="Rounded Rectangle 80"/>
            <p:cNvSpPr/>
            <p:nvPr/>
          </p:nvSpPr>
          <p:spPr>
            <a:xfrm flipH="1">
              <a:off x="457200" y="1698648"/>
              <a:ext cx="683538" cy="653247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>
              <a:outerShdw blurRad="88900" dist="63500" dir="66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b="1">
                <a:solidFill>
                  <a:prstClr val="white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2" name="TextBox 95"/>
            <p:cNvSpPr txBox="1"/>
            <p:nvPr/>
          </p:nvSpPr>
          <p:spPr>
            <a:xfrm flipH="1">
              <a:off x="463186" y="1886797"/>
              <a:ext cx="780983" cy="2077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US" sz="1200" b="1" dirty="0" smtClean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C66x DSP</a:t>
              </a:r>
              <a:endParaRPr lang="en-US" sz="1200" b="1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3" name="Rounded Rectangle 82"/>
            <p:cNvSpPr/>
            <p:nvPr/>
          </p:nvSpPr>
          <p:spPr>
            <a:xfrm flipH="1">
              <a:off x="968826" y="1738922"/>
              <a:ext cx="144176" cy="156897"/>
            </a:xfrm>
            <a:prstGeom prst="roundRect">
              <a:avLst/>
            </a:prstGeom>
            <a:solidFill>
              <a:srgbClr val="FF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b="1" dirty="0" smtClean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=</a:t>
              </a:r>
              <a:endParaRPr lang="en-US" sz="1100" b="1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4" name="Rounded Rectangle 83"/>
            <p:cNvSpPr/>
            <p:nvPr/>
          </p:nvSpPr>
          <p:spPr>
            <a:xfrm flipH="1">
              <a:off x="488581" y="1737945"/>
              <a:ext cx="153501" cy="158852"/>
            </a:xfrm>
            <a:prstGeom prst="roundRect">
              <a:avLst/>
            </a:prstGeom>
            <a:solidFill>
              <a:srgbClr val="FF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b="1" dirty="0" smtClean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+</a:t>
              </a:r>
              <a:endParaRPr lang="en-US" sz="1100" b="1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5" name="Rounded Rectangle 84"/>
            <p:cNvSpPr/>
            <p:nvPr/>
          </p:nvSpPr>
          <p:spPr>
            <a:xfrm flipH="1">
              <a:off x="654881" y="1738922"/>
              <a:ext cx="144176" cy="156897"/>
            </a:xfrm>
            <a:prstGeom prst="roundRect">
              <a:avLst/>
            </a:prstGeom>
            <a:solidFill>
              <a:srgbClr val="FF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b="1" dirty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-</a:t>
              </a:r>
            </a:p>
          </p:txBody>
        </p:sp>
        <p:sp>
          <p:nvSpPr>
            <p:cNvPr id="86" name="Rounded Rectangle 85"/>
            <p:cNvSpPr/>
            <p:nvPr/>
          </p:nvSpPr>
          <p:spPr>
            <a:xfrm flipH="1">
              <a:off x="811854" y="1738922"/>
              <a:ext cx="144176" cy="156897"/>
            </a:xfrm>
            <a:prstGeom prst="roundRect">
              <a:avLst/>
            </a:prstGeom>
            <a:solidFill>
              <a:srgbClr val="FF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b="1" dirty="0" smtClean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*</a:t>
              </a:r>
              <a:endParaRPr lang="en-US" sz="1100" b="1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7" name="Rounded Rectangle 86"/>
            <p:cNvSpPr/>
            <p:nvPr/>
          </p:nvSpPr>
          <p:spPr>
            <a:xfrm flipH="1">
              <a:off x="543516" y="1885950"/>
              <a:ext cx="683538" cy="653247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>
              <a:outerShdw blurRad="88900" dist="63500" dir="66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b="1">
                <a:solidFill>
                  <a:prstClr val="white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8" name="TextBox 95"/>
            <p:cNvSpPr txBox="1"/>
            <p:nvPr/>
          </p:nvSpPr>
          <p:spPr>
            <a:xfrm flipH="1">
              <a:off x="549502" y="2028346"/>
              <a:ext cx="780983" cy="2077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US" sz="1200" b="1" dirty="0" smtClean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C66x DSP</a:t>
              </a:r>
              <a:endParaRPr lang="en-US" sz="1200" b="1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9" name="Rounded Rectangle 88"/>
            <p:cNvSpPr/>
            <p:nvPr/>
          </p:nvSpPr>
          <p:spPr>
            <a:xfrm flipH="1">
              <a:off x="1055142" y="1926225"/>
              <a:ext cx="144176" cy="156897"/>
            </a:xfrm>
            <a:prstGeom prst="roundRect">
              <a:avLst/>
            </a:prstGeom>
            <a:solidFill>
              <a:srgbClr val="FF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b="1" dirty="0" smtClean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=</a:t>
              </a:r>
              <a:endParaRPr lang="en-US" sz="1100" b="1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0" name="Rounded Rectangle 89"/>
            <p:cNvSpPr/>
            <p:nvPr/>
          </p:nvSpPr>
          <p:spPr>
            <a:xfrm flipH="1">
              <a:off x="574897" y="1925247"/>
              <a:ext cx="153501" cy="158852"/>
            </a:xfrm>
            <a:prstGeom prst="roundRect">
              <a:avLst/>
            </a:prstGeom>
            <a:solidFill>
              <a:srgbClr val="FF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b="1" dirty="0" smtClean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+</a:t>
              </a:r>
              <a:endParaRPr lang="en-US" sz="1100" b="1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1" name="Rounded Rectangle 90"/>
            <p:cNvSpPr/>
            <p:nvPr/>
          </p:nvSpPr>
          <p:spPr>
            <a:xfrm flipH="1">
              <a:off x="741197" y="1926225"/>
              <a:ext cx="144176" cy="156897"/>
            </a:xfrm>
            <a:prstGeom prst="roundRect">
              <a:avLst/>
            </a:prstGeom>
            <a:solidFill>
              <a:srgbClr val="FF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b="1" dirty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-</a:t>
              </a:r>
            </a:p>
          </p:txBody>
        </p:sp>
        <p:sp>
          <p:nvSpPr>
            <p:cNvPr id="92" name="Rounded Rectangle 91"/>
            <p:cNvSpPr/>
            <p:nvPr/>
          </p:nvSpPr>
          <p:spPr>
            <a:xfrm flipH="1">
              <a:off x="898170" y="1926225"/>
              <a:ext cx="144176" cy="156897"/>
            </a:xfrm>
            <a:prstGeom prst="roundRect">
              <a:avLst/>
            </a:prstGeom>
            <a:solidFill>
              <a:srgbClr val="FF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b="1" dirty="0" smtClean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*</a:t>
              </a:r>
              <a:endParaRPr lang="en-US" sz="1100" b="1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01036" y="4306890"/>
            <a:ext cx="713771" cy="723175"/>
            <a:chOff x="581629" y="2787765"/>
            <a:chExt cx="713771" cy="542381"/>
          </a:xfrm>
        </p:grpSpPr>
        <p:grpSp>
          <p:nvGrpSpPr>
            <p:cNvPr id="9" name="Group 8"/>
            <p:cNvGrpSpPr/>
            <p:nvPr/>
          </p:nvGrpSpPr>
          <p:grpSpPr>
            <a:xfrm>
              <a:off x="581629" y="2787765"/>
              <a:ext cx="606256" cy="453596"/>
              <a:chOff x="581629" y="2787765"/>
              <a:chExt cx="606256" cy="453596"/>
            </a:xfrm>
          </p:grpSpPr>
          <p:sp>
            <p:nvSpPr>
              <p:cNvPr id="182" name="Rounded Rectangle 181"/>
              <p:cNvSpPr/>
              <p:nvPr/>
            </p:nvSpPr>
            <p:spPr bwMode="auto">
              <a:xfrm flipH="1">
                <a:off x="662520" y="2787765"/>
                <a:ext cx="437452" cy="453596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shade val="50000"/>
                  </a:schemeClr>
                </a:solidFill>
              </a:ln>
              <a:effectLst>
                <a:outerShdw blurRad="88900" dist="63500" dir="6600000" algn="ctr">
                  <a:srgbClr val="000000">
                    <a:alpha val="3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400" b="1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83" name="TextBox 182"/>
              <p:cNvSpPr txBox="1"/>
              <p:nvPr/>
            </p:nvSpPr>
            <p:spPr bwMode="auto">
              <a:xfrm flipH="1">
                <a:off x="581629" y="3028950"/>
                <a:ext cx="606256" cy="173124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900" b="1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ARM M4</a:t>
                </a:r>
              </a:p>
            </p:txBody>
          </p:sp>
          <p:pic>
            <p:nvPicPr>
              <p:cNvPr id="184" name="Picture 15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 flipH="1">
                <a:off x="811772" y="2800350"/>
                <a:ext cx="248889" cy="235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79" name="Group 78"/>
            <p:cNvGrpSpPr/>
            <p:nvPr/>
          </p:nvGrpSpPr>
          <p:grpSpPr>
            <a:xfrm>
              <a:off x="689144" y="2876550"/>
              <a:ext cx="606256" cy="453596"/>
              <a:chOff x="581629" y="2787765"/>
              <a:chExt cx="606256" cy="453596"/>
            </a:xfrm>
          </p:grpSpPr>
          <p:sp>
            <p:nvSpPr>
              <p:cNvPr id="93" name="Rounded Rectangle 92"/>
              <p:cNvSpPr/>
              <p:nvPr/>
            </p:nvSpPr>
            <p:spPr bwMode="auto">
              <a:xfrm flipH="1">
                <a:off x="662520" y="2787765"/>
                <a:ext cx="437452" cy="453596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shade val="50000"/>
                  </a:schemeClr>
                </a:solidFill>
              </a:ln>
              <a:effectLst>
                <a:outerShdw blurRad="88900" dist="63500" dir="6600000" algn="ctr">
                  <a:srgbClr val="000000">
                    <a:alpha val="3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400" b="1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 bwMode="auto">
              <a:xfrm flipH="1">
                <a:off x="581629" y="3028950"/>
                <a:ext cx="606256" cy="173124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900" b="1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ARM M4</a:t>
                </a:r>
              </a:p>
            </p:txBody>
          </p:sp>
          <p:pic>
            <p:nvPicPr>
              <p:cNvPr id="95" name="Picture 15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 flipH="1">
                <a:off x="811772" y="2800350"/>
                <a:ext cx="248889" cy="235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4" name="Up-Down Arrow 3"/>
          <p:cNvSpPr/>
          <p:nvPr/>
        </p:nvSpPr>
        <p:spPr>
          <a:xfrm>
            <a:off x="3555724" y="3127335"/>
            <a:ext cx="334443" cy="1012868"/>
          </a:xfrm>
          <a:prstGeom prst="upDownArrow">
            <a:avLst>
              <a:gd name="adj1" fmla="val 50000"/>
              <a:gd name="adj2" fmla="val 417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2028" y="3371489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IPC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3" name="Up-Down Arrow 42"/>
          <p:cNvSpPr/>
          <p:nvPr/>
        </p:nvSpPr>
        <p:spPr>
          <a:xfrm rot="18717412">
            <a:off x="4497915" y="2923444"/>
            <a:ext cx="445924" cy="1257664"/>
          </a:xfrm>
          <a:prstGeom prst="upDownArrow">
            <a:avLst>
              <a:gd name="adj1" fmla="val 50000"/>
              <a:gd name="adj2" fmla="val 4178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2" name="Left-Right Arrow 11"/>
          <p:cNvSpPr/>
          <p:nvPr/>
        </p:nvSpPr>
        <p:spPr>
          <a:xfrm>
            <a:off x="4141452" y="2151333"/>
            <a:ext cx="1116353" cy="401699"/>
          </a:xfrm>
          <a:prstGeom prst="leftRigh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188162" y="1658888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OpenCL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1295401"/>
            <a:ext cx="2514600" cy="193716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Calibri" pitchFamily="34" charset="0"/>
              </a:rPr>
              <a:t>ARM Cortex-A15s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  <a:latin typeface="Calibri" pitchFamily="34" charset="0"/>
              </a:rPr>
              <a:t>OS = Linux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  <a:latin typeface="Calibri" pitchFamily="34" charset="0"/>
              </a:rPr>
              <a:t>Dev Host = Linux</a:t>
            </a:r>
            <a:endParaRPr lang="en-US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52400" y="3930241"/>
            <a:ext cx="2514600" cy="193716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Calibri" pitchFamily="34" charset="0"/>
              </a:rPr>
              <a:t>ARM Cortex-M4s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  <a:latin typeface="Calibri" pitchFamily="34" charset="0"/>
              </a:rPr>
              <a:t>OS = TI-RTOS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  <a:latin typeface="Calibri" pitchFamily="34" charset="0"/>
              </a:rPr>
              <a:t>Dev Host = Windows or Linux</a:t>
            </a:r>
            <a:endParaRPr lang="en-US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477000" y="1279347"/>
            <a:ext cx="2514600" cy="19371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latin typeface="Calibri" pitchFamily="34" charset="0"/>
              </a:rPr>
              <a:t>DSPs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OS = TI-RTOS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Dev Host = Windows or Linux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477000" y="3937001"/>
            <a:ext cx="2514600" cy="1937160"/>
          </a:xfrm>
          <a:prstGeom prst="rect">
            <a:avLst/>
          </a:prstGeom>
          <a:solidFill>
            <a:schemeClr val="accent3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latin typeface="Calibri" pitchFamily="34" charset="0"/>
              </a:rPr>
              <a:t>PRUs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OS = Bare Metal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Dev Host = Windows or Linux</a:t>
            </a:r>
            <a:endParaRPr lang="en-US" dirty="0">
              <a:latin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214021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2895600" y="1128687"/>
            <a:ext cx="3352800" cy="5047953"/>
          </a:xfrm>
          <a:prstGeom prst="roundRect">
            <a:avLst>
              <a:gd name="adj" fmla="val 168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 anchorCtr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AM57x</a:t>
            </a:r>
            <a:endParaRPr lang="en-US" sz="11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to…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196707" y="1732136"/>
            <a:ext cx="918097" cy="1188864"/>
            <a:chOff x="381000" y="662145"/>
            <a:chExt cx="918097" cy="891648"/>
          </a:xfrm>
        </p:grpSpPr>
        <p:sp>
          <p:nvSpPr>
            <p:cNvPr id="187" name="Rounded Rectangle 186"/>
            <p:cNvSpPr/>
            <p:nvPr/>
          </p:nvSpPr>
          <p:spPr>
            <a:xfrm flipH="1">
              <a:off x="381000" y="662145"/>
              <a:ext cx="789759" cy="81084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  <a:effectLst>
              <a:outerShdw blurRad="88900" dist="63500" dir="66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b="1">
                <a:solidFill>
                  <a:prstClr val="white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 flipH="1">
              <a:off x="381000" y="890188"/>
              <a:ext cx="841897" cy="3231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ARM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 smtClean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Cortex-A15</a:t>
              </a:r>
              <a:endParaRPr lang="en-US" sz="11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89" name="Picture 1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flipH="1">
              <a:off x="662520" y="700290"/>
              <a:ext cx="224142" cy="259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1" name="Picture 1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flipH="1">
              <a:off x="872007" y="976273"/>
              <a:ext cx="224142" cy="259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2" name="Rounded Rectangle 191"/>
            <p:cNvSpPr/>
            <p:nvPr/>
          </p:nvSpPr>
          <p:spPr>
            <a:xfrm flipH="1">
              <a:off x="489329" y="742950"/>
              <a:ext cx="789759" cy="81084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  <a:effectLst>
              <a:outerShdw blurRad="88900" dist="63500" dir="66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b="1">
                <a:solidFill>
                  <a:prstClr val="white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 flipH="1">
              <a:off x="457200" y="890177"/>
              <a:ext cx="841897" cy="3231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ARM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 smtClean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Cortex-A15</a:t>
              </a:r>
              <a:endParaRPr lang="en-US" sz="11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99" name="Picture 1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flipH="1">
              <a:off x="795168" y="776959"/>
              <a:ext cx="224142" cy="259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Group 10"/>
          <p:cNvGrpSpPr/>
          <p:nvPr/>
        </p:nvGrpSpPr>
        <p:grpSpPr>
          <a:xfrm>
            <a:off x="5257800" y="4228221"/>
            <a:ext cx="685948" cy="1029579"/>
            <a:chOff x="533326" y="3595358"/>
            <a:chExt cx="685948" cy="772184"/>
          </a:xfrm>
        </p:grpSpPr>
        <p:sp>
          <p:nvSpPr>
            <p:cNvPr id="247" name="Rounded Rectangle 246"/>
            <p:cNvSpPr/>
            <p:nvPr/>
          </p:nvSpPr>
          <p:spPr>
            <a:xfrm>
              <a:off x="533326" y="3595358"/>
              <a:ext cx="457274" cy="424192"/>
            </a:xfrm>
            <a:prstGeom prst="roundRect">
              <a:avLst/>
            </a:prstGeom>
            <a:solidFill>
              <a:srgbClr val="4BACC6">
                <a:lumMod val="75000"/>
              </a:srgbClr>
            </a:solidFill>
            <a:ln w="25400" cap="flat" cmpd="sng" algn="ctr">
              <a:solidFill>
                <a:srgbClr val="9BBB59">
                  <a:lumMod val="20000"/>
                  <a:lumOff val="80000"/>
                </a:srgb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tIns="0" rtlCol="0" anchor="b" anchorCtr="0"/>
            <a:lstStyle/>
            <a:p>
              <a:pPr algn="ctr">
                <a:defRPr/>
              </a:pPr>
              <a:r>
                <a:rPr lang="en-US" sz="1000" b="1" kern="0" dirty="0" smtClean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PRU</a:t>
              </a: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609600" y="3714750"/>
              <a:ext cx="457274" cy="424192"/>
            </a:xfrm>
            <a:prstGeom prst="roundRect">
              <a:avLst/>
            </a:prstGeom>
            <a:solidFill>
              <a:srgbClr val="4BACC6">
                <a:lumMod val="75000"/>
              </a:srgbClr>
            </a:solidFill>
            <a:ln w="25400" cap="flat" cmpd="sng" algn="ctr">
              <a:solidFill>
                <a:srgbClr val="9BBB59">
                  <a:lumMod val="20000"/>
                  <a:lumOff val="80000"/>
                </a:srgb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tIns="0" rtlCol="0" anchor="b" anchorCtr="0"/>
            <a:lstStyle/>
            <a:p>
              <a:pPr algn="ctr">
                <a:defRPr/>
              </a:pPr>
              <a:r>
                <a:rPr lang="en-US" sz="1000" b="1" kern="0" dirty="0" smtClean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PRU</a:t>
              </a:r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685800" y="3823958"/>
              <a:ext cx="457274" cy="424192"/>
            </a:xfrm>
            <a:prstGeom prst="roundRect">
              <a:avLst/>
            </a:prstGeom>
            <a:solidFill>
              <a:srgbClr val="4BACC6">
                <a:lumMod val="75000"/>
              </a:srgbClr>
            </a:solidFill>
            <a:ln w="25400" cap="flat" cmpd="sng" algn="ctr">
              <a:solidFill>
                <a:srgbClr val="9BBB59">
                  <a:lumMod val="20000"/>
                  <a:lumOff val="80000"/>
                </a:srgb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tIns="0" rtlCol="0" anchor="b" anchorCtr="0"/>
            <a:lstStyle/>
            <a:p>
              <a:pPr algn="ctr">
                <a:defRPr/>
              </a:pPr>
              <a:r>
                <a:rPr lang="en-US" sz="1000" b="1" kern="0" dirty="0" smtClean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PRU</a:t>
              </a:r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762000" y="3943350"/>
              <a:ext cx="457274" cy="424192"/>
            </a:xfrm>
            <a:prstGeom prst="roundRect">
              <a:avLst/>
            </a:prstGeom>
            <a:solidFill>
              <a:srgbClr val="4BACC6">
                <a:lumMod val="75000"/>
              </a:srgbClr>
            </a:solidFill>
            <a:ln w="25400" cap="flat" cmpd="sng" algn="ctr">
              <a:solidFill>
                <a:srgbClr val="9BBB59">
                  <a:lumMod val="20000"/>
                  <a:lumOff val="80000"/>
                </a:srgb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tIns="0" rtlCol="0" anchor="b" anchorCtr="0"/>
            <a:lstStyle/>
            <a:p>
              <a:pPr algn="ctr">
                <a:defRPr/>
              </a:pPr>
              <a:r>
                <a:rPr lang="en-US" sz="1000" b="1" kern="0" dirty="0" smtClean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PRU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298921" y="1803403"/>
            <a:ext cx="873285" cy="1120732"/>
            <a:chOff x="457200" y="1698648"/>
            <a:chExt cx="873285" cy="840549"/>
          </a:xfrm>
        </p:grpSpPr>
        <p:sp>
          <p:nvSpPr>
            <p:cNvPr id="81" name="Rounded Rectangle 80"/>
            <p:cNvSpPr/>
            <p:nvPr/>
          </p:nvSpPr>
          <p:spPr>
            <a:xfrm flipH="1">
              <a:off x="457200" y="1698648"/>
              <a:ext cx="683538" cy="653247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>
              <a:outerShdw blurRad="88900" dist="63500" dir="66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b="1">
                <a:solidFill>
                  <a:prstClr val="white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2" name="TextBox 95"/>
            <p:cNvSpPr txBox="1"/>
            <p:nvPr/>
          </p:nvSpPr>
          <p:spPr>
            <a:xfrm flipH="1">
              <a:off x="463186" y="1886797"/>
              <a:ext cx="780983" cy="2077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US" sz="1200" b="1" dirty="0" smtClean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C66x DSP</a:t>
              </a:r>
              <a:endParaRPr lang="en-US" sz="1200" b="1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3" name="Rounded Rectangle 82"/>
            <p:cNvSpPr/>
            <p:nvPr/>
          </p:nvSpPr>
          <p:spPr>
            <a:xfrm flipH="1">
              <a:off x="968826" y="1738922"/>
              <a:ext cx="144176" cy="156897"/>
            </a:xfrm>
            <a:prstGeom prst="roundRect">
              <a:avLst/>
            </a:prstGeom>
            <a:solidFill>
              <a:srgbClr val="FF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b="1" dirty="0" smtClean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=</a:t>
              </a:r>
              <a:endParaRPr lang="en-US" sz="1100" b="1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4" name="Rounded Rectangle 83"/>
            <p:cNvSpPr/>
            <p:nvPr/>
          </p:nvSpPr>
          <p:spPr>
            <a:xfrm flipH="1">
              <a:off x="488581" y="1737945"/>
              <a:ext cx="153501" cy="158852"/>
            </a:xfrm>
            <a:prstGeom prst="roundRect">
              <a:avLst/>
            </a:prstGeom>
            <a:solidFill>
              <a:srgbClr val="FF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b="1" dirty="0" smtClean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+</a:t>
              </a:r>
              <a:endParaRPr lang="en-US" sz="1100" b="1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5" name="Rounded Rectangle 84"/>
            <p:cNvSpPr/>
            <p:nvPr/>
          </p:nvSpPr>
          <p:spPr>
            <a:xfrm flipH="1">
              <a:off x="654881" y="1738922"/>
              <a:ext cx="144176" cy="156897"/>
            </a:xfrm>
            <a:prstGeom prst="roundRect">
              <a:avLst/>
            </a:prstGeom>
            <a:solidFill>
              <a:srgbClr val="FF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b="1" dirty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-</a:t>
              </a:r>
            </a:p>
          </p:txBody>
        </p:sp>
        <p:sp>
          <p:nvSpPr>
            <p:cNvPr id="86" name="Rounded Rectangle 85"/>
            <p:cNvSpPr/>
            <p:nvPr/>
          </p:nvSpPr>
          <p:spPr>
            <a:xfrm flipH="1">
              <a:off x="811854" y="1738922"/>
              <a:ext cx="144176" cy="156897"/>
            </a:xfrm>
            <a:prstGeom prst="roundRect">
              <a:avLst/>
            </a:prstGeom>
            <a:solidFill>
              <a:srgbClr val="FF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b="1" dirty="0" smtClean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*</a:t>
              </a:r>
              <a:endParaRPr lang="en-US" sz="1100" b="1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7" name="Rounded Rectangle 86"/>
            <p:cNvSpPr/>
            <p:nvPr/>
          </p:nvSpPr>
          <p:spPr>
            <a:xfrm flipH="1">
              <a:off x="543516" y="1885950"/>
              <a:ext cx="683538" cy="653247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>
              <a:outerShdw blurRad="88900" dist="63500" dir="66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b="1">
                <a:solidFill>
                  <a:prstClr val="white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8" name="TextBox 95"/>
            <p:cNvSpPr txBox="1"/>
            <p:nvPr/>
          </p:nvSpPr>
          <p:spPr>
            <a:xfrm flipH="1">
              <a:off x="549502" y="2028346"/>
              <a:ext cx="780983" cy="2077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US" sz="1200" b="1" dirty="0" smtClean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C66x DSP</a:t>
              </a:r>
              <a:endParaRPr lang="en-US" sz="1200" b="1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9" name="Rounded Rectangle 88"/>
            <p:cNvSpPr/>
            <p:nvPr/>
          </p:nvSpPr>
          <p:spPr>
            <a:xfrm flipH="1">
              <a:off x="1055142" y="1926225"/>
              <a:ext cx="144176" cy="156897"/>
            </a:xfrm>
            <a:prstGeom prst="roundRect">
              <a:avLst/>
            </a:prstGeom>
            <a:solidFill>
              <a:srgbClr val="FF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b="1" dirty="0" smtClean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=</a:t>
              </a:r>
              <a:endParaRPr lang="en-US" sz="1100" b="1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0" name="Rounded Rectangle 89"/>
            <p:cNvSpPr/>
            <p:nvPr/>
          </p:nvSpPr>
          <p:spPr>
            <a:xfrm flipH="1">
              <a:off x="574897" y="1925247"/>
              <a:ext cx="153501" cy="158852"/>
            </a:xfrm>
            <a:prstGeom prst="roundRect">
              <a:avLst/>
            </a:prstGeom>
            <a:solidFill>
              <a:srgbClr val="FF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b="1" dirty="0" smtClean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+</a:t>
              </a:r>
              <a:endParaRPr lang="en-US" sz="1100" b="1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1" name="Rounded Rectangle 90"/>
            <p:cNvSpPr/>
            <p:nvPr/>
          </p:nvSpPr>
          <p:spPr>
            <a:xfrm flipH="1">
              <a:off x="741197" y="1926225"/>
              <a:ext cx="144176" cy="156897"/>
            </a:xfrm>
            <a:prstGeom prst="roundRect">
              <a:avLst/>
            </a:prstGeom>
            <a:solidFill>
              <a:srgbClr val="FF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b="1" dirty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-</a:t>
              </a:r>
            </a:p>
          </p:txBody>
        </p:sp>
        <p:sp>
          <p:nvSpPr>
            <p:cNvPr id="92" name="Rounded Rectangle 91"/>
            <p:cNvSpPr/>
            <p:nvPr/>
          </p:nvSpPr>
          <p:spPr>
            <a:xfrm flipH="1">
              <a:off x="898170" y="1926225"/>
              <a:ext cx="144176" cy="156897"/>
            </a:xfrm>
            <a:prstGeom prst="roundRect">
              <a:avLst/>
            </a:prstGeom>
            <a:solidFill>
              <a:srgbClr val="FF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b="1" dirty="0" smtClean="0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rPr>
                <a:t>*</a:t>
              </a:r>
              <a:endParaRPr lang="en-US" sz="1100" b="1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01036" y="4306890"/>
            <a:ext cx="713771" cy="723175"/>
            <a:chOff x="581629" y="2787765"/>
            <a:chExt cx="713771" cy="542381"/>
          </a:xfrm>
        </p:grpSpPr>
        <p:grpSp>
          <p:nvGrpSpPr>
            <p:cNvPr id="9" name="Group 8"/>
            <p:cNvGrpSpPr/>
            <p:nvPr/>
          </p:nvGrpSpPr>
          <p:grpSpPr>
            <a:xfrm>
              <a:off x="581629" y="2787765"/>
              <a:ext cx="606256" cy="453596"/>
              <a:chOff x="581629" y="2787765"/>
              <a:chExt cx="606256" cy="453596"/>
            </a:xfrm>
          </p:grpSpPr>
          <p:sp>
            <p:nvSpPr>
              <p:cNvPr id="182" name="Rounded Rectangle 181"/>
              <p:cNvSpPr/>
              <p:nvPr/>
            </p:nvSpPr>
            <p:spPr bwMode="auto">
              <a:xfrm flipH="1">
                <a:off x="662520" y="2787765"/>
                <a:ext cx="437452" cy="453596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shade val="50000"/>
                  </a:schemeClr>
                </a:solidFill>
              </a:ln>
              <a:effectLst>
                <a:outerShdw blurRad="88900" dist="63500" dir="6600000" algn="ctr">
                  <a:srgbClr val="000000">
                    <a:alpha val="3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400" b="1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83" name="TextBox 182"/>
              <p:cNvSpPr txBox="1"/>
              <p:nvPr/>
            </p:nvSpPr>
            <p:spPr bwMode="auto">
              <a:xfrm flipH="1">
                <a:off x="581629" y="3028950"/>
                <a:ext cx="606256" cy="173124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900" b="1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ARM M4</a:t>
                </a:r>
              </a:p>
            </p:txBody>
          </p:sp>
          <p:pic>
            <p:nvPicPr>
              <p:cNvPr id="184" name="Picture 15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 flipH="1">
                <a:off x="811772" y="2800350"/>
                <a:ext cx="248889" cy="235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79" name="Group 78"/>
            <p:cNvGrpSpPr/>
            <p:nvPr/>
          </p:nvGrpSpPr>
          <p:grpSpPr>
            <a:xfrm>
              <a:off x="689144" y="2876550"/>
              <a:ext cx="606256" cy="453596"/>
              <a:chOff x="581629" y="2787765"/>
              <a:chExt cx="606256" cy="453596"/>
            </a:xfrm>
          </p:grpSpPr>
          <p:sp>
            <p:nvSpPr>
              <p:cNvPr id="93" name="Rounded Rectangle 92"/>
              <p:cNvSpPr/>
              <p:nvPr/>
            </p:nvSpPr>
            <p:spPr bwMode="auto">
              <a:xfrm flipH="1">
                <a:off x="662520" y="2787765"/>
                <a:ext cx="437452" cy="453596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shade val="50000"/>
                  </a:schemeClr>
                </a:solidFill>
              </a:ln>
              <a:effectLst>
                <a:outerShdw blurRad="88900" dist="63500" dir="6600000" algn="ctr">
                  <a:srgbClr val="000000">
                    <a:alpha val="3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400" b="1">
                  <a:solidFill>
                    <a:prstClr val="white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 bwMode="auto">
              <a:xfrm flipH="1">
                <a:off x="581629" y="3028950"/>
                <a:ext cx="606256" cy="173124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900" b="1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ARM M4</a:t>
                </a:r>
              </a:p>
            </p:txBody>
          </p:sp>
          <p:pic>
            <p:nvPicPr>
              <p:cNvPr id="95" name="Picture 15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 flipH="1">
                <a:off x="811772" y="2800350"/>
                <a:ext cx="248889" cy="235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4" name="Up-Down Arrow 3"/>
          <p:cNvSpPr/>
          <p:nvPr/>
        </p:nvSpPr>
        <p:spPr>
          <a:xfrm>
            <a:off x="3555724" y="3127335"/>
            <a:ext cx="334443" cy="1012868"/>
          </a:xfrm>
          <a:prstGeom prst="upDownArrow">
            <a:avLst>
              <a:gd name="adj1" fmla="val 50000"/>
              <a:gd name="adj2" fmla="val 417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2028" y="3371489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IPC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3" name="Up-Down Arrow 42"/>
          <p:cNvSpPr/>
          <p:nvPr/>
        </p:nvSpPr>
        <p:spPr>
          <a:xfrm rot="18717412">
            <a:off x="4497915" y="2923444"/>
            <a:ext cx="445924" cy="1257664"/>
          </a:xfrm>
          <a:prstGeom prst="upDownArrow">
            <a:avLst>
              <a:gd name="adj1" fmla="val 50000"/>
              <a:gd name="adj2" fmla="val 4178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2" name="Left-Right Arrow 11"/>
          <p:cNvSpPr/>
          <p:nvPr/>
        </p:nvSpPr>
        <p:spPr>
          <a:xfrm>
            <a:off x="4141452" y="2151333"/>
            <a:ext cx="1116353" cy="401699"/>
          </a:xfrm>
          <a:prstGeom prst="leftRigh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188162" y="1658888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IPC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1295401"/>
            <a:ext cx="2514600" cy="193716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Calibri" pitchFamily="34" charset="0"/>
              </a:rPr>
              <a:t>ARM Cortex-A15s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  <a:latin typeface="Calibri" pitchFamily="34" charset="0"/>
              </a:rPr>
              <a:t>OS = Linux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  <a:latin typeface="Calibri" pitchFamily="34" charset="0"/>
              </a:rPr>
              <a:t>Dev Host = Linux</a:t>
            </a:r>
            <a:endParaRPr lang="en-US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52400" y="3930241"/>
            <a:ext cx="2514600" cy="193716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Calibri" pitchFamily="34" charset="0"/>
              </a:rPr>
              <a:t>ARM Cortex-M4s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  <a:latin typeface="Calibri" pitchFamily="34" charset="0"/>
              </a:rPr>
              <a:t>OS = TI-RTOS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  <a:latin typeface="Calibri" pitchFamily="34" charset="0"/>
              </a:rPr>
              <a:t>Dev Host = Windows or Linux</a:t>
            </a:r>
            <a:endParaRPr lang="en-US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477000" y="1279347"/>
            <a:ext cx="2514600" cy="19371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latin typeface="Calibri" pitchFamily="34" charset="0"/>
              </a:rPr>
              <a:t>DSPs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OS = TI-RTOS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Dev Host = Windows or Linux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477000" y="3937001"/>
            <a:ext cx="2514600" cy="1937160"/>
          </a:xfrm>
          <a:prstGeom prst="rect">
            <a:avLst/>
          </a:prstGeom>
          <a:solidFill>
            <a:schemeClr val="accent3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latin typeface="Calibri" pitchFamily="34" charset="0"/>
              </a:rPr>
              <a:t>PRUs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OS = Bare Metal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Dev Host = Windows or Linux</a:t>
            </a:r>
            <a:endParaRPr lang="en-US" dirty="0">
              <a:latin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887682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 Steps</a:t>
            </a:r>
            <a:endParaRPr lang="en-US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9904" y="1064502"/>
            <a:ext cx="8229600" cy="49831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Download and install processor </a:t>
            </a:r>
            <a:r>
              <a:rPr lang="en-US" dirty="0" err="1" smtClean="0"/>
              <a:t>sdk</a:t>
            </a:r>
            <a:r>
              <a:rPr lang="en-US" dirty="0" smtClean="0"/>
              <a:t> both </a:t>
            </a:r>
            <a:r>
              <a:rPr lang="en-US" dirty="0" err="1" smtClean="0"/>
              <a:t>rtos</a:t>
            </a:r>
            <a:r>
              <a:rPr lang="en-US" dirty="0" smtClean="0"/>
              <a:t> and </a:t>
            </a:r>
            <a:r>
              <a:rPr lang="en-US" dirty="0" err="1" smtClean="0"/>
              <a:t>linux</a:t>
            </a:r>
            <a:r>
              <a:rPr lang="en-US" dirty="0"/>
              <a:t> </a:t>
            </a:r>
            <a:r>
              <a:rPr lang="en-US" dirty="0" smtClean="0"/>
              <a:t>version to the default path.(I used 02.00.01.07 version to </a:t>
            </a:r>
            <a:r>
              <a:rPr lang="en-US" dirty="0" err="1" smtClean="0"/>
              <a:t>ubuntu</a:t>
            </a:r>
            <a:r>
              <a:rPr lang="en-US" dirty="0" smtClean="0"/>
              <a:t> 14.04)</a:t>
            </a:r>
          </a:p>
          <a:p>
            <a:pPr marL="0" indent="0">
              <a:buNone/>
            </a:pPr>
            <a:r>
              <a:rPr lang="en-US" dirty="0" smtClean="0"/>
              <a:t>1, Compile </a:t>
            </a:r>
            <a:r>
              <a:rPr lang="en-US" dirty="0" err="1" smtClean="0"/>
              <a:t>linux</a:t>
            </a:r>
            <a:r>
              <a:rPr lang="en-US" dirty="0" smtClean="0"/>
              <a:t> kernel.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cd ti-processor-sdk-linux-am57xx-evm-02.00.01.07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make </a:t>
            </a:r>
            <a:r>
              <a:rPr lang="en-US" dirty="0" err="1" smtClean="0">
                <a:solidFill>
                  <a:srgbClr val="FF0000"/>
                </a:solidFill>
              </a:rPr>
              <a:t>linux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2, modify </a:t>
            </a:r>
            <a:r>
              <a:rPr lang="en-US" dirty="0" err="1" smtClean="0"/>
              <a:t>ipc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 file ipc_3_41_00_08\products.mak</a:t>
            </a:r>
          </a:p>
          <a:p>
            <a:pPr marL="0" indent="0">
              <a:buNone/>
            </a:pPr>
            <a:r>
              <a:rPr lang="en-US" dirty="0"/>
              <a:t> a, </a:t>
            </a:r>
            <a:r>
              <a:rPr lang="en-US" dirty="0" smtClean="0"/>
              <a:t>TOOLCHAIN_LONGNAME should be the same with processor </a:t>
            </a:r>
            <a:r>
              <a:rPr lang="en-US" dirty="0" err="1" smtClean="0"/>
              <a:t>linux</a:t>
            </a:r>
            <a:r>
              <a:rPr lang="en-US" dirty="0" smtClean="0"/>
              <a:t> version.</a:t>
            </a:r>
          </a:p>
          <a:p>
            <a:pPr marL="0" indent="0">
              <a:buNone/>
            </a:pPr>
            <a:r>
              <a:rPr lang="en-US" dirty="0" smtClean="0"/>
              <a:t>b, Do not set the </a:t>
            </a:r>
            <a:r>
              <a:rPr lang="en-US" dirty="0" err="1" smtClean="0"/>
              <a:t>cgtools</a:t>
            </a:r>
            <a:r>
              <a:rPr lang="en-US" dirty="0" smtClean="0"/>
              <a:t> which doesn’t necessary, like arm9 a8F… it may bring in some mistake.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337089"/>
              </p:ext>
            </p:extLst>
          </p:nvPr>
        </p:nvGraphicFramePr>
        <p:xfrm>
          <a:off x="604033" y="4851052"/>
          <a:ext cx="1422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Packager Shell Object" showAsIcon="1" r:id="rId4" imgW="1421640" imgH="863640" progId="Package">
                  <p:embed/>
                </p:oleObj>
              </mc:Choice>
              <mc:Fallback>
                <p:oleObj name="Packager Shell Object" showAsIcon="1" r:id="rId4" imgW="1421640" imgH="86364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4033" y="4851052"/>
                        <a:ext cx="14224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33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 Steps</a:t>
            </a:r>
            <a:endParaRPr lang="en-US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51" y="1014398"/>
            <a:ext cx="8463575" cy="49831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, Compile IPC software package.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make -f ipc-linux.mak </a:t>
            </a:r>
            <a:r>
              <a:rPr lang="en-US" dirty="0" err="1" smtClean="0">
                <a:solidFill>
                  <a:srgbClr val="FF0000"/>
                </a:solidFill>
              </a:rPr>
              <a:t>config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make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make </a:t>
            </a:r>
            <a:r>
              <a:rPr lang="en-US" dirty="0">
                <a:solidFill>
                  <a:srgbClr val="FF0000"/>
                </a:solidFill>
              </a:rPr>
              <a:t>-f ipc-bios.mak </a:t>
            </a:r>
            <a:r>
              <a:rPr lang="en-US" dirty="0" smtClean="0">
                <a:solidFill>
                  <a:srgbClr val="FF0000"/>
                </a:solidFill>
              </a:rPr>
              <a:t>all</a:t>
            </a:r>
          </a:p>
          <a:p>
            <a:pPr marL="0" indent="0">
              <a:buNone/>
            </a:pPr>
            <a:r>
              <a:rPr lang="en-US" dirty="0" smtClean="0"/>
              <a:t>4, Compile IPC demo</a:t>
            </a:r>
          </a:p>
          <a:p>
            <a:pPr marL="0" indent="0">
              <a:buNone/>
            </a:pPr>
            <a:r>
              <a:rPr lang="en-US" dirty="0"/>
              <a:t> unzip </a:t>
            </a:r>
            <a:r>
              <a:rPr lang="en-US" dirty="0" smtClean="0"/>
              <a:t>ipc_3_41_00_08/examples/DRA7XX_linux_elf/ex02_messageq.zip</a:t>
            </a:r>
          </a:p>
          <a:p>
            <a:pPr marL="0" indent="0">
              <a:buNone/>
            </a:pPr>
            <a:r>
              <a:rPr lang="en-US" dirty="0"/>
              <a:t> modify </a:t>
            </a:r>
            <a:r>
              <a:rPr lang="en-US" dirty="0" smtClean="0"/>
              <a:t>ipc_3_41_00_08/examples/DRA7XX_linux_elf/ex02_messageq/products.mak</a:t>
            </a:r>
            <a:r>
              <a:rPr lang="en-US" dirty="0"/>
              <a:t>. </a:t>
            </a:r>
            <a:r>
              <a:rPr lang="en-US" dirty="0" smtClean="0"/>
              <a:t>TOOLCHAIN_LONGNAME should be the same like processor </a:t>
            </a:r>
            <a:r>
              <a:rPr lang="en-US" dirty="0" err="1" smtClean="0"/>
              <a:t>sdk</a:t>
            </a:r>
            <a:r>
              <a:rPr lang="en-US" dirty="0" smtClean="0"/>
              <a:t> </a:t>
            </a:r>
            <a:r>
              <a:rPr lang="en-US" dirty="0" err="1" smtClean="0"/>
              <a:t>linux</a:t>
            </a:r>
            <a:r>
              <a:rPr lang="en-US" dirty="0" smtClean="0"/>
              <a:t> version.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9913020"/>
              </p:ext>
            </p:extLst>
          </p:nvPr>
        </p:nvGraphicFramePr>
        <p:xfrm>
          <a:off x="525484" y="4860860"/>
          <a:ext cx="1422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Packager Shell Object" showAsIcon="1" r:id="rId4" imgW="1421640" imgH="863640" progId="Package">
                  <p:embed/>
                </p:oleObj>
              </mc:Choice>
              <mc:Fallback>
                <p:oleObj name="Packager Shell Object" showAsIcon="1" r:id="rId4" imgW="1421640" imgH="86364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5484" y="4860860"/>
                        <a:ext cx="14224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529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 Steps</a:t>
            </a:r>
            <a:endParaRPr lang="en-US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51" y="1014398"/>
            <a:ext cx="8463575" cy="49831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5, There </a:t>
            </a:r>
            <a:r>
              <a:rPr lang="en-US" dirty="0"/>
              <a:t>is a bug in the </a:t>
            </a:r>
            <a:r>
              <a:rPr lang="en-US" dirty="0" err="1"/>
              <a:t>main_host.c</a:t>
            </a:r>
            <a:r>
              <a:rPr lang="en-US" dirty="0"/>
              <a:t>. </a:t>
            </a:r>
            <a:r>
              <a:rPr lang="en-US" dirty="0" smtClean="0"/>
              <a:t>please </a:t>
            </a:r>
            <a:r>
              <a:rPr lang="en-US" dirty="0"/>
              <a:t>modified the code by moving the </a:t>
            </a:r>
            <a:r>
              <a:rPr lang="en-US" dirty="0" err="1"/>
              <a:t>Ipc_transportConfig</a:t>
            </a:r>
            <a:r>
              <a:rPr lang="en-US" dirty="0"/>
              <a:t>() before </a:t>
            </a:r>
            <a:r>
              <a:rPr lang="en-US" dirty="0" err="1"/>
              <a:t>Main_parseArgs</a:t>
            </a:r>
            <a:r>
              <a:rPr lang="en-US" dirty="0" smtClean="0"/>
              <a:t>().</a:t>
            </a:r>
          </a:p>
          <a:p>
            <a:pPr marL="0" indent="0">
              <a:buNone/>
            </a:pPr>
            <a:r>
              <a:rPr lang="en-US" sz="1600" dirty="0" err="1"/>
              <a:t>Int</a:t>
            </a:r>
            <a:r>
              <a:rPr lang="en-US" sz="1600" dirty="0"/>
              <a:t> main(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argc</a:t>
            </a:r>
            <a:r>
              <a:rPr lang="en-US" sz="1600" dirty="0"/>
              <a:t>, Char* </a:t>
            </a:r>
            <a:r>
              <a:rPr lang="en-US" sz="1600" dirty="0" err="1"/>
              <a:t>argv</a:t>
            </a:r>
            <a:r>
              <a:rPr lang="en-US" sz="1600" dirty="0"/>
              <a:t>[])</a:t>
            </a:r>
            <a:br>
              <a:rPr lang="en-US" sz="1600" dirty="0"/>
            </a:br>
            <a:r>
              <a:rPr lang="en-US" sz="1600" dirty="0"/>
              <a:t>{</a:t>
            </a:r>
            <a:br>
              <a:rPr lang="en-US" sz="1600" dirty="0"/>
            </a:br>
            <a:r>
              <a:rPr lang="en-US" sz="1600" dirty="0"/>
              <a:t>    </a:t>
            </a:r>
            <a:r>
              <a:rPr lang="en-US" sz="1600" dirty="0" err="1"/>
              <a:t>Int</a:t>
            </a:r>
            <a:r>
              <a:rPr lang="en-US" sz="1600" dirty="0"/>
              <a:t> status;</a:t>
            </a:r>
          </a:p>
          <a:p>
            <a:pPr marL="0" indent="0">
              <a:buNone/>
            </a:pPr>
            <a:r>
              <a:rPr lang="en-US" sz="1600" dirty="0"/>
              <a:t>    </a:t>
            </a:r>
            <a:r>
              <a:rPr lang="en-US" sz="1600" dirty="0" err="1"/>
              <a:t>printf</a:t>
            </a:r>
            <a:r>
              <a:rPr lang="en-US" sz="1600" dirty="0"/>
              <a:t>("--&gt; main:\n");</a:t>
            </a:r>
          </a:p>
          <a:p>
            <a:pPr marL="0" indent="0">
              <a:buNone/>
            </a:pPr>
            <a:r>
              <a:rPr lang="en-US" sz="1600" dirty="0"/>
              <a:t>    /* configure the transport factory */</a:t>
            </a:r>
            <a:br>
              <a:rPr lang="en-US" sz="1600" dirty="0"/>
            </a:br>
            <a:r>
              <a:rPr lang="en-US" sz="1600" dirty="0"/>
              <a:t>    </a:t>
            </a:r>
            <a:r>
              <a:rPr lang="en-US" sz="1600" dirty="0" err="1"/>
              <a:t>Ipc_transportConfig</a:t>
            </a:r>
            <a:r>
              <a:rPr lang="en-US" sz="1600" dirty="0"/>
              <a:t>(&amp;</a:t>
            </a:r>
            <a:r>
              <a:rPr lang="en-US" sz="1600" dirty="0" err="1"/>
              <a:t>TransportRpmsg_Factory</a:t>
            </a:r>
            <a:r>
              <a:rPr lang="en-US" sz="1600" dirty="0"/>
              <a:t>);</a:t>
            </a:r>
          </a:p>
          <a:p>
            <a:pPr marL="0" indent="0">
              <a:buNone/>
            </a:pPr>
            <a:r>
              <a:rPr lang="en-US" sz="1600" dirty="0"/>
              <a:t>    /* parse command line */</a:t>
            </a:r>
            <a:br>
              <a:rPr lang="en-US" sz="1600" dirty="0"/>
            </a:br>
            <a:r>
              <a:rPr lang="en-US" sz="1600" dirty="0"/>
              <a:t>    status = </a:t>
            </a:r>
            <a:r>
              <a:rPr lang="en-US" sz="1600" dirty="0" err="1"/>
              <a:t>Main_parseArgs</a:t>
            </a:r>
            <a:r>
              <a:rPr lang="en-US" sz="1600" dirty="0"/>
              <a:t>(</a:t>
            </a:r>
            <a:r>
              <a:rPr lang="en-US" sz="1600" dirty="0" err="1"/>
              <a:t>argc</a:t>
            </a:r>
            <a:r>
              <a:rPr lang="en-US" sz="1600" dirty="0"/>
              <a:t>, </a:t>
            </a:r>
            <a:r>
              <a:rPr lang="en-US" sz="1600" dirty="0" err="1"/>
              <a:t>argv</a:t>
            </a:r>
            <a:r>
              <a:rPr lang="en-US" sz="1600" dirty="0"/>
              <a:t>);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make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33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the demo</a:t>
            </a:r>
            <a:endParaRPr lang="en-US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51" y="1014398"/>
            <a:ext cx="8463575" cy="49831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6, Copy the demo to filesystem /lib/firmware/.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ex02_messageq\dsp1\bin\debug\server_dsp1.xe66</a:t>
            </a:r>
          </a:p>
          <a:p>
            <a:pPr marL="0" indent="0">
              <a:buNone/>
            </a:pPr>
            <a:r>
              <a:rPr lang="en-US" dirty="0" smtClean="0"/>
              <a:t>  ex02_messageq\dsp2\bin\debug\server_dsp2.xe66</a:t>
            </a:r>
          </a:p>
          <a:p>
            <a:pPr marL="0" indent="0">
              <a:buNone/>
            </a:pPr>
            <a:r>
              <a:rPr lang="en-US" dirty="0" smtClean="0"/>
              <a:t>  ex02_messageq\host\bin\debug\</a:t>
            </a:r>
            <a:r>
              <a:rPr lang="en-US" dirty="0" err="1" smtClean="0"/>
              <a:t>app_host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ex02_messageq\ipu1\bin\debug\server_ipu1.xem4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ex02_messageq\ipu2\bin\debug\server_ipu2.xem4</a:t>
            </a:r>
          </a:p>
          <a:p>
            <a:pPr marL="0" indent="0">
              <a:buNone/>
            </a:pPr>
            <a:r>
              <a:rPr lang="en-US" dirty="0" smtClean="0"/>
              <a:t>7, link the demo.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ln </a:t>
            </a:r>
            <a:r>
              <a:rPr lang="en-US" dirty="0">
                <a:solidFill>
                  <a:srgbClr val="FF0000"/>
                </a:solidFill>
              </a:rPr>
              <a:t>-s </a:t>
            </a:r>
            <a:r>
              <a:rPr lang="en-US" dirty="0" smtClean="0">
                <a:solidFill>
                  <a:srgbClr val="FF0000"/>
                </a:solidFill>
              </a:rPr>
              <a:t>server_dsp1.xe66 dra7-dsp1-fw.xe66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ln -s server_dsp2.xe66 dra7-dsp2-fw.xe66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ln </a:t>
            </a:r>
            <a:r>
              <a:rPr lang="en-US" dirty="0">
                <a:solidFill>
                  <a:srgbClr val="FF0000"/>
                </a:solidFill>
              </a:rPr>
              <a:t>-s server_ipu1.xem4 dra7-ipu1-fw.xem4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ln </a:t>
            </a:r>
            <a:r>
              <a:rPr lang="en-US" dirty="0">
                <a:solidFill>
                  <a:srgbClr val="FF0000"/>
                </a:solidFill>
              </a:rPr>
              <a:t>-s server_ipu2.xem4 dra7-ipu2-fw.xem4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53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the demo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51" y="1014398"/>
            <a:ext cx="8463575" cy="49831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8, reboot the board, </a:t>
            </a:r>
            <a:r>
              <a:rPr lang="en-US" dirty="0"/>
              <a:t>there is an known issue. To work around, </a:t>
            </a:r>
            <a:r>
              <a:rPr lang="en-US" dirty="0" smtClean="0"/>
              <a:t>please to </a:t>
            </a:r>
            <a:r>
              <a:rPr lang="en-US" dirty="0"/>
              <a:t>restart the lad_dra7xx without -g, that is, /</a:t>
            </a:r>
            <a:r>
              <a:rPr lang="en-US" dirty="0" err="1"/>
              <a:t>usr</a:t>
            </a:r>
            <a:r>
              <a:rPr lang="en-US" dirty="0"/>
              <a:t>/bin/lad_dra7xx -l lad.txt. </a:t>
            </a:r>
            <a:endParaRPr lang="en-US" dirty="0" smtClean="0"/>
          </a:p>
          <a:p>
            <a:pPr marL="0" indent="0">
              <a:buNone/>
            </a:pPr>
            <a:r>
              <a:rPr lang="sv-SE" dirty="0" smtClean="0"/>
              <a:t>  </a:t>
            </a:r>
            <a:r>
              <a:rPr lang="sv-SE" dirty="0" smtClean="0">
                <a:solidFill>
                  <a:srgbClr val="FF0000"/>
                </a:solidFill>
              </a:rPr>
              <a:t>killall </a:t>
            </a:r>
            <a:r>
              <a:rPr lang="sv-SE" dirty="0">
                <a:solidFill>
                  <a:srgbClr val="FF0000"/>
                </a:solidFill>
              </a:rPr>
              <a:t>lad_dra7xx </a:t>
            </a:r>
          </a:p>
          <a:p>
            <a:pPr marL="0" indent="0">
              <a:buNone/>
            </a:pPr>
            <a:r>
              <a:rPr lang="sv-SE" dirty="0" smtClean="0">
                <a:solidFill>
                  <a:srgbClr val="FF0000"/>
                </a:solidFill>
              </a:rPr>
              <a:t>  /usr/bin/lad_dra7xx </a:t>
            </a:r>
            <a:r>
              <a:rPr lang="sv-SE" dirty="0">
                <a:solidFill>
                  <a:srgbClr val="FF0000"/>
                </a:solidFill>
              </a:rPr>
              <a:t>-l lad.txt</a:t>
            </a:r>
          </a:p>
          <a:p>
            <a:pPr marL="0" indent="0">
              <a:buNone/>
            </a:pPr>
            <a:r>
              <a:rPr lang="en-US" dirty="0" smtClean="0"/>
              <a:t>9, run the demo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06" y="3140901"/>
            <a:ext cx="5538384" cy="1969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624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the demo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51" y="1014398"/>
            <a:ext cx="8463575" cy="498316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06" y="881128"/>
            <a:ext cx="4876800" cy="577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261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29"/>
  <p:tag name="ORIGINAL_AUDIO_FILEPATH" val="C:\Data\TRAINING\Sitara Training\Online\ProcSDK\Overview\slide 17.mp3"/>
  <p:tag name="ELAPSEDTIME" val="171.832"/>
  <p:tag name="ARTICULATE_NAV_LEVEL" val="2"/>
  <p:tag name="ARTICULATE_SLIDE_PRESENTER_GUID" val="baf35227-db27-4d72-aa09-4735f7d9e6d0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USED_LAYOUT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29"/>
  <p:tag name="ORIGINAL_AUDIO_FILEPATH" val="C:\Data\TRAINING\Sitara Training\Online\ProcSDK\Overview\slide 17.mp3"/>
  <p:tag name="ELAPSEDTIME" val="171.832"/>
  <p:tag name="ARTICULATE_NAV_LEVEL" val="2"/>
  <p:tag name="ARTICULATE_SLIDE_PRESENTER_GUID" val="baf35227-db27-4d72-aa09-4735f7d9e6d0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USED_LAYOUT" val="5"/>
</p:tagLst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FinalPowerpoint">
  <a:themeElements>
    <a:clrScheme name="FinalPowerpoint 1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AAAAAA"/>
      </a:accent1>
      <a:accent2>
        <a:srgbClr val="0000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000000"/>
      </a:accent6>
      <a:hlink>
        <a:srgbClr val="FF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FinalPowerpoint">
  <a:themeElements>
    <a:clrScheme name="1_FinalPowerpoint 1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AAAAAA"/>
      </a:accent1>
      <a:accent2>
        <a:srgbClr val="0000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000000"/>
      </a:accent6>
      <a:hlink>
        <a:srgbClr val="FF0000"/>
      </a:hlink>
      <a:folHlink>
        <a:srgbClr val="AAAAAA"/>
      </a:folHlink>
    </a:clrScheme>
    <a:fontScheme name="1_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Index xmlns="fc6cb7c8-9257-43dd-b38d-66242fefd1c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12A20F8C74FE44BC857223C9FD6C20" ma:contentTypeVersion="1" ma:contentTypeDescription="Create a new document." ma:contentTypeScope="" ma:versionID="846515c60b5acd4e004a8109e96a57a7">
  <xsd:schema xmlns:xsd="http://www.w3.org/2001/XMLSchema" xmlns:p="http://schemas.microsoft.com/office/2006/metadata/properties" xmlns:ns2="fc6cb7c8-9257-43dd-b38d-66242fefd1c4" targetNamespace="http://schemas.microsoft.com/office/2006/metadata/properties" ma:root="true" ma:fieldsID="89fa918b69dd41da31fd7394358adc6e" ns2:_="">
    <xsd:import namespace="fc6cb7c8-9257-43dd-b38d-66242fefd1c4"/>
    <xsd:element name="properties">
      <xsd:complexType>
        <xsd:sequence>
          <xsd:element name="documentManagement">
            <xsd:complexType>
              <xsd:all>
                <xsd:element ref="ns2:Index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c6cb7c8-9257-43dd-b38d-66242fefd1c4" elementFormDefault="qualified">
    <xsd:import namespace="http://schemas.microsoft.com/office/2006/documentManagement/types"/>
    <xsd:element name="Index" ma:index="8" nillable="true" ma:displayName="Index" ma:internalName="Index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371B7A81-BFB5-4F12-821C-F9E8EA7D3D83}">
  <ds:schemaRefs>
    <ds:schemaRef ds:uri="http://schemas.microsoft.com/office/2006/metadata/properties"/>
    <ds:schemaRef ds:uri="fc6cb7c8-9257-43dd-b38d-66242fefd1c4"/>
  </ds:schemaRefs>
</ds:datastoreItem>
</file>

<file path=customXml/itemProps2.xml><?xml version="1.0" encoding="utf-8"?>
<ds:datastoreItem xmlns:ds="http://schemas.openxmlformats.org/officeDocument/2006/customXml" ds:itemID="{E0B31791-CE22-4772-981E-E899B13511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11D3E8-7554-4A82-BA8E-0A3D3A1ABA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6cb7c8-9257-43dd-b38d-66242fefd1c4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8367</TotalTime>
  <Words>414</Words>
  <Application>Microsoft Office PowerPoint</Application>
  <PresentationFormat>On-screen Show (4:3)</PresentationFormat>
  <Paragraphs>138</Paragraphs>
  <Slides>10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FinalPowerpoint</vt:lpstr>
      <vt:lpstr>2_FinalPowerpoint</vt:lpstr>
      <vt:lpstr>3_FinalPowerpoint</vt:lpstr>
      <vt:lpstr>4_FinalPowerpoint</vt:lpstr>
      <vt:lpstr>Packager Shell Object</vt:lpstr>
      <vt:lpstr>IPC demo on AM57xx EVM</vt:lpstr>
      <vt:lpstr>Default Software Architectures</vt:lpstr>
      <vt:lpstr>Change to…</vt:lpstr>
      <vt:lpstr>Compile Steps</vt:lpstr>
      <vt:lpstr>Compile Steps</vt:lpstr>
      <vt:lpstr>Compile Steps</vt:lpstr>
      <vt:lpstr>Run the demo</vt:lpstr>
      <vt:lpstr>Run the demo</vt:lpstr>
      <vt:lpstr>Run the demo</vt:lpstr>
      <vt:lpstr>Run the demo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SDK</dc:title>
  <dc:creator>Greene, Matt</dc:creator>
  <cp:lastModifiedBy>Yang, Denny</cp:lastModifiedBy>
  <cp:revision>182</cp:revision>
  <dcterms:created xsi:type="dcterms:W3CDTF">2007-12-19T20:51:45Z</dcterms:created>
  <dcterms:modified xsi:type="dcterms:W3CDTF">2016-06-16T08:41:49Z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0x0101009612A20F8C74FE44BC857223C9FD6C20</vt:lpwstr>
  </property>
</Properties>
</file>