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Masters/slideMaster8.xml" ContentType="application/vnd.openxmlformats-officedocument.presentationml.slideMaster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customXml/itemProps2.xml" ContentType="application/vnd.openxmlformats-officedocument.customXmlProperties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ommentAuthors.xml" ContentType="application/vnd.openxmlformats-officedocument.presentationml.commentAuthors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customXml/itemProps1.xml" ContentType="application/vnd.openxmlformats-officedocument.customXmlProperties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58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  <p:sldMasterId id="2147483652" r:id="rId3"/>
    <p:sldMasterId id="2147483653" r:id="rId4"/>
    <p:sldMasterId id="2147483654" r:id="rId5"/>
    <p:sldMasterId id="2147483655" r:id="rId6"/>
    <p:sldMasterId id="2147483656" r:id="rId7"/>
    <p:sldMasterId id="2147483661" r:id="rId8"/>
    <p:sldMasterId id="2147483662" r:id="rId9"/>
  </p:sldMasterIdLst>
  <p:notesMasterIdLst>
    <p:notesMasterId r:id="rId31"/>
  </p:notesMasterIdLst>
  <p:handoutMasterIdLst>
    <p:handoutMasterId r:id="rId32"/>
  </p:handoutMasterIdLst>
  <p:sldIdLst>
    <p:sldId id="1496" r:id="rId10"/>
    <p:sldId id="1515" r:id="rId11"/>
    <p:sldId id="1504" r:id="rId12"/>
    <p:sldId id="1498" r:id="rId13"/>
    <p:sldId id="1501" r:id="rId14"/>
    <p:sldId id="1499" r:id="rId15"/>
    <p:sldId id="1518" r:id="rId16"/>
    <p:sldId id="1519" r:id="rId17"/>
    <p:sldId id="1520" r:id="rId18"/>
    <p:sldId id="1521" r:id="rId19"/>
    <p:sldId id="1522" r:id="rId20"/>
    <p:sldId id="1523" r:id="rId21"/>
    <p:sldId id="1524" r:id="rId22"/>
    <p:sldId id="1525" r:id="rId23"/>
    <p:sldId id="1531" r:id="rId24"/>
    <p:sldId id="1529" r:id="rId25"/>
    <p:sldId id="1530" r:id="rId26"/>
    <p:sldId id="1526" r:id="rId27"/>
    <p:sldId id="1527" r:id="rId28"/>
    <p:sldId id="1528" r:id="rId29"/>
    <p:sldId id="1517" r:id="rId30"/>
  </p:sldIdLst>
  <p:sldSz cx="9144000" cy="6858000" type="screen4x3"/>
  <p:notesSz cx="6997700" cy="9271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gop Kozanian" initials="" lastIdx="77" clrIdx="0"/>
  <p:cmAuthor id="1" name="John Knieriemen" initials="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B3"/>
    <a:srgbClr val="BDE9FF"/>
    <a:srgbClr val="339933"/>
    <a:srgbClr val="339966"/>
    <a:srgbClr val="FFC5E2"/>
    <a:srgbClr val="7DB745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0" autoAdjust="0"/>
    <p:restoredTop sz="98842" autoAdjust="0"/>
  </p:normalViewPr>
  <p:slideViewPr>
    <p:cSldViewPr snapToGrid="0">
      <p:cViewPr>
        <p:scale>
          <a:sx n="80" d="100"/>
          <a:sy n="80" d="100"/>
        </p:scale>
        <p:origin x="-4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88"/>
    </p:cViewPr>
  </p:sorterViewPr>
  <p:notesViewPr>
    <p:cSldViewPr snapToGrid="0">
      <p:cViewPr varScale="1">
        <p:scale>
          <a:sx n="55" d="100"/>
          <a:sy n="55" d="100"/>
        </p:scale>
        <p:origin x="-1830" y="-90"/>
      </p:cViewPr>
      <p:guideLst>
        <p:guide orient="horz" pos="2920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customXml" Target="../customXml/item2.xml"/><Relationship Id="rId21" Type="http://schemas.openxmlformats.org/officeDocument/2006/relationships/slide" Target="slides/slide12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commentAuthors" Target="commentAuthors.xml"/><Relationship Id="rId38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png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png"/><Relationship Id="rId1" Type="http://schemas.openxmlformats.org/officeDocument/2006/relationships/image" Target="../media/image19.png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png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png"/><Relationship Id="rId2" Type="http://schemas.openxmlformats.org/officeDocument/2006/relationships/image" Target="../media/image29.png"/><Relationship Id="rId1" Type="http://schemas.openxmlformats.org/officeDocument/2006/relationships/image" Target="../media/image30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endParaRPr lang="en-US" altLang="zh-CN"/>
          </a:p>
        </p:txBody>
      </p:sp>
      <p:sp>
        <p:nvSpPr>
          <p:cNvPr id="1440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 altLang="zh-CN"/>
          </a:p>
        </p:txBody>
      </p:sp>
      <p:sp>
        <p:nvSpPr>
          <p:cNvPr id="1440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endParaRPr lang="en-US" altLang="zh-CN"/>
          </a:p>
        </p:txBody>
      </p:sp>
      <p:sp>
        <p:nvSpPr>
          <p:cNvPr id="1440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204A42FB-7E54-4F8F-823A-4E4BB37E505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endParaRPr lang="en-US" altLang="zh-CN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 altLang="zh-CN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03725"/>
            <a:ext cx="559752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endParaRPr lang="en-US" altLang="zh-CN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6FBF617B-6655-4834-B035-5E663A5F439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12D03-675C-45F6-B92B-411CD6EFA1E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87D9C2-E2A5-4F19-B997-3113020E9AA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EE625-9F89-4053-AE42-7CDA7347765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F992F-7EA8-4970-985C-4FC80A633A3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E9890-21E1-4686-9DBB-A2AD50EDFB5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AC49-7A1F-4AC9-A117-29ED221792A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EDF354-2B1A-4830-88BD-5696EB3ADD7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CDBDD-9ABF-41CE-B3CF-BECFD2F6B72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182C4-95EE-47DD-B14F-76EB3136EFC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EC3DC-5523-480A-981B-865261D9B47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A8FD7-7171-4D1E-A100-26F61C80AA6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2E7FC-F792-403A-99E3-C47ED995084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236CD-C143-49C7-B913-FADFAB3297E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2CBE1-1E62-4418-B49F-2C79D1175CA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C9DC7-BC8A-4B13-9018-E96E6A58B20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D03A9-9D9F-41C6-9D21-4310B6CBB00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90D7F-3034-4372-9FBA-CCE3A908D32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259F2-EADE-4DDC-8782-AF0C536EDBC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BE7FB-456B-45B6-8EA7-BBE8F85F97E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6B2B5-8BCA-4A37-8DCF-0841E6E65F7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EAD6D-7897-42CA-9C18-95691FC1DB8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EDBE9B-AE87-4478-B9E9-16E5669AD44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48067-7AEB-437E-B982-11B9DBF51DB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B6027-F6A7-42A3-B6DF-50047C1A47C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C07A9-46BB-4FED-8677-7672DB8BBAF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25013-EAD3-40F7-A55B-EDC64BCC72F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0266A-1332-49E7-B1FD-1211F12E0CD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CD106-FFF5-476D-B7F7-64774A3C134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9A6AC1-5D29-4FA9-AB6F-4509907397F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0DFC0-CC60-4B0F-9E52-B9A7C303B96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61864-9997-45D7-A66A-9B2C0F4DD63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D1560-39D7-4B96-81AD-F64A37A8331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35259-F01A-461A-B3B8-E44F62708DB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2D966-EB81-4611-8815-E8726D8041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147F8-D620-49A5-8432-1488458FF18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C9C8C-6EAD-4252-924F-20BED5C14C1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3F24C-8388-41EF-A359-EC5890AE45F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25598-63BE-418E-8FCC-125C50DF17F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9B00C-77F5-450C-8EE2-55E75D6A1A1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45DB19-D77B-4694-B67E-9B5172F7A0E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370960-6667-4B49-B311-962C0F9B7CE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83382E-FB39-46FD-BC36-072D8D956C4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5E75CF-5F4E-45ED-A572-904CEF711E5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B1AE4B-90CE-4D6E-BEDD-95DEADD483B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3DC8F-0661-413A-BF4C-B9C6C19DF1D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C52C8E-327D-4DFD-9E92-48911029357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E95D10-580F-413F-B7E2-007D1A4C57D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6D6489-9C3C-4413-AE1B-94D6DC65C84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86E586-B5E0-4381-B634-0DA3228855E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77DF33-1EC1-4A51-8040-C7AE55CF8FF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F6B1C6-0F69-4330-A06E-48DD69357DC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98C6E-977E-4633-BD2D-008533DDD23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0FFD2-D940-4C6C-BC84-D9A7C76114C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C0A38-9AEF-4D87-8A05-A10A108A52D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A969F-723D-4017-B67D-552EDA6948F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4AC18-03A4-4024-83BF-D6C680A32B1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47CF6-465A-4537-8940-345CE776BF1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9FD66-4593-44A9-8660-9164D5FC31D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38D742-9FBE-4B6A-BDBB-3E7D322D4E9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7130E-71C8-4275-8C34-2EA2A529295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97D25-5430-41E7-A9FC-F006B952B89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9F6E2-61CB-4432-A92D-7A46BFABF0E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932D1-2A91-4700-BD30-4F252210162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06DFB-6104-48A2-906F-214BF64584D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22E65-FEFD-4D45-A242-D5E16320CDF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CB2B39-FFA0-4F31-9709-ABB89751BD2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3DBD9-6A20-4E13-85E8-F355FCA919B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46175"/>
            <a:ext cx="4076700" cy="5006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146175"/>
            <a:ext cx="4076700" cy="5006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0999D-8038-4977-8561-D3206389BA8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C4EBD-F657-48C2-AC34-F878712EA5A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1D948-4B04-42D9-80B8-FD2CFC016E0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370ED-FC44-47AD-9BD2-A8E9829B59B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68052-4527-4426-81E9-95D36C922A0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F9EF9-4A9B-44C7-A7FE-2359782C6DF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E97DE-A22C-45EC-BCC8-D6D6DC2E5ED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7938"/>
            <a:ext cx="2076450" cy="61452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7938"/>
            <a:ext cx="6076950" cy="61452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ABD25-B605-4478-A60A-1354696834B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med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14E52-F4B3-4EAB-B16A-95EC36A7157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AD076-A6E7-47F7-B1EE-29E31472FC2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31965-6DE9-48E6-8FE7-707211BDA58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23E8A-07F7-4950-8B93-F92BB1428F3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3E0A8-B0C1-4758-B541-4DBE60619CB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84C50-DE31-405E-A71E-070883191FD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48E5F-CF77-48EF-A1B6-CF7668A428C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87100-2E65-4FC5-9E98-C2FBCC0B9A7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94F4A-41F9-4243-9169-08FFFA50F0C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B94D3-5EED-4FD6-A713-7B16ED8F0B2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A5A21-CF15-456A-9008-EC4F2142B13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34030-3E21-4B54-B665-37411755551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03C5CD-56F1-4A65-890E-9108171DB8E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6612F-B3E3-4F8A-8FD5-56413522500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45D3D-D291-4A93-BC69-A732BB411A5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C88DE-DFB6-4327-876D-7068E6B8A31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CD665-EDF2-401A-8966-8493C71C60E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767FE-4C86-4B5B-A2B9-D88112C75F0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F1F67-0C25-4ED8-B395-64CDE50A648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4AD19-1304-4404-8F65-B573141F1C7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5EDD8-3162-4270-831E-01A038C3AC3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98B88-CF77-4B86-BABF-CF95F797A29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5A3EF-77D3-45DD-A8AE-AC3920F321B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29D33-AA5F-4272-8F5A-A85CF65259B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" Target="../slides/slid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" Target="../slides/slid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6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slide" Target="../slides/slide4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6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5570" name="Picture 2" descr="ti_stk_2c_pos_rgb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</p:spPr>
      </p:pic>
      <p:sp>
        <p:nvSpPr>
          <p:cNvPr id="22855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2855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2855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2855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2855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宋体" charset="-122"/>
              </a:defRPr>
            </a:lvl1pPr>
          </a:lstStyle>
          <a:p>
            <a:fld id="{20E4972D-76DD-4AA8-89AE-5BE3A7FF5990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285576" name="Rectangle 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85578" name="Rectangle 10"/>
          <p:cNvSpPr>
            <a:spLocks noChangeArrowheads="1"/>
          </p:cNvSpPr>
          <p:nvPr userDrawn="1"/>
        </p:nvSpPr>
        <p:spPr bwMode="auto">
          <a:xfrm>
            <a:off x="457200" y="6461125"/>
            <a:ext cx="3081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zh-CN" altLang="en-US" sz="1000">
                <a:latin typeface="Verdana" pitchFamily="34" charset="0"/>
                <a:ea typeface="宋体" charset="-122"/>
              </a:rPr>
              <a:t>  </a:t>
            </a:r>
            <a:r>
              <a:rPr lang="zh-CN" altLang="en-US" sz="700">
                <a:latin typeface="Verdana" pitchFamily="34" charset="0"/>
                <a:ea typeface="宋体" charset="-122"/>
              </a:rPr>
              <a:t> </a:t>
            </a:r>
            <a:r>
              <a:rPr lang="zh-CN" altLang="en-US" sz="1000">
                <a:latin typeface="Verdana" pitchFamily="34" charset="0"/>
                <a:ea typeface="宋体" charset="-122"/>
              </a:rPr>
              <a:t> </a:t>
            </a:r>
            <a:r>
              <a:rPr lang="en-US" altLang="zh-CN" sz="1000" b="1">
                <a:latin typeface="Verdana" pitchFamily="34" charset="0"/>
                <a:ea typeface="宋体" charset="-122"/>
              </a:rPr>
              <a:t>TI Information</a:t>
            </a:r>
            <a:r>
              <a:rPr lang="en-US" altLang="zh-CN" sz="1000">
                <a:latin typeface="Verdana" pitchFamily="34" charset="0"/>
                <a:ea typeface="宋体" charset="-122"/>
              </a:rPr>
              <a:t> – </a:t>
            </a:r>
            <a:r>
              <a:rPr lang="en-US" altLang="zh-CN" sz="1000" b="1">
                <a:latin typeface="Verdana" pitchFamily="34" charset="0"/>
                <a:ea typeface="宋体" charset="-122"/>
              </a:rPr>
              <a:t>Selective Disclosure</a:t>
            </a:r>
            <a:r>
              <a:rPr lang="en-US" altLang="zh-CN" sz="1000">
                <a:latin typeface="Verdana" pitchFamily="34" charset="0"/>
                <a:ea typeface="宋体" charset="-122"/>
              </a:rPr>
              <a:t>.</a:t>
            </a:r>
            <a:r>
              <a:rPr lang="en-US" altLang="zh-CN" sz="800">
                <a:ea typeface="宋体" charset="-122"/>
              </a:rPr>
              <a:t> </a:t>
            </a:r>
            <a:endParaRPr lang="en-US" altLang="zh-CN" sz="1000">
              <a:latin typeface="Verdana" pitchFamily="34" charset="0"/>
              <a:ea typeface="宋体" charset="-122"/>
            </a:endParaRPr>
          </a:p>
        </p:txBody>
      </p:sp>
      <p:pic>
        <p:nvPicPr>
          <p:cNvPr id="2285579" name="Picture 11" descr="image003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93725" y="6526213"/>
            <a:ext cx="95250" cy="1143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4722" name="Picture 2" descr="ti_stk_2c_pos_rgb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</p:spPr>
      </p:pic>
      <p:sp>
        <p:nvSpPr>
          <p:cNvPr id="23347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3347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3347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3347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3347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宋体" charset="-122"/>
              </a:defRPr>
            </a:lvl1pPr>
          </a:lstStyle>
          <a:p>
            <a:fld id="{62763288-7EDD-457D-96A1-3AE67F7D6B2F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334728" name="Rectangle 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34729" name="Picture 9" descr="power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209675" cy="9080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2370" name="Picture 2" descr="ti_stk_2c_pos_rgb">
            <a:hlinkClick r:id="rId13" action="ppaction://hlinksldjump"/>
          </p:cNvPr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</p:spPr>
      </p:pic>
      <p:sp>
        <p:nvSpPr>
          <p:cNvPr id="23623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3623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3623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3623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3623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宋体" charset="-122"/>
              </a:defRPr>
            </a:lvl1pPr>
          </a:lstStyle>
          <a:p>
            <a:fld id="{314A2EC4-C65B-4631-A419-A6AFAEBB1314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362376" name="Rectangle 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2377" name="Rectangle 9"/>
          <p:cNvSpPr>
            <a:spLocks noChangeArrowheads="1"/>
          </p:cNvSpPr>
          <p:nvPr userDrawn="1"/>
        </p:nvSpPr>
        <p:spPr bwMode="auto">
          <a:xfrm>
            <a:off x="5029200" y="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r>
              <a:rPr lang="en-US" altLang="zh-CN" sz="1200" b="1">
                <a:ea typeface="宋体" charset="-122"/>
              </a:rPr>
              <a:t>TI Proprietary Information – Strictly Private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0258" name="Picture 2" descr="ti_stk_2c_pos_rgb">
            <a:hlinkClick r:id="rId13" action="ppaction://hlinksldjump"/>
          </p:cNvPr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</p:spPr>
      </p:pic>
      <p:sp>
        <p:nvSpPr>
          <p:cNvPr id="24002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40026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002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4002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4002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宋体" charset="-122"/>
              </a:defRPr>
            </a:lvl1pPr>
          </a:lstStyle>
          <a:p>
            <a:fld id="{263E39FC-339B-4D21-8D12-94AD9D0670F4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400264" name="Rectangle 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0265" name="Rectangle 9"/>
          <p:cNvSpPr>
            <a:spLocks noChangeArrowheads="1"/>
          </p:cNvSpPr>
          <p:nvPr userDrawn="1"/>
        </p:nvSpPr>
        <p:spPr bwMode="auto">
          <a:xfrm>
            <a:off x="5029200" y="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r>
              <a:rPr lang="en-US" altLang="zh-CN" sz="1200" b="1">
                <a:ea typeface="宋体" charset="-122"/>
              </a:rPr>
              <a:t>TI Proprietary Information – Strictly Private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2482" name="Picture 2" descr="ti_stk_2c_pos_rgb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</p:spPr>
      </p:pic>
      <p:sp>
        <p:nvSpPr>
          <p:cNvPr id="24524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45248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52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452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宋体" charset="-122"/>
              </a:defRPr>
            </a:lvl1pPr>
          </a:lstStyle>
          <a:p>
            <a:fld id="{78D8B868-1453-48BE-BBE3-07BB58A6431C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452487" name="Rectangle 7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2488" name="Text Box 8"/>
          <p:cNvSpPr txBox="1">
            <a:spLocks noChangeArrowheads="1"/>
          </p:cNvSpPr>
          <p:nvPr userDrawn="1"/>
        </p:nvSpPr>
        <p:spPr bwMode="auto">
          <a:xfrm>
            <a:off x="304800" y="6384925"/>
            <a:ext cx="4989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>
                <a:ea typeface="宋体" charset="-122"/>
              </a:rPr>
              <a:t>TI Proprietary Information -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33CC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33CC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33CC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33C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33C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33C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33C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33CC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6034" name="Picture 2" descr="ti_stk_2c_pos_rgb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</p:spPr>
      </p:pic>
      <p:sp>
        <p:nvSpPr>
          <p:cNvPr id="24760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47603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760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4760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4760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宋体" charset="-122"/>
              </a:defRPr>
            </a:lvl1pPr>
          </a:lstStyle>
          <a:p>
            <a:fld id="{955301FD-306A-4973-98A1-599D6C91947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476040" name="Rectangle 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368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146175"/>
            <a:ext cx="8305800" cy="5006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Priority 1</a:t>
            </a:r>
          </a:p>
          <a:p>
            <a:pPr lvl="0"/>
            <a:r>
              <a:rPr lang="en-US" altLang="zh-CN" smtClean="0"/>
              <a:t>Second level</a:t>
            </a:r>
          </a:p>
          <a:p>
            <a:pPr lvl="0"/>
            <a:r>
              <a:rPr lang="en-US" altLang="zh-CN" smtClean="0"/>
              <a:t>Third level</a:t>
            </a:r>
          </a:p>
          <a:p>
            <a:pPr lvl="0"/>
            <a:r>
              <a:rPr lang="en-US" altLang="zh-CN" smtClean="0"/>
              <a:t>Fourth level</a:t>
            </a:r>
          </a:p>
          <a:p>
            <a:pPr lvl="0"/>
            <a:r>
              <a:rPr lang="en-US" altLang="zh-CN" smtClean="0"/>
              <a:t>Fifth level</a:t>
            </a:r>
          </a:p>
        </p:txBody>
      </p:sp>
      <p:sp>
        <p:nvSpPr>
          <p:cNvPr id="25036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57350" y="7938"/>
            <a:ext cx="7029450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zh-CN" altLang="en-US" smtClean="0"/>
          </a:p>
        </p:txBody>
      </p:sp>
      <p:sp>
        <p:nvSpPr>
          <p:cNvPr id="25036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29200" y="6381750"/>
            <a:ext cx="135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5036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63817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n-lt"/>
                <a:ea typeface="宋体" charset="-122"/>
              </a:defRPr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25036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1600" y="6372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charset="-122"/>
              </a:defRPr>
            </a:lvl1pPr>
          </a:lstStyle>
          <a:p>
            <a:fld id="{15E6C42D-591D-4AFB-8269-5F313E7858BE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503687" name="Line 7"/>
          <p:cNvSpPr>
            <a:spLocks noChangeShapeType="1"/>
          </p:cNvSpPr>
          <p:nvPr userDrawn="1"/>
        </p:nvSpPr>
        <p:spPr bwMode="auto">
          <a:xfrm>
            <a:off x="1570038" y="684213"/>
            <a:ext cx="7162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03688" name="Freeform 8"/>
          <p:cNvSpPr>
            <a:spLocks/>
          </p:cNvSpPr>
          <p:nvPr userDrawn="1"/>
        </p:nvSpPr>
        <p:spPr bwMode="auto">
          <a:xfrm>
            <a:off x="549275" y="6556375"/>
            <a:ext cx="107950" cy="185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8" y="0"/>
              </a:cxn>
              <a:cxn ang="0">
                <a:pos x="68" y="19"/>
              </a:cxn>
              <a:cxn ang="0">
                <a:pos x="44" y="19"/>
              </a:cxn>
              <a:cxn ang="0">
                <a:pos x="44" y="117"/>
              </a:cxn>
              <a:cxn ang="0">
                <a:pos x="26" y="117"/>
              </a:cxn>
              <a:cxn ang="0">
                <a:pos x="26" y="19"/>
              </a:cxn>
              <a:cxn ang="0">
                <a:pos x="0" y="19"/>
              </a:cxn>
              <a:cxn ang="0">
                <a:pos x="0" y="0"/>
              </a:cxn>
            </a:cxnLst>
            <a:rect l="0" t="0" r="r" b="b"/>
            <a:pathLst>
              <a:path w="68" h="117">
                <a:moveTo>
                  <a:pt x="0" y="0"/>
                </a:moveTo>
                <a:lnTo>
                  <a:pt x="68" y="0"/>
                </a:lnTo>
                <a:lnTo>
                  <a:pt x="68" y="19"/>
                </a:lnTo>
                <a:lnTo>
                  <a:pt x="44" y="19"/>
                </a:lnTo>
                <a:lnTo>
                  <a:pt x="44" y="117"/>
                </a:lnTo>
                <a:lnTo>
                  <a:pt x="26" y="117"/>
                </a:lnTo>
                <a:lnTo>
                  <a:pt x="26" y="19"/>
                </a:lnTo>
                <a:lnTo>
                  <a:pt x="0" y="1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89" name="Freeform 9"/>
          <p:cNvSpPr>
            <a:spLocks/>
          </p:cNvSpPr>
          <p:nvPr userDrawn="1"/>
        </p:nvSpPr>
        <p:spPr bwMode="auto">
          <a:xfrm>
            <a:off x="781050" y="6607175"/>
            <a:ext cx="82550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5" y="0"/>
              </a:cxn>
              <a:cxn ang="0">
                <a:pos x="15" y="34"/>
              </a:cxn>
              <a:cxn ang="0">
                <a:pos x="37" y="34"/>
              </a:cxn>
              <a:cxn ang="0">
                <a:pos x="37" y="0"/>
              </a:cxn>
              <a:cxn ang="0">
                <a:pos x="52" y="0"/>
              </a:cxn>
              <a:cxn ang="0">
                <a:pos x="52" y="85"/>
              </a:cxn>
              <a:cxn ang="0">
                <a:pos x="37" y="85"/>
              </a:cxn>
              <a:cxn ang="0">
                <a:pos x="37" y="48"/>
              </a:cxn>
              <a:cxn ang="0">
                <a:pos x="15" y="48"/>
              </a:cxn>
              <a:cxn ang="0">
                <a:pos x="15" y="85"/>
              </a:cxn>
              <a:cxn ang="0">
                <a:pos x="0" y="85"/>
              </a:cxn>
            </a:cxnLst>
            <a:rect l="0" t="0" r="r" b="b"/>
            <a:pathLst>
              <a:path w="52" h="85">
                <a:moveTo>
                  <a:pt x="0" y="85"/>
                </a:moveTo>
                <a:lnTo>
                  <a:pt x="0" y="0"/>
                </a:lnTo>
                <a:lnTo>
                  <a:pt x="15" y="0"/>
                </a:lnTo>
                <a:lnTo>
                  <a:pt x="15" y="34"/>
                </a:lnTo>
                <a:lnTo>
                  <a:pt x="37" y="34"/>
                </a:lnTo>
                <a:lnTo>
                  <a:pt x="37" y="0"/>
                </a:lnTo>
                <a:lnTo>
                  <a:pt x="52" y="0"/>
                </a:lnTo>
                <a:lnTo>
                  <a:pt x="52" y="85"/>
                </a:lnTo>
                <a:lnTo>
                  <a:pt x="37" y="85"/>
                </a:lnTo>
                <a:lnTo>
                  <a:pt x="37" y="48"/>
                </a:lnTo>
                <a:lnTo>
                  <a:pt x="15" y="48"/>
                </a:lnTo>
                <a:lnTo>
                  <a:pt x="15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0" name="Freeform 10"/>
          <p:cNvSpPr>
            <a:spLocks/>
          </p:cNvSpPr>
          <p:nvPr userDrawn="1"/>
        </p:nvSpPr>
        <p:spPr bwMode="auto">
          <a:xfrm>
            <a:off x="960438" y="6607175"/>
            <a:ext cx="682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" y="0"/>
              </a:cxn>
              <a:cxn ang="0">
                <a:pos x="43" y="14"/>
              </a:cxn>
              <a:cxn ang="0">
                <a:pos x="13" y="14"/>
              </a:cxn>
              <a:cxn ang="0">
                <a:pos x="13" y="34"/>
              </a:cxn>
              <a:cxn ang="0">
                <a:pos x="41" y="34"/>
              </a:cxn>
              <a:cxn ang="0">
                <a:pos x="41" y="48"/>
              </a:cxn>
              <a:cxn ang="0">
                <a:pos x="13" y="48"/>
              </a:cxn>
              <a:cxn ang="0">
                <a:pos x="13" y="71"/>
              </a:cxn>
              <a:cxn ang="0">
                <a:pos x="43" y="71"/>
              </a:cxn>
              <a:cxn ang="0">
                <a:pos x="43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3" h="85">
                <a:moveTo>
                  <a:pt x="0" y="0"/>
                </a:moveTo>
                <a:lnTo>
                  <a:pt x="43" y="0"/>
                </a:lnTo>
                <a:lnTo>
                  <a:pt x="43" y="14"/>
                </a:lnTo>
                <a:lnTo>
                  <a:pt x="13" y="14"/>
                </a:lnTo>
                <a:lnTo>
                  <a:pt x="13" y="34"/>
                </a:lnTo>
                <a:lnTo>
                  <a:pt x="41" y="34"/>
                </a:lnTo>
                <a:lnTo>
                  <a:pt x="41" y="48"/>
                </a:lnTo>
                <a:lnTo>
                  <a:pt x="13" y="48"/>
                </a:lnTo>
                <a:lnTo>
                  <a:pt x="13" y="71"/>
                </a:lnTo>
                <a:lnTo>
                  <a:pt x="43" y="71"/>
                </a:lnTo>
                <a:lnTo>
                  <a:pt x="43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1" name="Freeform 11"/>
          <p:cNvSpPr>
            <a:spLocks/>
          </p:cNvSpPr>
          <p:nvPr userDrawn="1"/>
        </p:nvSpPr>
        <p:spPr bwMode="auto">
          <a:xfrm>
            <a:off x="1284288" y="6556375"/>
            <a:ext cx="180975" cy="185738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68" y="0"/>
              </a:cxn>
              <a:cxn ang="0">
                <a:pos x="83" y="87"/>
              </a:cxn>
              <a:cxn ang="0">
                <a:pos x="85" y="87"/>
              </a:cxn>
              <a:cxn ang="0">
                <a:pos x="98" y="0"/>
              </a:cxn>
              <a:cxn ang="0">
                <a:pos x="114" y="0"/>
              </a:cxn>
              <a:cxn ang="0">
                <a:pos x="94" y="117"/>
              </a:cxn>
              <a:cxn ang="0">
                <a:pos x="74" y="117"/>
              </a:cxn>
              <a:cxn ang="0">
                <a:pos x="57" y="28"/>
              </a:cxn>
              <a:cxn ang="0">
                <a:pos x="57" y="28"/>
              </a:cxn>
              <a:cxn ang="0">
                <a:pos x="40" y="117"/>
              </a:cxn>
              <a:cxn ang="0">
                <a:pos x="20" y="117"/>
              </a:cxn>
              <a:cxn ang="0">
                <a:pos x="0" y="0"/>
              </a:cxn>
              <a:cxn ang="0">
                <a:pos x="18" y="0"/>
              </a:cxn>
              <a:cxn ang="0">
                <a:pos x="31" y="87"/>
              </a:cxn>
              <a:cxn ang="0">
                <a:pos x="31" y="87"/>
              </a:cxn>
              <a:cxn ang="0">
                <a:pos x="48" y="0"/>
              </a:cxn>
            </a:cxnLst>
            <a:rect l="0" t="0" r="r" b="b"/>
            <a:pathLst>
              <a:path w="114" h="117">
                <a:moveTo>
                  <a:pt x="48" y="0"/>
                </a:moveTo>
                <a:lnTo>
                  <a:pt x="68" y="0"/>
                </a:lnTo>
                <a:lnTo>
                  <a:pt x="83" y="87"/>
                </a:lnTo>
                <a:lnTo>
                  <a:pt x="85" y="87"/>
                </a:lnTo>
                <a:lnTo>
                  <a:pt x="98" y="0"/>
                </a:lnTo>
                <a:lnTo>
                  <a:pt x="114" y="0"/>
                </a:lnTo>
                <a:lnTo>
                  <a:pt x="94" y="117"/>
                </a:lnTo>
                <a:lnTo>
                  <a:pt x="74" y="117"/>
                </a:lnTo>
                <a:lnTo>
                  <a:pt x="57" y="28"/>
                </a:lnTo>
                <a:lnTo>
                  <a:pt x="57" y="28"/>
                </a:lnTo>
                <a:lnTo>
                  <a:pt x="40" y="117"/>
                </a:lnTo>
                <a:lnTo>
                  <a:pt x="20" y="117"/>
                </a:lnTo>
                <a:lnTo>
                  <a:pt x="0" y="0"/>
                </a:lnTo>
                <a:lnTo>
                  <a:pt x="18" y="0"/>
                </a:lnTo>
                <a:lnTo>
                  <a:pt x="31" y="87"/>
                </a:lnTo>
                <a:lnTo>
                  <a:pt x="31" y="87"/>
                </a:lnTo>
                <a:lnTo>
                  <a:pt x="48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2" name="Freeform 12"/>
          <p:cNvSpPr>
            <a:spLocks noEditPoints="1"/>
          </p:cNvSpPr>
          <p:nvPr userDrawn="1"/>
        </p:nvSpPr>
        <p:spPr bwMode="auto">
          <a:xfrm>
            <a:off x="1585913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4" y="20"/>
              </a:cxn>
              <a:cxn ang="0">
                <a:pos x="11" y="7"/>
              </a:cxn>
              <a:cxn ang="0">
                <a:pos x="22" y="2"/>
              </a:cxn>
              <a:cxn ang="0">
                <a:pos x="37" y="2"/>
              </a:cxn>
              <a:cxn ang="0">
                <a:pos x="48" y="7"/>
              </a:cxn>
              <a:cxn ang="0">
                <a:pos x="56" y="20"/>
              </a:cxn>
              <a:cxn ang="0">
                <a:pos x="59" y="36"/>
              </a:cxn>
              <a:cxn ang="0">
                <a:pos x="59" y="53"/>
              </a:cxn>
              <a:cxn ang="0">
                <a:pos x="56" y="69"/>
              </a:cxn>
              <a:cxn ang="0">
                <a:pos x="48" y="82"/>
              </a:cxn>
              <a:cxn ang="0">
                <a:pos x="37" y="87"/>
              </a:cxn>
              <a:cxn ang="0">
                <a:pos x="22" y="87"/>
              </a:cxn>
              <a:cxn ang="0">
                <a:pos x="11" y="82"/>
              </a:cxn>
              <a:cxn ang="0">
                <a:pos x="4" y="69"/>
              </a:cxn>
              <a:cxn ang="0">
                <a:pos x="0" y="53"/>
              </a:cxn>
              <a:cxn ang="0">
                <a:pos x="15" y="45"/>
              </a:cxn>
              <a:cxn ang="0">
                <a:pos x="15" y="55"/>
              </a:cxn>
              <a:cxn ang="0">
                <a:pos x="17" y="66"/>
              </a:cxn>
              <a:cxn ang="0">
                <a:pos x="22" y="73"/>
              </a:cxn>
              <a:cxn ang="0">
                <a:pos x="30" y="75"/>
              </a:cxn>
              <a:cxn ang="0">
                <a:pos x="39" y="73"/>
              </a:cxn>
              <a:cxn ang="0">
                <a:pos x="43" y="66"/>
              </a:cxn>
              <a:cxn ang="0">
                <a:pos x="44" y="55"/>
              </a:cxn>
              <a:cxn ang="0">
                <a:pos x="46" y="45"/>
              </a:cxn>
              <a:cxn ang="0">
                <a:pos x="44" y="34"/>
              </a:cxn>
              <a:cxn ang="0">
                <a:pos x="43" y="23"/>
              </a:cxn>
              <a:cxn ang="0">
                <a:pos x="39" y="16"/>
              </a:cxn>
              <a:cxn ang="0">
                <a:pos x="30" y="14"/>
              </a:cxn>
              <a:cxn ang="0">
                <a:pos x="22" y="16"/>
              </a:cxn>
              <a:cxn ang="0">
                <a:pos x="17" y="23"/>
              </a:cxn>
              <a:cxn ang="0">
                <a:pos x="15" y="34"/>
              </a:cxn>
              <a:cxn ang="0">
                <a:pos x="15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2" y="27"/>
                </a:lnTo>
                <a:lnTo>
                  <a:pt x="4" y="20"/>
                </a:lnTo>
                <a:lnTo>
                  <a:pt x="7" y="12"/>
                </a:lnTo>
                <a:lnTo>
                  <a:pt x="11" y="7"/>
                </a:lnTo>
                <a:lnTo>
                  <a:pt x="17" y="4"/>
                </a:lnTo>
                <a:lnTo>
                  <a:pt x="22" y="2"/>
                </a:lnTo>
                <a:lnTo>
                  <a:pt x="30" y="0"/>
                </a:lnTo>
                <a:lnTo>
                  <a:pt x="37" y="2"/>
                </a:lnTo>
                <a:lnTo>
                  <a:pt x="43" y="4"/>
                </a:lnTo>
                <a:lnTo>
                  <a:pt x="48" y="7"/>
                </a:lnTo>
                <a:lnTo>
                  <a:pt x="52" y="12"/>
                </a:lnTo>
                <a:lnTo>
                  <a:pt x="56" y="20"/>
                </a:lnTo>
                <a:lnTo>
                  <a:pt x="57" y="27"/>
                </a:lnTo>
                <a:lnTo>
                  <a:pt x="59" y="36"/>
                </a:lnTo>
                <a:lnTo>
                  <a:pt x="59" y="45"/>
                </a:lnTo>
                <a:lnTo>
                  <a:pt x="59" y="53"/>
                </a:lnTo>
                <a:lnTo>
                  <a:pt x="57" y="62"/>
                </a:lnTo>
                <a:lnTo>
                  <a:pt x="56" y="69"/>
                </a:lnTo>
                <a:lnTo>
                  <a:pt x="52" y="77"/>
                </a:lnTo>
                <a:lnTo>
                  <a:pt x="48" y="82"/>
                </a:lnTo>
                <a:lnTo>
                  <a:pt x="43" y="85"/>
                </a:lnTo>
                <a:lnTo>
                  <a:pt x="37" y="87"/>
                </a:lnTo>
                <a:lnTo>
                  <a:pt x="30" y="89"/>
                </a:lnTo>
                <a:lnTo>
                  <a:pt x="22" y="87"/>
                </a:lnTo>
                <a:lnTo>
                  <a:pt x="17" y="85"/>
                </a:lnTo>
                <a:lnTo>
                  <a:pt x="11" y="82"/>
                </a:lnTo>
                <a:lnTo>
                  <a:pt x="7" y="77"/>
                </a:lnTo>
                <a:lnTo>
                  <a:pt x="4" y="69"/>
                </a:lnTo>
                <a:lnTo>
                  <a:pt x="2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5" y="45"/>
                </a:moveTo>
                <a:lnTo>
                  <a:pt x="15" y="50"/>
                </a:lnTo>
                <a:lnTo>
                  <a:pt x="15" y="55"/>
                </a:lnTo>
                <a:lnTo>
                  <a:pt x="17" y="61"/>
                </a:lnTo>
                <a:lnTo>
                  <a:pt x="17" y="66"/>
                </a:lnTo>
                <a:lnTo>
                  <a:pt x="19" y="69"/>
                </a:lnTo>
                <a:lnTo>
                  <a:pt x="22" y="73"/>
                </a:lnTo>
                <a:lnTo>
                  <a:pt x="26" y="75"/>
                </a:lnTo>
                <a:lnTo>
                  <a:pt x="30" y="75"/>
                </a:lnTo>
                <a:lnTo>
                  <a:pt x="35" y="75"/>
                </a:lnTo>
                <a:lnTo>
                  <a:pt x="39" y="73"/>
                </a:lnTo>
                <a:lnTo>
                  <a:pt x="41" y="69"/>
                </a:lnTo>
                <a:lnTo>
                  <a:pt x="43" y="66"/>
                </a:lnTo>
                <a:lnTo>
                  <a:pt x="44" y="61"/>
                </a:lnTo>
                <a:lnTo>
                  <a:pt x="44" y="55"/>
                </a:lnTo>
                <a:lnTo>
                  <a:pt x="46" y="50"/>
                </a:lnTo>
                <a:lnTo>
                  <a:pt x="46" y="45"/>
                </a:lnTo>
                <a:lnTo>
                  <a:pt x="46" y="39"/>
                </a:lnTo>
                <a:lnTo>
                  <a:pt x="44" y="34"/>
                </a:lnTo>
                <a:lnTo>
                  <a:pt x="44" y="29"/>
                </a:lnTo>
                <a:lnTo>
                  <a:pt x="43" y="23"/>
                </a:lnTo>
                <a:lnTo>
                  <a:pt x="41" y="20"/>
                </a:lnTo>
                <a:lnTo>
                  <a:pt x="39" y="16"/>
                </a:lnTo>
                <a:lnTo>
                  <a:pt x="35" y="14"/>
                </a:lnTo>
                <a:lnTo>
                  <a:pt x="30" y="14"/>
                </a:lnTo>
                <a:lnTo>
                  <a:pt x="26" y="14"/>
                </a:lnTo>
                <a:lnTo>
                  <a:pt x="22" y="16"/>
                </a:lnTo>
                <a:lnTo>
                  <a:pt x="19" y="20"/>
                </a:lnTo>
                <a:lnTo>
                  <a:pt x="17" y="23"/>
                </a:lnTo>
                <a:lnTo>
                  <a:pt x="17" y="29"/>
                </a:lnTo>
                <a:lnTo>
                  <a:pt x="15" y="34"/>
                </a:lnTo>
                <a:lnTo>
                  <a:pt x="15" y="39"/>
                </a:lnTo>
                <a:lnTo>
                  <a:pt x="15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3" name="Freeform 13"/>
          <p:cNvSpPr>
            <a:spLocks noEditPoints="1"/>
          </p:cNvSpPr>
          <p:nvPr userDrawn="1"/>
        </p:nvSpPr>
        <p:spPr bwMode="auto">
          <a:xfrm>
            <a:off x="1776413" y="6607175"/>
            <a:ext cx="79375" cy="134938"/>
          </a:xfrm>
          <a:custGeom>
            <a:avLst/>
            <a:gdLst/>
            <a:ahLst/>
            <a:cxnLst>
              <a:cxn ang="0">
                <a:pos x="24" y="37"/>
              </a:cxn>
              <a:cxn ang="0">
                <a:pos x="28" y="35"/>
              </a:cxn>
              <a:cxn ang="0">
                <a:pos x="32" y="34"/>
              </a:cxn>
              <a:cxn ang="0">
                <a:pos x="34" y="30"/>
              </a:cxn>
              <a:cxn ang="0">
                <a:pos x="34" y="25"/>
              </a:cxn>
              <a:cxn ang="0">
                <a:pos x="34" y="19"/>
              </a:cxn>
              <a:cxn ang="0">
                <a:pos x="32" y="18"/>
              </a:cxn>
              <a:cxn ang="0">
                <a:pos x="28" y="14"/>
              </a:cxn>
              <a:cxn ang="0">
                <a:pos x="24" y="14"/>
              </a:cxn>
              <a:cxn ang="0">
                <a:pos x="13" y="37"/>
              </a:cxn>
              <a:cxn ang="0">
                <a:pos x="0" y="85"/>
              </a:cxn>
              <a:cxn ang="0">
                <a:pos x="26" y="0"/>
              </a:cxn>
              <a:cxn ang="0">
                <a:pos x="34" y="2"/>
              </a:cxn>
              <a:cxn ang="0">
                <a:pos x="41" y="5"/>
              </a:cxn>
              <a:cxn ang="0">
                <a:pos x="47" y="12"/>
              </a:cxn>
              <a:cxn ang="0">
                <a:pos x="48" y="23"/>
              </a:cxn>
              <a:cxn ang="0">
                <a:pos x="47" y="30"/>
              </a:cxn>
              <a:cxn ang="0">
                <a:pos x="45" y="35"/>
              </a:cxn>
              <a:cxn ang="0">
                <a:pos x="41" y="41"/>
              </a:cxn>
              <a:cxn ang="0">
                <a:pos x="36" y="43"/>
              </a:cxn>
              <a:cxn ang="0">
                <a:pos x="37" y="44"/>
              </a:cxn>
              <a:cxn ang="0">
                <a:pos x="43" y="48"/>
              </a:cxn>
              <a:cxn ang="0">
                <a:pos x="45" y="53"/>
              </a:cxn>
              <a:cxn ang="0">
                <a:pos x="47" y="60"/>
              </a:cxn>
              <a:cxn ang="0">
                <a:pos x="47" y="67"/>
              </a:cxn>
              <a:cxn ang="0">
                <a:pos x="47" y="73"/>
              </a:cxn>
              <a:cxn ang="0">
                <a:pos x="48" y="78"/>
              </a:cxn>
              <a:cxn ang="0">
                <a:pos x="48" y="83"/>
              </a:cxn>
              <a:cxn ang="0">
                <a:pos x="36" y="85"/>
              </a:cxn>
              <a:cxn ang="0">
                <a:pos x="34" y="78"/>
              </a:cxn>
              <a:cxn ang="0">
                <a:pos x="34" y="73"/>
              </a:cxn>
              <a:cxn ang="0">
                <a:pos x="34" y="67"/>
              </a:cxn>
              <a:cxn ang="0">
                <a:pos x="34" y="62"/>
              </a:cxn>
              <a:cxn ang="0">
                <a:pos x="32" y="59"/>
              </a:cxn>
              <a:cxn ang="0">
                <a:pos x="32" y="55"/>
              </a:cxn>
              <a:cxn ang="0">
                <a:pos x="30" y="51"/>
              </a:cxn>
              <a:cxn ang="0">
                <a:pos x="28" y="51"/>
              </a:cxn>
              <a:cxn ang="0">
                <a:pos x="13" y="85"/>
              </a:cxn>
            </a:cxnLst>
            <a:rect l="0" t="0" r="r" b="b"/>
            <a:pathLst>
              <a:path w="50" h="85">
                <a:moveTo>
                  <a:pt x="13" y="37"/>
                </a:moveTo>
                <a:lnTo>
                  <a:pt x="24" y="37"/>
                </a:lnTo>
                <a:lnTo>
                  <a:pt x="26" y="37"/>
                </a:lnTo>
                <a:lnTo>
                  <a:pt x="28" y="35"/>
                </a:lnTo>
                <a:lnTo>
                  <a:pt x="30" y="35"/>
                </a:lnTo>
                <a:lnTo>
                  <a:pt x="32" y="34"/>
                </a:lnTo>
                <a:lnTo>
                  <a:pt x="32" y="32"/>
                </a:lnTo>
                <a:lnTo>
                  <a:pt x="34" y="30"/>
                </a:lnTo>
                <a:lnTo>
                  <a:pt x="34" y="28"/>
                </a:lnTo>
                <a:lnTo>
                  <a:pt x="34" y="25"/>
                </a:lnTo>
                <a:lnTo>
                  <a:pt x="34" y="23"/>
                </a:lnTo>
                <a:lnTo>
                  <a:pt x="34" y="19"/>
                </a:lnTo>
                <a:lnTo>
                  <a:pt x="32" y="18"/>
                </a:lnTo>
                <a:lnTo>
                  <a:pt x="32" y="18"/>
                </a:lnTo>
                <a:lnTo>
                  <a:pt x="30" y="16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13" y="14"/>
                </a:lnTo>
                <a:lnTo>
                  <a:pt x="13" y="37"/>
                </a:lnTo>
                <a:close/>
                <a:moveTo>
                  <a:pt x="13" y="85"/>
                </a:moveTo>
                <a:lnTo>
                  <a:pt x="0" y="85"/>
                </a:lnTo>
                <a:lnTo>
                  <a:pt x="0" y="0"/>
                </a:lnTo>
                <a:lnTo>
                  <a:pt x="26" y="0"/>
                </a:lnTo>
                <a:lnTo>
                  <a:pt x="30" y="0"/>
                </a:lnTo>
                <a:lnTo>
                  <a:pt x="34" y="2"/>
                </a:lnTo>
                <a:lnTo>
                  <a:pt x="37" y="3"/>
                </a:lnTo>
                <a:lnTo>
                  <a:pt x="41" y="5"/>
                </a:lnTo>
                <a:lnTo>
                  <a:pt x="43" y="7"/>
                </a:lnTo>
                <a:lnTo>
                  <a:pt x="47" y="12"/>
                </a:lnTo>
                <a:lnTo>
                  <a:pt x="47" y="16"/>
                </a:lnTo>
                <a:lnTo>
                  <a:pt x="48" y="23"/>
                </a:lnTo>
                <a:lnTo>
                  <a:pt x="47" y="27"/>
                </a:lnTo>
                <a:lnTo>
                  <a:pt x="47" y="30"/>
                </a:lnTo>
                <a:lnTo>
                  <a:pt x="47" y="34"/>
                </a:lnTo>
                <a:lnTo>
                  <a:pt x="45" y="35"/>
                </a:lnTo>
                <a:lnTo>
                  <a:pt x="43" y="37"/>
                </a:lnTo>
                <a:lnTo>
                  <a:pt x="41" y="41"/>
                </a:lnTo>
                <a:lnTo>
                  <a:pt x="37" y="41"/>
                </a:lnTo>
                <a:lnTo>
                  <a:pt x="36" y="43"/>
                </a:lnTo>
                <a:lnTo>
                  <a:pt x="36" y="43"/>
                </a:lnTo>
                <a:lnTo>
                  <a:pt x="37" y="44"/>
                </a:lnTo>
                <a:lnTo>
                  <a:pt x="41" y="46"/>
                </a:lnTo>
                <a:lnTo>
                  <a:pt x="43" y="48"/>
                </a:lnTo>
                <a:lnTo>
                  <a:pt x="45" y="50"/>
                </a:lnTo>
                <a:lnTo>
                  <a:pt x="45" y="53"/>
                </a:lnTo>
                <a:lnTo>
                  <a:pt x="45" y="57"/>
                </a:lnTo>
                <a:lnTo>
                  <a:pt x="47" y="60"/>
                </a:lnTo>
                <a:lnTo>
                  <a:pt x="47" y="64"/>
                </a:lnTo>
                <a:lnTo>
                  <a:pt x="47" y="67"/>
                </a:lnTo>
                <a:lnTo>
                  <a:pt x="47" y="69"/>
                </a:lnTo>
                <a:lnTo>
                  <a:pt x="47" y="73"/>
                </a:lnTo>
                <a:lnTo>
                  <a:pt x="47" y="75"/>
                </a:lnTo>
                <a:lnTo>
                  <a:pt x="48" y="78"/>
                </a:lnTo>
                <a:lnTo>
                  <a:pt x="48" y="80"/>
                </a:lnTo>
                <a:lnTo>
                  <a:pt x="48" y="83"/>
                </a:lnTo>
                <a:lnTo>
                  <a:pt x="50" y="85"/>
                </a:lnTo>
                <a:lnTo>
                  <a:pt x="36" y="85"/>
                </a:lnTo>
                <a:lnTo>
                  <a:pt x="36" y="82"/>
                </a:lnTo>
                <a:lnTo>
                  <a:pt x="34" y="78"/>
                </a:lnTo>
                <a:lnTo>
                  <a:pt x="34" y="76"/>
                </a:lnTo>
                <a:lnTo>
                  <a:pt x="34" y="73"/>
                </a:lnTo>
                <a:lnTo>
                  <a:pt x="34" y="71"/>
                </a:lnTo>
                <a:lnTo>
                  <a:pt x="34" y="67"/>
                </a:lnTo>
                <a:lnTo>
                  <a:pt x="34" y="64"/>
                </a:lnTo>
                <a:lnTo>
                  <a:pt x="34" y="62"/>
                </a:lnTo>
                <a:lnTo>
                  <a:pt x="32" y="60"/>
                </a:lnTo>
                <a:lnTo>
                  <a:pt x="32" y="59"/>
                </a:lnTo>
                <a:lnTo>
                  <a:pt x="32" y="57"/>
                </a:lnTo>
                <a:lnTo>
                  <a:pt x="32" y="55"/>
                </a:lnTo>
                <a:lnTo>
                  <a:pt x="30" y="53"/>
                </a:lnTo>
                <a:lnTo>
                  <a:pt x="30" y="51"/>
                </a:lnTo>
                <a:lnTo>
                  <a:pt x="28" y="51"/>
                </a:lnTo>
                <a:lnTo>
                  <a:pt x="28" y="51"/>
                </a:lnTo>
                <a:lnTo>
                  <a:pt x="13" y="51"/>
                </a:lnTo>
                <a:lnTo>
                  <a:pt x="13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4" name="Freeform 14"/>
          <p:cNvSpPr>
            <a:spLocks/>
          </p:cNvSpPr>
          <p:nvPr userDrawn="1"/>
        </p:nvSpPr>
        <p:spPr bwMode="auto">
          <a:xfrm>
            <a:off x="1951038" y="6607175"/>
            <a:ext cx="63500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2" y="0"/>
              </a:cxn>
              <a:cxn ang="0">
                <a:pos x="12" y="71"/>
              </a:cxn>
              <a:cxn ang="0">
                <a:pos x="40" y="71"/>
              </a:cxn>
              <a:cxn ang="0">
                <a:pos x="40" y="85"/>
              </a:cxn>
              <a:cxn ang="0">
                <a:pos x="0" y="85"/>
              </a:cxn>
            </a:cxnLst>
            <a:rect l="0" t="0" r="r" b="b"/>
            <a:pathLst>
              <a:path w="40" h="85">
                <a:moveTo>
                  <a:pt x="0" y="85"/>
                </a:moveTo>
                <a:lnTo>
                  <a:pt x="0" y="0"/>
                </a:lnTo>
                <a:lnTo>
                  <a:pt x="12" y="0"/>
                </a:lnTo>
                <a:lnTo>
                  <a:pt x="12" y="71"/>
                </a:lnTo>
                <a:lnTo>
                  <a:pt x="40" y="71"/>
                </a:lnTo>
                <a:lnTo>
                  <a:pt x="40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5" name="Freeform 15"/>
          <p:cNvSpPr>
            <a:spLocks noEditPoints="1"/>
          </p:cNvSpPr>
          <p:nvPr userDrawn="1"/>
        </p:nvSpPr>
        <p:spPr bwMode="auto">
          <a:xfrm>
            <a:off x="2106613" y="6607175"/>
            <a:ext cx="809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" y="0"/>
              </a:cxn>
              <a:cxn ang="0">
                <a:pos x="27" y="2"/>
              </a:cxn>
              <a:cxn ang="0">
                <a:pos x="35" y="3"/>
              </a:cxn>
              <a:cxn ang="0">
                <a:pos x="38" y="5"/>
              </a:cxn>
              <a:cxn ang="0">
                <a:pos x="44" y="10"/>
              </a:cxn>
              <a:cxn ang="0">
                <a:pos x="48" y="16"/>
              </a:cxn>
              <a:cxn ang="0">
                <a:pos x="50" y="23"/>
              </a:cxn>
              <a:cxn ang="0">
                <a:pos x="51" y="32"/>
              </a:cxn>
              <a:cxn ang="0">
                <a:pos x="51" y="43"/>
              </a:cxn>
              <a:cxn ang="0">
                <a:pos x="51" y="53"/>
              </a:cxn>
              <a:cxn ang="0">
                <a:pos x="50" y="62"/>
              </a:cxn>
              <a:cxn ang="0">
                <a:pos x="48" y="69"/>
              </a:cxn>
              <a:cxn ang="0">
                <a:pos x="44" y="75"/>
              </a:cxn>
              <a:cxn ang="0">
                <a:pos x="38" y="80"/>
              </a:cxn>
              <a:cxn ang="0">
                <a:pos x="35" y="82"/>
              </a:cxn>
              <a:cxn ang="0">
                <a:pos x="27" y="83"/>
              </a:cxn>
              <a:cxn ang="0">
                <a:pos x="22" y="85"/>
              </a:cxn>
              <a:cxn ang="0">
                <a:pos x="0" y="85"/>
              </a:cxn>
              <a:cxn ang="0">
                <a:pos x="0" y="0"/>
              </a:cxn>
              <a:cxn ang="0">
                <a:pos x="13" y="71"/>
              </a:cxn>
              <a:cxn ang="0">
                <a:pos x="20" y="71"/>
              </a:cxn>
              <a:cxn ang="0">
                <a:pos x="25" y="69"/>
              </a:cxn>
              <a:cxn ang="0">
                <a:pos x="29" y="67"/>
              </a:cxn>
              <a:cxn ang="0">
                <a:pos x="33" y="66"/>
              </a:cxn>
              <a:cxn ang="0">
                <a:pos x="35" y="62"/>
              </a:cxn>
              <a:cxn ang="0">
                <a:pos x="37" y="57"/>
              </a:cxn>
              <a:cxn ang="0">
                <a:pos x="38" y="53"/>
              </a:cxn>
              <a:cxn ang="0">
                <a:pos x="38" y="48"/>
              </a:cxn>
              <a:cxn ang="0">
                <a:pos x="38" y="43"/>
              </a:cxn>
              <a:cxn ang="0">
                <a:pos x="38" y="37"/>
              </a:cxn>
              <a:cxn ang="0">
                <a:pos x="38" y="32"/>
              </a:cxn>
              <a:cxn ang="0">
                <a:pos x="37" y="28"/>
              </a:cxn>
              <a:cxn ang="0">
                <a:pos x="35" y="23"/>
              </a:cxn>
              <a:cxn ang="0">
                <a:pos x="33" y="19"/>
              </a:cxn>
              <a:cxn ang="0">
                <a:pos x="29" y="16"/>
              </a:cxn>
              <a:cxn ang="0">
                <a:pos x="25" y="14"/>
              </a:cxn>
              <a:cxn ang="0">
                <a:pos x="20" y="14"/>
              </a:cxn>
              <a:cxn ang="0">
                <a:pos x="13" y="14"/>
              </a:cxn>
              <a:cxn ang="0">
                <a:pos x="13" y="71"/>
              </a:cxn>
            </a:cxnLst>
            <a:rect l="0" t="0" r="r" b="b"/>
            <a:pathLst>
              <a:path w="51" h="85">
                <a:moveTo>
                  <a:pt x="0" y="0"/>
                </a:moveTo>
                <a:lnTo>
                  <a:pt x="22" y="0"/>
                </a:lnTo>
                <a:lnTo>
                  <a:pt x="27" y="2"/>
                </a:lnTo>
                <a:lnTo>
                  <a:pt x="35" y="3"/>
                </a:lnTo>
                <a:lnTo>
                  <a:pt x="38" y="5"/>
                </a:lnTo>
                <a:lnTo>
                  <a:pt x="44" y="10"/>
                </a:lnTo>
                <a:lnTo>
                  <a:pt x="48" y="16"/>
                </a:lnTo>
                <a:lnTo>
                  <a:pt x="50" y="23"/>
                </a:lnTo>
                <a:lnTo>
                  <a:pt x="51" y="32"/>
                </a:lnTo>
                <a:lnTo>
                  <a:pt x="51" y="43"/>
                </a:lnTo>
                <a:lnTo>
                  <a:pt x="51" y="53"/>
                </a:lnTo>
                <a:lnTo>
                  <a:pt x="50" y="62"/>
                </a:lnTo>
                <a:lnTo>
                  <a:pt x="48" y="69"/>
                </a:lnTo>
                <a:lnTo>
                  <a:pt x="44" y="75"/>
                </a:lnTo>
                <a:lnTo>
                  <a:pt x="38" y="80"/>
                </a:lnTo>
                <a:lnTo>
                  <a:pt x="35" y="82"/>
                </a:lnTo>
                <a:lnTo>
                  <a:pt x="27" y="83"/>
                </a:lnTo>
                <a:lnTo>
                  <a:pt x="22" y="85"/>
                </a:lnTo>
                <a:lnTo>
                  <a:pt x="0" y="85"/>
                </a:lnTo>
                <a:lnTo>
                  <a:pt x="0" y="0"/>
                </a:lnTo>
                <a:close/>
                <a:moveTo>
                  <a:pt x="13" y="71"/>
                </a:moveTo>
                <a:lnTo>
                  <a:pt x="20" y="71"/>
                </a:lnTo>
                <a:lnTo>
                  <a:pt x="25" y="69"/>
                </a:lnTo>
                <a:lnTo>
                  <a:pt x="29" y="67"/>
                </a:lnTo>
                <a:lnTo>
                  <a:pt x="33" y="66"/>
                </a:lnTo>
                <a:lnTo>
                  <a:pt x="35" y="62"/>
                </a:lnTo>
                <a:lnTo>
                  <a:pt x="37" y="57"/>
                </a:lnTo>
                <a:lnTo>
                  <a:pt x="38" y="53"/>
                </a:lnTo>
                <a:lnTo>
                  <a:pt x="38" y="48"/>
                </a:lnTo>
                <a:lnTo>
                  <a:pt x="38" y="43"/>
                </a:lnTo>
                <a:lnTo>
                  <a:pt x="38" y="37"/>
                </a:lnTo>
                <a:lnTo>
                  <a:pt x="38" y="32"/>
                </a:lnTo>
                <a:lnTo>
                  <a:pt x="37" y="28"/>
                </a:lnTo>
                <a:lnTo>
                  <a:pt x="35" y="23"/>
                </a:lnTo>
                <a:lnTo>
                  <a:pt x="33" y="19"/>
                </a:lnTo>
                <a:lnTo>
                  <a:pt x="29" y="16"/>
                </a:lnTo>
                <a:lnTo>
                  <a:pt x="25" y="14"/>
                </a:lnTo>
                <a:lnTo>
                  <a:pt x="20" y="14"/>
                </a:lnTo>
                <a:lnTo>
                  <a:pt x="13" y="14"/>
                </a:lnTo>
                <a:lnTo>
                  <a:pt x="13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6" name="Freeform 16"/>
          <p:cNvSpPr>
            <a:spLocks/>
          </p:cNvSpPr>
          <p:nvPr userDrawn="1"/>
        </p:nvSpPr>
        <p:spPr bwMode="auto">
          <a:xfrm>
            <a:off x="2455863" y="6556375"/>
            <a:ext cx="84137" cy="185738"/>
          </a:xfrm>
          <a:custGeom>
            <a:avLst/>
            <a:gdLst/>
            <a:ahLst/>
            <a:cxnLst>
              <a:cxn ang="0">
                <a:pos x="0" y="117"/>
              </a:cxn>
              <a:cxn ang="0">
                <a:pos x="0" y="0"/>
              </a:cxn>
              <a:cxn ang="0">
                <a:pos x="18" y="0"/>
              </a:cxn>
              <a:cxn ang="0">
                <a:pos x="18" y="98"/>
              </a:cxn>
              <a:cxn ang="0">
                <a:pos x="53" y="98"/>
              </a:cxn>
              <a:cxn ang="0">
                <a:pos x="53" y="117"/>
              </a:cxn>
              <a:cxn ang="0">
                <a:pos x="0" y="117"/>
              </a:cxn>
            </a:cxnLst>
            <a:rect l="0" t="0" r="r" b="b"/>
            <a:pathLst>
              <a:path w="53" h="117">
                <a:moveTo>
                  <a:pt x="0" y="117"/>
                </a:moveTo>
                <a:lnTo>
                  <a:pt x="0" y="0"/>
                </a:lnTo>
                <a:lnTo>
                  <a:pt x="18" y="0"/>
                </a:lnTo>
                <a:lnTo>
                  <a:pt x="18" y="98"/>
                </a:lnTo>
                <a:lnTo>
                  <a:pt x="53" y="98"/>
                </a:lnTo>
                <a:lnTo>
                  <a:pt x="53" y="117"/>
                </a:lnTo>
                <a:lnTo>
                  <a:pt x="0" y="11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7" name="Freeform 17"/>
          <p:cNvSpPr>
            <a:spLocks/>
          </p:cNvSpPr>
          <p:nvPr userDrawn="1"/>
        </p:nvSpPr>
        <p:spPr bwMode="auto">
          <a:xfrm>
            <a:off x="2667000" y="6607175"/>
            <a:ext cx="65088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" y="0"/>
              </a:cxn>
              <a:cxn ang="0">
                <a:pos x="41" y="14"/>
              </a:cxn>
              <a:cxn ang="0">
                <a:pos x="13" y="14"/>
              </a:cxn>
              <a:cxn ang="0">
                <a:pos x="13" y="34"/>
              </a:cxn>
              <a:cxn ang="0">
                <a:pos x="39" y="34"/>
              </a:cxn>
              <a:cxn ang="0">
                <a:pos x="39" y="48"/>
              </a:cxn>
              <a:cxn ang="0">
                <a:pos x="13" y="48"/>
              </a:cxn>
              <a:cxn ang="0">
                <a:pos x="13" y="71"/>
              </a:cxn>
              <a:cxn ang="0">
                <a:pos x="41" y="71"/>
              </a:cxn>
              <a:cxn ang="0">
                <a:pos x="41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1" h="85">
                <a:moveTo>
                  <a:pt x="0" y="0"/>
                </a:moveTo>
                <a:lnTo>
                  <a:pt x="41" y="0"/>
                </a:lnTo>
                <a:lnTo>
                  <a:pt x="41" y="14"/>
                </a:lnTo>
                <a:lnTo>
                  <a:pt x="13" y="14"/>
                </a:lnTo>
                <a:lnTo>
                  <a:pt x="13" y="34"/>
                </a:lnTo>
                <a:lnTo>
                  <a:pt x="39" y="34"/>
                </a:lnTo>
                <a:lnTo>
                  <a:pt x="39" y="48"/>
                </a:lnTo>
                <a:lnTo>
                  <a:pt x="13" y="48"/>
                </a:lnTo>
                <a:lnTo>
                  <a:pt x="13" y="71"/>
                </a:lnTo>
                <a:lnTo>
                  <a:pt x="41" y="71"/>
                </a:lnTo>
                <a:lnTo>
                  <a:pt x="41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8" name="Freeform 18"/>
          <p:cNvSpPr>
            <a:spLocks noEditPoints="1"/>
          </p:cNvSpPr>
          <p:nvPr userDrawn="1"/>
        </p:nvSpPr>
        <p:spPr bwMode="auto">
          <a:xfrm>
            <a:off x="2822575" y="6607175"/>
            <a:ext cx="96838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24" y="0"/>
              </a:cxn>
              <a:cxn ang="0">
                <a:pos x="39" y="0"/>
              </a:cxn>
              <a:cxn ang="0">
                <a:pos x="61" y="85"/>
              </a:cxn>
              <a:cxn ang="0">
                <a:pos x="46" y="85"/>
              </a:cxn>
              <a:cxn ang="0">
                <a:pos x="43" y="67"/>
              </a:cxn>
              <a:cxn ang="0">
                <a:pos x="18" y="67"/>
              </a:cxn>
              <a:cxn ang="0">
                <a:pos x="13" y="85"/>
              </a:cxn>
              <a:cxn ang="0">
                <a:pos x="0" y="85"/>
              </a:cxn>
              <a:cxn ang="0">
                <a:pos x="39" y="53"/>
              </a:cxn>
              <a:cxn ang="0">
                <a:pos x="31" y="16"/>
              </a:cxn>
              <a:cxn ang="0">
                <a:pos x="31" y="16"/>
              </a:cxn>
              <a:cxn ang="0">
                <a:pos x="22" y="53"/>
              </a:cxn>
              <a:cxn ang="0">
                <a:pos x="39" y="53"/>
              </a:cxn>
            </a:cxnLst>
            <a:rect l="0" t="0" r="r" b="b"/>
            <a:pathLst>
              <a:path w="61" h="85">
                <a:moveTo>
                  <a:pt x="0" y="85"/>
                </a:moveTo>
                <a:lnTo>
                  <a:pt x="24" y="0"/>
                </a:lnTo>
                <a:lnTo>
                  <a:pt x="39" y="0"/>
                </a:lnTo>
                <a:lnTo>
                  <a:pt x="61" y="85"/>
                </a:lnTo>
                <a:lnTo>
                  <a:pt x="46" y="85"/>
                </a:lnTo>
                <a:lnTo>
                  <a:pt x="43" y="67"/>
                </a:lnTo>
                <a:lnTo>
                  <a:pt x="18" y="67"/>
                </a:lnTo>
                <a:lnTo>
                  <a:pt x="13" y="85"/>
                </a:lnTo>
                <a:lnTo>
                  <a:pt x="0" y="85"/>
                </a:lnTo>
                <a:close/>
                <a:moveTo>
                  <a:pt x="39" y="53"/>
                </a:moveTo>
                <a:lnTo>
                  <a:pt x="31" y="16"/>
                </a:lnTo>
                <a:lnTo>
                  <a:pt x="31" y="16"/>
                </a:lnTo>
                <a:lnTo>
                  <a:pt x="22" y="53"/>
                </a:lnTo>
                <a:lnTo>
                  <a:pt x="39" y="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699" name="Freeform 19"/>
          <p:cNvSpPr>
            <a:spLocks noEditPoints="1"/>
          </p:cNvSpPr>
          <p:nvPr userDrawn="1"/>
        </p:nvSpPr>
        <p:spPr bwMode="auto">
          <a:xfrm>
            <a:off x="3009900" y="6607175"/>
            <a:ext cx="82550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" y="0"/>
              </a:cxn>
              <a:cxn ang="0">
                <a:pos x="28" y="2"/>
              </a:cxn>
              <a:cxn ang="0">
                <a:pos x="36" y="3"/>
              </a:cxn>
              <a:cxn ang="0">
                <a:pos x="39" y="5"/>
              </a:cxn>
              <a:cxn ang="0">
                <a:pos x="45" y="10"/>
              </a:cxn>
              <a:cxn ang="0">
                <a:pos x="49" y="16"/>
              </a:cxn>
              <a:cxn ang="0">
                <a:pos x="50" y="23"/>
              </a:cxn>
              <a:cxn ang="0">
                <a:pos x="52" y="32"/>
              </a:cxn>
              <a:cxn ang="0">
                <a:pos x="52" y="43"/>
              </a:cxn>
              <a:cxn ang="0">
                <a:pos x="52" y="53"/>
              </a:cxn>
              <a:cxn ang="0">
                <a:pos x="50" y="62"/>
              </a:cxn>
              <a:cxn ang="0">
                <a:pos x="49" y="69"/>
              </a:cxn>
              <a:cxn ang="0">
                <a:pos x="45" y="75"/>
              </a:cxn>
              <a:cxn ang="0">
                <a:pos x="39" y="80"/>
              </a:cxn>
              <a:cxn ang="0">
                <a:pos x="36" y="82"/>
              </a:cxn>
              <a:cxn ang="0">
                <a:pos x="28" y="83"/>
              </a:cxn>
              <a:cxn ang="0">
                <a:pos x="21" y="85"/>
              </a:cxn>
              <a:cxn ang="0">
                <a:pos x="0" y="85"/>
              </a:cxn>
              <a:cxn ang="0">
                <a:pos x="0" y="0"/>
              </a:cxn>
              <a:cxn ang="0">
                <a:pos x="13" y="71"/>
              </a:cxn>
              <a:cxn ang="0">
                <a:pos x="21" y="71"/>
              </a:cxn>
              <a:cxn ang="0">
                <a:pos x="26" y="69"/>
              </a:cxn>
              <a:cxn ang="0">
                <a:pos x="30" y="67"/>
              </a:cxn>
              <a:cxn ang="0">
                <a:pos x="34" y="66"/>
              </a:cxn>
              <a:cxn ang="0">
                <a:pos x="36" y="62"/>
              </a:cxn>
              <a:cxn ang="0">
                <a:pos x="37" y="57"/>
              </a:cxn>
              <a:cxn ang="0">
                <a:pos x="37" y="53"/>
              </a:cxn>
              <a:cxn ang="0">
                <a:pos x="39" y="48"/>
              </a:cxn>
              <a:cxn ang="0">
                <a:pos x="39" y="43"/>
              </a:cxn>
              <a:cxn ang="0">
                <a:pos x="39" y="37"/>
              </a:cxn>
              <a:cxn ang="0">
                <a:pos x="37" y="32"/>
              </a:cxn>
              <a:cxn ang="0">
                <a:pos x="37" y="28"/>
              </a:cxn>
              <a:cxn ang="0">
                <a:pos x="36" y="23"/>
              </a:cxn>
              <a:cxn ang="0">
                <a:pos x="34" y="19"/>
              </a:cxn>
              <a:cxn ang="0">
                <a:pos x="30" y="16"/>
              </a:cxn>
              <a:cxn ang="0">
                <a:pos x="26" y="14"/>
              </a:cxn>
              <a:cxn ang="0">
                <a:pos x="21" y="14"/>
              </a:cxn>
              <a:cxn ang="0">
                <a:pos x="13" y="14"/>
              </a:cxn>
              <a:cxn ang="0">
                <a:pos x="13" y="71"/>
              </a:cxn>
            </a:cxnLst>
            <a:rect l="0" t="0" r="r" b="b"/>
            <a:pathLst>
              <a:path w="52" h="85">
                <a:moveTo>
                  <a:pt x="0" y="0"/>
                </a:moveTo>
                <a:lnTo>
                  <a:pt x="21" y="0"/>
                </a:lnTo>
                <a:lnTo>
                  <a:pt x="28" y="2"/>
                </a:lnTo>
                <a:lnTo>
                  <a:pt x="36" y="3"/>
                </a:lnTo>
                <a:lnTo>
                  <a:pt x="39" y="5"/>
                </a:lnTo>
                <a:lnTo>
                  <a:pt x="45" y="10"/>
                </a:lnTo>
                <a:lnTo>
                  <a:pt x="49" y="16"/>
                </a:lnTo>
                <a:lnTo>
                  <a:pt x="50" y="23"/>
                </a:lnTo>
                <a:lnTo>
                  <a:pt x="52" y="32"/>
                </a:lnTo>
                <a:lnTo>
                  <a:pt x="52" y="43"/>
                </a:lnTo>
                <a:lnTo>
                  <a:pt x="52" y="53"/>
                </a:lnTo>
                <a:lnTo>
                  <a:pt x="50" y="62"/>
                </a:lnTo>
                <a:lnTo>
                  <a:pt x="49" y="69"/>
                </a:lnTo>
                <a:lnTo>
                  <a:pt x="45" y="75"/>
                </a:lnTo>
                <a:lnTo>
                  <a:pt x="39" y="80"/>
                </a:lnTo>
                <a:lnTo>
                  <a:pt x="36" y="82"/>
                </a:lnTo>
                <a:lnTo>
                  <a:pt x="28" y="83"/>
                </a:lnTo>
                <a:lnTo>
                  <a:pt x="21" y="85"/>
                </a:lnTo>
                <a:lnTo>
                  <a:pt x="0" y="85"/>
                </a:lnTo>
                <a:lnTo>
                  <a:pt x="0" y="0"/>
                </a:lnTo>
                <a:close/>
                <a:moveTo>
                  <a:pt x="13" y="71"/>
                </a:moveTo>
                <a:lnTo>
                  <a:pt x="21" y="71"/>
                </a:lnTo>
                <a:lnTo>
                  <a:pt x="26" y="69"/>
                </a:lnTo>
                <a:lnTo>
                  <a:pt x="30" y="67"/>
                </a:lnTo>
                <a:lnTo>
                  <a:pt x="34" y="66"/>
                </a:lnTo>
                <a:lnTo>
                  <a:pt x="36" y="62"/>
                </a:lnTo>
                <a:lnTo>
                  <a:pt x="37" y="57"/>
                </a:lnTo>
                <a:lnTo>
                  <a:pt x="37" y="53"/>
                </a:lnTo>
                <a:lnTo>
                  <a:pt x="39" y="48"/>
                </a:lnTo>
                <a:lnTo>
                  <a:pt x="39" y="43"/>
                </a:lnTo>
                <a:lnTo>
                  <a:pt x="39" y="37"/>
                </a:lnTo>
                <a:lnTo>
                  <a:pt x="37" y="32"/>
                </a:lnTo>
                <a:lnTo>
                  <a:pt x="37" y="28"/>
                </a:lnTo>
                <a:lnTo>
                  <a:pt x="36" y="23"/>
                </a:lnTo>
                <a:lnTo>
                  <a:pt x="34" y="19"/>
                </a:lnTo>
                <a:lnTo>
                  <a:pt x="30" y="16"/>
                </a:lnTo>
                <a:lnTo>
                  <a:pt x="26" y="14"/>
                </a:lnTo>
                <a:lnTo>
                  <a:pt x="21" y="14"/>
                </a:lnTo>
                <a:lnTo>
                  <a:pt x="13" y="14"/>
                </a:lnTo>
                <a:lnTo>
                  <a:pt x="13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0" name="Freeform 20"/>
          <p:cNvSpPr>
            <a:spLocks/>
          </p:cNvSpPr>
          <p:nvPr userDrawn="1"/>
        </p:nvSpPr>
        <p:spPr bwMode="auto">
          <a:xfrm>
            <a:off x="3189288" y="6607175"/>
            <a:ext cx="682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" y="0"/>
              </a:cxn>
              <a:cxn ang="0">
                <a:pos x="41" y="14"/>
              </a:cxn>
              <a:cxn ang="0">
                <a:pos x="13" y="14"/>
              </a:cxn>
              <a:cxn ang="0">
                <a:pos x="13" y="34"/>
              </a:cxn>
              <a:cxn ang="0">
                <a:pos x="39" y="34"/>
              </a:cxn>
              <a:cxn ang="0">
                <a:pos x="39" y="48"/>
              </a:cxn>
              <a:cxn ang="0">
                <a:pos x="13" y="48"/>
              </a:cxn>
              <a:cxn ang="0">
                <a:pos x="13" y="71"/>
              </a:cxn>
              <a:cxn ang="0">
                <a:pos x="43" y="71"/>
              </a:cxn>
              <a:cxn ang="0">
                <a:pos x="43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3" h="85">
                <a:moveTo>
                  <a:pt x="0" y="0"/>
                </a:moveTo>
                <a:lnTo>
                  <a:pt x="41" y="0"/>
                </a:lnTo>
                <a:lnTo>
                  <a:pt x="41" y="14"/>
                </a:lnTo>
                <a:lnTo>
                  <a:pt x="13" y="14"/>
                </a:lnTo>
                <a:lnTo>
                  <a:pt x="13" y="34"/>
                </a:lnTo>
                <a:lnTo>
                  <a:pt x="39" y="34"/>
                </a:lnTo>
                <a:lnTo>
                  <a:pt x="39" y="48"/>
                </a:lnTo>
                <a:lnTo>
                  <a:pt x="13" y="48"/>
                </a:lnTo>
                <a:lnTo>
                  <a:pt x="13" y="71"/>
                </a:lnTo>
                <a:lnTo>
                  <a:pt x="43" y="71"/>
                </a:lnTo>
                <a:lnTo>
                  <a:pt x="43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1" name="Freeform 21"/>
          <p:cNvSpPr>
            <a:spLocks noEditPoints="1"/>
          </p:cNvSpPr>
          <p:nvPr userDrawn="1"/>
        </p:nvSpPr>
        <p:spPr bwMode="auto">
          <a:xfrm>
            <a:off x="3354388" y="6607175"/>
            <a:ext cx="79375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26" y="0"/>
              </a:cxn>
              <a:cxn ang="0">
                <a:pos x="35" y="2"/>
              </a:cxn>
              <a:cxn ang="0">
                <a:pos x="41" y="5"/>
              </a:cxn>
              <a:cxn ang="0">
                <a:pos x="46" y="12"/>
              </a:cxn>
              <a:cxn ang="0">
                <a:pos x="48" y="23"/>
              </a:cxn>
              <a:cxn ang="0">
                <a:pos x="46" y="30"/>
              </a:cxn>
              <a:cxn ang="0">
                <a:pos x="44" y="35"/>
              </a:cxn>
              <a:cxn ang="0">
                <a:pos x="41" y="41"/>
              </a:cxn>
              <a:cxn ang="0">
                <a:pos x="35" y="43"/>
              </a:cxn>
              <a:cxn ang="0">
                <a:pos x="39" y="44"/>
              </a:cxn>
              <a:cxn ang="0">
                <a:pos x="42" y="48"/>
              </a:cxn>
              <a:cxn ang="0">
                <a:pos x="44" y="53"/>
              </a:cxn>
              <a:cxn ang="0">
                <a:pos x="46" y="60"/>
              </a:cxn>
              <a:cxn ang="0">
                <a:pos x="46" y="67"/>
              </a:cxn>
              <a:cxn ang="0">
                <a:pos x="48" y="73"/>
              </a:cxn>
              <a:cxn ang="0">
                <a:pos x="48" y="78"/>
              </a:cxn>
              <a:cxn ang="0">
                <a:pos x="50" y="83"/>
              </a:cxn>
              <a:cxn ang="0">
                <a:pos x="35" y="85"/>
              </a:cxn>
              <a:cxn ang="0">
                <a:pos x="35" y="78"/>
              </a:cxn>
              <a:cxn ang="0">
                <a:pos x="33" y="73"/>
              </a:cxn>
              <a:cxn ang="0">
                <a:pos x="33" y="67"/>
              </a:cxn>
              <a:cxn ang="0">
                <a:pos x="33" y="62"/>
              </a:cxn>
              <a:cxn ang="0">
                <a:pos x="33" y="59"/>
              </a:cxn>
              <a:cxn ang="0">
                <a:pos x="31" y="55"/>
              </a:cxn>
              <a:cxn ang="0">
                <a:pos x="29" y="51"/>
              </a:cxn>
              <a:cxn ang="0">
                <a:pos x="28" y="51"/>
              </a:cxn>
              <a:cxn ang="0">
                <a:pos x="13" y="85"/>
              </a:cxn>
              <a:cxn ang="0">
                <a:pos x="24" y="37"/>
              </a:cxn>
              <a:cxn ang="0">
                <a:pos x="28" y="35"/>
              </a:cxn>
              <a:cxn ang="0">
                <a:pos x="31" y="34"/>
              </a:cxn>
              <a:cxn ang="0">
                <a:pos x="33" y="30"/>
              </a:cxn>
              <a:cxn ang="0">
                <a:pos x="33" y="25"/>
              </a:cxn>
              <a:cxn ang="0">
                <a:pos x="33" y="19"/>
              </a:cxn>
              <a:cxn ang="0">
                <a:pos x="31" y="18"/>
              </a:cxn>
              <a:cxn ang="0">
                <a:pos x="28" y="14"/>
              </a:cxn>
              <a:cxn ang="0">
                <a:pos x="24" y="14"/>
              </a:cxn>
              <a:cxn ang="0">
                <a:pos x="13" y="37"/>
              </a:cxn>
            </a:cxnLst>
            <a:rect l="0" t="0" r="r" b="b"/>
            <a:pathLst>
              <a:path w="50" h="85">
                <a:moveTo>
                  <a:pt x="13" y="85"/>
                </a:moveTo>
                <a:lnTo>
                  <a:pt x="0" y="85"/>
                </a:lnTo>
                <a:lnTo>
                  <a:pt x="0" y="0"/>
                </a:lnTo>
                <a:lnTo>
                  <a:pt x="26" y="0"/>
                </a:lnTo>
                <a:lnTo>
                  <a:pt x="29" y="0"/>
                </a:lnTo>
                <a:lnTo>
                  <a:pt x="35" y="2"/>
                </a:lnTo>
                <a:lnTo>
                  <a:pt x="39" y="3"/>
                </a:lnTo>
                <a:lnTo>
                  <a:pt x="41" y="5"/>
                </a:lnTo>
                <a:lnTo>
                  <a:pt x="44" y="7"/>
                </a:lnTo>
                <a:lnTo>
                  <a:pt x="46" y="12"/>
                </a:lnTo>
                <a:lnTo>
                  <a:pt x="48" y="16"/>
                </a:lnTo>
                <a:lnTo>
                  <a:pt x="48" y="23"/>
                </a:lnTo>
                <a:lnTo>
                  <a:pt x="48" y="27"/>
                </a:lnTo>
                <a:lnTo>
                  <a:pt x="46" y="30"/>
                </a:lnTo>
                <a:lnTo>
                  <a:pt x="46" y="34"/>
                </a:lnTo>
                <a:lnTo>
                  <a:pt x="44" y="35"/>
                </a:lnTo>
                <a:lnTo>
                  <a:pt x="42" y="37"/>
                </a:lnTo>
                <a:lnTo>
                  <a:pt x="41" y="41"/>
                </a:lnTo>
                <a:lnTo>
                  <a:pt x="37" y="41"/>
                </a:lnTo>
                <a:lnTo>
                  <a:pt x="35" y="43"/>
                </a:lnTo>
                <a:lnTo>
                  <a:pt x="35" y="43"/>
                </a:lnTo>
                <a:lnTo>
                  <a:pt x="39" y="44"/>
                </a:lnTo>
                <a:lnTo>
                  <a:pt x="41" y="46"/>
                </a:lnTo>
                <a:lnTo>
                  <a:pt x="42" y="48"/>
                </a:lnTo>
                <a:lnTo>
                  <a:pt x="44" y="50"/>
                </a:lnTo>
                <a:lnTo>
                  <a:pt x="44" y="53"/>
                </a:lnTo>
                <a:lnTo>
                  <a:pt x="46" y="57"/>
                </a:lnTo>
                <a:lnTo>
                  <a:pt x="46" y="60"/>
                </a:lnTo>
                <a:lnTo>
                  <a:pt x="46" y="64"/>
                </a:lnTo>
                <a:lnTo>
                  <a:pt x="46" y="67"/>
                </a:lnTo>
                <a:lnTo>
                  <a:pt x="46" y="69"/>
                </a:lnTo>
                <a:lnTo>
                  <a:pt x="48" y="73"/>
                </a:lnTo>
                <a:lnTo>
                  <a:pt x="48" y="75"/>
                </a:lnTo>
                <a:lnTo>
                  <a:pt x="48" y="78"/>
                </a:lnTo>
                <a:lnTo>
                  <a:pt x="48" y="80"/>
                </a:lnTo>
                <a:lnTo>
                  <a:pt x="50" y="83"/>
                </a:lnTo>
                <a:lnTo>
                  <a:pt x="50" y="85"/>
                </a:lnTo>
                <a:lnTo>
                  <a:pt x="35" y="85"/>
                </a:lnTo>
                <a:lnTo>
                  <a:pt x="35" y="82"/>
                </a:lnTo>
                <a:lnTo>
                  <a:pt x="35" y="78"/>
                </a:lnTo>
                <a:lnTo>
                  <a:pt x="35" y="76"/>
                </a:lnTo>
                <a:lnTo>
                  <a:pt x="33" y="73"/>
                </a:lnTo>
                <a:lnTo>
                  <a:pt x="33" y="71"/>
                </a:lnTo>
                <a:lnTo>
                  <a:pt x="33" y="67"/>
                </a:lnTo>
                <a:lnTo>
                  <a:pt x="33" y="64"/>
                </a:lnTo>
                <a:lnTo>
                  <a:pt x="33" y="62"/>
                </a:lnTo>
                <a:lnTo>
                  <a:pt x="33" y="60"/>
                </a:lnTo>
                <a:lnTo>
                  <a:pt x="33" y="59"/>
                </a:lnTo>
                <a:lnTo>
                  <a:pt x="31" y="57"/>
                </a:lnTo>
                <a:lnTo>
                  <a:pt x="31" y="55"/>
                </a:lnTo>
                <a:lnTo>
                  <a:pt x="31" y="53"/>
                </a:lnTo>
                <a:lnTo>
                  <a:pt x="29" y="51"/>
                </a:lnTo>
                <a:lnTo>
                  <a:pt x="29" y="51"/>
                </a:lnTo>
                <a:lnTo>
                  <a:pt x="28" y="51"/>
                </a:lnTo>
                <a:lnTo>
                  <a:pt x="13" y="51"/>
                </a:lnTo>
                <a:lnTo>
                  <a:pt x="13" y="85"/>
                </a:lnTo>
                <a:close/>
                <a:moveTo>
                  <a:pt x="13" y="37"/>
                </a:moveTo>
                <a:lnTo>
                  <a:pt x="24" y="37"/>
                </a:lnTo>
                <a:lnTo>
                  <a:pt x="26" y="37"/>
                </a:lnTo>
                <a:lnTo>
                  <a:pt x="28" y="35"/>
                </a:lnTo>
                <a:lnTo>
                  <a:pt x="29" y="35"/>
                </a:lnTo>
                <a:lnTo>
                  <a:pt x="31" y="34"/>
                </a:lnTo>
                <a:lnTo>
                  <a:pt x="33" y="32"/>
                </a:lnTo>
                <a:lnTo>
                  <a:pt x="33" y="30"/>
                </a:lnTo>
                <a:lnTo>
                  <a:pt x="33" y="28"/>
                </a:lnTo>
                <a:lnTo>
                  <a:pt x="33" y="25"/>
                </a:lnTo>
                <a:lnTo>
                  <a:pt x="33" y="23"/>
                </a:lnTo>
                <a:lnTo>
                  <a:pt x="33" y="19"/>
                </a:lnTo>
                <a:lnTo>
                  <a:pt x="33" y="18"/>
                </a:lnTo>
                <a:lnTo>
                  <a:pt x="31" y="18"/>
                </a:lnTo>
                <a:lnTo>
                  <a:pt x="29" y="16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13" y="14"/>
                </a:lnTo>
                <a:lnTo>
                  <a:pt x="13" y="3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2" name="Rectangle 22"/>
          <p:cNvSpPr>
            <a:spLocks noChangeArrowheads="1"/>
          </p:cNvSpPr>
          <p:nvPr userDrawn="1"/>
        </p:nvSpPr>
        <p:spPr bwMode="auto">
          <a:xfrm>
            <a:off x="3694113" y="6556375"/>
            <a:ext cx="30162" cy="1857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3" name="Freeform 23"/>
          <p:cNvSpPr>
            <a:spLocks/>
          </p:cNvSpPr>
          <p:nvPr userDrawn="1"/>
        </p:nvSpPr>
        <p:spPr bwMode="auto">
          <a:xfrm>
            <a:off x="3856038" y="6607175"/>
            <a:ext cx="88900" cy="134938"/>
          </a:xfrm>
          <a:custGeom>
            <a:avLst/>
            <a:gdLst/>
            <a:ahLst/>
            <a:cxnLst>
              <a:cxn ang="0">
                <a:pos x="37" y="85"/>
              </a:cxn>
              <a:cxn ang="0">
                <a:pos x="13" y="14"/>
              </a:cxn>
              <a:cxn ang="0">
                <a:pos x="13" y="14"/>
              </a:cxn>
              <a:cxn ang="0">
                <a:pos x="13" y="85"/>
              </a:cxn>
              <a:cxn ang="0">
                <a:pos x="0" y="85"/>
              </a:cxn>
              <a:cxn ang="0">
                <a:pos x="0" y="0"/>
              </a:cxn>
              <a:cxn ang="0">
                <a:pos x="19" y="0"/>
              </a:cxn>
              <a:cxn ang="0">
                <a:pos x="43" y="67"/>
              </a:cxn>
              <a:cxn ang="0">
                <a:pos x="43" y="66"/>
              </a:cxn>
              <a:cxn ang="0">
                <a:pos x="43" y="0"/>
              </a:cxn>
              <a:cxn ang="0">
                <a:pos x="56" y="0"/>
              </a:cxn>
              <a:cxn ang="0">
                <a:pos x="56" y="85"/>
              </a:cxn>
              <a:cxn ang="0">
                <a:pos x="37" y="85"/>
              </a:cxn>
            </a:cxnLst>
            <a:rect l="0" t="0" r="r" b="b"/>
            <a:pathLst>
              <a:path w="56" h="85">
                <a:moveTo>
                  <a:pt x="37" y="85"/>
                </a:moveTo>
                <a:lnTo>
                  <a:pt x="13" y="14"/>
                </a:lnTo>
                <a:lnTo>
                  <a:pt x="13" y="14"/>
                </a:lnTo>
                <a:lnTo>
                  <a:pt x="13" y="85"/>
                </a:lnTo>
                <a:lnTo>
                  <a:pt x="0" y="85"/>
                </a:lnTo>
                <a:lnTo>
                  <a:pt x="0" y="0"/>
                </a:lnTo>
                <a:lnTo>
                  <a:pt x="19" y="0"/>
                </a:lnTo>
                <a:lnTo>
                  <a:pt x="43" y="67"/>
                </a:lnTo>
                <a:lnTo>
                  <a:pt x="43" y="66"/>
                </a:lnTo>
                <a:lnTo>
                  <a:pt x="43" y="0"/>
                </a:lnTo>
                <a:lnTo>
                  <a:pt x="56" y="0"/>
                </a:lnTo>
                <a:lnTo>
                  <a:pt x="56" y="85"/>
                </a:lnTo>
                <a:lnTo>
                  <a:pt x="37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4" name="Freeform 24"/>
          <p:cNvSpPr>
            <a:spLocks noEditPoints="1"/>
          </p:cNvSpPr>
          <p:nvPr userDrawn="1"/>
        </p:nvSpPr>
        <p:spPr bwMode="auto">
          <a:xfrm>
            <a:off x="4211638" y="6556375"/>
            <a:ext cx="111125" cy="185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" y="0"/>
              </a:cxn>
              <a:cxn ang="0">
                <a:pos x="37" y="2"/>
              </a:cxn>
              <a:cxn ang="0">
                <a:pos x="46" y="3"/>
              </a:cxn>
              <a:cxn ang="0">
                <a:pos x="54" y="9"/>
              </a:cxn>
              <a:cxn ang="0">
                <a:pos x="59" y="14"/>
              </a:cxn>
              <a:cxn ang="0">
                <a:pos x="65" y="23"/>
              </a:cxn>
              <a:cxn ang="0">
                <a:pos x="69" y="32"/>
              </a:cxn>
              <a:cxn ang="0">
                <a:pos x="70" y="44"/>
              </a:cxn>
              <a:cxn ang="0">
                <a:pos x="70" y="59"/>
              </a:cxn>
              <a:cxn ang="0">
                <a:pos x="70" y="73"/>
              </a:cxn>
              <a:cxn ang="0">
                <a:pos x="69" y="85"/>
              </a:cxn>
              <a:cxn ang="0">
                <a:pos x="65" y="94"/>
              </a:cxn>
              <a:cxn ang="0">
                <a:pos x="59" y="103"/>
              </a:cxn>
              <a:cxn ang="0">
                <a:pos x="54" y="108"/>
              </a:cxn>
              <a:cxn ang="0">
                <a:pos x="46" y="114"/>
              </a:cxn>
              <a:cxn ang="0">
                <a:pos x="37" y="115"/>
              </a:cxn>
              <a:cxn ang="0">
                <a:pos x="28" y="117"/>
              </a:cxn>
              <a:cxn ang="0">
                <a:pos x="0" y="117"/>
              </a:cxn>
              <a:cxn ang="0">
                <a:pos x="0" y="0"/>
              </a:cxn>
              <a:cxn ang="0">
                <a:pos x="17" y="98"/>
              </a:cxn>
              <a:cxn ang="0">
                <a:pos x="28" y="98"/>
              </a:cxn>
              <a:cxn ang="0">
                <a:pos x="33" y="96"/>
              </a:cxn>
              <a:cxn ang="0">
                <a:pos x="41" y="94"/>
              </a:cxn>
              <a:cxn ang="0">
                <a:pos x="45" y="91"/>
              </a:cxn>
              <a:cxn ang="0">
                <a:pos x="48" y="85"/>
              </a:cxn>
              <a:cxn ang="0">
                <a:pos x="50" y="80"/>
              </a:cxn>
              <a:cxn ang="0">
                <a:pos x="52" y="73"/>
              </a:cxn>
              <a:cxn ang="0">
                <a:pos x="52" y="66"/>
              </a:cxn>
              <a:cxn ang="0">
                <a:pos x="52" y="59"/>
              </a:cxn>
              <a:cxn ang="0">
                <a:pos x="52" y="51"/>
              </a:cxn>
              <a:cxn ang="0">
                <a:pos x="52" y="44"/>
              </a:cxn>
              <a:cxn ang="0">
                <a:pos x="50" y="37"/>
              </a:cxn>
              <a:cxn ang="0">
                <a:pos x="48" y="32"/>
              </a:cxn>
              <a:cxn ang="0">
                <a:pos x="45" y="26"/>
              </a:cxn>
              <a:cxn ang="0">
                <a:pos x="41" y="23"/>
              </a:cxn>
              <a:cxn ang="0">
                <a:pos x="33" y="21"/>
              </a:cxn>
              <a:cxn ang="0">
                <a:pos x="28" y="19"/>
              </a:cxn>
              <a:cxn ang="0">
                <a:pos x="17" y="19"/>
              </a:cxn>
              <a:cxn ang="0">
                <a:pos x="17" y="98"/>
              </a:cxn>
            </a:cxnLst>
            <a:rect l="0" t="0" r="r" b="b"/>
            <a:pathLst>
              <a:path w="70" h="117">
                <a:moveTo>
                  <a:pt x="0" y="0"/>
                </a:moveTo>
                <a:lnTo>
                  <a:pt x="28" y="0"/>
                </a:lnTo>
                <a:lnTo>
                  <a:pt x="37" y="2"/>
                </a:lnTo>
                <a:lnTo>
                  <a:pt x="46" y="3"/>
                </a:lnTo>
                <a:lnTo>
                  <a:pt x="54" y="9"/>
                </a:lnTo>
                <a:lnTo>
                  <a:pt x="59" y="14"/>
                </a:lnTo>
                <a:lnTo>
                  <a:pt x="65" y="23"/>
                </a:lnTo>
                <a:lnTo>
                  <a:pt x="69" y="32"/>
                </a:lnTo>
                <a:lnTo>
                  <a:pt x="70" y="44"/>
                </a:lnTo>
                <a:lnTo>
                  <a:pt x="70" y="59"/>
                </a:lnTo>
                <a:lnTo>
                  <a:pt x="70" y="73"/>
                </a:lnTo>
                <a:lnTo>
                  <a:pt x="69" y="85"/>
                </a:lnTo>
                <a:lnTo>
                  <a:pt x="65" y="94"/>
                </a:lnTo>
                <a:lnTo>
                  <a:pt x="59" y="103"/>
                </a:lnTo>
                <a:lnTo>
                  <a:pt x="54" y="108"/>
                </a:lnTo>
                <a:lnTo>
                  <a:pt x="46" y="114"/>
                </a:lnTo>
                <a:lnTo>
                  <a:pt x="37" y="115"/>
                </a:lnTo>
                <a:lnTo>
                  <a:pt x="28" y="117"/>
                </a:lnTo>
                <a:lnTo>
                  <a:pt x="0" y="117"/>
                </a:lnTo>
                <a:lnTo>
                  <a:pt x="0" y="0"/>
                </a:lnTo>
                <a:close/>
                <a:moveTo>
                  <a:pt x="17" y="98"/>
                </a:moveTo>
                <a:lnTo>
                  <a:pt x="28" y="98"/>
                </a:lnTo>
                <a:lnTo>
                  <a:pt x="33" y="96"/>
                </a:lnTo>
                <a:lnTo>
                  <a:pt x="41" y="94"/>
                </a:lnTo>
                <a:lnTo>
                  <a:pt x="45" y="91"/>
                </a:lnTo>
                <a:lnTo>
                  <a:pt x="48" y="85"/>
                </a:lnTo>
                <a:lnTo>
                  <a:pt x="50" y="80"/>
                </a:lnTo>
                <a:lnTo>
                  <a:pt x="52" y="73"/>
                </a:lnTo>
                <a:lnTo>
                  <a:pt x="52" y="66"/>
                </a:lnTo>
                <a:lnTo>
                  <a:pt x="52" y="59"/>
                </a:lnTo>
                <a:lnTo>
                  <a:pt x="52" y="51"/>
                </a:lnTo>
                <a:lnTo>
                  <a:pt x="52" y="44"/>
                </a:lnTo>
                <a:lnTo>
                  <a:pt x="50" y="37"/>
                </a:lnTo>
                <a:lnTo>
                  <a:pt x="48" y="32"/>
                </a:lnTo>
                <a:lnTo>
                  <a:pt x="45" y="26"/>
                </a:lnTo>
                <a:lnTo>
                  <a:pt x="41" y="23"/>
                </a:lnTo>
                <a:lnTo>
                  <a:pt x="33" y="21"/>
                </a:lnTo>
                <a:lnTo>
                  <a:pt x="28" y="19"/>
                </a:lnTo>
                <a:lnTo>
                  <a:pt x="17" y="19"/>
                </a:lnTo>
                <a:lnTo>
                  <a:pt x="17" y="9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5" name="Freeform 25"/>
          <p:cNvSpPr>
            <a:spLocks/>
          </p:cNvSpPr>
          <p:nvPr userDrawn="1"/>
        </p:nvSpPr>
        <p:spPr bwMode="auto">
          <a:xfrm>
            <a:off x="4452938" y="6553200"/>
            <a:ext cx="107950" cy="192088"/>
          </a:xfrm>
          <a:custGeom>
            <a:avLst/>
            <a:gdLst/>
            <a:ahLst/>
            <a:cxnLst>
              <a:cxn ang="0">
                <a:pos x="48" y="32"/>
              </a:cxn>
              <a:cxn ang="0">
                <a:pos x="46" y="25"/>
              </a:cxn>
              <a:cxn ang="0">
                <a:pos x="42" y="21"/>
              </a:cxn>
              <a:cxn ang="0">
                <a:pos x="39" y="18"/>
              </a:cxn>
              <a:cxn ang="0">
                <a:pos x="31" y="18"/>
              </a:cxn>
              <a:cxn ang="0">
                <a:pos x="28" y="20"/>
              </a:cxn>
              <a:cxn ang="0">
                <a:pos x="24" y="23"/>
              </a:cxn>
              <a:cxn ang="0">
                <a:pos x="22" y="30"/>
              </a:cxn>
              <a:cxn ang="0">
                <a:pos x="22" y="37"/>
              </a:cxn>
              <a:cxn ang="0">
                <a:pos x="24" y="43"/>
              </a:cxn>
              <a:cxn ang="0">
                <a:pos x="29" y="46"/>
              </a:cxn>
              <a:cxn ang="0">
                <a:pos x="33" y="48"/>
              </a:cxn>
              <a:cxn ang="0">
                <a:pos x="42" y="52"/>
              </a:cxn>
              <a:cxn ang="0">
                <a:pos x="52" y="55"/>
              </a:cxn>
              <a:cxn ang="0">
                <a:pos x="63" y="62"/>
              </a:cxn>
              <a:cxn ang="0">
                <a:pos x="68" y="75"/>
              </a:cxn>
              <a:cxn ang="0">
                <a:pos x="68" y="93"/>
              </a:cxn>
              <a:cxn ang="0">
                <a:pos x="63" y="107"/>
              </a:cxn>
              <a:cxn ang="0">
                <a:pos x="52" y="116"/>
              </a:cxn>
              <a:cxn ang="0">
                <a:pos x="39" y="121"/>
              </a:cxn>
              <a:cxn ang="0">
                <a:pos x="26" y="121"/>
              </a:cxn>
              <a:cxn ang="0">
                <a:pos x="13" y="116"/>
              </a:cxn>
              <a:cxn ang="0">
                <a:pos x="4" y="107"/>
              </a:cxn>
              <a:cxn ang="0">
                <a:pos x="0" y="91"/>
              </a:cxn>
              <a:cxn ang="0">
                <a:pos x="18" y="82"/>
              </a:cxn>
              <a:cxn ang="0">
                <a:pos x="18" y="91"/>
              </a:cxn>
              <a:cxn ang="0">
                <a:pos x="22" y="98"/>
              </a:cxn>
              <a:cxn ang="0">
                <a:pos x="26" y="101"/>
              </a:cxn>
              <a:cxn ang="0">
                <a:pos x="33" y="103"/>
              </a:cxn>
              <a:cxn ang="0">
                <a:pos x="39" y="101"/>
              </a:cxn>
              <a:cxn ang="0">
                <a:pos x="44" y="100"/>
              </a:cxn>
              <a:cxn ang="0">
                <a:pos x="48" y="94"/>
              </a:cxn>
              <a:cxn ang="0">
                <a:pos x="50" y="87"/>
              </a:cxn>
              <a:cxn ang="0">
                <a:pos x="48" y="80"/>
              </a:cxn>
              <a:cxn ang="0">
                <a:pos x="42" y="75"/>
              </a:cxn>
              <a:cxn ang="0">
                <a:pos x="37" y="73"/>
              </a:cxn>
              <a:cxn ang="0">
                <a:pos x="29" y="71"/>
              </a:cxn>
              <a:cxn ang="0">
                <a:pos x="20" y="66"/>
              </a:cxn>
              <a:cxn ang="0">
                <a:pos x="11" y="61"/>
              </a:cxn>
              <a:cxn ang="0">
                <a:pos x="4" y="52"/>
              </a:cxn>
              <a:cxn ang="0">
                <a:pos x="2" y="39"/>
              </a:cxn>
              <a:cxn ang="0">
                <a:pos x="5" y="21"/>
              </a:cxn>
              <a:cxn ang="0">
                <a:pos x="13" y="9"/>
              </a:cxn>
              <a:cxn ang="0">
                <a:pos x="24" y="2"/>
              </a:cxn>
              <a:cxn ang="0">
                <a:pos x="37" y="0"/>
              </a:cxn>
              <a:cxn ang="0">
                <a:pos x="48" y="2"/>
              </a:cxn>
              <a:cxn ang="0">
                <a:pos x="57" y="9"/>
              </a:cxn>
              <a:cxn ang="0">
                <a:pos x="65" y="20"/>
              </a:cxn>
              <a:cxn ang="0">
                <a:pos x="66" y="36"/>
              </a:cxn>
            </a:cxnLst>
            <a:rect l="0" t="0" r="r" b="b"/>
            <a:pathLst>
              <a:path w="68" h="121">
                <a:moveTo>
                  <a:pt x="48" y="36"/>
                </a:moveTo>
                <a:lnTo>
                  <a:pt x="48" y="32"/>
                </a:lnTo>
                <a:lnTo>
                  <a:pt x="48" y="28"/>
                </a:lnTo>
                <a:lnTo>
                  <a:pt x="46" y="25"/>
                </a:lnTo>
                <a:lnTo>
                  <a:pt x="44" y="23"/>
                </a:lnTo>
                <a:lnTo>
                  <a:pt x="42" y="21"/>
                </a:lnTo>
                <a:lnTo>
                  <a:pt x="41" y="20"/>
                </a:lnTo>
                <a:lnTo>
                  <a:pt x="39" y="18"/>
                </a:lnTo>
                <a:lnTo>
                  <a:pt x="35" y="18"/>
                </a:lnTo>
                <a:lnTo>
                  <a:pt x="31" y="18"/>
                </a:lnTo>
                <a:lnTo>
                  <a:pt x="29" y="20"/>
                </a:lnTo>
                <a:lnTo>
                  <a:pt x="28" y="20"/>
                </a:lnTo>
                <a:lnTo>
                  <a:pt x="26" y="21"/>
                </a:lnTo>
                <a:lnTo>
                  <a:pt x="24" y="23"/>
                </a:lnTo>
                <a:lnTo>
                  <a:pt x="22" y="27"/>
                </a:lnTo>
                <a:lnTo>
                  <a:pt x="22" y="30"/>
                </a:lnTo>
                <a:lnTo>
                  <a:pt x="22" y="34"/>
                </a:lnTo>
                <a:lnTo>
                  <a:pt x="22" y="37"/>
                </a:lnTo>
                <a:lnTo>
                  <a:pt x="22" y="41"/>
                </a:lnTo>
                <a:lnTo>
                  <a:pt x="24" y="43"/>
                </a:lnTo>
                <a:lnTo>
                  <a:pt x="26" y="44"/>
                </a:lnTo>
                <a:lnTo>
                  <a:pt x="29" y="46"/>
                </a:lnTo>
                <a:lnTo>
                  <a:pt x="31" y="48"/>
                </a:lnTo>
                <a:lnTo>
                  <a:pt x="33" y="48"/>
                </a:lnTo>
                <a:lnTo>
                  <a:pt x="37" y="50"/>
                </a:lnTo>
                <a:lnTo>
                  <a:pt x="42" y="52"/>
                </a:lnTo>
                <a:lnTo>
                  <a:pt x="48" y="53"/>
                </a:lnTo>
                <a:lnTo>
                  <a:pt x="52" y="55"/>
                </a:lnTo>
                <a:lnTo>
                  <a:pt x="57" y="59"/>
                </a:lnTo>
                <a:lnTo>
                  <a:pt x="63" y="62"/>
                </a:lnTo>
                <a:lnTo>
                  <a:pt x="66" y="68"/>
                </a:lnTo>
                <a:lnTo>
                  <a:pt x="68" y="75"/>
                </a:lnTo>
                <a:lnTo>
                  <a:pt x="68" y="82"/>
                </a:lnTo>
                <a:lnTo>
                  <a:pt x="68" y="93"/>
                </a:lnTo>
                <a:lnTo>
                  <a:pt x="66" y="100"/>
                </a:lnTo>
                <a:lnTo>
                  <a:pt x="63" y="107"/>
                </a:lnTo>
                <a:lnTo>
                  <a:pt x="57" y="112"/>
                </a:lnTo>
                <a:lnTo>
                  <a:pt x="52" y="116"/>
                </a:lnTo>
                <a:lnTo>
                  <a:pt x="46" y="119"/>
                </a:lnTo>
                <a:lnTo>
                  <a:pt x="39" y="121"/>
                </a:lnTo>
                <a:lnTo>
                  <a:pt x="31" y="121"/>
                </a:lnTo>
                <a:lnTo>
                  <a:pt x="26" y="121"/>
                </a:lnTo>
                <a:lnTo>
                  <a:pt x="18" y="119"/>
                </a:lnTo>
                <a:lnTo>
                  <a:pt x="13" y="116"/>
                </a:lnTo>
                <a:lnTo>
                  <a:pt x="9" y="112"/>
                </a:lnTo>
                <a:lnTo>
                  <a:pt x="4" y="107"/>
                </a:lnTo>
                <a:lnTo>
                  <a:pt x="2" y="100"/>
                </a:lnTo>
                <a:lnTo>
                  <a:pt x="0" y="91"/>
                </a:lnTo>
                <a:lnTo>
                  <a:pt x="0" y="82"/>
                </a:lnTo>
                <a:lnTo>
                  <a:pt x="18" y="82"/>
                </a:lnTo>
                <a:lnTo>
                  <a:pt x="18" y="85"/>
                </a:lnTo>
                <a:lnTo>
                  <a:pt x="18" y="91"/>
                </a:lnTo>
                <a:lnTo>
                  <a:pt x="20" y="94"/>
                </a:lnTo>
                <a:lnTo>
                  <a:pt x="22" y="98"/>
                </a:lnTo>
                <a:lnTo>
                  <a:pt x="24" y="100"/>
                </a:lnTo>
                <a:lnTo>
                  <a:pt x="26" y="101"/>
                </a:lnTo>
                <a:lnTo>
                  <a:pt x="29" y="103"/>
                </a:lnTo>
                <a:lnTo>
                  <a:pt x="33" y="103"/>
                </a:lnTo>
                <a:lnTo>
                  <a:pt x="35" y="103"/>
                </a:lnTo>
                <a:lnTo>
                  <a:pt x="39" y="101"/>
                </a:lnTo>
                <a:lnTo>
                  <a:pt x="41" y="101"/>
                </a:lnTo>
                <a:lnTo>
                  <a:pt x="44" y="100"/>
                </a:lnTo>
                <a:lnTo>
                  <a:pt x="46" y="98"/>
                </a:lnTo>
                <a:lnTo>
                  <a:pt x="48" y="94"/>
                </a:lnTo>
                <a:lnTo>
                  <a:pt x="50" y="93"/>
                </a:lnTo>
                <a:lnTo>
                  <a:pt x="50" y="87"/>
                </a:lnTo>
                <a:lnTo>
                  <a:pt x="48" y="84"/>
                </a:lnTo>
                <a:lnTo>
                  <a:pt x="48" y="80"/>
                </a:lnTo>
                <a:lnTo>
                  <a:pt x="44" y="77"/>
                </a:lnTo>
                <a:lnTo>
                  <a:pt x="42" y="75"/>
                </a:lnTo>
                <a:lnTo>
                  <a:pt x="39" y="73"/>
                </a:lnTo>
                <a:lnTo>
                  <a:pt x="37" y="73"/>
                </a:lnTo>
                <a:lnTo>
                  <a:pt x="33" y="71"/>
                </a:lnTo>
                <a:lnTo>
                  <a:pt x="29" y="71"/>
                </a:lnTo>
                <a:lnTo>
                  <a:pt x="26" y="69"/>
                </a:lnTo>
                <a:lnTo>
                  <a:pt x="20" y="66"/>
                </a:lnTo>
                <a:lnTo>
                  <a:pt x="16" y="64"/>
                </a:lnTo>
                <a:lnTo>
                  <a:pt x="11" y="61"/>
                </a:lnTo>
                <a:lnTo>
                  <a:pt x="7" y="57"/>
                </a:lnTo>
                <a:lnTo>
                  <a:pt x="4" y="52"/>
                </a:lnTo>
                <a:lnTo>
                  <a:pt x="2" y="46"/>
                </a:lnTo>
                <a:lnTo>
                  <a:pt x="2" y="39"/>
                </a:lnTo>
                <a:lnTo>
                  <a:pt x="2" y="28"/>
                </a:lnTo>
                <a:lnTo>
                  <a:pt x="5" y="21"/>
                </a:lnTo>
                <a:lnTo>
                  <a:pt x="9" y="14"/>
                </a:lnTo>
                <a:lnTo>
                  <a:pt x="13" y="9"/>
                </a:lnTo>
                <a:lnTo>
                  <a:pt x="18" y="5"/>
                </a:lnTo>
                <a:lnTo>
                  <a:pt x="24" y="2"/>
                </a:lnTo>
                <a:lnTo>
                  <a:pt x="31" y="0"/>
                </a:lnTo>
                <a:lnTo>
                  <a:pt x="37" y="0"/>
                </a:lnTo>
                <a:lnTo>
                  <a:pt x="42" y="0"/>
                </a:lnTo>
                <a:lnTo>
                  <a:pt x="48" y="2"/>
                </a:lnTo>
                <a:lnTo>
                  <a:pt x="53" y="5"/>
                </a:lnTo>
                <a:lnTo>
                  <a:pt x="57" y="9"/>
                </a:lnTo>
                <a:lnTo>
                  <a:pt x="61" y="14"/>
                </a:lnTo>
                <a:lnTo>
                  <a:pt x="65" y="20"/>
                </a:lnTo>
                <a:lnTo>
                  <a:pt x="66" y="27"/>
                </a:lnTo>
                <a:lnTo>
                  <a:pt x="66" y="36"/>
                </a:lnTo>
                <a:lnTo>
                  <a:pt x="48" y="3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6" name="Freeform 26"/>
          <p:cNvSpPr>
            <a:spLocks noEditPoints="1"/>
          </p:cNvSpPr>
          <p:nvPr userDrawn="1"/>
        </p:nvSpPr>
        <p:spPr bwMode="auto">
          <a:xfrm>
            <a:off x="4694238" y="6556375"/>
            <a:ext cx="96837" cy="185738"/>
          </a:xfrm>
          <a:custGeom>
            <a:avLst/>
            <a:gdLst/>
            <a:ahLst/>
            <a:cxnLst>
              <a:cxn ang="0">
                <a:pos x="0" y="117"/>
              </a:cxn>
              <a:cxn ang="0">
                <a:pos x="0" y="0"/>
              </a:cxn>
              <a:cxn ang="0">
                <a:pos x="27" y="0"/>
              </a:cxn>
              <a:cxn ang="0">
                <a:pos x="33" y="2"/>
              </a:cxn>
              <a:cxn ang="0">
                <a:pos x="40" y="2"/>
              </a:cxn>
              <a:cxn ang="0">
                <a:pos x="46" y="3"/>
              </a:cxn>
              <a:cxn ang="0">
                <a:pos x="51" y="7"/>
              </a:cxn>
              <a:cxn ang="0">
                <a:pos x="55" y="12"/>
              </a:cxn>
              <a:cxn ang="0">
                <a:pos x="59" y="18"/>
              </a:cxn>
              <a:cxn ang="0">
                <a:pos x="61" y="26"/>
              </a:cxn>
              <a:cxn ang="0">
                <a:pos x="61" y="35"/>
              </a:cxn>
              <a:cxn ang="0">
                <a:pos x="61" y="44"/>
              </a:cxn>
              <a:cxn ang="0">
                <a:pos x="59" y="51"/>
              </a:cxn>
              <a:cxn ang="0">
                <a:pos x="57" y="57"/>
              </a:cxn>
              <a:cxn ang="0">
                <a:pos x="53" y="62"/>
              </a:cxn>
              <a:cxn ang="0">
                <a:pos x="49" y="66"/>
              </a:cxn>
              <a:cxn ang="0">
                <a:pos x="44" y="69"/>
              </a:cxn>
              <a:cxn ang="0">
                <a:pos x="38" y="71"/>
              </a:cxn>
              <a:cxn ang="0">
                <a:pos x="31" y="73"/>
              </a:cxn>
              <a:cxn ang="0">
                <a:pos x="18" y="73"/>
              </a:cxn>
              <a:cxn ang="0">
                <a:pos x="18" y="117"/>
              </a:cxn>
              <a:cxn ang="0">
                <a:pos x="0" y="117"/>
              </a:cxn>
              <a:cxn ang="0">
                <a:pos x="18" y="53"/>
              </a:cxn>
              <a:cxn ang="0">
                <a:pos x="22" y="53"/>
              </a:cxn>
              <a:cxn ang="0">
                <a:pos x="27" y="53"/>
              </a:cxn>
              <a:cxn ang="0">
                <a:pos x="31" y="53"/>
              </a:cxn>
              <a:cxn ang="0">
                <a:pos x="35" y="51"/>
              </a:cxn>
              <a:cxn ang="0">
                <a:pos x="37" y="50"/>
              </a:cxn>
              <a:cxn ang="0">
                <a:pos x="40" y="48"/>
              </a:cxn>
              <a:cxn ang="0">
                <a:pos x="42" y="42"/>
              </a:cxn>
              <a:cxn ang="0">
                <a:pos x="42" y="35"/>
              </a:cxn>
              <a:cxn ang="0">
                <a:pos x="42" y="30"/>
              </a:cxn>
              <a:cxn ang="0">
                <a:pos x="40" y="25"/>
              </a:cxn>
              <a:cxn ang="0">
                <a:pos x="37" y="23"/>
              </a:cxn>
              <a:cxn ang="0">
                <a:pos x="35" y="21"/>
              </a:cxn>
              <a:cxn ang="0">
                <a:pos x="31" y="19"/>
              </a:cxn>
              <a:cxn ang="0">
                <a:pos x="27" y="19"/>
              </a:cxn>
              <a:cxn ang="0">
                <a:pos x="22" y="19"/>
              </a:cxn>
              <a:cxn ang="0">
                <a:pos x="18" y="19"/>
              </a:cxn>
              <a:cxn ang="0">
                <a:pos x="18" y="53"/>
              </a:cxn>
            </a:cxnLst>
            <a:rect l="0" t="0" r="r" b="b"/>
            <a:pathLst>
              <a:path w="61" h="117">
                <a:moveTo>
                  <a:pt x="0" y="117"/>
                </a:moveTo>
                <a:lnTo>
                  <a:pt x="0" y="0"/>
                </a:lnTo>
                <a:lnTo>
                  <a:pt x="27" y="0"/>
                </a:lnTo>
                <a:lnTo>
                  <a:pt x="33" y="2"/>
                </a:lnTo>
                <a:lnTo>
                  <a:pt x="40" y="2"/>
                </a:lnTo>
                <a:lnTo>
                  <a:pt x="46" y="3"/>
                </a:lnTo>
                <a:lnTo>
                  <a:pt x="51" y="7"/>
                </a:lnTo>
                <a:lnTo>
                  <a:pt x="55" y="12"/>
                </a:lnTo>
                <a:lnTo>
                  <a:pt x="59" y="18"/>
                </a:lnTo>
                <a:lnTo>
                  <a:pt x="61" y="26"/>
                </a:lnTo>
                <a:lnTo>
                  <a:pt x="61" y="35"/>
                </a:lnTo>
                <a:lnTo>
                  <a:pt x="61" y="44"/>
                </a:lnTo>
                <a:lnTo>
                  <a:pt x="59" y="51"/>
                </a:lnTo>
                <a:lnTo>
                  <a:pt x="57" y="57"/>
                </a:lnTo>
                <a:lnTo>
                  <a:pt x="53" y="62"/>
                </a:lnTo>
                <a:lnTo>
                  <a:pt x="49" y="66"/>
                </a:lnTo>
                <a:lnTo>
                  <a:pt x="44" y="69"/>
                </a:lnTo>
                <a:lnTo>
                  <a:pt x="38" y="71"/>
                </a:lnTo>
                <a:lnTo>
                  <a:pt x="31" y="73"/>
                </a:lnTo>
                <a:lnTo>
                  <a:pt x="18" y="73"/>
                </a:lnTo>
                <a:lnTo>
                  <a:pt x="18" y="117"/>
                </a:lnTo>
                <a:lnTo>
                  <a:pt x="0" y="117"/>
                </a:lnTo>
                <a:close/>
                <a:moveTo>
                  <a:pt x="18" y="53"/>
                </a:moveTo>
                <a:lnTo>
                  <a:pt x="22" y="53"/>
                </a:lnTo>
                <a:lnTo>
                  <a:pt x="27" y="53"/>
                </a:lnTo>
                <a:lnTo>
                  <a:pt x="31" y="53"/>
                </a:lnTo>
                <a:lnTo>
                  <a:pt x="35" y="51"/>
                </a:lnTo>
                <a:lnTo>
                  <a:pt x="37" y="50"/>
                </a:lnTo>
                <a:lnTo>
                  <a:pt x="40" y="48"/>
                </a:lnTo>
                <a:lnTo>
                  <a:pt x="42" y="42"/>
                </a:lnTo>
                <a:lnTo>
                  <a:pt x="42" y="35"/>
                </a:lnTo>
                <a:lnTo>
                  <a:pt x="42" y="30"/>
                </a:lnTo>
                <a:lnTo>
                  <a:pt x="40" y="25"/>
                </a:lnTo>
                <a:lnTo>
                  <a:pt x="37" y="23"/>
                </a:lnTo>
                <a:lnTo>
                  <a:pt x="35" y="21"/>
                </a:lnTo>
                <a:lnTo>
                  <a:pt x="31" y="19"/>
                </a:lnTo>
                <a:lnTo>
                  <a:pt x="27" y="19"/>
                </a:lnTo>
                <a:lnTo>
                  <a:pt x="22" y="19"/>
                </a:lnTo>
                <a:lnTo>
                  <a:pt x="18" y="19"/>
                </a:lnTo>
                <a:lnTo>
                  <a:pt x="18" y="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7" name="Freeform 27"/>
          <p:cNvSpPr>
            <a:spLocks/>
          </p:cNvSpPr>
          <p:nvPr userDrawn="1"/>
        </p:nvSpPr>
        <p:spPr bwMode="auto">
          <a:xfrm>
            <a:off x="5078413" y="6553200"/>
            <a:ext cx="111125" cy="192088"/>
          </a:xfrm>
          <a:custGeom>
            <a:avLst/>
            <a:gdLst/>
            <a:ahLst/>
            <a:cxnLst>
              <a:cxn ang="0">
                <a:pos x="50" y="32"/>
              </a:cxn>
              <a:cxn ang="0">
                <a:pos x="48" y="25"/>
              </a:cxn>
              <a:cxn ang="0">
                <a:pos x="44" y="21"/>
              </a:cxn>
              <a:cxn ang="0">
                <a:pos x="39" y="18"/>
              </a:cxn>
              <a:cxn ang="0">
                <a:pos x="33" y="18"/>
              </a:cxn>
              <a:cxn ang="0">
                <a:pos x="29" y="20"/>
              </a:cxn>
              <a:cxn ang="0">
                <a:pos x="24" y="23"/>
              </a:cxn>
              <a:cxn ang="0">
                <a:pos x="22" y="30"/>
              </a:cxn>
              <a:cxn ang="0">
                <a:pos x="22" y="37"/>
              </a:cxn>
              <a:cxn ang="0">
                <a:pos x="26" y="43"/>
              </a:cxn>
              <a:cxn ang="0">
                <a:pos x="29" y="46"/>
              </a:cxn>
              <a:cxn ang="0">
                <a:pos x="35" y="48"/>
              </a:cxn>
              <a:cxn ang="0">
                <a:pos x="42" y="52"/>
              </a:cxn>
              <a:cxn ang="0">
                <a:pos x="54" y="55"/>
              </a:cxn>
              <a:cxn ang="0">
                <a:pos x="63" y="62"/>
              </a:cxn>
              <a:cxn ang="0">
                <a:pos x="68" y="75"/>
              </a:cxn>
              <a:cxn ang="0">
                <a:pos x="68" y="93"/>
              </a:cxn>
              <a:cxn ang="0">
                <a:pos x="63" y="107"/>
              </a:cxn>
              <a:cxn ang="0">
                <a:pos x="54" y="116"/>
              </a:cxn>
              <a:cxn ang="0">
                <a:pos x="41" y="121"/>
              </a:cxn>
              <a:cxn ang="0">
                <a:pos x="26" y="121"/>
              </a:cxn>
              <a:cxn ang="0">
                <a:pos x="15" y="116"/>
              </a:cxn>
              <a:cxn ang="0">
                <a:pos x="5" y="107"/>
              </a:cxn>
              <a:cxn ang="0">
                <a:pos x="2" y="91"/>
              </a:cxn>
              <a:cxn ang="0">
                <a:pos x="18" y="82"/>
              </a:cxn>
              <a:cxn ang="0">
                <a:pos x="20" y="91"/>
              </a:cxn>
              <a:cxn ang="0">
                <a:pos x="22" y="98"/>
              </a:cxn>
              <a:cxn ang="0">
                <a:pos x="28" y="101"/>
              </a:cxn>
              <a:cxn ang="0">
                <a:pos x="33" y="103"/>
              </a:cxn>
              <a:cxn ang="0">
                <a:pos x="39" y="101"/>
              </a:cxn>
              <a:cxn ang="0">
                <a:pos x="44" y="100"/>
              </a:cxn>
              <a:cxn ang="0">
                <a:pos x="48" y="94"/>
              </a:cxn>
              <a:cxn ang="0">
                <a:pos x="50" y="87"/>
              </a:cxn>
              <a:cxn ang="0">
                <a:pos x="48" y="80"/>
              </a:cxn>
              <a:cxn ang="0">
                <a:pos x="44" y="75"/>
              </a:cxn>
              <a:cxn ang="0">
                <a:pos x="37" y="73"/>
              </a:cxn>
              <a:cxn ang="0">
                <a:pos x="31" y="71"/>
              </a:cxn>
              <a:cxn ang="0">
                <a:pos x="22" y="66"/>
              </a:cxn>
              <a:cxn ang="0">
                <a:pos x="13" y="61"/>
              </a:cxn>
              <a:cxn ang="0">
                <a:pos x="5" y="52"/>
              </a:cxn>
              <a:cxn ang="0">
                <a:pos x="4" y="39"/>
              </a:cxn>
              <a:cxn ang="0">
                <a:pos x="5" y="21"/>
              </a:cxn>
              <a:cxn ang="0">
                <a:pos x="15" y="9"/>
              </a:cxn>
              <a:cxn ang="0">
                <a:pos x="26" y="2"/>
              </a:cxn>
              <a:cxn ang="0">
                <a:pos x="39" y="0"/>
              </a:cxn>
              <a:cxn ang="0">
                <a:pos x="50" y="2"/>
              </a:cxn>
              <a:cxn ang="0">
                <a:pos x="59" y="9"/>
              </a:cxn>
              <a:cxn ang="0">
                <a:pos x="65" y="20"/>
              </a:cxn>
              <a:cxn ang="0">
                <a:pos x="68" y="36"/>
              </a:cxn>
            </a:cxnLst>
            <a:rect l="0" t="0" r="r" b="b"/>
            <a:pathLst>
              <a:path w="70" h="121">
                <a:moveTo>
                  <a:pt x="50" y="36"/>
                </a:moveTo>
                <a:lnTo>
                  <a:pt x="50" y="32"/>
                </a:lnTo>
                <a:lnTo>
                  <a:pt x="48" y="28"/>
                </a:lnTo>
                <a:lnTo>
                  <a:pt x="48" y="25"/>
                </a:lnTo>
                <a:lnTo>
                  <a:pt x="46" y="23"/>
                </a:lnTo>
                <a:lnTo>
                  <a:pt x="44" y="21"/>
                </a:lnTo>
                <a:lnTo>
                  <a:pt x="42" y="20"/>
                </a:lnTo>
                <a:lnTo>
                  <a:pt x="39" y="18"/>
                </a:lnTo>
                <a:lnTo>
                  <a:pt x="35" y="18"/>
                </a:lnTo>
                <a:lnTo>
                  <a:pt x="33" y="18"/>
                </a:lnTo>
                <a:lnTo>
                  <a:pt x="31" y="20"/>
                </a:lnTo>
                <a:lnTo>
                  <a:pt x="29" y="20"/>
                </a:lnTo>
                <a:lnTo>
                  <a:pt x="26" y="21"/>
                </a:lnTo>
                <a:lnTo>
                  <a:pt x="24" y="23"/>
                </a:lnTo>
                <a:lnTo>
                  <a:pt x="24" y="27"/>
                </a:lnTo>
                <a:lnTo>
                  <a:pt x="22" y="30"/>
                </a:lnTo>
                <a:lnTo>
                  <a:pt x="22" y="34"/>
                </a:lnTo>
                <a:lnTo>
                  <a:pt x="22" y="37"/>
                </a:lnTo>
                <a:lnTo>
                  <a:pt x="24" y="41"/>
                </a:lnTo>
                <a:lnTo>
                  <a:pt x="26" y="43"/>
                </a:lnTo>
                <a:lnTo>
                  <a:pt x="28" y="44"/>
                </a:lnTo>
                <a:lnTo>
                  <a:pt x="29" y="46"/>
                </a:lnTo>
                <a:lnTo>
                  <a:pt x="33" y="48"/>
                </a:lnTo>
                <a:lnTo>
                  <a:pt x="35" y="48"/>
                </a:lnTo>
                <a:lnTo>
                  <a:pt x="39" y="50"/>
                </a:lnTo>
                <a:lnTo>
                  <a:pt x="42" y="52"/>
                </a:lnTo>
                <a:lnTo>
                  <a:pt x="48" y="53"/>
                </a:lnTo>
                <a:lnTo>
                  <a:pt x="54" y="55"/>
                </a:lnTo>
                <a:lnTo>
                  <a:pt x="59" y="59"/>
                </a:lnTo>
                <a:lnTo>
                  <a:pt x="63" y="62"/>
                </a:lnTo>
                <a:lnTo>
                  <a:pt x="66" y="68"/>
                </a:lnTo>
                <a:lnTo>
                  <a:pt x="68" y="75"/>
                </a:lnTo>
                <a:lnTo>
                  <a:pt x="70" y="82"/>
                </a:lnTo>
                <a:lnTo>
                  <a:pt x="68" y="93"/>
                </a:lnTo>
                <a:lnTo>
                  <a:pt x="66" y="100"/>
                </a:lnTo>
                <a:lnTo>
                  <a:pt x="63" y="107"/>
                </a:lnTo>
                <a:lnTo>
                  <a:pt x="59" y="112"/>
                </a:lnTo>
                <a:lnTo>
                  <a:pt x="54" y="116"/>
                </a:lnTo>
                <a:lnTo>
                  <a:pt x="46" y="119"/>
                </a:lnTo>
                <a:lnTo>
                  <a:pt x="41" y="121"/>
                </a:lnTo>
                <a:lnTo>
                  <a:pt x="33" y="121"/>
                </a:lnTo>
                <a:lnTo>
                  <a:pt x="26" y="121"/>
                </a:lnTo>
                <a:lnTo>
                  <a:pt x="20" y="119"/>
                </a:lnTo>
                <a:lnTo>
                  <a:pt x="15" y="116"/>
                </a:lnTo>
                <a:lnTo>
                  <a:pt x="9" y="112"/>
                </a:lnTo>
                <a:lnTo>
                  <a:pt x="5" y="107"/>
                </a:lnTo>
                <a:lnTo>
                  <a:pt x="4" y="100"/>
                </a:lnTo>
                <a:lnTo>
                  <a:pt x="2" y="91"/>
                </a:lnTo>
                <a:lnTo>
                  <a:pt x="0" y="82"/>
                </a:lnTo>
                <a:lnTo>
                  <a:pt x="18" y="82"/>
                </a:lnTo>
                <a:lnTo>
                  <a:pt x="18" y="85"/>
                </a:lnTo>
                <a:lnTo>
                  <a:pt x="20" y="91"/>
                </a:lnTo>
                <a:lnTo>
                  <a:pt x="20" y="94"/>
                </a:lnTo>
                <a:lnTo>
                  <a:pt x="22" y="98"/>
                </a:lnTo>
                <a:lnTo>
                  <a:pt x="24" y="100"/>
                </a:lnTo>
                <a:lnTo>
                  <a:pt x="28" y="101"/>
                </a:lnTo>
                <a:lnTo>
                  <a:pt x="29" y="103"/>
                </a:lnTo>
                <a:lnTo>
                  <a:pt x="33" y="103"/>
                </a:lnTo>
                <a:lnTo>
                  <a:pt x="37" y="103"/>
                </a:lnTo>
                <a:lnTo>
                  <a:pt x="39" y="101"/>
                </a:lnTo>
                <a:lnTo>
                  <a:pt x="42" y="101"/>
                </a:lnTo>
                <a:lnTo>
                  <a:pt x="44" y="100"/>
                </a:lnTo>
                <a:lnTo>
                  <a:pt x="46" y="98"/>
                </a:lnTo>
                <a:lnTo>
                  <a:pt x="48" y="94"/>
                </a:lnTo>
                <a:lnTo>
                  <a:pt x="50" y="93"/>
                </a:lnTo>
                <a:lnTo>
                  <a:pt x="50" y="87"/>
                </a:lnTo>
                <a:lnTo>
                  <a:pt x="50" y="84"/>
                </a:lnTo>
                <a:lnTo>
                  <a:pt x="48" y="80"/>
                </a:lnTo>
                <a:lnTo>
                  <a:pt x="46" y="77"/>
                </a:lnTo>
                <a:lnTo>
                  <a:pt x="44" y="75"/>
                </a:lnTo>
                <a:lnTo>
                  <a:pt x="41" y="73"/>
                </a:lnTo>
                <a:lnTo>
                  <a:pt x="37" y="73"/>
                </a:lnTo>
                <a:lnTo>
                  <a:pt x="33" y="71"/>
                </a:lnTo>
                <a:lnTo>
                  <a:pt x="31" y="71"/>
                </a:lnTo>
                <a:lnTo>
                  <a:pt x="26" y="69"/>
                </a:lnTo>
                <a:lnTo>
                  <a:pt x="22" y="66"/>
                </a:lnTo>
                <a:lnTo>
                  <a:pt x="17" y="64"/>
                </a:lnTo>
                <a:lnTo>
                  <a:pt x="13" y="61"/>
                </a:lnTo>
                <a:lnTo>
                  <a:pt x="9" y="57"/>
                </a:lnTo>
                <a:lnTo>
                  <a:pt x="5" y="52"/>
                </a:lnTo>
                <a:lnTo>
                  <a:pt x="4" y="46"/>
                </a:lnTo>
                <a:lnTo>
                  <a:pt x="4" y="39"/>
                </a:lnTo>
                <a:lnTo>
                  <a:pt x="4" y="28"/>
                </a:lnTo>
                <a:lnTo>
                  <a:pt x="5" y="21"/>
                </a:lnTo>
                <a:lnTo>
                  <a:pt x="9" y="14"/>
                </a:lnTo>
                <a:lnTo>
                  <a:pt x="15" y="9"/>
                </a:lnTo>
                <a:lnTo>
                  <a:pt x="20" y="5"/>
                </a:lnTo>
                <a:lnTo>
                  <a:pt x="26" y="2"/>
                </a:lnTo>
                <a:lnTo>
                  <a:pt x="31" y="0"/>
                </a:lnTo>
                <a:lnTo>
                  <a:pt x="39" y="0"/>
                </a:lnTo>
                <a:lnTo>
                  <a:pt x="44" y="0"/>
                </a:lnTo>
                <a:lnTo>
                  <a:pt x="50" y="2"/>
                </a:lnTo>
                <a:lnTo>
                  <a:pt x="55" y="5"/>
                </a:lnTo>
                <a:lnTo>
                  <a:pt x="59" y="9"/>
                </a:lnTo>
                <a:lnTo>
                  <a:pt x="63" y="14"/>
                </a:lnTo>
                <a:lnTo>
                  <a:pt x="65" y="20"/>
                </a:lnTo>
                <a:lnTo>
                  <a:pt x="66" y="27"/>
                </a:lnTo>
                <a:lnTo>
                  <a:pt x="68" y="36"/>
                </a:lnTo>
                <a:lnTo>
                  <a:pt x="50" y="3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8" name="Freeform 28"/>
          <p:cNvSpPr>
            <a:spLocks noEditPoints="1"/>
          </p:cNvSpPr>
          <p:nvPr userDrawn="1"/>
        </p:nvSpPr>
        <p:spPr bwMode="auto">
          <a:xfrm>
            <a:off x="5316538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3" y="20"/>
              </a:cxn>
              <a:cxn ang="0">
                <a:pos x="11" y="7"/>
              </a:cxn>
              <a:cxn ang="0">
                <a:pos x="22" y="2"/>
              </a:cxn>
              <a:cxn ang="0">
                <a:pos x="37" y="2"/>
              </a:cxn>
              <a:cxn ang="0">
                <a:pos x="48" y="7"/>
              </a:cxn>
              <a:cxn ang="0">
                <a:pos x="55" y="20"/>
              </a:cxn>
              <a:cxn ang="0">
                <a:pos x="59" y="36"/>
              </a:cxn>
              <a:cxn ang="0">
                <a:pos x="59" y="53"/>
              </a:cxn>
              <a:cxn ang="0">
                <a:pos x="55" y="69"/>
              </a:cxn>
              <a:cxn ang="0">
                <a:pos x="48" y="82"/>
              </a:cxn>
              <a:cxn ang="0">
                <a:pos x="37" y="87"/>
              </a:cxn>
              <a:cxn ang="0">
                <a:pos x="22" y="87"/>
              </a:cxn>
              <a:cxn ang="0">
                <a:pos x="11" y="82"/>
              </a:cxn>
              <a:cxn ang="0">
                <a:pos x="3" y="69"/>
              </a:cxn>
              <a:cxn ang="0">
                <a:pos x="0" y="53"/>
              </a:cxn>
              <a:cxn ang="0">
                <a:pos x="13" y="45"/>
              </a:cxn>
              <a:cxn ang="0">
                <a:pos x="15" y="55"/>
              </a:cxn>
              <a:cxn ang="0">
                <a:pos x="16" y="66"/>
              </a:cxn>
              <a:cxn ang="0">
                <a:pos x="22" y="73"/>
              </a:cxn>
              <a:cxn ang="0">
                <a:pos x="29" y="75"/>
              </a:cxn>
              <a:cxn ang="0">
                <a:pos x="37" y="73"/>
              </a:cxn>
              <a:cxn ang="0">
                <a:pos x="42" y="66"/>
              </a:cxn>
              <a:cxn ang="0">
                <a:pos x="44" y="55"/>
              </a:cxn>
              <a:cxn ang="0">
                <a:pos x="44" y="45"/>
              </a:cxn>
              <a:cxn ang="0">
                <a:pos x="44" y="34"/>
              </a:cxn>
              <a:cxn ang="0">
                <a:pos x="42" y="23"/>
              </a:cxn>
              <a:cxn ang="0">
                <a:pos x="37" y="16"/>
              </a:cxn>
              <a:cxn ang="0">
                <a:pos x="29" y="14"/>
              </a:cxn>
              <a:cxn ang="0">
                <a:pos x="22" y="16"/>
              </a:cxn>
              <a:cxn ang="0">
                <a:pos x="16" y="23"/>
              </a:cxn>
              <a:cxn ang="0">
                <a:pos x="15" y="34"/>
              </a:cxn>
              <a:cxn ang="0">
                <a:pos x="13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2" y="27"/>
                </a:lnTo>
                <a:lnTo>
                  <a:pt x="3" y="20"/>
                </a:lnTo>
                <a:lnTo>
                  <a:pt x="7" y="12"/>
                </a:lnTo>
                <a:lnTo>
                  <a:pt x="11" y="7"/>
                </a:lnTo>
                <a:lnTo>
                  <a:pt x="16" y="4"/>
                </a:lnTo>
                <a:lnTo>
                  <a:pt x="22" y="2"/>
                </a:lnTo>
                <a:lnTo>
                  <a:pt x="29" y="0"/>
                </a:lnTo>
                <a:lnTo>
                  <a:pt x="37" y="2"/>
                </a:lnTo>
                <a:lnTo>
                  <a:pt x="42" y="4"/>
                </a:lnTo>
                <a:lnTo>
                  <a:pt x="48" y="7"/>
                </a:lnTo>
                <a:lnTo>
                  <a:pt x="52" y="12"/>
                </a:lnTo>
                <a:lnTo>
                  <a:pt x="55" y="20"/>
                </a:lnTo>
                <a:lnTo>
                  <a:pt x="57" y="27"/>
                </a:lnTo>
                <a:lnTo>
                  <a:pt x="59" y="36"/>
                </a:lnTo>
                <a:lnTo>
                  <a:pt x="59" y="45"/>
                </a:lnTo>
                <a:lnTo>
                  <a:pt x="59" y="53"/>
                </a:lnTo>
                <a:lnTo>
                  <a:pt x="57" y="62"/>
                </a:lnTo>
                <a:lnTo>
                  <a:pt x="55" y="69"/>
                </a:lnTo>
                <a:lnTo>
                  <a:pt x="52" y="77"/>
                </a:lnTo>
                <a:lnTo>
                  <a:pt x="48" y="82"/>
                </a:lnTo>
                <a:lnTo>
                  <a:pt x="42" y="85"/>
                </a:lnTo>
                <a:lnTo>
                  <a:pt x="37" y="87"/>
                </a:lnTo>
                <a:lnTo>
                  <a:pt x="29" y="89"/>
                </a:lnTo>
                <a:lnTo>
                  <a:pt x="22" y="87"/>
                </a:lnTo>
                <a:lnTo>
                  <a:pt x="16" y="85"/>
                </a:lnTo>
                <a:lnTo>
                  <a:pt x="11" y="82"/>
                </a:lnTo>
                <a:lnTo>
                  <a:pt x="7" y="77"/>
                </a:lnTo>
                <a:lnTo>
                  <a:pt x="3" y="69"/>
                </a:lnTo>
                <a:lnTo>
                  <a:pt x="2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3" y="45"/>
                </a:moveTo>
                <a:lnTo>
                  <a:pt x="13" y="50"/>
                </a:lnTo>
                <a:lnTo>
                  <a:pt x="15" y="55"/>
                </a:lnTo>
                <a:lnTo>
                  <a:pt x="15" y="61"/>
                </a:lnTo>
                <a:lnTo>
                  <a:pt x="16" y="66"/>
                </a:lnTo>
                <a:lnTo>
                  <a:pt x="18" y="69"/>
                </a:lnTo>
                <a:lnTo>
                  <a:pt x="22" y="73"/>
                </a:lnTo>
                <a:lnTo>
                  <a:pt x="24" y="75"/>
                </a:lnTo>
                <a:lnTo>
                  <a:pt x="29" y="75"/>
                </a:lnTo>
                <a:lnTo>
                  <a:pt x="33" y="75"/>
                </a:lnTo>
                <a:lnTo>
                  <a:pt x="37" y="73"/>
                </a:lnTo>
                <a:lnTo>
                  <a:pt x="40" y="69"/>
                </a:lnTo>
                <a:lnTo>
                  <a:pt x="42" y="66"/>
                </a:lnTo>
                <a:lnTo>
                  <a:pt x="42" y="61"/>
                </a:lnTo>
                <a:lnTo>
                  <a:pt x="44" y="55"/>
                </a:lnTo>
                <a:lnTo>
                  <a:pt x="44" y="50"/>
                </a:lnTo>
                <a:lnTo>
                  <a:pt x="44" y="45"/>
                </a:lnTo>
                <a:lnTo>
                  <a:pt x="44" y="39"/>
                </a:lnTo>
                <a:lnTo>
                  <a:pt x="44" y="34"/>
                </a:lnTo>
                <a:lnTo>
                  <a:pt x="42" y="29"/>
                </a:lnTo>
                <a:lnTo>
                  <a:pt x="42" y="23"/>
                </a:lnTo>
                <a:lnTo>
                  <a:pt x="40" y="20"/>
                </a:lnTo>
                <a:lnTo>
                  <a:pt x="37" y="16"/>
                </a:lnTo>
                <a:lnTo>
                  <a:pt x="33" y="14"/>
                </a:lnTo>
                <a:lnTo>
                  <a:pt x="29" y="14"/>
                </a:lnTo>
                <a:lnTo>
                  <a:pt x="24" y="14"/>
                </a:lnTo>
                <a:lnTo>
                  <a:pt x="22" y="16"/>
                </a:lnTo>
                <a:lnTo>
                  <a:pt x="18" y="20"/>
                </a:lnTo>
                <a:lnTo>
                  <a:pt x="16" y="23"/>
                </a:lnTo>
                <a:lnTo>
                  <a:pt x="15" y="29"/>
                </a:lnTo>
                <a:lnTo>
                  <a:pt x="15" y="34"/>
                </a:lnTo>
                <a:lnTo>
                  <a:pt x="13" y="39"/>
                </a:lnTo>
                <a:lnTo>
                  <a:pt x="13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09" name="Freeform 29"/>
          <p:cNvSpPr>
            <a:spLocks/>
          </p:cNvSpPr>
          <p:nvPr userDrawn="1"/>
        </p:nvSpPr>
        <p:spPr bwMode="auto">
          <a:xfrm>
            <a:off x="5507038" y="6607175"/>
            <a:ext cx="61912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3" y="0"/>
              </a:cxn>
              <a:cxn ang="0">
                <a:pos x="13" y="71"/>
              </a:cxn>
              <a:cxn ang="0">
                <a:pos x="39" y="71"/>
              </a:cxn>
              <a:cxn ang="0">
                <a:pos x="39" y="85"/>
              </a:cxn>
              <a:cxn ang="0">
                <a:pos x="0" y="85"/>
              </a:cxn>
            </a:cxnLst>
            <a:rect l="0" t="0" r="r" b="b"/>
            <a:pathLst>
              <a:path w="39" h="85">
                <a:moveTo>
                  <a:pt x="0" y="85"/>
                </a:moveTo>
                <a:lnTo>
                  <a:pt x="0" y="0"/>
                </a:lnTo>
                <a:lnTo>
                  <a:pt x="13" y="0"/>
                </a:lnTo>
                <a:lnTo>
                  <a:pt x="13" y="71"/>
                </a:lnTo>
                <a:lnTo>
                  <a:pt x="39" y="71"/>
                </a:lnTo>
                <a:lnTo>
                  <a:pt x="39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10" name="Freeform 30"/>
          <p:cNvSpPr>
            <a:spLocks/>
          </p:cNvSpPr>
          <p:nvPr userDrawn="1"/>
        </p:nvSpPr>
        <p:spPr bwMode="auto">
          <a:xfrm>
            <a:off x="5665788" y="6607175"/>
            <a:ext cx="85725" cy="138113"/>
          </a:xfrm>
          <a:custGeom>
            <a:avLst/>
            <a:gdLst/>
            <a:ahLst/>
            <a:cxnLst>
              <a:cxn ang="0">
                <a:pos x="54" y="0"/>
              </a:cxn>
              <a:cxn ang="0">
                <a:pos x="54" y="53"/>
              </a:cxn>
              <a:cxn ang="0">
                <a:pos x="52" y="60"/>
              </a:cxn>
              <a:cxn ang="0">
                <a:pos x="50" y="67"/>
              </a:cxn>
              <a:cxn ang="0">
                <a:pos x="48" y="73"/>
              </a:cxn>
              <a:cxn ang="0">
                <a:pos x="44" y="78"/>
              </a:cxn>
              <a:cxn ang="0">
                <a:pos x="41" y="82"/>
              </a:cxn>
              <a:cxn ang="0">
                <a:pos x="37" y="83"/>
              </a:cxn>
              <a:cxn ang="0">
                <a:pos x="31" y="85"/>
              </a:cxn>
              <a:cxn ang="0">
                <a:pos x="26" y="87"/>
              </a:cxn>
              <a:cxn ang="0">
                <a:pos x="20" y="85"/>
              </a:cxn>
              <a:cxn ang="0">
                <a:pos x="15" y="83"/>
              </a:cxn>
              <a:cxn ang="0">
                <a:pos x="11" y="82"/>
              </a:cxn>
              <a:cxn ang="0">
                <a:pos x="7" y="78"/>
              </a:cxn>
              <a:cxn ang="0">
                <a:pos x="4" y="73"/>
              </a:cxn>
              <a:cxn ang="0">
                <a:pos x="2" y="67"/>
              </a:cxn>
              <a:cxn ang="0">
                <a:pos x="0" y="60"/>
              </a:cxn>
              <a:cxn ang="0">
                <a:pos x="0" y="53"/>
              </a:cxn>
              <a:cxn ang="0">
                <a:pos x="0" y="0"/>
              </a:cxn>
              <a:cxn ang="0">
                <a:pos x="13" y="0"/>
              </a:cxn>
              <a:cxn ang="0">
                <a:pos x="13" y="46"/>
              </a:cxn>
              <a:cxn ang="0">
                <a:pos x="13" y="51"/>
              </a:cxn>
              <a:cxn ang="0">
                <a:pos x="13" y="57"/>
              </a:cxn>
              <a:cxn ang="0">
                <a:pos x="13" y="60"/>
              </a:cxn>
              <a:cxn ang="0">
                <a:pos x="15" y="66"/>
              </a:cxn>
              <a:cxn ang="0">
                <a:pos x="17" y="69"/>
              </a:cxn>
              <a:cxn ang="0">
                <a:pos x="18" y="71"/>
              </a:cxn>
              <a:cxn ang="0">
                <a:pos x="22" y="73"/>
              </a:cxn>
              <a:cxn ang="0">
                <a:pos x="26" y="73"/>
              </a:cxn>
              <a:cxn ang="0">
                <a:pos x="30" y="73"/>
              </a:cxn>
              <a:cxn ang="0">
                <a:pos x="33" y="71"/>
              </a:cxn>
              <a:cxn ang="0">
                <a:pos x="37" y="69"/>
              </a:cxn>
              <a:cxn ang="0">
                <a:pos x="37" y="66"/>
              </a:cxn>
              <a:cxn ang="0">
                <a:pos x="39" y="60"/>
              </a:cxn>
              <a:cxn ang="0">
                <a:pos x="39" y="57"/>
              </a:cxn>
              <a:cxn ang="0">
                <a:pos x="39" y="51"/>
              </a:cxn>
              <a:cxn ang="0">
                <a:pos x="39" y="46"/>
              </a:cxn>
              <a:cxn ang="0">
                <a:pos x="39" y="0"/>
              </a:cxn>
              <a:cxn ang="0">
                <a:pos x="54" y="0"/>
              </a:cxn>
            </a:cxnLst>
            <a:rect l="0" t="0" r="r" b="b"/>
            <a:pathLst>
              <a:path w="54" h="87">
                <a:moveTo>
                  <a:pt x="54" y="0"/>
                </a:moveTo>
                <a:lnTo>
                  <a:pt x="54" y="53"/>
                </a:lnTo>
                <a:lnTo>
                  <a:pt x="52" y="60"/>
                </a:lnTo>
                <a:lnTo>
                  <a:pt x="50" y="67"/>
                </a:lnTo>
                <a:lnTo>
                  <a:pt x="48" y="73"/>
                </a:lnTo>
                <a:lnTo>
                  <a:pt x="44" y="78"/>
                </a:lnTo>
                <a:lnTo>
                  <a:pt x="41" y="82"/>
                </a:lnTo>
                <a:lnTo>
                  <a:pt x="37" y="83"/>
                </a:lnTo>
                <a:lnTo>
                  <a:pt x="31" y="85"/>
                </a:lnTo>
                <a:lnTo>
                  <a:pt x="26" y="87"/>
                </a:lnTo>
                <a:lnTo>
                  <a:pt x="20" y="85"/>
                </a:lnTo>
                <a:lnTo>
                  <a:pt x="15" y="83"/>
                </a:lnTo>
                <a:lnTo>
                  <a:pt x="11" y="82"/>
                </a:lnTo>
                <a:lnTo>
                  <a:pt x="7" y="78"/>
                </a:lnTo>
                <a:lnTo>
                  <a:pt x="4" y="73"/>
                </a:lnTo>
                <a:lnTo>
                  <a:pt x="2" y="67"/>
                </a:lnTo>
                <a:lnTo>
                  <a:pt x="0" y="60"/>
                </a:lnTo>
                <a:lnTo>
                  <a:pt x="0" y="53"/>
                </a:lnTo>
                <a:lnTo>
                  <a:pt x="0" y="0"/>
                </a:lnTo>
                <a:lnTo>
                  <a:pt x="13" y="0"/>
                </a:lnTo>
                <a:lnTo>
                  <a:pt x="13" y="46"/>
                </a:lnTo>
                <a:lnTo>
                  <a:pt x="13" y="51"/>
                </a:lnTo>
                <a:lnTo>
                  <a:pt x="13" y="57"/>
                </a:lnTo>
                <a:lnTo>
                  <a:pt x="13" y="60"/>
                </a:lnTo>
                <a:lnTo>
                  <a:pt x="15" y="66"/>
                </a:lnTo>
                <a:lnTo>
                  <a:pt x="17" y="69"/>
                </a:lnTo>
                <a:lnTo>
                  <a:pt x="18" y="71"/>
                </a:lnTo>
                <a:lnTo>
                  <a:pt x="22" y="73"/>
                </a:lnTo>
                <a:lnTo>
                  <a:pt x="26" y="73"/>
                </a:lnTo>
                <a:lnTo>
                  <a:pt x="30" y="73"/>
                </a:lnTo>
                <a:lnTo>
                  <a:pt x="33" y="71"/>
                </a:lnTo>
                <a:lnTo>
                  <a:pt x="37" y="69"/>
                </a:lnTo>
                <a:lnTo>
                  <a:pt x="37" y="66"/>
                </a:lnTo>
                <a:lnTo>
                  <a:pt x="39" y="60"/>
                </a:lnTo>
                <a:lnTo>
                  <a:pt x="39" y="57"/>
                </a:lnTo>
                <a:lnTo>
                  <a:pt x="39" y="51"/>
                </a:lnTo>
                <a:lnTo>
                  <a:pt x="39" y="46"/>
                </a:lnTo>
                <a:lnTo>
                  <a:pt x="39" y="0"/>
                </a:lnTo>
                <a:lnTo>
                  <a:pt x="54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11" name="Freeform 31"/>
          <p:cNvSpPr>
            <a:spLocks/>
          </p:cNvSpPr>
          <p:nvPr userDrawn="1"/>
        </p:nvSpPr>
        <p:spPr bwMode="auto">
          <a:xfrm>
            <a:off x="5842000" y="6607175"/>
            <a:ext cx="82550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" y="0"/>
              </a:cxn>
              <a:cxn ang="0">
                <a:pos x="52" y="14"/>
              </a:cxn>
              <a:cxn ang="0">
                <a:pos x="33" y="14"/>
              </a:cxn>
              <a:cxn ang="0">
                <a:pos x="33" y="85"/>
              </a:cxn>
              <a:cxn ang="0">
                <a:pos x="18" y="85"/>
              </a:cxn>
              <a:cxn ang="0">
                <a:pos x="18" y="14"/>
              </a:cxn>
              <a:cxn ang="0">
                <a:pos x="0" y="14"/>
              </a:cxn>
              <a:cxn ang="0">
                <a:pos x="0" y="0"/>
              </a:cxn>
            </a:cxnLst>
            <a:rect l="0" t="0" r="r" b="b"/>
            <a:pathLst>
              <a:path w="52" h="85">
                <a:moveTo>
                  <a:pt x="0" y="0"/>
                </a:moveTo>
                <a:lnTo>
                  <a:pt x="52" y="0"/>
                </a:lnTo>
                <a:lnTo>
                  <a:pt x="52" y="14"/>
                </a:lnTo>
                <a:lnTo>
                  <a:pt x="33" y="14"/>
                </a:lnTo>
                <a:lnTo>
                  <a:pt x="33" y="85"/>
                </a:lnTo>
                <a:lnTo>
                  <a:pt x="18" y="85"/>
                </a:lnTo>
                <a:lnTo>
                  <a:pt x="18" y="14"/>
                </a:lnTo>
                <a:lnTo>
                  <a:pt x="0" y="1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12" name="Rectangle 32"/>
          <p:cNvSpPr>
            <a:spLocks noChangeArrowheads="1"/>
          </p:cNvSpPr>
          <p:nvPr userDrawn="1"/>
        </p:nvSpPr>
        <p:spPr bwMode="auto">
          <a:xfrm>
            <a:off x="6015038" y="6607175"/>
            <a:ext cx="20637" cy="1349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13" name="Freeform 33"/>
          <p:cNvSpPr>
            <a:spLocks noEditPoints="1"/>
          </p:cNvSpPr>
          <p:nvPr userDrawn="1"/>
        </p:nvSpPr>
        <p:spPr bwMode="auto">
          <a:xfrm>
            <a:off x="6132513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4" y="20"/>
              </a:cxn>
              <a:cxn ang="0">
                <a:pos x="11" y="7"/>
              </a:cxn>
              <a:cxn ang="0">
                <a:pos x="22" y="2"/>
              </a:cxn>
              <a:cxn ang="0">
                <a:pos x="35" y="2"/>
              </a:cxn>
              <a:cxn ang="0">
                <a:pos x="48" y="7"/>
              </a:cxn>
              <a:cxn ang="0">
                <a:pos x="54" y="20"/>
              </a:cxn>
              <a:cxn ang="0">
                <a:pos x="57" y="36"/>
              </a:cxn>
              <a:cxn ang="0">
                <a:pos x="57" y="53"/>
              </a:cxn>
              <a:cxn ang="0">
                <a:pos x="54" y="69"/>
              </a:cxn>
              <a:cxn ang="0">
                <a:pos x="48" y="82"/>
              </a:cxn>
              <a:cxn ang="0">
                <a:pos x="35" y="87"/>
              </a:cxn>
              <a:cxn ang="0">
                <a:pos x="22" y="87"/>
              </a:cxn>
              <a:cxn ang="0">
                <a:pos x="11" y="82"/>
              </a:cxn>
              <a:cxn ang="0">
                <a:pos x="4" y="69"/>
              </a:cxn>
              <a:cxn ang="0">
                <a:pos x="0" y="53"/>
              </a:cxn>
              <a:cxn ang="0">
                <a:pos x="13" y="45"/>
              </a:cxn>
              <a:cxn ang="0">
                <a:pos x="13" y="55"/>
              </a:cxn>
              <a:cxn ang="0">
                <a:pos x="17" y="66"/>
              </a:cxn>
              <a:cxn ang="0">
                <a:pos x="20" y="73"/>
              </a:cxn>
              <a:cxn ang="0">
                <a:pos x="30" y="75"/>
              </a:cxn>
              <a:cxn ang="0">
                <a:pos x="37" y="73"/>
              </a:cxn>
              <a:cxn ang="0">
                <a:pos x="41" y="66"/>
              </a:cxn>
              <a:cxn ang="0">
                <a:pos x="44" y="55"/>
              </a:cxn>
              <a:cxn ang="0">
                <a:pos x="44" y="45"/>
              </a:cxn>
              <a:cxn ang="0">
                <a:pos x="44" y="34"/>
              </a:cxn>
              <a:cxn ang="0">
                <a:pos x="41" y="23"/>
              </a:cxn>
              <a:cxn ang="0">
                <a:pos x="37" y="16"/>
              </a:cxn>
              <a:cxn ang="0">
                <a:pos x="30" y="14"/>
              </a:cxn>
              <a:cxn ang="0">
                <a:pos x="20" y="16"/>
              </a:cxn>
              <a:cxn ang="0">
                <a:pos x="17" y="23"/>
              </a:cxn>
              <a:cxn ang="0">
                <a:pos x="13" y="34"/>
              </a:cxn>
              <a:cxn ang="0">
                <a:pos x="13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0" y="27"/>
                </a:lnTo>
                <a:lnTo>
                  <a:pt x="4" y="20"/>
                </a:lnTo>
                <a:lnTo>
                  <a:pt x="6" y="12"/>
                </a:lnTo>
                <a:lnTo>
                  <a:pt x="11" y="7"/>
                </a:lnTo>
                <a:lnTo>
                  <a:pt x="15" y="4"/>
                </a:lnTo>
                <a:lnTo>
                  <a:pt x="22" y="2"/>
                </a:lnTo>
                <a:lnTo>
                  <a:pt x="30" y="0"/>
                </a:lnTo>
                <a:lnTo>
                  <a:pt x="35" y="2"/>
                </a:lnTo>
                <a:lnTo>
                  <a:pt x="43" y="4"/>
                </a:lnTo>
                <a:lnTo>
                  <a:pt x="48" y="7"/>
                </a:lnTo>
                <a:lnTo>
                  <a:pt x="52" y="12"/>
                </a:lnTo>
                <a:lnTo>
                  <a:pt x="54" y="20"/>
                </a:lnTo>
                <a:lnTo>
                  <a:pt x="57" y="27"/>
                </a:lnTo>
                <a:lnTo>
                  <a:pt x="57" y="36"/>
                </a:lnTo>
                <a:lnTo>
                  <a:pt x="59" y="45"/>
                </a:lnTo>
                <a:lnTo>
                  <a:pt x="57" y="53"/>
                </a:lnTo>
                <a:lnTo>
                  <a:pt x="57" y="62"/>
                </a:lnTo>
                <a:lnTo>
                  <a:pt x="54" y="69"/>
                </a:lnTo>
                <a:lnTo>
                  <a:pt x="52" y="77"/>
                </a:lnTo>
                <a:lnTo>
                  <a:pt x="48" y="82"/>
                </a:lnTo>
                <a:lnTo>
                  <a:pt x="43" y="85"/>
                </a:lnTo>
                <a:lnTo>
                  <a:pt x="35" y="87"/>
                </a:lnTo>
                <a:lnTo>
                  <a:pt x="30" y="89"/>
                </a:lnTo>
                <a:lnTo>
                  <a:pt x="22" y="87"/>
                </a:lnTo>
                <a:lnTo>
                  <a:pt x="15" y="85"/>
                </a:lnTo>
                <a:lnTo>
                  <a:pt x="11" y="82"/>
                </a:lnTo>
                <a:lnTo>
                  <a:pt x="6" y="77"/>
                </a:lnTo>
                <a:lnTo>
                  <a:pt x="4" y="69"/>
                </a:lnTo>
                <a:lnTo>
                  <a:pt x="0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3" y="45"/>
                </a:moveTo>
                <a:lnTo>
                  <a:pt x="13" y="50"/>
                </a:lnTo>
                <a:lnTo>
                  <a:pt x="13" y="55"/>
                </a:lnTo>
                <a:lnTo>
                  <a:pt x="15" y="61"/>
                </a:lnTo>
                <a:lnTo>
                  <a:pt x="17" y="66"/>
                </a:lnTo>
                <a:lnTo>
                  <a:pt x="19" y="69"/>
                </a:lnTo>
                <a:lnTo>
                  <a:pt x="20" y="73"/>
                </a:lnTo>
                <a:lnTo>
                  <a:pt x="24" y="75"/>
                </a:lnTo>
                <a:lnTo>
                  <a:pt x="30" y="75"/>
                </a:lnTo>
                <a:lnTo>
                  <a:pt x="33" y="75"/>
                </a:lnTo>
                <a:lnTo>
                  <a:pt x="37" y="73"/>
                </a:lnTo>
                <a:lnTo>
                  <a:pt x="39" y="69"/>
                </a:lnTo>
                <a:lnTo>
                  <a:pt x="41" y="66"/>
                </a:lnTo>
                <a:lnTo>
                  <a:pt x="43" y="61"/>
                </a:lnTo>
                <a:lnTo>
                  <a:pt x="44" y="55"/>
                </a:lnTo>
                <a:lnTo>
                  <a:pt x="44" y="50"/>
                </a:lnTo>
                <a:lnTo>
                  <a:pt x="44" y="45"/>
                </a:lnTo>
                <a:lnTo>
                  <a:pt x="44" y="39"/>
                </a:lnTo>
                <a:lnTo>
                  <a:pt x="44" y="34"/>
                </a:lnTo>
                <a:lnTo>
                  <a:pt x="43" y="29"/>
                </a:lnTo>
                <a:lnTo>
                  <a:pt x="41" y="23"/>
                </a:lnTo>
                <a:lnTo>
                  <a:pt x="39" y="20"/>
                </a:lnTo>
                <a:lnTo>
                  <a:pt x="37" y="16"/>
                </a:lnTo>
                <a:lnTo>
                  <a:pt x="33" y="14"/>
                </a:lnTo>
                <a:lnTo>
                  <a:pt x="30" y="14"/>
                </a:lnTo>
                <a:lnTo>
                  <a:pt x="24" y="14"/>
                </a:lnTo>
                <a:lnTo>
                  <a:pt x="20" y="16"/>
                </a:lnTo>
                <a:lnTo>
                  <a:pt x="19" y="20"/>
                </a:lnTo>
                <a:lnTo>
                  <a:pt x="17" y="23"/>
                </a:lnTo>
                <a:lnTo>
                  <a:pt x="15" y="29"/>
                </a:lnTo>
                <a:lnTo>
                  <a:pt x="13" y="34"/>
                </a:lnTo>
                <a:lnTo>
                  <a:pt x="13" y="39"/>
                </a:lnTo>
                <a:lnTo>
                  <a:pt x="13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14" name="Freeform 34"/>
          <p:cNvSpPr>
            <a:spLocks/>
          </p:cNvSpPr>
          <p:nvPr userDrawn="1"/>
        </p:nvSpPr>
        <p:spPr bwMode="auto">
          <a:xfrm>
            <a:off x="6319838" y="6607175"/>
            <a:ext cx="92075" cy="134938"/>
          </a:xfrm>
          <a:custGeom>
            <a:avLst/>
            <a:gdLst/>
            <a:ahLst/>
            <a:cxnLst>
              <a:cxn ang="0">
                <a:pos x="37" y="85"/>
              </a:cxn>
              <a:cxn ang="0">
                <a:pos x="13" y="14"/>
              </a:cxn>
              <a:cxn ang="0">
                <a:pos x="13" y="14"/>
              </a:cxn>
              <a:cxn ang="0">
                <a:pos x="13" y="85"/>
              </a:cxn>
              <a:cxn ang="0">
                <a:pos x="0" y="85"/>
              </a:cxn>
              <a:cxn ang="0">
                <a:pos x="0" y="0"/>
              </a:cxn>
              <a:cxn ang="0">
                <a:pos x="21" y="0"/>
              </a:cxn>
              <a:cxn ang="0">
                <a:pos x="45" y="67"/>
              </a:cxn>
              <a:cxn ang="0">
                <a:pos x="45" y="66"/>
              </a:cxn>
              <a:cxn ang="0">
                <a:pos x="45" y="0"/>
              </a:cxn>
              <a:cxn ang="0">
                <a:pos x="58" y="0"/>
              </a:cxn>
              <a:cxn ang="0">
                <a:pos x="58" y="85"/>
              </a:cxn>
              <a:cxn ang="0">
                <a:pos x="37" y="85"/>
              </a:cxn>
            </a:cxnLst>
            <a:rect l="0" t="0" r="r" b="b"/>
            <a:pathLst>
              <a:path w="58" h="85">
                <a:moveTo>
                  <a:pt x="37" y="85"/>
                </a:moveTo>
                <a:lnTo>
                  <a:pt x="13" y="14"/>
                </a:lnTo>
                <a:lnTo>
                  <a:pt x="13" y="14"/>
                </a:lnTo>
                <a:lnTo>
                  <a:pt x="13" y="85"/>
                </a:lnTo>
                <a:lnTo>
                  <a:pt x="0" y="85"/>
                </a:lnTo>
                <a:lnTo>
                  <a:pt x="0" y="0"/>
                </a:lnTo>
                <a:lnTo>
                  <a:pt x="21" y="0"/>
                </a:lnTo>
                <a:lnTo>
                  <a:pt x="45" y="67"/>
                </a:lnTo>
                <a:lnTo>
                  <a:pt x="45" y="66"/>
                </a:lnTo>
                <a:lnTo>
                  <a:pt x="45" y="0"/>
                </a:lnTo>
                <a:lnTo>
                  <a:pt x="58" y="0"/>
                </a:lnTo>
                <a:lnTo>
                  <a:pt x="58" y="85"/>
                </a:lnTo>
                <a:lnTo>
                  <a:pt x="37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15" name="Freeform 35"/>
          <p:cNvSpPr>
            <a:spLocks/>
          </p:cNvSpPr>
          <p:nvPr userDrawn="1"/>
        </p:nvSpPr>
        <p:spPr bwMode="auto">
          <a:xfrm>
            <a:off x="6505575" y="6604000"/>
            <a:ext cx="79375" cy="141288"/>
          </a:xfrm>
          <a:custGeom>
            <a:avLst/>
            <a:gdLst/>
            <a:ahLst/>
            <a:cxnLst>
              <a:cxn ang="0">
                <a:pos x="35" y="23"/>
              </a:cxn>
              <a:cxn ang="0">
                <a:pos x="33" y="18"/>
              </a:cxn>
              <a:cxn ang="0">
                <a:pos x="31" y="16"/>
              </a:cxn>
              <a:cxn ang="0">
                <a:pos x="28" y="14"/>
              </a:cxn>
              <a:cxn ang="0">
                <a:pos x="24" y="14"/>
              </a:cxn>
              <a:cxn ang="0">
                <a:pos x="20" y="14"/>
              </a:cxn>
              <a:cxn ang="0">
                <a:pos x="17" y="18"/>
              </a:cxn>
              <a:cxn ang="0">
                <a:pos x="15" y="21"/>
              </a:cxn>
              <a:cxn ang="0">
                <a:pos x="15" y="27"/>
              </a:cxn>
              <a:cxn ang="0">
                <a:pos x="17" y="32"/>
              </a:cxn>
              <a:cxn ang="0">
                <a:pos x="20" y="34"/>
              </a:cxn>
              <a:cxn ang="0">
                <a:pos x="24" y="36"/>
              </a:cxn>
              <a:cxn ang="0">
                <a:pos x="30" y="37"/>
              </a:cxn>
              <a:cxn ang="0">
                <a:pos x="39" y="41"/>
              </a:cxn>
              <a:cxn ang="0">
                <a:pos x="44" y="46"/>
              </a:cxn>
              <a:cxn ang="0">
                <a:pos x="50" y="55"/>
              </a:cxn>
              <a:cxn ang="0">
                <a:pos x="50" y="68"/>
              </a:cxn>
              <a:cxn ang="0">
                <a:pos x="44" y="78"/>
              </a:cxn>
              <a:cxn ang="0">
                <a:pos x="37" y="85"/>
              </a:cxn>
              <a:cxn ang="0">
                <a:pos x="28" y="87"/>
              </a:cxn>
              <a:cxn ang="0">
                <a:pos x="19" y="87"/>
              </a:cxn>
              <a:cxn ang="0">
                <a:pos x="9" y="85"/>
              </a:cxn>
              <a:cxn ang="0">
                <a:pos x="4" y="78"/>
              </a:cxn>
              <a:cxn ang="0">
                <a:pos x="0" y="68"/>
              </a:cxn>
              <a:cxn ang="0">
                <a:pos x="13" y="59"/>
              </a:cxn>
              <a:cxn ang="0">
                <a:pos x="13" y="66"/>
              </a:cxn>
              <a:cxn ang="0">
                <a:pos x="15" y="71"/>
              </a:cxn>
              <a:cxn ang="0">
                <a:pos x="19" y="75"/>
              </a:cxn>
              <a:cxn ang="0">
                <a:pos x="24" y="75"/>
              </a:cxn>
              <a:cxn ang="0">
                <a:pos x="28" y="75"/>
              </a:cxn>
              <a:cxn ang="0">
                <a:pos x="31" y="73"/>
              </a:cxn>
              <a:cxn ang="0">
                <a:pos x="35" y="69"/>
              </a:cxn>
              <a:cxn ang="0">
                <a:pos x="35" y="64"/>
              </a:cxn>
              <a:cxn ang="0">
                <a:pos x="35" y="59"/>
              </a:cxn>
              <a:cxn ang="0">
                <a:pos x="31" y="55"/>
              </a:cxn>
              <a:cxn ang="0">
                <a:pos x="26" y="53"/>
              </a:cxn>
              <a:cxn ang="0">
                <a:pos x="22" y="52"/>
              </a:cxn>
              <a:cxn ang="0">
                <a:pos x="15" y="48"/>
              </a:cxn>
              <a:cxn ang="0">
                <a:pos x="7" y="45"/>
              </a:cxn>
              <a:cxn ang="0">
                <a:pos x="4" y="37"/>
              </a:cxn>
              <a:cxn ang="0">
                <a:pos x="2" y="29"/>
              </a:cxn>
              <a:cxn ang="0">
                <a:pos x="4" y="16"/>
              </a:cxn>
              <a:cxn ang="0">
                <a:pos x="9" y="7"/>
              </a:cxn>
              <a:cxn ang="0">
                <a:pos x="17" y="2"/>
              </a:cxn>
              <a:cxn ang="0">
                <a:pos x="28" y="0"/>
              </a:cxn>
              <a:cxn ang="0">
                <a:pos x="35" y="2"/>
              </a:cxn>
              <a:cxn ang="0">
                <a:pos x="43" y="7"/>
              </a:cxn>
              <a:cxn ang="0">
                <a:pos x="46" y="14"/>
              </a:cxn>
              <a:cxn ang="0">
                <a:pos x="48" y="27"/>
              </a:cxn>
            </a:cxnLst>
            <a:rect l="0" t="0" r="r" b="b"/>
            <a:pathLst>
              <a:path w="50" h="89">
                <a:moveTo>
                  <a:pt x="35" y="27"/>
                </a:moveTo>
                <a:lnTo>
                  <a:pt x="35" y="23"/>
                </a:lnTo>
                <a:lnTo>
                  <a:pt x="35" y="21"/>
                </a:lnTo>
                <a:lnTo>
                  <a:pt x="33" y="18"/>
                </a:lnTo>
                <a:lnTo>
                  <a:pt x="33" y="16"/>
                </a:lnTo>
                <a:lnTo>
                  <a:pt x="31" y="16"/>
                </a:lnTo>
                <a:lnTo>
                  <a:pt x="30" y="14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22" y="14"/>
                </a:lnTo>
                <a:lnTo>
                  <a:pt x="20" y="14"/>
                </a:lnTo>
                <a:lnTo>
                  <a:pt x="19" y="16"/>
                </a:lnTo>
                <a:lnTo>
                  <a:pt x="17" y="18"/>
                </a:lnTo>
                <a:lnTo>
                  <a:pt x="17" y="20"/>
                </a:lnTo>
                <a:lnTo>
                  <a:pt x="15" y="21"/>
                </a:lnTo>
                <a:lnTo>
                  <a:pt x="15" y="25"/>
                </a:lnTo>
                <a:lnTo>
                  <a:pt x="15" y="27"/>
                </a:lnTo>
                <a:lnTo>
                  <a:pt x="17" y="30"/>
                </a:lnTo>
                <a:lnTo>
                  <a:pt x="17" y="32"/>
                </a:lnTo>
                <a:lnTo>
                  <a:pt x="19" y="34"/>
                </a:lnTo>
                <a:lnTo>
                  <a:pt x="20" y="34"/>
                </a:lnTo>
                <a:lnTo>
                  <a:pt x="22" y="36"/>
                </a:lnTo>
                <a:lnTo>
                  <a:pt x="24" y="36"/>
                </a:lnTo>
                <a:lnTo>
                  <a:pt x="26" y="36"/>
                </a:lnTo>
                <a:lnTo>
                  <a:pt x="30" y="37"/>
                </a:lnTo>
                <a:lnTo>
                  <a:pt x="35" y="39"/>
                </a:lnTo>
                <a:lnTo>
                  <a:pt x="39" y="41"/>
                </a:lnTo>
                <a:lnTo>
                  <a:pt x="43" y="43"/>
                </a:lnTo>
                <a:lnTo>
                  <a:pt x="44" y="46"/>
                </a:lnTo>
                <a:lnTo>
                  <a:pt x="48" y="50"/>
                </a:lnTo>
                <a:lnTo>
                  <a:pt x="50" y="55"/>
                </a:lnTo>
                <a:lnTo>
                  <a:pt x="50" y="61"/>
                </a:lnTo>
                <a:lnTo>
                  <a:pt x="50" y="68"/>
                </a:lnTo>
                <a:lnTo>
                  <a:pt x="48" y="73"/>
                </a:lnTo>
                <a:lnTo>
                  <a:pt x="44" y="78"/>
                </a:lnTo>
                <a:lnTo>
                  <a:pt x="41" y="82"/>
                </a:lnTo>
                <a:lnTo>
                  <a:pt x="37" y="85"/>
                </a:lnTo>
                <a:lnTo>
                  <a:pt x="33" y="87"/>
                </a:lnTo>
                <a:lnTo>
                  <a:pt x="28" y="87"/>
                </a:lnTo>
                <a:lnTo>
                  <a:pt x="24" y="89"/>
                </a:lnTo>
                <a:lnTo>
                  <a:pt x="19" y="87"/>
                </a:lnTo>
                <a:lnTo>
                  <a:pt x="13" y="87"/>
                </a:lnTo>
                <a:lnTo>
                  <a:pt x="9" y="85"/>
                </a:lnTo>
                <a:lnTo>
                  <a:pt x="6" y="82"/>
                </a:lnTo>
                <a:lnTo>
                  <a:pt x="4" y="78"/>
                </a:lnTo>
                <a:lnTo>
                  <a:pt x="2" y="73"/>
                </a:lnTo>
                <a:lnTo>
                  <a:pt x="0" y="68"/>
                </a:lnTo>
                <a:lnTo>
                  <a:pt x="0" y="59"/>
                </a:lnTo>
                <a:lnTo>
                  <a:pt x="13" y="59"/>
                </a:lnTo>
                <a:lnTo>
                  <a:pt x="13" y="62"/>
                </a:lnTo>
                <a:lnTo>
                  <a:pt x="13" y="66"/>
                </a:lnTo>
                <a:lnTo>
                  <a:pt x="15" y="69"/>
                </a:lnTo>
                <a:lnTo>
                  <a:pt x="15" y="71"/>
                </a:lnTo>
                <a:lnTo>
                  <a:pt x="17" y="73"/>
                </a:lnTo>
                <a:lnTo>
                  <a:pt x="19" y="75"/>
                </a:lnTo>
                <a:lnTo>
                  <a:pt x="20" y="75"/>
                </a:lnTo>
                <a:lnTo>
                  <a:pt x="24" y="75"/>
                </a:lnTo>
                <a:lnTo>
                  <a:pt x="26" y="75"/>
                </a:lnTo>
                <a:lnTo>
                  <a:pt x="28" y="75"/>
                </a:lnTo>
                <a:lnTo>
                  <a:pt x="30" y="75"/>
                </a:lnTo>
                <a:lnTo>
                  <a:pt x="31" y="73"/>
                </a:lnTo>
                <a:lnTo>
                  <a:pt x="33" y="71"/>
                </a:lnTo>
                <a:lnTo>
                  <a:pt x="35" y="69"/>
                </a:lnTo>
                <a:lnTo>
                  <a:pt x="35" y="68"/>
                </a:lnTo>
                <a:lnTo>
                  <a:pt x="35" y="64"/>
                </a:lnTo>
                <a:lnTo>
                  <a:pt x="35" y="61"/>
                </a:lnTo>
                <a:lnTo>
                  <a:pt x="35" y="59"/>
                </a:lnTo>
                <a:lnTo>
                  <a:pt x="33" y="57"/>
                </a:lnTo>
                <a:lnTo>
                  <a:pt x="31" y="55"/>
                </a:lnTo>
                <a:lnTo>
                  <a:pt x="28" y="53"/>
                </a:lnTo>
                <a:lnTo>
                  <a:pt x="26" y="53"/>
                </a:lnTo>
                <a:lnTo>
                  <a:pt x="24" y="52"/>
                </a:lnTo>
                <a:lnTo>
                  <a:pt x="22" y="52"/>
                </a:lnTo>
                <a:lnTo>
                  <a:pt x="19" y="50"/>
                </a:lnTo>
                <a:lnTo>
                  <a:pt x="15" y="48"/>
                </a:lnTo>
                <a:lnTo>
                  <a:pt x="11" y="46"/>
                </a:lnTo>
                <a:lnTo>
                  <a:pt x="7" y="45"/>
                </a:lnTo>
                <a:lnTo>
                  <a:pt x="6" y="41"/>
                </a:lnTo>
                <a:lnTo>
                  <a:pt x="4" y="37"/>
                </a:lnTo>
                <a:lnTo>
                  <a:pt x="2" y="34"/>
                </a:lnTo>
                <a:lnTo>
                  <a:pt x="2" y="29"/>
                </a:lnTo>
                <a:lnTo>
                  <a:pt x="2" y="21"/>
                </a:lnTo>
                <a:lnTo>
                  <a:pt x="4" y="16"/>
                </a:lnTo>
                <a:lnTo>
                  <a:pt x="6" y="11"/>
                </a:lnTo>
                <a:lnTo>
                  <a:pt x="9" y="7"/>
                </a:lnTo>
                <a:lnTo>
                  <a:pt x="13" y="4"/>
                </a:lnTo>
                <a:lnTo>
                  <a:pt x="17" y="2"/>
                </a:lnTo>
                <a:lnTo>
                  <a:pt x="22" y="0"/>
                </a:lnTo>
                <a:lnTo>
                  <a:pt x="28" y="0"/>
                </a:lnTo>
                <a:lnTo>
                  <a:pt x="31" y="0"/>
                </a:lnTo>
                <a:lnTo>
                  <a:pt x="35" y="2"/>
                </a:lnTo>
                <a:lnTo>
                  <a:pt x="39" y="4"/>
                </a:lnTo>
                <a:lnTo>
                  <a:pt x="43" y="7"/>
                </a:lnTo>
                <a:lnTo>
                  <a:pt x="44" y="11"/>
                </a:lnTo>
                <a:lnTo>
                  <a:pt x="46" y="14"/>
                </a:lnTo>
                <a:lnTo>
                  <a:pt x="48" y="20"/>
                </a:lnTo>
                <a:lnTo>
                  <a:pt x="48" y="27"/>
                </a:lnTo>
                <a:lnTo>
                  <a:pt x="35" y="2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03716" name="Rectangle 36"/>
          <p:cNvSpPr>
            <a:spLocks noChangeArrowheads="1"/>
          </p:cNvSpPr>
          <p:nvPr userDrawn="1"/>
        </p:nvSpPr>
        <p:spPr bwMode="auto">
          <a:xfrm>
            <a:off x="67818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747026D2-D6D0-4926-99D0-C1F59D725434}" type="slidenum">
              <a:rPr lang="zh-CN" altLang="en-US" sz="1000" b="1">
                <a:ea typeface="宋体" charset="-122"/>
              </a:rPr>
              <a:pPr algn="r"/>
              <a:t>‹#›</a:t>
            </a:fld>
            <a:endParaRPr lang="en-US" altLang="zh-CN" sz="1800">
              <a:ea typeface="宋体" charset="-122"/>
            </a:endParaRPr>
          </a:p>
        </p:txBody>
      </p:sp>
      <p:sp>
        <p:nvSpPr>
          <p:cNvPr id="2503717" name="Rectangle 37"/>
          <p:cNvSpPr>
            <a:spLocks noChangeArrowheads="1"/>
          </p:cNvSpPr>
          <p:nvPr userDrawn="1"/>
        </p:nvSpPr>
        <p:spPr bwMode="auto">
          <a:xfrm>
            <a:off x="76200" y="6124575"/>
            <a:ext cx="1290638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altLang="zh-CN" sz="1000" b="1">
                <a:ea typeface="宋体" charset="-122"/>
              </a:rPr>
              <a:t>October 2008</a:t>
            </a:r>
            <a:endParaRPr lang="en-US" altLang="zh-CN" sz="1800">
              <a:ea typeface="宋体" charset="-122"/>
            </a:endParaRPr>
          </a:p>
        </p:txBody>
      </p:sp>
      <p:pic>
        <p:nvPicPr>
          <p:cNvPr id="2503718" name="Picture 38" descr="SlidesLogoBa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327775"/>
            <a:ext cx="9144000" cy="530225"/>
          </a:xfrm>
          <a:prstGeom prst="rect">
            <a:avLst/>
          </a:prstGeom>
          <a:noFill/>
        </p:spPr>
      </p:pic>
      <p:pic>
        <p:nvPicPr>
          <p:cNvPr id="2503719" name="Picture 39" descr="power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427163" cy="10715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ransition spd="med"/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6802" name="Picture 2" descr="ti_stk_2c_pos_rgb">
            <a:hlinkClick r:id="rId13" action="ppaction://hlinksldjump"/>
          </p:cNvPr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</p:spPr>
      </p:pic>
      <p:sp>
        <p:nvSpPr>
          <p:cNvPr id="26368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63680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6368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ea typeface="宋体" charset="-122"/>
              </a:defRPr>
            </a:lvl1pPr>
          </a:lstStyle>
          <a:p>
            <a:r>
              <a:rPr lang="en-US" altLang="zh-CN"/>
              <a:t>DEC 08</a:t>
            </a:r>
          </a:p>
        </p:txBody>
      </p:sp>
      <p:sp>
        <p:nvSpPr>
          <p:cNvPr id="26368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26368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宋体" charset="-122"/>
              </a:defRPr>
            </a:lvl1pPr>
          </a:lstStyle>
          <a:p>
            <a:fld id="{C9AABCEC-D9FC-4B75-A35D-C1B682AADDC5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636808" name="Rectangle 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4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29200" y="6381750"/>
            <a:ext cx="135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800">
                <a:ea typeface="宋体" charset="-122"/>
              </a:defRPr>
            </a:lvl1pPr>
          </a:lstStyle>
          <a:p>
            <a:endParaRPr lang="zh-CN" altLang="en-US"/>
          </a:p>
        </p:txBody>
      </p:sp>
      <p:sp>
        <p:nvSpPr>
          <p:cNvPr id="2664451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63817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n-lt"/>
                <a:ea typeface="宋体" charset="-122"/>
              </a:defRPr>
            </a:lvl1pPr>
          </a:lstStyle>
          <a:p>
            <a:r>
              <a:rPr lang="en-US" altLang="zh-CN"/>
              <a:t>Strictly Confidential</a:t>
            </a:r>
          </a:p>
        </p:txBody>
      </p:sp>
      <p:sp>
        <p:nvSpPr>
          <p:cNvPr id="266445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1600" y="6372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charset="-122"/>
              </a:defRPr>
            </a:lvl1pPr>
          </a:lstStyle>
          <a:p>
            <a:fld id="{24B04A2B-27C1-403E-8974-E87F0BD030A7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664453" name="Line 5"/>
          <p:cNvSpPr>
            <a:spLocks noChangeShapeType="1"/>
          </p:cNvSpPr>
          <p:nvPr userDrawn="1"/>
        </p:nvSpPr>
        <p:spPr bwMode="auto">
          <a:xfrm>
            <a:off x="1600200" y="990600"/>
            <a:ext cx="7162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454" name="Freeform 6"/>
          <p:cNvSpPr>
            <a:spLocks/>
          </p:cNvSpPr>
          <p:nvPr userDrawn="1"/>
        </p:nvSpPr>
        <p:spPr bwMode="auto">
          <a:xfrm>
            <a:off x="549275" y="6556375"/>
            <a:ext cx="107950" cy="185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8" y="0"/>
              </a:cxn>
              <a:cxn ang="0">
                <a:pos x="68" y="19"/>
              </a:cxn>
              <a:cxn ang="0">
                <a:pos x="44" y="19"/>
              </a:cxn>
              <a:cxn ang="0">
                <a:pos x="44" y="117"/>
              </a:cxn>
              <a:cxn ang="0">
                <a:pos x="26" y="117"/>
              </a:cxn>
              <a:cxn ang="0">
                <a:pos x="26" y="19"/>
              </a:cxn>
              <a:cxn ang="0">
                <a:pos x="0" y="19"/>
              </a:cxn>
              <a:cxn ang="0">
                <a:pos x="0" y="0"/>
              </a:cxn>
            </a:cxnLst>
            <a:rect l="0" t="0" r="r" b="b"/>
            <a:pathLst>
              <a:path w="68" h="117">
                <a:moveTo>
                  <a:pt x="0" y="0"/>
                </a:moveTo>
                <a:lnTo>
                  <a:pt x="68" y="0"/>
                </a:lnTo>
                <a:lnTo>
                  <a:pt x="68" y="19"/>
                </a:lnTo>
                <a:lnTo>
                  <a:pt x="44" y="19"/>
                </a:lnTo>
                <a:lnTo>
                  <a:pt x="44" y="117"/>
                </a:lnTo>
                <a:lnTo>
                  <a:pt x="26" y="117"/>
                </a:lnTo>
                <a:lnTo>
                  <a:pt x="26" y="19"/>
                </a:lnTo>
                <a:lnTo>
                  <a:pt x="0" y="1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55" name="Freeform 7"/>
          <p:cNvSpPr>
            <a:spLocks/>
          </p:cNvSpPr>
          <p:nvPr userDrawn="1"/>
        </p:nvSpPr>
        <p:spPr bwMode="auto">
          <a:xfrm>
            <a:off x="781050" y="6607175"/>
            <a:ext cx="82550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5" y="0"/>
              </a:cxn>
              <a:cxn ang="0">
                <a:pos x="15" y="34"/>
              </a:cxn>
              <a:cxn ang="0">
                <a:pos x="37" y="34"/>
              </a:cxn>
              <a:cxn ang="0">
                <a:pos x="37" y="0"/>
              </a:cxn>
              <a:cxn ang="0">
                <a:pos x="52" y="0"/>
              </a:cxn>
              <a:cxn ang="0">
                <a:pos x="52" y="85"/>
              </a:cxn>
              <a:cxn ang="0">
                <a:pos x="37" y="85"/>
              </a:cxn>
              <a:cxn ang="0">
                <a:pos x="37" y="48"/>
              </a:cxn>
              <a:cxn ang="0">
                <a:pos x="15" y="48"/>
              </a:cxn>
              <a:cxn ang="0">
                <a:pos x="15" y="85"/>
              </a:cxn>
              <a:cxn ang="0">
                <a:pos x="0" y="85"/>
              </a:cxn>
            </a:cxnLst>
            <a:rect l="0" t="0" r="r" b="b"/>
            <a:pathLst>
              <a:path w="52" h="85">
                <a:moveTo>
                  <a:pt x="0" y="85"/>
                </a:moveTo>
                <a:lnTo>
                  <a:pt x="0" y="0"/>
                </a:lnTo>
                <a:lnTo>
                  <a:pt x="15" y="0"/>
                </a:lnTo>
                <a:lnTo>
                  <a:pt x="15" y="34"/>
                </a:lnTo>
                <a:lnTo>
                  <a:pt x="37" y="34"/>
                </a:lnTo>
                <a:lnTo>
                  <a:pt x="37" y="0"/>
                </a:lnTo>
                <a:lnTo>
                  <a:pt x="52" y="0"/>
                </a:lnTo>
                <a:lnTo>
                  <a:pt x="52" y="85"/>
                </a:lnTo>
                <a:lnTo>
                  <a:pt x="37" y="85"/>
                </a:lnTo>
                <a:lnTo>
                  <a:pt x="37" y="48"/>
                </a:lnTo>
                <a:lnTo>
                  <a:pt x="15" y="48"/>
                </a:lnTo>
                <a:lnTo>
                  <a:pt x="15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56" name="Freeform 8"/>
          <p:cNvSpPr>
            <a:spLocks/>
          </p:cNvSpPr>
          <p:nvPr userDrawn="1"/>
        </p:nvSpPr>
        <p:spPr bwMode="auto">
          <a:xfrm>
            <a:off x="960438" y="6607175"/>
            <a:ext cx="682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" y="0"/>
              </a:cxn>
              <a:cxn ang="0">
                <a:pos x="43" y="14"/>
              </a:cxn>
              <a:cxn ang="0">
                <a:pos x="13" y="14"/>
              </a:cxn>
              <a:cxn ang="0">
                <a:pos x="13" y="34"/>
              </a:cxn>
              <a:cxn ang="0">
                <a:pos x="41" y="34"/>
              </a:cxn>
              <a:cxn ang="0">
                <a:pos x="41" y="48"/>
              </a:cxn>
              <a:cxn ang="0">
                <a:pos x="13" y="48"/>
              </a:cxn>
              <a:cxn ang="0">
                <a:pos x="13" y="71"/>
              </a:cxn>
              <a:cxn ang="0">
                <a:pos x="43" y="71"/>
              </a:cxn>
              <a:cxn ang="0">
                <a:pos x="43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3" h="85">
                <a:moveTo>
                  <a:pt x="0" y="0"/>
                </a:moveTo>
                <a:lnTo>
                  <a:pt x="43" y="0"/>
                </a:lnTo>
                <a:lnTo>
                  <a:pt x="43" y="14"/>
                </a:lnTo>
                <a:lnTo>
                  <a:pt x="13" y="14"/>
                </a:lnTo>
                <a:lnTo>
                  <a:pt x="13" y="34"/>
                </a:lnTo>
                <a:lnTo>
                  <a:pt x="41" y="34"/>
                </a:lnTo>
                <a:lnTo>
                  <a:pt x="41" y="48"/>
                </a:lnTo>
                <a:lnTo>
                  <a:pt x="13" y="48"/>
                </a:lnTo>
                <a:lnTo>
                  <a:pt x="13" y="71"/>
                </a:lnTo>
                <a:lnTo>
                  <a:pt x="43" y="71"/>
                </a:lnTo>
                <a:lnTo>
                  <a:pt x="43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57" name="Freeform 9"/>
          <p:cNvSpPr>
            <a:spLocks/>
          </p:cNvSpPr>
          <p:nvPr userDrawn="1"/>
        </p:nvSpPr>
        <p:spPr bwMode="auto">
          <a:xfrm>
            <a:off x="1284288" y="6556375"/>
            <a:ext cx="180975" cy="185738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68" y="0"/>
              </a:cxn>
              <a:cxn ang="0">
                <a:pos x="83" y="87"/>
              </a:cxn>
              <a:cxn ang="0">
                <a:pos x="85" y="87"/>
              </a:cxn>
              <a:cxn ang="0">
                <a:pos x="98" y="0"/>
              </a:cxn>
              <a:cxn ang="0">
                <a:pos x="114" y="0"/>
              </a:cxn>
              <a:cxn ang="0">
                <a:pos x="94" y="117"/>
              </a:cxn>
              <a:cxn ang="0">
                <a:pos x="74" y="117"/>
              </a:cxn>
              <a:cxn ang="0">
                <a:pos x="57" y="28"/>
              </a:cxn>
              <a:cxn ang="0">
                <a:pos x="57" y="28"/>
              </a:cxn>
              <a:cxn ang="0">
                <a:pos x="40" y="117"/>
              </a:cxn>
              <a:cxn ang="0">
                <a:pos x="20" y="117"/>
              </a:cxn>
              <a:cxn ang="0">
                <a:pos x="0" y="0"/>
              </a:cxn>
              <a:cxn ang="0">
                <a:pos x="18" y="0"/>
              </a:cxn>
              <a:cxn ang="0">
                <a:pos x="31" y="87"/>
              </a:cxn>
              <a:cxn ang="0">
                <a:pos x="31" y="87"/>
              </a:cxn>
              <a:cxn ang="0">
                <a:pos x="48" y="0"/>
              </a:cxn>
            </a:cxnLst>
            <a:rect l="0" t="0" r="r" b="b"/>
            <a:pathLst>
              <a:path w="114" h="117">
                <a:moveTo>
                  <a:pt x="48" y="0"/>
                </a:moveTo>
                <a:lnTo>
                  <a:pt x="68" y="0"/>
                </a:lnTo>
                <a:lnTo>
                  <a:pt x="83" y="87"/>
                </a:lnTo>
                <a:lnTo>
                  <a:pt x="85" y="87"/>
                </a:lnTo>
                <a:lnTo>
                  <a:pt x="98" y="0"/>
                </a:lnTo>
                <a:lnTo>
                  <a:pt x="114" y="0"/>
                </a:lnTo>
                <a:lnTo>
                  <a:pt x="94" y="117"/>
                </a:lnTo>
                <a:lnTo>
                  <a:pt x="74" y="117"/>
                </a:lnTo>
                <a:lnTo>
                  <a:pt x="57" y="28"/>
                </a:lnTo>
                <a:lnTo>
                  <a:pt x="57" y="28"/>
                </a:lnTo>
                <a:lnTo>
                  <a:pt x="40" y="117"/>
                </a:lnTo>
                <a:lnTo>
                  <a:pt x="20" y="117"/>
                </a:lnTo>
                <a:lnTo>
                  <a:pt x="0" y="0"/>
                </a:lnTo>
                <a:lnTo>
                  <a:pt x="18" y="0"/>
                </a:lnTo>
                <a:lnTo>
                  <a:pt x="31" y="87"/>
                </a:lnTo>
                <a:lnTo>
                  <a:pt x="31" y="87"/>
                </a:lnTo>
                <a:lnTo>
                  <a:pt x="48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58" name="Freeform 10"/>
          <p:cNvSpPr>
            <a:spLocks noEditPoints="1"/>
          </p:cNvSpPr>
          <p:nvPr userDrawn="1"/>
        </p:nvSpPr>
        <p:spPr bwMode="auto">
          <a:xfrm>
            <a:off x="1585913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4" y="20"/>
              </a:cxn>
              <a:cxn ang="0">
                <a:pos x="11" y="7"/>
              </a:cxn>
              <a:cxn ang="0">
                <a:pos x="22" y="2"/>
              </a:cxn>
              <a:cxn ang="0">
                <a:pos x="37" y="2"/>
              </a:cxn>
              <a:cxn ang="0">
                <a:pos x="48" y="7"/>
              </a:cxn>
              <a:cxn ang="0">
                <a:pos x="56" y="20"/>
              </a:cxn>
              <a:cxn ang="0">
                <a:pos x="59" y="36"/>
              </a:cxn>
              <a:cxn ang="0">
                <a:pos x="59" y="53"/>
              </a:cxn>
              <a:cxn ang="0">
                <a:pos x="56" y="69"/>
              </a:cxn>
              <a:cxn ang="0">
                <a:pos x="48" y="82"/>
              </a:cxn>
              <a:cxn ang="0">
                <a:pos x="37" y="87"/>
              </a:cxn>
              <a:cxn ang="0">
                <a:pos x="22" y="87"/>
              </a:cxn>
              <a:cxn ang="0">
                <a:pos x="11" y="82"/>
              </a:cxn>
              <a:cxn ang="0">
                <a:pos x="4" y="69"/>
              </a:cxn>
              <a:cxn ang="0">
                <a:pos x="0" y="53"/>
              </a:cxn>
              <a:cxn ang="0">
                <a:pos x="15" y="45"/>
              </a:cxn>
              <a:cxn ang="0">
                <a:pos x="15" y="55"/>
              </a:cxn>
              <a:cxn ang="0">
                <a:pos x="17" y="66"/>
              </a:cxn>
              <a:cxn ang="0">
                <a:pos x="22" y="73"/>
              </a:cxn>
              <a:cxn ang="0">
                <a:pos x="30" y="75"/>
              </a:cxn>
              <a:cxn ang="0">
                <a:pos x="39" y="73"/>
              </a:cxn>
              <a:cxn ang="0">
                <a:pos x="43" y="66"/>
              </a:cxn>
              <a:cxn ang="0">
                <a:pos x="44" y="55"/>
              </a:cxn>
              <a:cxn ang="0">
                <a:pos x="46" y="45"/>
              </a:cxn>
              <a:cxn ang="0">
                <a:pos x="44" y="34"/>
              </a:cxn>
              <a:cxn ang="0">
                <a:pos x="43" y="23"/>
              </a:cxn>
              <a:cxn ang="0">
                <a:pos x="39" y="16"/>
              </a:cxn>
              <a:cxn ang="0">
                <a:pos x="30" y="14"/>
              </a:cxn>
              <a:cxn ang="0">
                <a:pos x="22" y="16"/>
              </a:cxn>
              <a:cxn ang="0">
                <a:pos x="17" y="23"/>
              </a:cxn>
              <a:cxn ang="0">
                <a:pos x="15" y="34"/>
              </a:cxn>
              <a:cxn ang="0">
                <a:pos x="15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2" y="27"/>
                </a:lnTo>
                <a:lnTo>
                  <a:pt x="4" y="20"/>
                </a:lnTo>
                <a:lnTo>
                  <a:pt x="7" y="12"/>
                </a:lnTo>
                <a:lnTo>
                  <a:pt x="11" y="7"/>
                </a:lnTo>
                <a:lnTo>
                  <a:pt x="17" y="4"/>
                </a:lnTo>
                <a:lnTo>
                  <a:pt x="22" y="2"/>
                </a:lnTo>
                <a:lnTo>
                  <a:pt x="30" y="0"/>
                </a:lnTo>
                <a:lnTo>
                  <a:pt x="37" y="2"/>
                </a:lnTo>
                <a:lnTo>
                  <a:pt x="43" y="4"/>
                </a:lnTo>
                <a:lnTo>
                  <a:pt x="48" y="7"/>
                </a:lnTo>
                <a:lnTo>
                  <a:pt x="52" y="12"/>
                </a:lnTo>
                <a:lnTo>
                  <a:pt x="56" y="20"/>
                </a:lnTo>
                <a:lnTo>
                  <a:pt x="57" y="27"/>
                </a:lnTo>
                <a:lnTo>
                  <a:pt x="59" y="36"/>
                </a:lnTo>
                <a:lnTo>
                  <a:pt x="59" y="45"/>
                </a:lnTo>
                <a:lnTo>
                  <a:pt x="59" y="53"/>
                </a:lnTo>
                <a:lnTo>
                  <a:pt x="57" y="62"/>
                </a:lnTo>
                <a:lnTo>
                  <a:pt x="56" y="69"/>
                </a:lnTo>
                <a:lnTo>
                  <a:pt x="52" y="77"/>
                </a:lnTo>
                <a:lnTo>
                  <a:pt x="48" y="82"/>
                </a:lnTo>
                <a:lnTo>
                  <a:pt x="43" y="85"/>
                </a:lnTo>
                <a:lnTo>
                  <a:pt x="37" y="87"/>
                </a:lnTo>
                <a:lnTo>
                  <a:pt x="30" y="89"/>
                </a:lnTo>
                <a:lnTo>
                  <a:pt x="22" y="87"/>
                </a:lnTo>
                <a:lnTo>
                  <a:pt x="17" y="85"/>
                </a:lnTo>
                <a:lnTo>
                  <a:pt x="11" y="82"/>
                </a:lnTo>
                <a:lnTo>
                  <a:pt x="7" y="77"/>
                </a:lnTo>
                <a:lnTo>
                  <a:pt x="4" y="69"/>
                </a:lnTo>
                <a:lnTo>
                  <a:pt x="2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5" y="45"/>
                </a:moveTo>
                <a:lnTo>
                  <a:pt x="15" y="50"/>
                </a:lnTo>
                <a:lnTo>
                  <a:pt x="15" y="55"/>
                </a:lnTo>
                <a:lnTo>
                  <a:pt x="17" y="61"/>
                </a:lnTo>
                <a:lnTo>
                  <a:pt x="17" y="66"/>
                </a:lnTo>
                <a:lnTo>
                  <a:pt x="19" y="69"/>
                </a:lnTo>
                <a:lnTo>
                  <a:pt x="22" y="73"/>
                </a:lnTo>
                <a:lnTo>
                  <a:pt x="26" y="75"/>
                </a:lnTo>
                <a:lnTo>
                  <a:pt x="30" y="75"/>
                </a:lnTo>
                <a:lnTo>
                  <a:pt x="35" y="75"/>
                </a:lnTo>
                <a:lnTo>
                  <a:pt x="39" y="73"/>
                </a:lnTo>
                <a:lnTo>
                  <a:pt x="41" y="69"/>
                </a:lnTo>
                <a:lnTo>
                  <a:pt x="43" y="66"/>
                </a:lnTo>
                <a:lnTo>
                  <a:pt x="44" y="61"/>
                </a:lnTo>
                <a:lnTo>
                  <a:pt x="44" y="55"/>
                </a:lnTo>
                <a:lnTo>
                  <a:pt x="46" y="50"/>
                </a:lnTo>
                <a:lnTo>
                  <a:pt x="46" y="45"/>
                </a:lnTo>
                <a:lnTo>
                  <a:pt x="46" y="39"/>
                </a:lnTo>
                <a:lnTo>
                  <a:pt x="44" y="34"/>
                </a:lnTo>
                <a:lnTo>
                  <a:pt x="44" y="29"/>
                </a:lnTo>
                <a:lnTo>
                  <a:pt x="43" y="23"/>
                </a:lnTo>
                <a:lnTo>
                  <a:pt x="41" y="20"/>
                </a:lnTo>
                <a:lnTo>
                  <a:pt x="39" y="16"/>
                </a:lnTo>
                <a:lnTo>
                  <a:pt x="35" y="14"/>
                </a:lnTo>
                <a:lnTo>
                  <a:pt x="30" y="14"/>
                </a:lnTo>
                <a:lnTo>
                  <a:pt x="26" y="14"/>
                </a:lnTo>
                <a:lnTo>
                  <a:pt x="22" y="16"/>
                </a:lnTo>
                <a:lnTo>
                  <a:pt x="19" y="20"/>
                </a:lnTo>
                <a:lnTo>
                  <a:pt x="17" y="23"/>
                </a:lnTo>
                <a:lnTo>
                  <a:pt x="17" y="29"/>
                </a:lnTo>
                <a:lnTo>
                  <a:pt x="15" y="34"/>
                </a:lnTo>
                <a:lnTo>
                  <a:pt x="15" y="39"/>
                </a:lnTo>
                <a:lnTo>
                  <a:pt x="15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59" name="Freeform 11"/>
          <p:cNvSpPr>
            <a:spLocks noEditPoints="1"/>
          </p:cNvSpPr>
          <p:nvPr userDrawn="1"/>
        </p:nvSpPr>
        <p:spPr bwMode="auto">
          <a:xfrm>
            <a:off x="1776413" y="6607175"/>
            <a:ext cx="79375" cy="134938"/>
          </a:xfrm>
          <a:custGeom>
            <a:avLst/>
            <a:gdLst/>
            <a:ahLst/>
            <a:cxnLst>
              <a:cxn ang="0">
                <a:pos x="24" y="37"/>
              </a:cxn>
              <a:cxn ang="0">
                <a:pos x="28" y="35"/>
              </a:cxn>
              <a:cxn ang="0">
                <a:pos x="32" y="34"/>
              </a:cxn>
              <a:cxn ang="0">
                <a:pos x="34" y="30"/>
              </a:cxn>
              <a:cxn ang="0">
                <a:pos x="34" y="25"/>
              </a:cxn>
              <a:cxn ang="0">
                <a:pos x="34" y="19"/>
              </a:cxn>
              <a:cxn ang="0">
                <a:pos x="32" y="18"/>
              </a:cxn>
              <a:cxn ang="0">
                <a:pos x="28" y="14"/>
              </a:cxn>
              <a:cxn ang="0">
                <a:pos x="24" y="14"/>
              </a:cxn>
              <a:cxn ang="0">
                <a:pos x="13" y="37"/>
              </a:cxn>
              <a:cxn ang="0">
                <a:pos x="0" y="85"/>
              </a:cxn>
              <a:cxn ang="0">
                <a:pos x="26" y="0"/>
              </a:cxn>
              <a:cxn ang="0">
                <a:pos x="34" y="2"/>
              </a:cxn>
              <a:cxn ang="0">
                <a:pos x="41" y="5"/>
              </a:cxn>
              <a:cxn ang="0">
                <a:pos x="47" y="12"/>
              </a:cxn>
              <a:cxn ang="0">
                <a:pos x="48" y="23"/>
              </a:cxn>
              <a:cxn ang="0">
                <a:pos x="47" y="30"/>
              </a:cxn>
              <a:cxn ang="0">
                <a:pos x="45" y="35"/>
              </a:cxn>
              <a:cxn ang="0">
                <a:pos x="41" y="41"/>
              </a:cxn>
              <a:cxn ang="0">
                <a:pos x="36" y="43"/>
              </a:cxn>
              <a:cxn ang="0">
                <a:pos x="37" y="44"/>
              </a:cxn>
              <a:cxn ang="0">
                <a:pos x="43" y="48"/>
              </a:cxn>
              <a:cxn ang="0">
                <a:pos x="45" y="53"/>
              </a:cxn>
              <a:cxn ang="0">
                <a:pos x="47" y="60"/>
              </a:cxn>
              <a:cxn ang="0">
                <a:pos x="47" y="67"/>
              </a:cxn>
              <a:cxn ang="0">
                <a:pos x="47" y="73"/>
              </a:cxn>
              <a:cxn ang="0">
                <a:pos x="48" y="78"/>
              </a:cxn>
              <a:cxn ang="0">
                <a:pos x="48" y="83"/>
              </a:cxn>
              <a:cxn ang="0">
                <a:pos x="36" y="85"/>
              </a:cxn>
              <a:cxn ang="0">
                <a:pos x="34" y="78"/>
              </a:cxn>
              <a:cxn ang="0">
                <a:pos x="34" y="73"/>
              </a:cxn>
              <a:cxn ang="0">
                <a:pos x="34" y="67"/>
              </a:cxn>
              <a:cxn ang="0">
                <a:pos x="34" y="62"/>
              </a:cxn>
              <a:cxn ang="0">
                <a:pos x="32" y="59"/>
              </a:cxn>
              <a:cxn ang="0">
                <a:pos x="32" y="55"/>
              </a:cxn>
              <a:cxn ang="0">
                <a:pos x="30" y="51"/>
              </a:cxn>
              <a:cxn ang="0">
                <a:pos x="28" y="51"/>
              </a:cxn>
              <a:cxn ang="0">
                <a:pos x="13" y="85"/>
              </a:cxn>
            </a:cxnLst>
            <a:rect l="0" t="0" r="r" b="b"/>
            <a:pathLst>
              <a:path w="50" h="85">
                <a:moveTo>
                  <a:pt x="13" y="37"/>
                </a:moveTo>
                <a:lnTo>
                  <a:pt x="24" y="37"/>
                </a:lnTo>
                <a:lnTo>
                  <a:pt x="26" y="37"/>
                </a:lnTo>
                <a:lnTo>
                  <a:pt x="28" y="35"/>
                </a:lnTo>
                <a:lnTo>
                  <a:pt x="30" y="35"/>
                </a:lnTo>
                <a:lnTo>
                  <a:pt x="32" y="34"/>
                </a:lnTo>
                <a:lnTo>
                  <a:pt x="32" y="32"/>
                </a:lnTo>
                <a:lnTo>
                  <a:pt x="34" y="30"/>
                </a:lnTo>
                <a:lnTo>
                  <a:pt x="34" y="28"/>
                </a:lnTo>
                <a:lnTo>
                  <a:pt x="34" y="25"/>
                </a:lnTo>
                <a:lnTo>
                  <a:pt x="34" y="23"/>
                </a:lnTo>
                <a:lnTo>
                  <a:pt x="34" y="19"/>
                </a:lnTo>
                <a:lnTo>
                  <a:pt x="32" y="18"/>
                </a:lnTo>
                <a:lnTo>
                  <a:pt x="32" y="18"/>
                </a:lnTo>
                <a:lnTo>
                  <a:pt x="30" y="16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13" y="14"/>
                </a:lnTo>
                <a:lnTo>
                  <a:pt x="13" y="37"/>
                </a:lnTo>
                <a:close/>
                <a:moveTo>
                  <a:pt x="13" y="85"/>
                </a:moveTo>
                <a:lnTo>
                  <a:pt x="0" y="85"/>
                </a:lnTo>
                <a:lnTo>
                  <a:pt x="0" y="0"/>
                </a:lnTo>
                <a:lnTo>
                  <a:pt x="26" y="0"/>
                </a:lnTo>
                <a:lnTo>
                  <a:pt x="30" y="0"/>
                </a:lnTo>
                <a:lnTo>
                  <a:pt x="34" y="2"/>
                </a:lnTo>
                <a:lnTo>
                  <a:pt x="37" y="3"/>
                </a:lnTo>
                <a:lnTo>
                  <a:pt x="41" y="5"/>
                </a:lnTo>
                <a:lnTo>
                  <a:pt x="43" y="7"/>
                </a:lnTo>
                <a:lnTo>
                  <a:pt x="47" y="12"/>
                </a:lnTo>
                <a:lnTo>
                  <a:pt x="47" y="16"/>
                </a:lnTo>
                <a:lnTo>
                  <a:pt x="48" y="23"/>
                </a:lnTo>
                <a:lnTo>
                  <a:pt x="47" y="27"/>
                </a:lnTo>
                <a:lnTo>
                  <a:pt x="47" y="30"/>
                </a:lnTo>
                <a:lnTo>
                  <a:pt x="47" y="34"/>
                </a:lnTo>
                <a:lnTo>
                  <a:pt x="45" y="35"/>
                </a:lnTo>
                <a:lnTo>
                  <a:pt x="43" y="37"/>
                </a:lnTo>
                <a:lnTo>
                  <a:pt x="41" y="41"/>
                </a:lnTo>
                <a:lnTo>
                  <a:pt x="37" y="41"/>
                </a:lnTo>
                <a:lnTo>
                  <a:pt x="36" y="43"/>
                </a:lnTo>
                <a:lnTo>
                  <a:pt x="36" y="43"/>
                </a:lnTo>
                <a:lnTo>
                  <a:pt x="37" y="44"/>
                </a:lnTo>
                <a:lnTo>
                  <a:pt x="41" y="46"/>
                </a:lnTo>
                <a:lnTo>
                  <a:pt x="43" y="48"/>
                </a:lnTo>
                <a:lnTo>
                  <a:pt x="45" y="50"/>
                </a:lnTo>
                <a:lnTo>
                  <a:pt x="45" y="53"/>
                </a:lnTo>
                <a:lnTo>
                  <a:pt x="45" y="57"/>
                </a:lnTo>
                <a:lnTo>
                  <a:pt x="47" y="60"/>
                </a:lnTo>
                <a:lnTo>
                  <a:pt x="47" y="64"/>
                </a:lnTo>
                <a:lnTo>
                  <a:pt x="47" y="67"/>
                </a:lnTo>
                <a:lnTo>
                  <a:pt x="47" y="69"/>
                </a:lnTo>
                <a:lnTo>
                  <a:pt x="47" y="73"/>
                </a:lnTo>
                <a:lnTo>
                  <a:pt x="47" y="75"/>
                </a:lnTo>
                <a:lnTo>
                  <a:pt x="48" y="78"/>
                </a:lnTo>
                <a:lnTo>
                  <a:pt x="48" y="80"/>
                </a:lnTo>
                <a:lnTo>
                  <a:pt x="48" y="83"/>
                </a:lnTo>
                <a:lnTo>
                  <a:pt x="50" y="85"/>
                </a:lnTo>
                <a:lnTo>
                  <a:pt x="36" y="85"/>
                </a:lnTo>
                <a:lnTo>
                  <a:pt x="36" y="82"/>
                </a:lnTo>
                <a:lnTo>
                  <a:pt x="34" y="78"/>
                </a:lnTo>
                <a:lnTo>
                  <a:pt x="34" y="76"/>
                </a:lnTo>
                <a:lnTo>
                  <a:pt x="34" y="73"/>
                </a:lnTo>
                <a:lnTo>
                  <a:pt x="34" y="71"/>
                </a:lnTo>
                <a:lnTo>
                  <a:pt x="34" y="67"/>
                </a:lnTo>
                <a:lnTo>
                  <a:pt x="34" y="64"/>
                </a:lnTo>
                <a:lnTo>
                  <a:pt x="34" y="62"/>
                </a:lnTo>
                <a:lnTo>
                  <a:pt x="32" y="60"/>
                </a:lnTo>
                <a:lnTo>
                  <a:pt x="32" y="59"/>
                </a:lnTo>
                <a:lnTo>
                  <a:pt x="32" y="57"/>
                </a:lnTo>
                <a:lnTo>
                  <a:pt x="32" y="55"/>
                </a:lnTo>
                <a:lnTo>
                  <a:pt x="30" y="53"/>
                </a:lnTo>
                <a:lnTo>
                  <a:pt x="30" y="51"/>
                </a:lnTo>
                <a:lnTo>
                  <a:pt x="28" y="51"/>
                </a:lnTo>
                <a:lnTo>
                  <a:pt x="28" y="51"/>
                </a:lnTo>
                <a:lnTo>
                  <a:pt x="13" y="51"/>
                </a:lnTo>
                <a:lnTo>
                  <a:pt x="13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0" name="Freeform 12"/>
          <p:cNvSpPr>
            <a:spLocks/>
          </p:cNvSpPr>
          <p:nvPr userDrawn="1"/>
        </p:nvSpPr>
        <p:spPr bwMode="auto">
          <a:xfrm>
            <a:off x="1951038" y="6607175"/>
            <a:ext cx="63500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2" y="0"/>
              </a:cxn>
              <a:cxn ang="0">
                <a:pos x="12" y="71"/>
              </a:cxn>
              <a:cxn ang="0">
                <a:pos x="40" y="71"/>
              </a:cxn>
              <a:cxn ang="0">
                <a:pos x="40" y="85"/>
              </a:cxn>
              <a:cxn ang="0">
                <a:pos x="0" y="85"/>
              </a:cxn>
            </a:cxnLst>
            <a:rect l="0" t="0" r="r" b="b"/>
            <a:pathLst>
              <a:path w="40" h="85">
                <a:moveTo>
                  <a:pt x="0" y="85"/>
                </a:moveTo>
                <a:lnTo>
                  <a:pt x="0" y="0"/>
                </a:lnTo>
                <a:lnTo>
                  <a:pt x="12" y="0"/>
                </a:lnTo>
                <a:lnTo>
                  <a:pt x="12" y="71"/>
                </a:lnTo>
                <a:lnTo>
                  <a:pt x="40" y="71"/>
                </a:lnTo>
                <a:lnTo>
                  <a:pt x="40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1" name="Freeform 13"/>
          <p:cNvSpPr>
            <a:spLocks noEditPoints="1"/>
          </p:cNvSpPr>
          <p:nvPr userDrawn="1"/>
        </p:nvSpPr>
        <p:spPr bwMode="auto">
          <a:xfrm>
            <a:off x="2106613" y="6607175"/>
            <a:ext cx="809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" y="0"/>
              </a:cxn>
              <a:cxn ang="0">
                <a:pos x="27" y="2"/>
              </a:cxn>
              <a:cxn ang="0">
                <a:pos x="35" y="3"/>
              </a:cxn>
              <a:cxn ang="0">
                <a:pos x="38" y="5"/>
              </a:cxn>
              <a:cxn ang="0">
                <a:pos x="44" y="10"/>
              </a:cxn>
              <a:cxn ang="0">
                <a:pos x="48" y="16"/>
              </a:cxn>
              <a:cxn ang="0">
                <a:pos x="50" y="23"/>
              </a:cxn>
              <a:cxn ang="0">
                <a:pos x="51" y="32"/>
              </a:cxn>
              <a:cxn ang="0">
                <a:pos x="51" y="43"/>
              </a:cxn>
              <a:cxn ang="0">
                <a:pos x="51" y="53"/>
              </a:cxn>
              <a:cxn ang="0">
                <a:pos x="50" y="62"/>
              </a:cxn>
              <a:cxn ang="0">
                <a:pos x="48" y="69"/>
              </a:cxn>
              <a:cxn ang="0">
                <a:pos x="44" y="75"/>
              </a:cxn>
              <a:cxn ang="0">
                <a:pos x="38" y="80"/>
              </a:cxn>
              <a:cxn ang="0">
                <a:pos x="35" y="82"/>
              </a:cxn>
              <a:cxn ang="0">
                <a:pos x="27" y="83"/>
              </a:cxn>
              <a:cxn ang="0">
                <a:pos x="22" y="85"/>
              </a:cxn>
              <a:cxn ang="0">
                <a:pos x="0" y="85"/>
              </a:cxn>
              <a:cxn ang="0">
                <a:pos x="0" y="0"/>
              </a:cxn>
              <a:cxn ang="0">
                <a:pos x="13" y="71"/>
              </a:cxn>
              <a:cxn ang="0">
                <a:pos x="20" y="71"/>
              </a:cxn>
              <a:cxn ang="0">
                <a:pos x="25" y="69"/>
              </a:cxn>
              <a:cxn ang="0">
                <a:pos x="29" y="67"/>
              </a:cxn>
              <a:cxn ang="0">
                <a:pos x="33" y="66"/>
              </a:cxn>
              <a:cxn ang="0">
                <a:pos x="35" y="62"/>
              </a:cxn>
              <a:cxn ang="0">
                <a:pos x="37" y="57"/>
              </a:cxn>
              <a:cxn ang="0">
                <a:pos x="38" y="53"/>
              </a:cxn>
              <a:cxn ang="0">
                <a:pos x="38" y="48"/>
              </a:cxn>
              <a:cxn ang="0">
                <a:pos x="38" y="43"/>
              </a:cxn>
              <a:cxn ang="0">
                <a:pos x="38" y="37"/>
              </a:cxn>
              <a:cxn ang="0">
                <a:pos x="38" y="32"/>
              </a:cxn>
              <a:cxn ang="0">
                <a:pos x="37" y="28"/>
              </a:cxn>
              <a:cxn ang="0">
                <a:pos x="35" y="23"/>
              </a:cxn>
              <a:cxn ang="0">
                <a:pos x="33" y="19"/>
              </a:cxn>
              <a:cxn ang="0">
                <a:pos x="29" y="16"/>
              </a:cxn>
              <a:cxn ang="0">
                <a:pos x="25" y="14"/>
              </a:cxn>
              <a:cxn ang="0">
                <a:pos x="20" y="14"/>
              </a:cxn>
              <a:cxn ang="0">
                <a:pos x="13" y="14"/>
              </a:cxn>
              <a:cxn ang="0">
                <a:pos x="13" y="71"/>
              </a:cxn>
            </a:cxnLst>
            <a:rect l="0" t="0" r="r" b="b"/>
            <a:pathLst>
              <a:path w="51" h="85">
                <a:moveTo>
                  <a:pt x="0" y="0"/>
                </a:moveTo>
                <a:lnTo>
                  <a:pt x="22" y="0"/>
                </a:lnTo>
                <a:lnTo>
                  <a:pt x="27" y="2"/>
                </a:lnTo>
                <a:lnTo>
                  <a:pt x="35" y="3"/>
                </a:lnTo>
                <a:lnTo>
                  <a:pt x="38" y="5"/>
                </a:lnTo>
                <a:lnTo>
                  <a:pt x="44" y="10"/>
                </a:lnTo>
                <a:lnTo>
                  <a:pt x="48" y="16"/>
                </a:lnTo>
                <a:lnTo>
                  <a:pt x="50" y="23"/>
                </a:lnTo>
                <a:lnTo>
                  <a:pt x="51" y="32"/>
                </a:lnTo>
                <a:lnTo>
                  <a:pt x="51" y="43"/>
                </a:lnTo>
                <a:lnTo>
                  <a:pt x="51" y="53"/>
                </a:lnTo>
                <a:lnTo>
                  <a:pt x="50" y="62"/>
                </a:lnTo>
                <a:lnTo>
                  <a:pt x="48" y="69"/>
                </a:lnTo>
                <a:lnTo>
                  <a:pt x="44" y="75"/>
                </a:lnTo>
                <a:lnTo>
                  <a:pt x="38" y="80"/>
                </a:lnTo>
                <a:lnTo>
                  <a:pt x="35" y="82"/>
                </a:lnTo>
                <a:lnTo>
                  <a:pt x="27" y="83"/>
                </a:lnTo>
                <a:lnTo>
                  <a:pt x="22" y="85"/>
                </a:lnTo>
                <a:lnTo>
                  <a:pt x="0" y="85"/>
                </a:lnTo>
                <a:lnTo>
                  <a:pt x="0" y="0"/>
                </a:lnTo>
                <a:close/>
                <a:moveTo>
                  <a:pt x="13" y="71"/>
                </a:moveTo>
                <a:lnTo>
                  <a:pt x="20" y="71"/>
                </a:lnTo>
                <a:lnTo>
                  <a:pt x="25" y="69"/>
                </a:lnTo>
                <a:lnTo>
                  <a:pt x="29" y="67"/>
                </a:lnTo>
                <a:lnTo>
                  <a:pt x="33" y="66"/>
                </a:lnTo>
                <a:lnTo>
                  <a:pt x="35" y="62"/>
                </a:lnTo>
                <a:lnTo>
                  <a:pt x="37" y="57"/>
                </a:lnTo>
                <a:lnTo>
                  <a:pt x="38" y="53"/>
                </a:lnTo>
                <a:lnTo>
                  <a:pt x="38" y="48"/>
                </a:lnTo>
                <a:lnTo>
                  <a:pt x="38" y="43"/>
                </a:lnTo>
                <a:lnTo>
                  <a:pt x="38" y="37"/>
                </a:lnTo>
                <a:lnTo>
                  <a:pt x="38" y="32"/>
                </a:lnTo>
                <a:lnTo>
                  <a:pt x="37" y="28"/>
                </a:lnTo>
                <a:lnTo>
                  <a:pt x="35" y="23"/>
                </a:lnTo>
                <a:lnTo>
                  <a:pt x="33" y="19"/>
                </a:lnTo>
                <a:lnTo>
                  <a:pt x="29" y="16"/>
                </a:lnTo>
                <a:lnTo>
                  <a:pt x="25" y="14"/>
                </a:lnTo>
                <a:lnTo>
                  <a:pt x="20" y="14"/>
                </a:lnTo>
                <a:lnTo>
                  <a:pt x="13" y="14"/>
                </a:lnTo>
                <a:lnTo>
                  <a:pt x="13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2" name="Freeform 14"/>
          <p:cNvSpPr>
            <a:spLocks/>
          </p:cNvSpPr>
          <p:nvPr userDrawn="1"/>
        </p:nvSpPr>
        <p:spPr bwMode="auto">
          <a:xfrm>
            <a:off x="2455863" y="6556375"/>
            <a:ext cx="84137" cy="185738"/>
          </a:xfrm>
          <a:custGeom>
            <a:avLst/>
            <a:gdLst/>
            <a:ahLst/>
            <a:cxnLst>
              <a:cxn ang="0">
                <a:pos x="0" y="117"/>
              </a:cxn>
              <a:cxn ang="0">
                <a:pos x="0" y="0"/>
              </a:cxn>
              <a:cxn ang="0">
                <a:pos x="18" y="0"/>
              </a:cxn>
              <a:cxn ang="0">
                <a:pos x="18" y="98"/>
              </a:cxn>
              <a:cxn ang="0">
                <a:pos x="53" y="98"/>
              </a:cxn>
              <a:cxn ang="0">
                <a:pos x="53" y="117"/>
              </a:cxn>
              <a:cxn ang="0">
                <a:pos x="0" y="117"/>
              </a:cxn>
            </a:cxnLst>
            <a:rect l="0" t="0" r="r" b="b"/>
            <a:pathLst>
              <a:path w="53" h="117">
                <a:moveTo>
                  <a:pt x="0" y="117"/>
                </a:moveTo>
                <a:lnTo>
                  <a:pt x="0" y="0"/>
                </a:lnTo>
                <a:lnTo>
                  <a:pt x="18" y="0"/>
                </a:lnTo>
                <a:lnTo>
                  <a:pt x="18" y="98"/>
                </a:lnTo>
                <a:lnTo>
                  <a:pt x="53" y="98"/>
                </a:lnTo>
                <a:lnTo>
                  <a:pt x="53" y="117"/>
                </a:lnTo>
                <a:lnTo>
                  <a:pt x="0" y="11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3" name="Freeform 15"/>
          <p:cNvSpPr>
            <a:spLocks/>
          </p:cNvSpPr>
          <p:nvPr userDrawn="1"/>
        </p:nvSpPr>
        <p:spPr bwMode="auto">
          <a:xfrm>
            <a:off x="2667000" y="6607175"/>
            <a:ext cx="65088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" y="0"/>
              </a:cxn>
              <a:cxn ang="0">
                <a:pos x="41" y="14"/>
              </a:cxn>
              <a:cxn ang="0">
                <a:pos x="13" y="14"/>
              </a:cxn>
              <a:cxn ang="0">
                <a:pos x="13" y="34"/>
              </a:cxn>
              <a:cxn ang="0">
                <a:pos x="39" y="34"/>
              </a:cxn>
              <a:cxn ang="0">
                <a:pos x="39" y="48"/>
              </a:cxn>
              <a:cxn ang="0">
                <a:pos x="13" y="48"/>
              </a:cxn>
              <a:cxn ang="0">
                <a:pos x="13" y="71"/>
              </a:cxn>
              <a:cxn ang="0">
                <a:pos x="41" y="71"/>
              </a:cxn>
              <a:cxn ang="0">
                <a:pos x="41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1" h="85">
                <a:moveTo>
                  <a:pt x="0" y="0"/>
                </a:moveTo>
                <a:lnTo>
                  <a:pt x="41" y="0"/>
                </a:lnTo>
                <a:lnTo>
                  <a:pt x="41" y="14"/>
                </a:lnTo>
                <a:lnTo>
                  <a:pt x="13" y="14"/>
                </a:lnTo>
                <a:lnTo>
                  <a:pt x="13" y="34"/>
                </a:lnTo>
                <a:lnTo>
                  <a:pt x="39" y="34"/>
                </a:lnTo>
                <a:lnTo>
                  <a:pt x="39" y="48"/>
                </a:lnTo>
                <a:lnTo>
                  <a:pt x="13" y="48"/>
                </a:lnTo>
                <a:lnTo>
                  <a:pt x="13" y="71"/>
                </a:lnTo>
                <a:lnTo>
                  <a:pt x="41" y="71"/>
                </a:lnTo>
                <a:lnTo>
                  <a:pt x="41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4" name="Freeform 16"/>
          <p:cNvSpPr>
            <a:spLocks noEditPoints="1"/>
          </p:cNvSpPr>
          <p:nvPr userDrawn="1"/>
        </p:nvSpPr>
        <p:spPr bwMode="auto">
          <a:xfrm>
            <a:off x="2822575" y="6607175"/>
            <a:ext cx="96838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24" y="0"/>
              </a:cxn>
              <a:cxn ang="0">
                <a:pos x="39" y="0"/>
              </a:cxn>
              <a:cxn ang="0">
                <a:pos x="61" y="85"/>
              </a:cxn>
              <a:cxn ang="0">
                <a:pos x="46" y="85"/>
              </a:cxn>
              <a:cxn ang="0">
                <a:pos x="43" y="67"/>
              </a:cxn>
              <a:cxn ang="0">
                <a:pos x="18" y="67"/>
              </a:cxn>
              <a:cxn ang="0">
                <a:pos x="13" y="85"/>
              </a:cxn>
              <a:cxn ang="0">
                <a:pos x="0" y="85"/>
              </a:cxn>
              <a:cxn ang="0">
                <a:pos x="39" y="53"/>
              </a:cxn>
              <a:cxn ang="0">
                <a:pos x="31" y="16"/>
              </a:cxn>
              <a:cxn ang="0">
                <a:pos x="31" y="16"/>
              </a:cxn>
              <a:cxn ang="0">
                <a:pos x="22" y="53"/>
              </a:cxn>
              <a:cxn ang="0">
                <a:pos x="39" y="53"/>
              </a:cxn>
            </a:cxnLst>
            <a:rect l="0" t="0" r="r" b="b"/>
            <a:pathLst>
              <a:path w="61" h="85">
                <a:moveTo>
                  <a:pt x="0" y="85"/>
                </a:moveTo>
                <a:lnTo>
                  <a:pt x="24" y="0"/>
                </a:lnTo>
                <a:lnTo>
                  <a:pt x="39" y="0"/>
                </a:lnTo>
                <a:lnTo>
                  <a:pt x="61" y="85"/>
                </a:lnTo>
                <a:lnTo>
                  <a:pt x="46" y="85"/>
                </a:lnTo>
                <a:lnTo>
                  <a:pt x="43" y="67"/>
                </a:lnTo>
                <a:lnTo>
                  <a:pt x="18" y="67"/>
                </a:lnTo>
                <a:lnTo>
                  <a:pt x="13" y="85"/>
                </a:lnTo>
                <a:lnTo>
                  <a:pt x="0" y="85"/>
                </a:lnTo>
                <a:close/>
                <a:moveTo>
                  <a:pt x="39" y="53"/>
                </a:moveTo>
                <a:lnTo>
                  <a:pt x="31" y="16"/>
                </a:lnTo>
                <a:lnTo>
                  <a:pt x="31" y="16"/>
                </a:lnTo>
                <a:lnTo>
                  <a:pt x="22" y="53"/>
                </a:lnTo>
                <a:lnTo>
                  <a:pt x="39" y="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5" name="Freeform 17"/>
          <p:cNvSpPr>
            <a:spLocks noEditPoints="1"/>
          </p:cNvSpPr>
          <p:nvPr userDrawn="1"/>
        </p:nvSpPr>
        <p:spPr bwMode="auto">
          <a:xfrm>
            <a:off x="3009900" y="6607175"/>
            <a:ext cx="82550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" y="0"/>
              </a:cxn>
              <a:cxn ang="0">
                <a:pos x="28" y="2"/>
              </a:cxn>
              <a:cxn ang="0">
                <a:pos x="36" y="3"/>
              </a:cxn>
              <a:cxn ang="0">
                <a:pos x="39" y="5"/>
              </a:cxn>
              <a:cxn ang="0">
                <a:pos x="45" y="10"/>
              </a:cxn>
              <a:cxn ang="0">
                <a:pos x="49" y="16"/>
              </a:cxn>
              <a:cxn ang="0">
                <a:pos x="50" y="23"/>
              </a:cxn>
              <a:cxn ang="0">
                <a:pos x="52" y="32"/>
              </a:cxn>
              <a:cxn ang="0">
                <a:pos x="52" y="43"/>
              </a:cxn>
              <a:cxn ang="0">
                <a:pos x="52" y="53"/>
              </a:cxn>
              <a:cxn ang="0">
                <a:pos x="50" y="62"/>
              </a:cxn>
              <a:cxn ang="0">
                <a:pos x="49" y="69"/>
              </a:cxn>
              <a:cxn ang="0">
                <a:pos x="45" y="75"/>
              </a:cxn>
              <a:cxn ang="0">
                <a:pos x="39" y="80"/>
              </a:cxn>
              <a:cxn ang="0">
                <a:pos x="36" y="82"/>
              </a:cxn>
              <a:cxn ang="0">
                <a:pos x="28" y="83"/>
              </a:cxn>
              <a:cxn ang="0">
                <a:pos x="21" y="85"/>
              </a:cxn>
              <a:cxn ang="0">
                <a:pos x="0" y="85"/>
              </a:cxn>
              <a:cxn ang="0">
                <a:pos x="0" y="0"/>
              </a:cxn>
              <a:cxn ang="0">
                <a:pos x="13" y="71"/>
              </a:cxn>
              <a:cxn ang="0">
                <a:pos x="21" y="71"/>
              </a:cxn>
              <a:cxn ang="0">
                <a:pos x="26" y="69"/>
              </a:cxn>
              <a:cxn ang="0">
                <a:pos x="30" y="67"/>
              </a:cxn>
              <a:cxn ang="0">
                <a:pos x="34" y="66"/>
              </a:cxn>
              <a:cxn ang="0">
                <a:pos x="36" y="62"/>
              </a:cxn>
              <a:cxn ang="0">
                <a:pos x="37" y="57"/>
              </a:cxn>
              <a:cxn ang="0">
                <a:pos x="37" y="53"/>
              </a:cxn>
              <a:cxn ang="0">
                <a:pos x="39" y="48"/>
              </a:cxn>
              <a:cxn ang="0">
                <a:pos x="39" y="43"/>
              </a:cxn>
              <a:cxn ang="0">
                <a:pos x="39" y="37"/>
              </a:cxn>
              <a:cxn ang="0">
                <a:pos x="37" y="32"/>
              </a:cxn>
              <a:cxn ang="0">
                <a:pos x="37" y="28"/>
              </a:cxn>
              <a:cxn ang="0">
                <a:pos x="36" y="23"/>
              </a:cxn>
              <a:cxn ang="0">
                <a:pos x="34" y="19"/>
              </a:cxn>
              <a:cxn ang="0">
                <a:pos x="30" y="16"/>
              </a:cxn>
              <a:cxn ang="0">
                <a:pos x="26" y="14"/>
              </a:cxn>
              <a:cxn ang="0">
                <a:pos x="21" y="14"/>
              </a:cxn>
              <a:cxn ang="0">
                <a:pos x="13" y="14"/>
              </a:cxn>
              <a:cxn ang="0">
                <a:pos x="13" y="71"/>
              </a:cxn>
            </a:cxnLst>
            <a:rect l="0" t="0" r="r" b="b"/>
            <a:pathLst>
              <a:path w="52" h="85">
                <a:moveTo>
                  <a:pt x="0" y="0"/>
                </a:moveTo>
                <a:lnTo>
                  <a:pt x="21" y="0"/>
                </a:lnTo>
                <a:lnTo>
                  <a:pt x="28" y="2"/>
                </a:lnTo>
                <a:lnTo>
                  <a:pt x="36" y="3"/>
                </a:lnTo>
                <a:lnTo>
                  <a:pt x="39" y="5"/>
                </a:lnTo>
                <a:lnTo>
                  <a:pt x="45" y="10"/>
                </a:lnTo>
                <a:lnTo>
                  <a:pt x="49" y="16"/>
                </a:lnTo>
                <a:lnTo>
                  <a:pt x="50" y="23"/>
                </a:lnTo>
                <a:lnTo>
                  <a:pt x="52" y="32"/>
                </a:lnTo>
                <a:lnTo>
                  <a:pt x="52" y="43"/>
                </a:lnTo>
                <a:lnTo>
                  <a:pt x="52" y="53"/>
                </a:lnTo>
                <a:lnTo>
                  <a:pt x="50" y="62"/>
                </a:lnTo>
                <a:lnTo>
                  <a:pt x="49" y="69"/>
                </a:lnTo>
                <a:lnTo>
                  <a:pt x="45" y="75"/>
                </a:lnTo>
                <a:lnTo>
                  <a:pt x="39" y="80"/>
                </a:lnTo>
                <a:lnTo>
                  <a:pt x="36" y="82"/>
                </a:lnTo>
                <a:lnTo>
                  <a:pt x="28" y="83"/>
                </a:lnTo>
                <a:lnTo>
                  <a:pt x="21" y="85"/>
                </a:lnTo>
                <a:lnTo>
                  <a:pt x="0" y="85"/>
                </a:lnTo>
                <a:lnTo>
                  <a:pt x="0" y="0"/>
                </a:lnTo>
                <a:close/>
                <a:moveTo>
                  <a:pt x="13" y="71"/>
                </a:moveTo>
                <a:lnTo>
                  <a:pt x="21" y="71"/>
                </a:lnTo>
                <a:lnTo>
                  <a:pt x="26" y="69"/>
                </a:lnTo>
                <a:lnTo>
                  <a:pt x="30" y="67"/>
                </a:lnTo>
                <a:lnTo>
                  <a:pt x="34" y="66"/>
                </a:lnTo>
                <a:lnTo>
                  <a:pt x="36" y="62"/>
                </a:lnTo>
                <a:lnTo>
                  <a:pt x="37" y="57"/>
                </a:lnTo>
                <a:lnTo>
                  <a:pt x="37" y="53"/>
                </a:lnTo>
                <a:lnTo>
                  <a:pt x="39" y="48"/>
                </a:lnTo>
                <a:lnTo>
                  <a:pt x="39" y="43"/>
                </a:lnTo>
                <a:lnTo>
                  <a:pt x="39" y="37"/>
                </a:lnTo>
                <a:lnTo>
                  <a:pt x="37" y="32"/>
                </a:lnTo>
                <a:lnTo>
                  <a:pt x="37" y="28"/>
                </a:lnTo>
                <a:lnTo>
                  <a:pt x="36" y="23"/>
                </a:lnTo>
                <a:lnTo>
                  <a:pt x="34" y="19"/>
                </a:lnTo>
                <a:lnTo>
                  <a:pt x="30" y="16"/>
                </a:lnTo>
                <a:lnTo>
                  <a:pt x="26" y="14"/>
                </a:lnTo>
                <a:lnTo>
                  <a:pt x="21" y="14"/>
                </a:lnTo>
                <a:lnTo>
                  <a:pt x="13" y="14"/>
                </a:lnTo>
                <a:lnTo>
                  <a:pt x="13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6" name="Freeform 18"/>
          <p:cNvSpPr>
            <a:spLocks/>
          </p:cNvSpPr>
          <p:nvPr userDrawn="1"/>
        </p:nvSpPr>
        <p:spPr bwMode="auto">
          <a:xfrm>
            <a:off x="3189288" y="6607175"/>
            <a:ext cx="682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" y="0"/>
              </a:cxn>
              <a:cxn ang="0">
                <a:pos x="41" y="14"/>
              </a:cxn>
              <a:cxn ang="0">
                <a:pos x="13" y="14"/>
              </a:cxn>
              <a:cxn ang="0">
                <a:pos x="13" y="34"/>
              </a:cxn>
              <a:cxn ang="0">
                <a:pos x="39" y="34"/>
              </a:cxn>
              <a:cxn ang="0">
                <a:pos x="39" y="48"/>
              </a:cxn>
              <a:cxn ang="0">
                <a:pos x="13" y="48"/>
              </a:cxn>
              <a:cxn ang="0">
                <a:pos x="13" y="71"/>
              </a:cxn>
              <a:cxn ang="0">
                <a:pos x="43" y="71"/>
              </a:cxn>
              <a:cxn ang="0">
                <a:pos x="43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3" h="85">
                <a:moveTo>
                  <a:pt x="0" y="0"/>
                </a:moveTo>
                <a:lnTo>
                  <a:pt x="41" y="0"/>
                </a:lnTo>
                <a:lnTo>
                  <a:pt x="41" y="14"/>
                </a:lnTo>
                <a:lnTo>
                  <a:pt x="13" y="14"/>
                </a:lnTo>
                <a:lnTo>
                  <a:pt x="13" y="34"/>
                </a:lnTo>
                <a:lnTo>
                  <a:pt x="39" y="34"/>
                </a:lnTo>
                <a:lnTo>
                  <a:pt x="39" y="48"/>
                </a:lnTo>
                <a:lnTo>
                  <a:pt x="13" y="48"/>
                </a:lnTo>
                <a:lnTo>
                  <a:pt x="13" y="71"/>
                </a:lnTo>
                <a:lnTo>
                  <a:pt x="43" y="71"/>
                </a:lnTo>
                <a:lnTo>
                  <a:pt x="43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7" name="Freeform 19"/>
          <p:cNvSpPr>
            <a:spLocks noEditPoints="1"/>
          </p:cNvSpPr>
          <p:nvPr userDrawn="1"/>
        </p:nvSpPr>
        <p:spPr bwMode="auto">
          <a:xfrm>
            <a:off x="3354388" y="6607175"/>
            <a:ext cx="79375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26" y="0"/>
              </a:cxn>
              <a:cxn ang="0">
                <a:pos x="35" y="2"/>
              </a:cxn>
              <a:cxn ang="0">
                <a:pos x="41" y="5"/>
              </a:cxn>
              <a:cxn ang="0">
                <a:pos x="46" y="12"/>
              </a:cxn>
              <a:cxn ang="0">
                <a:pos x="48" y="23"/>
              </a:cxn>
              <a:cxn ang="0">
                <a:pos x="46" y="30"/>
              </a:cxn>
              <a:cxn ang="0">
                <a:pos x="44" y="35"/>
              </a:cxn>
              <a:cxn ang="0">
                <a:pos x="41" y="41"/>
              </a:cxn>
              <a:cxn ang="0">
                <a:pos x="35" y="43"/>
              </a:cxn>
              <a:cxn ang="0">
                <a:pos x="39" y="44"/>
              </a:cxn>
              <a:cxn ang="0">
                <a:pos x="42" y="48"/>
              </a:cxn>
              <a:cxn ang="0">
                <a:pos x="44" y="53"/>
              </a:cxn>
              <a:cxn ang="0">
                <a:pos x="46" y="60"/>
              </a:cxn>
              <a:cxn ang="0">
                <a:pos x="46" y="67"/>
              </a:cxn>
              <a:cxn ang="0">
                <a:pos x="48" y="73"/>
              </a:cxn>
              <a:cxn ang="0">
                <a:pos x="48" y="78"/>
              </a:cxn>
              <a:cxn ang="0">
                <a:pos x="50" y="83"/>
              </a:cxn>
              <a:cxn ang="0">
                <a:pos x="35" y="85"/>
              </a:cxn>
              <a:cxn ang="0">
                <a:pos x="35" y="78"/>
              </a:cxn>
              <a:cxn ang="0">
                <a:pos x="33" y="73"/>
              </a:cxn>
              <a:cxn ang="0">
                <a:pos x="33" y="67"/>
              </a:cxn>
              <a:cxn ang="0">
                <a:pos x="33" y="62"/>
              </a:cxn>
              <a:cxn ang="0">
                <a:pos x="33" y="59"/>
              </a:cxn>
              <a:cxn ang="0">
                <a:pos x="31" y="55"/>
              </a:cxn>
              <a:cxn ang="0">
                <a:pos x="29" y="51"/>
              </a:cxn>
              <a:cxn ang="0">
                <a:pos x="28" y="51"/>
              </a:cxn>
              <a:cxn ang="0">
                <a:pos x="13" y="85"/>
              </a:cxn>
              <a:cxn ang="0">
                <a:pos x="24" y="37"/>
              </a:cxn>
              <a:cxn ang="0">
                <a:pos x="28" y="35"/>
              </a:cxn>
              <a:cxn ang="0">
                <a:pos x="31" y="34"/>
              </a:cxn>
              <a:cxn ang="0">
                <a:pos x="33" y="30"/>
              </a:cxn>
              <a:cxn ang="0">
                <a:pos x="33" y="25"/>
              </a:cxn>
              <a:cxn ang="0">
                <a:pos x="33" y="19"/>
              </a:cxn>
              <a:cxn ang="0">
                <a:pos x="31" y="18"/>
              </a:cxn>
              <a:cxn ang="0">
                <a:pos x="28" y="14"/>
              </a:cxn>
              <a:cxn ang="0">
                <a:pos x="24" y="14"/>
              </a:cxn>
              <a:cxn ang="0">
                <a:pos x="13" y="37"/>
              </a:cxn>
            </a:cxnLst>
            <a:rect l="0" t="0" r="r" b="b"/>
            <a:pathLst>
              <a:path w="50" h="85">
                <a:moveTo>
                  <a:pt x="13" y="85"/>
                </a:moveTo>
                <a:lnTo>
                  <a:pt x="0" y="85"/>
                </a:lnTo>
                <a:lnTo>
                  <a:pt x="0" y="0"/>
                </a:lnTo>
                <a:lnTo>
                  <a:pt x="26" y="0"/>
                </a:lnTo>
                <a:lnTo>
                  <a:pt x="29" y="0"/>
                </a:lnTo>
                <a:lnTo>
                  <a:pt x="35" y="2"/>
                </a:lnTo>
                <a:lnTo>
                  <a:pt x="39" y="3"/>
                </a:lnTo>
                <a:lnTo>
                  <a:pt x="41" y="5"/>
                </a:lnTo>
                <a:lnTo>
                  <a:pt x="44" y="7"/>
                </a:lnTo>
                <a:lnTo>
                  <a:pt x="46" y="12"/>
                </a:lnTo>
                <a:lnTo>
                  <a:pt x="48" y="16"/>
                </a:lnTo>
                <a:lnTo>
                  <a:pt x="48" y="23"/>
                </a:lnTo>
                <a:lnTo>
                  <a:pt x="48" y="27"/>
                </a:lnTo>
                <a:lnTo>
                  <a:pt x="46" y="30"/>
                </a:lnTo>
                <a:lnTo>
                  <a:pt x="46" y="34"/>
                </a:lnTo>
                <a:lnTo>
                  <a:pt x="44" y="35"/>
                </a:lnTo>
                <a:lnTo>
                  <a:pt x="42" y="37"/>
                </a:lnTo>
                <a:lnTo>
                  <a:pt x="41" y="41"/>
                </a:lnTo>
                <a:lnTo>
                  <a:pt x="37" y="41"/>
                </a:lnTo>
                <a:lnTo>
                  <a:pt x="35" y="43"/>
                </a:lnTo>
                <a:lnTo>
                  <a:pt x="35" y="43"/>
                </a:lnTo>
                <a:lnTo>
                  <a:pt x="39" y="44"/>
                </a:lnTo>
                <a:lnTo>
                  <a:pt x="41" y="46"/>
                </a:lnTo>
                <a:lnTo>
                  <a:pt x="42" y="48"/>
                </a:lnTo>
                <a:lnTo>
                  <a:pt x="44" y="50"/>
                </a:lnTo>
                <a:lnTo>
                  <a:pt x="44" y="53"/>
                </a:lnTo>
                <a:lnTo>
                  <a:pt x="46" y="57"/>
                </a:lnTo>
                <a:lnTo>
                  <a:pt x="46" y="60"/>
                </a:lnTo>
                <a:lnTo>
                  <a:pt x="46" y="64"/>
                </a:lnTo>
                <a:lnTo>
                  <a:pt x="46" y="67"/>
                </a:lnTo>
                <a:lnTo>
                  <a:pt x="46" y="69"/>
                </a:lnTo>
                <a:lnTo>
                  <a:pt x="48" y="73"/>
                </a:lnTo>
                <a:lnTo>
                  <a:pt x="48" y="75"/>
                </a:lnTo>
                <a:lnTo>
                  <a:pt x="48" y="78"/>
                </a:lnTo>
                <a:lnTo>
                  <a:pt x="48" y="80"/>
                </a:lnTo>
                <a:lnTo>
                  <a:pt x="50" y="83"/>
                </a:lnTo>
                <a:lnTo>
                  <a:pt x="50" y="85"/>
                </a:lnTo>
                <a:lnTo>
                  <a:pt x="35" y="85"/>
                </a:lnTo>
                <a:lnTo>
                  <a:pt x="35" y="82"/>
                </a:lnTo>
                <a:lnTo>
                  <a:pt x="35" y="78"/>
                </a:lnTo>
                <a:lnTo>
                  <a:pt x="35" y="76"/>
                </a:lnTo>
                <a:lnTo>
                  <a:pt x="33" y="73"/>
                </a:lnTo>
                <a:lnTo>
                  <a:pt x="33" y="71"/>
                </a:lnTo>
                <a:lnTo>
                  <a:pt x="33" y="67"/>
                </a:lnTo>
                <a:lnTo>
                  <a:pt x="33" y="64"/>
                </a:lnTo>
                <a:lnTo>
                  <a:pt x="33" y="62"/>
                </a:lnTo>
                <a:lnTo>
                  <a:pt x="33" y="60"/>
                </a:lnTo>
                <a:lnTo>
                  <a:pt x="33" y="59"/>
                </a:lnTo>
                <a:lnTo>
                  <a:pt x="31" y="57"/>
                </a:lnTo>
                <a:lnTo>
                  <a:pt x="31" y="55"/>
                </a:lnTo>
                <a:lnTo>
                  <a:pt x="31" y="53"/>
                </a:lnTo>
                <a:lnTo>
                  <a:pt x="29" y="51"/>
                </a:lnTo>
                <a:lnTo>
                  <a:pt x="29" y="51"/>
                </a:lnTo>
                <a:lnTo>
                  <a:pt x="28" y="51"/>
                </a:lnTo>
                <a:lnTo>
                  <a:pt x="13" y="51"/>
                </a:lnTo>
                <a:lnTo>
                  <a:pt x="13" y="85"/>
                </a:lnTo>
                <a:close/>
                <a:moveTo>
                  <a:pt x="13" y="37"/>
                </a:moveTo>
                <a:lnTo>
                  <a:pt x="24" y="37"/>
                </a:lnTo>
                <a:lnTo>
                  <a:pt x="26" y="37"/>
                </a:lnTo>
                <a:lnTo>
                  <a:pt x="28" y="35"/>
                </a:lnTo>
                <a:lnTo>
                  <a:pt x="29" y="35"/>
                </a:lnTo>
                <a:lnTo>
                  <a:pt x="31" y="34"/>
                </a:lnTo>
                <a:lnTo>
                  <a:pt x="33" y="32"/>
                </a:lnTo>
                <a:lnTo>
                  <a:pt x="33" y="30"/>
                </a:lnTo>
                <a:lnTo>
                  <a:pt x="33" y="28"/>
                </a:lnTo>
                <a:lnTo>
                  <a:pt x="33" y="25"/>
                </a:lnTo>
                <a:lnTo>
                  <a:pt x="33" y="23"/>
                </a:lnTo>
                <a:lnTo>
                  <a:pt x="33" y="19"/>
                </a:lnTo>
                <a:lnTo>
                  <a:pt x="33" y="18"/>
                </a:lnTo>
                <a:lnTo>
                  <a:pt x="31" y="18"/>
                </a:lnTo>
                <a:lnTo>
                  <a:pt x="29" y="16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13" y="14"/>
                </a:lnTo>
                <a:lnTo>
                  <a:pt x="13" y="3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8" name="Rectangle 20"/>
          <p:cNvSpPr>
            <a:spLocks noChangeArrowheads="1"/>
          </p:cNvSpPr>
          <p:nvPr userDrawn="1"/>
        </p:nvSpPr>
        <p:spPr bwMode="auto">
          <a:xfrm>
            <a:off x="3694113" y="6556375"/>
            <a:ext cx="30162" cy="1857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69" name="Freeform 21"/>
          <p:cNvSpPr>
            <a:spLocks/>
          </p:cNvSpPr>
          <p:nvPr userDrawn="1"/>
        </p:nvSpPr>
        <p:spPr bwMode="auto">
          <a:xfrm>
            <a:off x="3856038" y="6607175"/>
            <a:ext cx="88900" cy="134938"/>
          </a:xfrm>
          <a:custGeom>
            <a:avLst/>
            <a:gdLst/>
            <a:ahLst/>
            <a:cxnLst>
              <a:cxn ang="0">
                <a:pos x="37" y="85"/>
              </a:cxn>
              <a:cxn ang="0">
                <a:pos x="13" y="14"/>
              </a:cxn>
              <a:cxn ang="0">
                <a:pos x="13" y="14"/>
              </a:cxn>
              <a:cxn ang="0">
                <a:pos x="13" y="85"/>
              </a:cxn>
              <a:cxn ang="0">
                <a:pos x="0" y="85"/>
              </a:cxn>
              <a:cxn ang="0">
                <a:pos x="0" y="0"/>
              </a:cxn>
              <a:cxn ang="0">
                <a:pos x="19" y="0"/>
              </a:cxn>
              <a:cxn ang="0">
                <a:pos x="43" y="67"/>
              </a:cxn>
              <a:cxn ang="0">
                <a:pos x="43" y="66"/>
              </a:cxn>
              <a:cxn ang="0">
                <a:pos x="43" y="0"/>
              </a:cxn>
              <a:cxn ang="0">
                <a:pos x="56" y="0"/>
              </a:cxn>
              <a:cxn ang="0">
                <a:pos x="56" y="85"/>
              </a:cxn>
              <a:cxn ang="0">
                <a:pos x="37" y="85"/>
              </a:cxn>
            </a:cxnLst>
            <a:rect l="0" t="0" r="r" b="b"/>
            <a:pathLst>
              <a:path w="56" h="85">
                <a:moveTo>
                  <a:pt x="37" y="85"/>
                </a:moveTo>
                <a:lnTo>
                  <a:pt x="13" y="14"/>
                </a:lnTo>
                <a:lnTo>
                  <a:pt x="13" y="14"/>
                </a:lnTo>
                <a:lnTo>
                  <a:pt x="13" y="85"/>
                </a:lnTo>
                <a:lnTo>
                  <a:pt x="0" y="85"/>
                </a:lnTo>
                <a:lnTo>
                  <a:pt x="0" y="0"/>
                </a:lnTo>
                <a:lnTo>
                  <a:pt x="19" y="0"/>
                </a:lnTo>
                <a:lnTo>
                  <a:pt x="43" y="67"/>
                </a:lnTo>
                <a:lnTo>
                  <a:pt x="43" y="66"/>
                </a:lnTo>
                <a:lnTo>
                  <a:pt x="43" y="0"/>
                </a:lnTo>
                <a:lnTo>
                  <a:pt x="56" y="0"/>
                </a:lnTo>
                <a:lnTo>
                  <a:pt x="56" y="85"/>
                </a:lnTo>
                <a:lnTo>
                  <a:pt x="37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0" name="Freeform 22"/>
          <p:cNvSpPr>
            <a:spLocks noEditPoints="1"/>
          </p:cNvSpPr>
          <p:nvPr userDrawn="1"/>
        </p:nvSpPr>
        <p:spPr bwMode="auto">
          <a:xfrm>
            <a:off x="4211638" y="6556375"/>
            <a:ext cx="111125" cy="185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" y="0"/>
              </a:cxn>
              <a:cxn ang="0">
                <a:pos x="37" y="2"/>
              </a:cxn>
              <a:cxn ang="0">
                <a:pos x="46" y="3"/>
              </a:cxn>
              <a:cxn ang="0">
                <a:pos x="54" y="9"/>
              </a:cxn>
              <a:cxn ang="0">
                <a:pos x="59" y="14"/>
              </a:cxn>
              <a:cxn ang="0">
                <a:pos x="65" y="23"/>
              </a:cxn>
              <a:cxn ang="0">
                <a:pos x="69" y="32"/>
              </a:cxn>
              <a:cxn ang="0">
                <a:pos x="70" y="44"/>
              </a:cxn>
              <a:cxn ang="0">
                <a:pos x="70" y="59"/>
              </a:cxn>
              <a:cxn ang="0">
                <a:pos x="70" y="73"/>
              </a:cxn>
              <a:cxn ang="0">
                <a:pos x="69" y="85"/>
              </a:cxn>
              <a:cxn ang="0">
                <a:pos x="65" y="94"/>
              </a:cxn>
              <a:cxn ang="0">
                <a:pos x="59" y="103"/>
              </a:cxn>
              <a:cxn ang="0">
                <a:pos x="54" y="108"/>
              </a:cxn>
              <a:cxn ang="0">
                <a:pos x="46" y="114"/>
              </a:cxn>
              <a:cxn ang="0">
                <a:pos x="37" y="115"/>
              </a:cxn>
              <a:cxn ang="0">
                <a:pos x="28" y="117"/>
              </a:cxn>
              <a:cxn ang="0">
                <a:pos x="0" y="117"/>
              </a:cxn>
              <a:cxn ang="0">
                <a:pos x="0" y="0"/>
              </a:cxn>
              <a:cxn ang="0">
                <a:pos x="17" y="98"/>
              </a:cxn>
              <a:cxn ang="0">
                <a:pos x="28" y="98"/>
              </a:cxn>
              <a:cxn ang="0">
                <a:pos x="33" y="96"/>
              </a:cxn>
              <a:cxn ang="0">
                <a:pos x="41" y="94"/>
              </a:cxn>
              <a:cxn ang="0">
                <a:pos x="45" y="91"/>
              </a:cxn>
              <a:cxn ang="0">
                <a:pos x="48" y="85"/>
              </a:cxn>
              <a:cxn ang="0">
                <a:pos x="50" y="80"/>
              </a:cxn>
              <a:cxn ang="0">
                <a:pos x="52" y="73"/>
              </a:cxn>
              <a:cxn ang="0">
                <a:pos x="52" y="66"/>
              </a:cxn>
              <a:cxn ang="0">
                <a:pos x="52" y="59"/>
              </a:cxn>
              <a:cxn ang="0">
                <a:pos x="52" y="51"/>
              </a:cxn>
              <a:cxn ang="0">
                <a:pos x="52" y="44"/>
              </a:cxn>
              <a:cxn ang="0">
                <a:pos x="50" y="37"/>
              </a:cxn>
              <a:cxn ang="0">
                <a:pos x="48" y="32"/>
              </a:cxn>
              <a:cxn ang="0">
                <a:pos x="45" y="26"/>
              </a:cxn>
              <a:cxn ang="0">
                <a:pos x="41" y="23"/>
              </a:cxn>
              <a:cxn ang="0">
                <a:pos x="33" y="21"/>
              </a:cxn>
              <a:cxn ang="0">
                <a:pos x="28" y="19"/>
              </a:cxn>
              <a:cxn ang="0">
                <a:pos x="17" y="19"/>
              </a:cxn>
              <a:cxn ang="0">
                <a:pos x="17" y="98"/>
              </a:cxn>
            </a:cxnLst>
            <a:rect l="0" t="0" r="r" b="b"/>
            <a:pathLst>
              <a:path w="70" h="117">
                <a:moveTo>
                  <a:pt x="0" y="0"/>
                </a:moveTo>
                <a:lnTo>
                  <a:pt x="28" y="0"/>
                </a:lnTo>
                <a:lnTo>
                  <a:pt x="37" y="2"/>
                </a:lnTo>
                <a:lnTo>
                  <a:pt x="46" y="3"/>
                </a:lnTo>
                <a:lnTo>
                  <a:pt x="54" y="9"/>
                </a:lnTo>
                <a:lnTo>
                  <a:pt x="59" y="14"/>
                </a:lnTo>
                <a:lnTo>
                  <a:pt x="65" y="23"/>
                </a:lnTo>
                <a:lnTo>
                  <a:pt x="69" y="32"/>
                </a:lnTo>
                <a:lnTo>
                  <a:pt x="70" y="44"/>
                </a:lnTo>
                <a:lnTo>
                  <a:pt x="70" y="59"/>
                </a:lnTo>
                <a:lnTo>
                  <a:pt x="70" y="73"/>
                </a:lnTo>
                <a:lnTo>
                  <a:pt x="69" y="85"/>
                </a:lnTo>
                <a:lnTo>
                  <a:pt x="65" y="94"/>
                </a:lnTo>
                <a:lnTo>
                  <a:pt x="59" y="103"/>
                </a:lnTo>
                <a:lnTo>
                  <a:pt x="54" y="108"/>
                </a:lnTo>
                <a:lnTo>
                  <a:pt x="46" y="114"/>
                </a:lnTo>
                <a:lnTo>
                  <a:pt x="37" y="115"/>
                </a:lnTo>
                <a:lnTo>
                  <a:pt x="28" y="117"/>
                </a:lnTo>
                <a:lnTo>
                  <a:pt x="0" y="117"/>
                </a:lnTo>
                <a:lnTo>
                  <a:pt x="0" y="0"/>
                </a:lnTo>
                <a:close/>
                <a:moveTo>
                  <a:pt x="17" y="98"/>
                </a:moveTo>
                <a:lnTo>
                  <a:pt x="28" y="98"/>
                </a:lnTo>
                <a:lnTo>
                  <a:pt x="33" y="96"/>
                </a:lnTo>
                <a:lnTo>
                  <a:pt x="41" y="94"/>
                </a:lnTo>
                <a:lnTo>
                  <a:pt x="45" y="91"/>
                </a:lnTo>
                <a:lnTo>
                  <a:pt x="48" y="85"/>
                </a:lnTo>
                <a:lnTo>
                  <a:pt x="50" y="80"/>
                </a:lnTo>
                <a:lnTo>
                  <a:pt x="52" y="73"/>
                </a:lnTo>
                <a:lnTo>
                  <a:pt x="52" y="66"/>
                </a:lnTo>
                <a:lnTo>
                  <a:pt x="52" y="59"/>
                </a:lnTo>
                <a:lnTo>
                  <a:pt x="52" y="51"/>
                </a:lnTo>
                <a:lnTo>
                  <a:pt x="52" y="44"/>
                </a:lnTo>
                <a:lnTo>
                  <a:pt x="50" y="37"/>
                </a:lnTo>
                <a:lnTo>
                  <a:pt x="48" y="32"/>
                </a:lnTo>
                <a:lnTo>
                  <a:pt x="45" y="26"/>
                </a:lnTo>
                <a:lnTo>
                  <a:pt x="41" y="23"/>
                </a:lnTo>
                <a:lnTo>
                  <a:pt x="33" y="21"/>
                </a:lnTo>
                <a:lnTo>
                  <a:pt x="28" y="19"/>
                </a:lnTo>
                <a:lnTo>
                  <a:pt x="17" y="19"/>
                </a:lnTo>
                <a:lnTo>
                  <a:pt x="17" y="9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1" name="Freeform 23"/>
          <p:cNvSpPr>
            <a:spLocks/>
          </p:cNvSpPr>
          <p:nvPr userDrawn="1"/>
        </p:nvSpPr>
        <p:spPr bwMode="auto">
          <a:xfrm>
            <a:off x="4452938" y="6553200"/>
            <a:ext cx="107950" cy="192088"/>
          </a:xfrm>
          <a:custGeom>
            <a:avLst/>
            <a:gdLst/>
            <a:ahLst/>
            <a:cxnLst>
              <a:cxn ang="0">
                <a:pos x="48" y="32"/>
              </a:cxn>
              <a:cxn ang="0">
                <a:pos x="46" y="25"/>
              </a:cxn>
              <a:cxn ang="0">
                <a:pos x="42" y="21"/>
              </a:cxn>
              <a:cxn ang="0">
                <a:pos x="39" y="18"/>
              </a:cxn>
              <a:cxn ang="0">
                <a:pos x="31" y="18"/>
              </a:cxn>
              <a:cxn ang="0">
                <a:pos x="28" y="20"/>
              </a:cxn>
              <a:cxn ang="0">
                <a:pos x="24" y="23"/>
              </a:cxn>
              <a:cxn ang="0">
                <a:pos x="22" y="30"/>
              </a:cxn>
              <a:cxn ang="0">
                <a:pos x="22" y="37"/>
              </a:cxn>
              <a:cxn ang="0">
                <a:pos x="24" y="43"/>
              </a:cxn>
              <a:cxn ang="0">
                <a:pos x="29" y="46"/>
              </a:cxn>
              <a:cxn ang="0">
                <a:pos x="33" y="48"/>
              </a:cxn>
              <a:cxn ang="0">
                <a:pos x="42" y="52"/>
              </a:cxn>
              <a:cxn ang="0">
                <a:pos x="52" y="55"/>
              </a:cxn>
              <a:cxn ang="0">
                <a:pos x="63" y="62"/>
              </a:cxn>
              <a:cxn ang="0">
                <a:pos x="68" y="75"/>
              </a:cxn>
              <a:cxn ang="0">
                <a:pos x="68" y="93"/>
              </a:cxn>
              <a:cxn ang="0">
                <a:pos x="63" y="107"/>
              </a:cxn>
              <a:cxn ang="0">
                <a:pos x="52" y="116"/>
              </a:cxn>
              <a:cxn ang="0">
                <a:pos x="39" y="121"/>
              </a:cxn>
              <a:cxn ang="0">
                <a:pos x="26" y="121"/>
              </a:cxn>
              <a:cxn ang="0">
                <a:pos x="13" y="116"/>
              </a:cxn>
              <a:cxn ang="0">
                <a:pos x="4" y="107"/>
              </a:cxn>
              <a:cxn ang="0">
                <a:pos x="0" y="91"/>
              </a:cxn>
              <a:cxn ang="0">
                <a:pos x="18" y="82"/>
              </a:cxn>
              <a:cxn ang="0">
                <a:pos x="18" y="91"/>
              </a:cxn>
              <a:cxn ang="0">
                <a:pos x="22" y="98"/>
              </a:cxn>
              <a:cxn ang="0">
                <a:pos x="26" y="101"/>
              </a:cxn>
              <a:cxn ang="0">
                <a:pos x="33" y="103"/>
              </a:cxn>
              <a:cxn ang="0">
                <a:pos x="39" y="101"/>
              </a:cxn>
              <a:cxn ang="0">
                <a:pos x="44" y="100"/>
              </a:cxn>
              <a:cxn ang="0">
                <a:pos x="48" y="94"/>
              </a:cxn>
              <a:cxn ang="0">
                <a:pos x="50" y="87"/>
              </a:cxn>
              <a:cxn ang="0">
                <a:pos x="48" y="80"/>
              </a:cxn>
              <a:cxn ang="0">
                <a:pos x="42" y="75"/>
              </a:cxn>
              <a:cxn ang="0">
                <a:pos x="37" y="73"/>
              </a:cxn>
              <a:cxn ang="0">
                <a:pos x="29" y="71"/>
              </a:cxn>
              <a:cxn ang="0">
                <a:pos x="20" y="66"/>
              </a:cxn>
              <a:cxn ang="0">
                <a:pos x="11" y="61"/>
              </a:cxn>
              <a:cxn ang="0">
                <a:pos x="4" y="52"/>
              </a:cxn>
              <a:cxn ang="0">
                <a:pos x="2" y="39"/>
              </a:cxn>
              <a:cxn ang="0">
                <a:pos x="5" y="21"/>
              </a:cxn>
              <a:cxn ang="0">
                <a:pos x="13" y="9"/>
              </a:cxn>
              <a:cxn ang="0">
                <a:pos x="24" y="2"/>
              </a:cxn>
              <a:cxn ang="0">
                <a:pos x="37" y="0"/>
              </a:cxn>
              <a:cxn ang="0">
                <a:pos x="48" y="2"/>
              </a:cxn>
              <a:cxn ang="0">
                <a:pos x="57" y="9"/>
              </a:cxn>
              <a:cxn ang="0">
                <a:pos x="65" y="20"/>
              </a:cxn>
              <a:cxn ang="0">
                <a:pos x="66" y="36"/>
              </a:cxn>
            </a:cxnLst>
            <a:rect l="0" t="0" r="r" b="b"/>
            <a:pathLst>
              <a:path w="68" h="121">
                <a:moveTo>
                  <a:pt x="48" y="36"/>
                </a:moveTo>
                <a:lnTo>
                  <a:pt x="48" y="32"/>
                </a:lnTo>
                <a:lnTo>
                  <a:pt x="48" y="28"/>
                </a:lnTo>
                <a:lnTo>
                  <a:pt x="46" y="25"/>
                </a:lnTo>
                <a:lnTo>
                  <a:pt x="44" y="23"/>
                </a:lnTo>
                <a:lnTo>
                  <a:pt x="42" y="21"/>
                </a:lnTo>
                <a:lnTo>
                  <a:pt x="41" y="20"/>
                </a:lnTo>
                <a:lnTo>
                  <a:pt x="39" y="18"/>
                </a:lnTo>
                <a:lnTo>
                  <a:pt x="35" y="18"/>
                </a:lnTo>
                <a:lnTo>
                  <a:pt x="31" y="18"/>
                </a:lnTo>
                <a:lnTo>
                  <a:pt x="29" y="20"/>
                </a:lnTo>
                <a:lnTo>
                  <a:pt x="28" y="20"/>
                </a:lnTo>
                <a:lnTo>
                  <a:pt x="26" y="21"/>
                </a:lnTo>
                <a:lnTo>
                  <a:pt x="24" y="23"/>
                </a:lnTo>
                <a:lnTo>
                  <a:pt x="22" y="27"/>
                </a:lnTo>
                <a:lnTo>
                  <a:pt x="22" y="30"/>
                </a:lnTo>
                <a:lnTo>
                  <a:pt x="22" y="34"/>
                </a:lnTo>
                <a:lnTo>
                  <a:pt x="22" y="37"/>
                </a:lnTo>
                <a:lnTo>
                  <a:pt x="22" y="41"/>
                </a:lnTo>
                <a:lnTo>
                  <a:pt x="24" y="43"/>
                </a:lnTo>
                <a:lnTo>
                  <a:pt x="26" y="44"/>
                </a:lnTo>
                <a:lnTo>
                  <a:pt x="29" y="46"/>
                </a:lnTo>
                <a:lnTo>
                  <a:pt x="31" y="48"/>
                </a:lnTo>
                <a:lnTo>
                  <a:pt x="33" y="48"/>
                </a:lnTo>
                <a:lnTo>
                  <a:pt x="37" y="50"/>
                </a:lnTo>
                <a:lnTo>
                  <a:pt x="42" y="52"/>
                </a:lnTo>
                <a:lnTo>
                  <a:pt x="48" y="53"/>
                </a:lnTo>
                <a:lnTo>
                  <a:pt x="52" y="55"/>
                </a:lnTo>
                <a:lnTo>
                  <a:pt x="57" y="59"/>
                </a:lnTo>
                <a:lnTo>
                  <a:pt x="63" y="62"/>
                </a:lnTo>
                <a:lnTo>
                  <a:pt x="66" y="68"/>
                </a:lnTo>
                <a:lnTo>
                  <a:pt x="68" y="75"/>
                </a:lnTo>
                <a:lnTo>
                  <a:pt x="68" y="82"/>
                </a:lnTo>
                <a:lnTo>
                  <a:pt x="68" y="93"/>
                </a:lnTo>
                <a:lnTo>
                  <a:pt x="66" y="100"/>
                </a:lnTo>
                <a:lnTo>
                  <a:pt x="63" y="107"/>
                </a:lnTo>
                <a:lnTo>
                  <a:pt x="57" y="112"/>
                </a:lnTo>
                <a:lnTo>
                  <a:pt x="52" y="116"/>
                </a:lnTo>
                <a:lnTo>
                  <a:pt x="46" y="119"/>
                </a:lnTo>
                <a:lnTo>
                  <a:pt x="39" y="121"/>
                </a:lnTo>
                <a:lnTo>
                  <a:pt x="31" y="121"/>
                </a:lnTo>
                <a:lnTo>
                  <a:pt x="26" y="121"/>
                </a:lnTo>
                <a:lnTo>
                  <a:pt x="18" y="119"/>
                </a:lnTo>
                <a:lnTo>
                  <a:pt x="13" y="116"/>
                </a:lnTo>
                <a:lnTo>
                  <a:pt x="9" y="112"/>
                </a:lnTo>
                <a:lnTo>
                  <a:pt x="4" y="107"/>
                </a:lnTo>
                <a:lnTo>
                  <a:pt x="2" y="100"/>
                </a:lnTo>
                <a:lnTo>
                  <a:pt x="0" y="91"/>
                </a:lnTo>
                <a:lnTo>
                  <a:pt x="0" y="82"/>
                </a:lnTo>
                <a:lnTo>
                  <a:pt x="18" y="82"/>
                </a:lnTo>
                <a:lnTo>
                  <a:pt x="18" y="85"/>
                </a:lnTo>
                <a:lnTo>
                  <a:pt x="18" y="91"/>
                </a:lnTo>
                <a:lnTo>
                  <a:pt x="20" y="94"/>
                </a:lnTo>
                <a:lnTo>
                  <a:pt x="22" y="98"/>
                </a:lnTo>
                <a:lnTo>
                  <a:pt x="24" y="100"/>
                </a:lnTo>
                <a:lnTo>
                  <a:pt x="26" y="101"/>
                </a:lnTo>
                <a:lnTo>
                  <a:pt x="29" y="103"/>
                </a:lnTo>
                <a:lnTo>
                  <a:pt x="33" y="103"/>
                </a:lnTo>
                <a:lnTo>
                  <a:pt x="35" y="103"/>
                </a:lnTo>
                <a:lnTo>
                  <a:pt x="39" y="101"/>
                </a:lnTo>
                <a:lnTo>
                  <a:pt x="41" y="101"/>
                </a:lnTo>
                <a:lnTo>
                  <a:pt x="44" y="100"/>
                </a:lnTo>
                <a:lnTo>
                  <a:pt x="46" y="98"/>
                </a:lnTo>
                <a:lnTo>
                  <a:pt x="48" y="94"/>
                </a:lnTo>
                <a:lnTo>
                  <a:pt x="50" y="93"/>
                </a:lnTo>
                <a:lnTo>
                  <a:pt x="50" y="87"/>
                </a:lnTo>
                <a:lnTo>
                  <a:pt x="48" y="84"/>
                </a:lnTo>
                <a:lnTo>
                  <a:pt x="48" y="80"/>
                </a:lnTo>
                <a:lnTo>
                  <a:pt x="44" y="77"/>
                </a:lnTo>
                <a:lnTo>
                  <a:pt x="42" y="75"/>
                </a:lnTo>
                <a:lnTo>
                  <a:pt x="39" y="73"/>
                </a:lnTo>
                <a:lnTo>
                  <a:pt x="37" y="73"/>
                </a:lnTo>
                <a:lnTo>
                  <a:pt x="33" y="71"/>
                </a:lnTo>
                <a:lnTo>
                  <a:pt x="29" y="71"/>
                </a:lnTo>
                <a:lnTo>
                  <a:pt x="26" y="69"/>
                </a:lnTo>
                <a:lnTo>
                  <a:pt x="20" y="66"/>
                </a:lnTo>
                <a:lnTo>
                  <a:pt x="16" y="64"/>
                </a:lnTo>
                <a:lnTo>
                  <a:pt x="11" y="61"/>
                </a:lnTo>
                <a:lnTo>
                  <a:pt x="7" y="57"/>
                </a:lnTo>
                <a:lnTo>
                  <a:pt x="4" y="52"/>
                </a:lnTo>
                <a:lnTo>
                  <a:pt x="2" y="46"/>
                </a:lnTo>
                <a:lnTo>
                  <a:pt x="2" y="39"/>
                </a:lnTo>
                <a:lnTo>
                  <a:pt x="2" y="28"/>
                </a:lnTo>
                <a:lnTo>
                  <a:pt x="5" y="21"/>
                </a:lnTo>
                <a:lnTo>
                  <a:pt x="9" y="14"/>
                </a:lnTo>
                <a:lnTo>
                  <a:pt x="13" y="9"/>
                </a:lnTo>
                <a:lnTo>
                  <a:pt x="18" y="5"/>
                </a:lnTo>
                <a:lnTo>
                  <a:pt x="24" y="2"/>
                </a:lnTo>
                <a:lnTo>
                  <a:pt x="31" y="0"/>
                </a:lnTo>
                <a:lnTo>
                  <a:pt x="37" y="0"/>
                </a:lnTo>
                <a:lnTo>
                  <a:pt x="42" y="0"/>
                </a:lnTo>
                <a:lnTo>
                  <a:pt x="48" y="2"/>
                </a:lnTo>
                <a:lnTo>
                  <a:pt x="53" y="5"/>
                </a:lnTo>
                <a:lnTo>
                  <a:pt x="57" y="9"/>
                </a:lnTo>
                <a:lnTo>
                  <a:pt x="61" y="14"/>
                </a:lnTo>
                <a:lnTo>
                  <a:pt x="65" y="20"/>
                </a:lnTo>
                <a:lnTo>
                  <a:pt x="66" y="27"/>
                </a:lnTo>
                <a:lnTo>
                  <a:pt x="66" y="36"/>
                </a:lnTo>
                <a:lnTo>
                  <a:pt x="48" y="3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2" name="Freeform 24"/>
          <p:cNvSpPr>
            <a:spLocks noEditPoints="1"/>
          </p:cNvSpPr>
          <p:nvPr userDrawn="1"/>
        </p:nvSpPr>
        <p:spPr bwMode="auto">
          <a:xfrm>
            <a:off x="4694238" y="6556375"/>
            <a:ext cx="96837" cy="185738"/>
          </a:xfrm>
          <a:custGeom>
            <a:avLst/>
            <a:gdLst/>
            <a:ahLst/>
            <a:cxnLst>
              <a:cxn ang="0">
                <a:pos x="0" y="117"/>
              </a:cxn>
              <a:cxn ang="0">
                <a:pos x="0" y="0"/>
              </a:cxn>
              <a:cxn ang="0">
                <a:pos x="27" y="0"/>
              </a:cxn>
              <a:cxn ang="0">
                <a:pos x="33" y="2"/>
              </a:cxn>
              <a:cxn ang="0">
                <a:pos x="40" y="2"/>
              </a:cxn>
              <a:cxn ang="0">
                <a:pos x="46" y="3"/>
              </a:cxn>
              <a:cxn ang="0">
                <a:pos x="51" y="7"/>
              </a:cxn>
              <a:cxn ang="0">
                <a:pos x="55" y="12"/>
              </a:cxn>
              <a:cxn ang="0">
                <a:pos x="59" y="18"/>
              </a:cxn>
              <a:cxn ang="0">
                <a:pos x="61" y="26"/>
              </a:cxn>
              <a:cxn ang="0">
                <a:pos x="61" y="35"/>
              </a:cxn>
              <a:cxn ang="0">
                <a:pos x="61" y="44"/>
              </a:cxn>
              <a:cxn ang="0">
                <a:pos x="59" y="51"/>
              </a:cxn>
              <a:cxn ang="0">
                <a:pos x="57" y="57"/>
              </a:cxn>
              <a:cxn ang="0">
                <a:pos x="53" y="62"/>
              </a:cxn>
              <a:cxn ang="0">
                <a:pos x="49" y="66"/>
              </a:cxn>
              <a:cxn ang="0">
                <a:pos x="44" y="69"/>
              </a:cxn>
              <a:cxn ang="0">
                <a:pos x="38" y="71"/>
              </a:cxn>
              <a:cxn ang="0">
                <a:pos x="31" y="73"/>
              </a:cxn>
              <a:cxn ang="0">
                <a:pos x="18" y="73"/>
              </a:cxn>
              <a:cxn ang="0">
                <a:pos x="18" y="117"/>
              </a:cxn>
              <a:cxn ang="0">
                <a:pos x="0" y="117"/>
              </a:cxn>
              <a:cxn ang="0">
                <a:pos x="18" y="53"/>
              </a:cxn>
              <a:cxn ang="0">
                <a:pos x="22" y="53"/>
              </a:cxn>
              <a:cxn ang="0">
                <a:pos x="27" y="53"/>
              </a:cxn>
              <a:cxn ang="0">
                <a:pos x="31" y="53"/>
              </a:cxn>
              <a:cxn ang="0">
                <a:pos x="35" y="51"/>
              </a:cxn>
              <a:cxn ang="0">
                <a:pos x="37" y="50"/>
              </a:cxn>
              <a:cxn ang="0">
                <a:pos x="40" y="48"/>
              </a:cxn>
              <a:cxn ang="0">
                <a:pos x="42" y="42"/>
              </a:cxn>
              <a:cxn ang="0">
                <a:pos x="42" y="35"/>
              </a:cxn>
              <a:cxn ang="0">
                <a:pos x="42" y="30"/>
              </a:cxn>
              <a:cxn ang="0">
                <a:pos x="40" y="25"/>
              </a:cxn>
              <a:cxn ang="0">
                <a:pos x="37" y="23"/>
              </a:cxn>
              <a:cxn ang="0">
                <a:pos x="35" y="21"/>
              </a:cxn>
              <a:cxn ang="0">
                <a:pos x="31" y="19"/>
              </a:cxn>
              <a:cxn ang="0">
                <a:pos x="27" y="19"/>
              </a:cxn>
              <a:cxn ang="0">
                <a:pos x="22" y="19"/>
              </a:cxn>
              <a:cxn ang="0">
                <a:pos x="18" y="19"/>
              </a:cxn>
              <a:cxn ang="0">
                <a:pos x="18" y="53"/>
              </a:cxn>
            </a:cxnLst>
            <a:rect l="0" t="0" r="r" b="b"/>
            <a:pathLst>
              <a:path w="61" h="117">
                <a:moveTo>
                  <a:pt x="0" y="117"/>
                </a:moveTo>
                <a:lnTo>
                  <a:pt x="0" y="0"/>
                </a:lnTo>
                <a:lnTo>
                  <a:pt x="27" y="0"/>
                </a:lnTo>
                <a:lnTo>
                  <a:pt x="33" y="2"/>
                </a:lnTo>
                <a:lnTo>
                  <a:pt x="40" y="2"/>
                </a:lnTo>
                <a:lnTo>
                  <a:pt x="46" y="3"/>
                </a:lnTo>
                <a:lnTo>
                  <a:pt x="51" y="7"/>
                </a:lnTo>
                <a:lnTo>
                  <a:pt x="55" y="12"/>
                </a:lnTo>
                <a:lnTo>
                  <a:pt x="59" y="18"/>
                </a:lnTo>
                <a:lnTo>
                  <a:pt x="61" y="26"/>
                </a:lnTo>
                <a:lnTo>
                  <a:pt x="61" y="35"/>
                </a:lnTo>
                <a:lnTo>
                  <a:pt x="61" y="44"/>
                </a:lnTo>
                <a:lnTo>
                  <a:pt x="59" y="51"/>
                </a:lnTo>
                <a:lnTo>
                  <a:pt x="57" y="57"/>
                </a:lnTo>
                <a:lnTo>
                  <a:pt x="53" y="62"/>
                </a:lnTo>
                <a:lnTo>
                  <a:pt x="49" y="66"/>
                </a:lnTo>
                <a:lnTo>
                  <a:pt x="44" y="69"/>
                </a:lnTo>
                <a:lnTo>
                  <a:pt x="38" y="71"/>
                </a:lnTo>
                <a:lnTo>
                  <a:pt x="31" y="73"/>
                </a:lnTo>
                <a:lnTo>
                  <a:pt x="18" y="73"/>
                </a:lnTo>
                <a:lnTo>
                  <a:pt x="18" y="117"/>
                </a:lnTo>
                <a:lnTo>
                  <a:pt x="0" y="117"/>
                </a:lnTo>
                <a:close/>
                <a:moveTo>
                  <a:pt x="18" y="53"/>
                </a:moveTo>
                <a:lnTo>
                  <a:pt x="22" y="53"/>
                </a:lnTo>
                <a:lnTo>
                  <a:pt x="27" y="53"/>
                </a:lnTo>
                <a:lnTo>
                  <a:pt x="31" y="53"/>
                </a:lnTo>
                <a:lnTo>
                  <a:pt x="35" y="51"/>
                </a:lnTo>
                <a:lnTo>
                  <a:pt x="37" y="50"/>
                </a:lnTo>
                <a:lnTo>
                  <a:pt x="40" y="48"/>
                </a:lnTo>
                <a:lnTo>
                  <a:pt x="42" y="42"/>
                </a:lnTo>
                <a:lnTo>
                  <a:pt x="42" y="35"/>
                </a:lnTo>
                <a:lnTo>
                  <a:pt x="42" y="30"/>
                </a:lnTo>
                <a:lnTo>
                  <a:pt x="40" y="25"/>
                </a:lnTo>
                <a:lnTo>
                  <a:pt x="37" y="23"/>
                </a:lnTo>
                <a:lnTo>
                  <a:pt x="35" y="21"/>
                </a:lnTo>
                <a:lnTo>
                  <a:pt x="31" y="19"/>
                </a:lnTo>
                <a:lnTo>
                  <a:pt x="27" y="19"/>
                </a:lnTo>
                <a:lnTo>
                  <a:pt x="22" y="19"/>
                </a:lnTo>
                <a:lnTo>
                  <a:pt x="18" y="19"/>
                </a:lnTo>
                <a:lnTo>
                  <a:pt x="18" y="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3" name="Freeform 25"/>
          <p:cNvSpPr>
            <a:spLocks/>
          </p:cNvSpPr>
          <p:nvPr userDrawn="1"/>
        </p:nvSpPr>
        <p:spPr bwMode="auto">
          <a:xfrm>
            <a:off x="5078413" y="6553200"/>
            <a:ext cx="111125" cy="192088"/>
          </a:xfrm>
          <a:custGeom>
            <a:avLst/>
            <a:gdLst/>
            <a:ahLst/>
            <a:cxnLst>
              <a:cxn ang="0">
                <a:pos x="50" y="32"/>
              </a:cxn>
              <a:cxn ang="0">
                <a:pos x="48" y="25"/>
              </a:cxn>
              <a:cxn ang="0">
                <a:pos x="44" y="21"/>
              </a:cxn>
              <a:cxn ang="0">
                <a:pos x="39" y="18"/>
              </a:cxn>
              <a:cxn ang="0">
                <a:pos x="33" y="18"/>
              </a:cxn>
              <a:cxn ang="0">
                <a:pos x="29" y="20"/>
              </a:cxn>
              <a:cxn ang="0">
                <a:pos x="24" y="23"/>
              </a:cxn>
              <a:cxn ang="0">
                <a:pos x="22" y="30"/>
              </a:cxn>
              <a:cxn ang="0">
                <a:pos x="22" y="37"/>
              </a:cxn>
              <a:cxn ang="0">
                <a:pos x="26" y="43"/>
              </a:cxn>
              <a:cxn ang="0">
                <a:pos x="29" y="46"/>
              </a:cxn>
              <a:cxn ang="0">
                <a:pos x="35" y="48"/>
              </a:cxn>
              <a:cxn ang="0">
                <a:pos x="42" y="52"/>
              </a:cxn>
              <a:cxn ang="0">
                <a:pos x="54" y="55"/>
              </a:cxn>
              <a:cxn ang="0">
                <a:pos x="63" y="62"/>
              </a:cxn>
              <a:cxn ang="0">
                <a:pos x="68" y="75"/>
              </a:cxn>
              <a:cxn ang="0">
                <a:pos x="68" y="93"/>
              </a:cxn>
              <a:cxn ang="0">
                <a:pos x="63" y="107"/>
              </a:cxn>
              <a:cxn ang="0">
                <a:pos x="54" y="116"/>
              </a:cxn>
              <a:cxn ang="0">
                <a:pos x="41" y="121"/>
              </a:cxn>
              <a:cxn ang="0">
                <a:pos x="26" y="121"/>
              </a:cxn>
              <a:cxn ang="0">
                <a:pos x="15" y="116"/>
              </a:cxn>
              <a:cxn ang="0">
                <a:pos x="5" y="107"/>
              </a:cxn>
              <a:cxn ang="0">
                <a:pos x="2" y="91"/>
              </a:cxn>
              <a:cxn ang="0">
                <a:pos x="18" y="82"/>
              </a:cxn>
              <a:cxn ang="0">
                <a:pos x="20" y="91"/>
              </a:cxn>
              <a:cxn ang="0">
                <a:pos x="22" y="98"/>
              </a:cxn>
              <a:cxn ang="0">
                <a:pos x="28" y="101"/>
              </a:cxn>
              <a:cxn ang="0">
                <a:pos x="33" y="103"/>
              </a:cxn>
              <a:cxn ang="0">
                <a:pos x="39" y="101"/>
              </a:cxn>
              <a:cxn ang="0">
                <a:pos x="44" y="100"/>
              </a:cxn>
              <a:cxn ang="0">
                <a:pos x="48" y="94"/>
              </a:cxn>
              <a:cxn ang="0">
                <a:pos x="50" y="87"/>
              </a:cxn>
              <a:cxn ang="0">
                <a:pos x="48" y="80"/>
              </a:cxn>
              <a:cxn ang="0">
                <a:pos x="44" y="75"/>
              </a:cxn>
              <a:cxn ang="0">
                <a:pos x="37" y="73"/>
              </a:cxn>
              <a:cxn ang="0">
                <a:pos x="31" y="71"/>
              </a:cxn>
              <a:cxn ang="0">
                <a:pos x="22" y="66"/>
              </a:cxn>
              <a:cxn ang="0">
                <a:pos x="13" y="61"/>
              </a:cxn>
              <a:cxn ang="0">
                <a:pos x="5" y="52"/>
              </a:cxn>
              <a:cxn ang="0">
                <a:pos x="4" y="39"/>
              </a:cxn>
              <a:cxn ang="0">
                <a:pos x="5" y="21"/>
              </a:cxn>
              <a:cxn ang="0">
                <a:pos x="15" y="9"/>
              </a:cxn>
              <a:cxn ang="0">
                <a:pos x="26" y="2"/>
              </a:cxn>
              <a:cxn ang="0">
                <a:pos x="39" y="0"/>
              </a:cxn>
              <a:cxn ang="0">
                <a:pos x="50" y="2"/>
              </a:cxn>
              <a:cxn ang="0">
                <a:pos x="59" y="9"/>
              </a:cxn>
              <a:cxn ang="0">
                <a:pos x="65" y="20"/>
              </a:cxn>
              <a:cxn ang="0">
                <a:pos x="68" y="36"/>
              </a:cxn>
            </a:cxnLst>
            <a:rect l="0" t="0" r="r" b="b"/>
            <a:pathLst>
              <a:path w="70" h="121">
                <a:moveTo>
                  <a:pt x="50" y="36"/>
                </a:moveTo>
                <a:lnTo>
                  <a:pt x="50" y="32"/>
                </a:lnTo>
                <a:lnTo>
                  <a:pt x="48" y="28"/>
                </a:lnTo>
                <a:lnTo>
                  <a:pt x="48" y="25"/>
                </a:lnTo>
                <a:lnTo>
                  <a:pt x="46" y="23"/>
                </a:lnTo>
                <a:lnTo>
                  <a:pt x="44" y="21"/>
                </a:lnTo>
                <a:lnTo>
                  <a:pt x="42" y="20"/>
                </a:lnTo>
                <a:lnTo>
                  <a:pt x="39" y="18"/>
                </a:lnTo>
                <a:lnTo>
                  <a:pt x="35" y="18"/>
                </a:lnTo>
                <a:lnTo>
                  <a:pt x="33" y="18"/>
                </a:lnTo>
                <a:lnTo>
                  <a:pt x="31" y="20"/>
                </a:lnTo>
                <a:lnTo>
                  <a:pt x="29" y="20"/>
                </a:lnTo>
                <a:lnTo>
                  <a:pt x="26" y="21"/>
                </a:lnTo>
                <a:lnTo>
                  <a:pt x="24" y="23"/>
                </a:lnTo>
                <a:lnTo>
                  <a:pt x="24" y="27"/>
                </a:lnTo>
                <a:lnTo>
                  <a:pt x="22" y="30"/>
                </a:lnTo>
                <a:lnTo>
                  <a:pt x="22" y="34"/>
                </a:lnTo>
                <a:lnTo>
                  <a:pt x="22" y="37"/>
                </a:lnTo>
                <a:lnTo>
                  <a:pt x="24" y="41"/>
                </a:lnTo>
                <a:lnTo>
                  <a:pt x="26" y="43"/>
                </a:lnTo>
                <a:lnTo>
                  <a:pt x="28" y="44"/>
                </a:lnTo>
                <a:lnTo>
                  <a:pt x="29" y="46"/>
                </a:lnTo>
                <a:lnTo>
                  <a:pt x="33" y="48"/>
                </a:lnTo>
                <a:lnTo>
                  <a:pt x="35" y="48"/>
                </a:lnTo>
                <a:lnTo>
                  <a:pt x="39" y="50"/>
                </a:lnTo>
                <a:lnTo>
                  <a:pt x="42" y="52"/>
                </a:lnTo>
                <a:lnTo>
                  <a:pt x="48" y="53"/>
                </a:lnTo>
                <a:lnTo>
                  <a:pt x="54" y="55"/>
                </a:lnTo>
                <a:lnTo>
                  <a:pt x="59" y="59"/>
                </a:lnTo>
                <a:lnTo>
                  <a:pt x="63" y="62"/>
                </a:lnTo>
                <a:lnTo>
                  <a:pt x="66" y="68"/>
                </a:lnTo>
                <a:lnTo>
                  <a:pt x="68" y="75"/>
                </a:lnTo>
                <a:lnTo>
                  <a:pt x="70" y="82"/>
                </a:lnTo>
                <a:lnTo>
                  <a:pt x="68" y="93"/>
                </a:lnTo>
                <a:lnTo>
                  <a:pt x="66" y="100"/>
                </a:lnTo>
                <a:lnTo>
                  <a:pt x="63" y="107"/>
                </a:lnTo>
                <a:lnTo>
                  <a:pt x="59" y="112"/>
                </a:lnTo>
                <a:lnTo>
                  <a:pt x="54" y="116"/>
                </a:lnTo>
                <a:lnTo>
                  <a:pt x="46" y="119"/>
                </a:lnTo>
                <a:lnTo>
                  <a:pt x="41" y="121"/>
                </a:lnTo>
                <a:lnTo>
                  <a:pt x="33" y="121"/>
                </a:lnTo>
                <a:lnTo>
                  <a:pt x="26" y="121"/>
                </a:lnTo>
                <a:lnTo>
                  <a:pt x="20" y="119"/>
                </a:lnTo>
                <a:lnTo>
                  <a:pt x="15" y="116"/>
                </a:lnTo>
                <a:lnTo>
                  <a:pt x="9" y="112"/>
                </a:lnTo>
                <a:lnTo>
                  <a:pt x="5" y="107"/>
                </a:lnTo>
                <a:lnTo>
                  <a:pt x="4" y="100"/>
                </a:lnTo>
                <a:lnTo>
                  <a:pt x="2" y="91"/>
                </a:lnTo>
                <a:lnTo>
                  <a:pt x="0" y="82"/>
                </a:lnTo>
                <a:lnTo>
                  <a:pt x="18" y="82"/>
                </a:lnTo>
                <a:lnTo>
                  <a:pt x="18" y="85"/>
                </a:lnTo>
                <a:lnTo>
                  <a:pt x="20" y="91"/>
                </a:lnTo>
                <a:lnTo>
                  <a:pt x="20" y="94"/>
                </a:lnTo>
                <a:lnTo>
                  <a:pt x="22" y="98"/>
                </a:lnTo>
                <a:lnTo>
                  <a:pt x="24" y="100"/>
                </a:lnTo>
                <a:lnTo>
                  <a:pt x="28" y="101"/>
                </a:lnTo>
                <a:lnTo>
                  <a:pt x="29" y="103"/>
                </a:lnTo>
                <a:lnTo>
                  <a:pt x="33" y="103"/>
                </a:lnTo>
                <a:lnTo>
                  <a:pt x="37" y="103"/>
                </a:lnTo>
                <a:lnTo>
                  <a:pt x="39" y="101"/>
                </a:lnTo>
                <a:lnTo>
                  <a:pt x="42" y="101"/>
                </a:lnTo>
                <a:lnTo>
                  <a:pt x="44" y="100"/>
                </a:lnTo>
                <a:lnTo>
                  <a:pt x="46" y="98"/>
                </a:lnTo>
                <a:lnTo>
                  <a:pt x="48" y="94"/>
                </a:lnTo>
                <a:lnTo>
                  <a:pt x="50" y="93"/>
                </a:lnTo>
                <a:lnTo>
                  <a:pt x="50" y="87"/>
                </a:lnTo>
                <a:lnTo>
                  <a:pt x="50" y="84"/>
                </a:lnTo>
                <a:lnTo>
                  <a:pt x="48" y="80"/>
                </a:lnTo>
                <a:lnTo>
                  <a:pt x="46" y="77"/>
                </a:lnTo>
                <a:lnTo>
                  <a:pt x="44" y="75"/>
                </a:lnTo>
                <a:lnTo>
                  <a:pt x="41" y="73"/>
                </a:lnTo>
                <a:lnTo>
                  <a:pt x="37" y="73"/>
                </a:lnTo>
                <a:lnTo>
                  <a:pt x="33" y="71"/>
                </a:lnTo>
                <a:lnTo>
                  <a:pt x="31" y="71"/>
                </a:lnTo>
                <a:lnTo>
                  <a:pt x="26" y="69"/>
                </a:lnTo>
                <a:lnTo>
                  <a:pt x="22" y="66"/>
                </a:lnTo>
                <a:lnTo>
                  <a:pt x="17" y="64"/>
                </a:lnTo>
                <a:lnTo>
                  <a:pt x="13" y="61"/>
                </a:lnTo>
                <a:lnTo>
                  <a:pt x="9" y="57"/>
                </a:lnTo>
                <a:lnTo>
                  <a:pt x="5" y="52"/>
                </a:lnTo>
                <a:lnTo>
                  <a:pt x="4" y="46"/>
                </a:lnTo>
                <a:lnTo>
                  <a:pt x="4" y="39"/>
                </a:lnTo>
                <a:lnTo>
                  <a:pt x="4" y="28"/>
                </a:lnTo>
                <a:lnTo>
                  <a:pt x="5" y="21"/>
                </a:lnTo>
                <a:lnTo>
                  <a:pt x="9" y="14"/>
                </a:lnTo>
                <a:lnTo>
                  <a:pt x="15" y="9"/>
                </a:lnTo>
                <a:lnTo>
                  <a:pt x="20" y="5"/>
                </a:lnTo>
                <a:lnTo>
                  <a:pt x="26" y="2"/>
                </a:lnTo>
                <a:lnTo>
                  <a:pt x="31" y="0"/>
                </a:lnTo>
                <a:lnTo>
                  <a:pt x="39" y="0"/>
                </a:lnTo>
                <a:lnTo>
                  <a:pt x="44" y="0"/>
                </a:lnTo>
                <a:lnTo>
                  <a:pt x="50" y="2"/>
                </a:lnTo>
                <a:lnTo>
                  <a:pt x="55" y="5"/>
                </a:lnTo>
                <a:lnTo>
                  <a:pt x="59" y="9"/>
                </a:lnTo>
                <a:lnTo>
                  <a:pt x="63" y="14"/>
                </a:lnTo>
                <a:lnTo>
                  <a:pt x="65" y="20"/>
                </a:lnTo>
                <a:lnTo>
                  <a:pt x="66" y="27"/>
                </a:lnTo>
                <a:lnTo>
                  <a:pt x="68" y="36"/>
                </a:lnTo>
                <a:lnTo>
                  <a:pt x="50" y="3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4" name="Freeform 26"/>
          <p:cNvSpPr>
            <a:spLocks noEditPoints="1"/>
          </p:cNvSpPr>
          <p:nvPr userDrawn="1"/>
        </p:nvSpPr>
        <p:spPr bwMode="auto">
          <a:xfrm>
            <a:off x="5316538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3" y="20"/>
              </a:cxn>
              <a:cxn ang="0">
                <a:pos x="11" y="7"/>
              </a:cxn>
              <a:cxn ang="0">
                <a:pos x="22" y="2"/>
              </a:cxn>
              <a:cxn ang="0">
                <a:pos x="37" y="2"/>
              </a:cxn>
              <a:cxn ang="0">
                <a:pos x="48" y="7"/>
              </a:cxn>
              <a:cxn ang="0">
                <a:pos x="55" y="20"/>
              </a:cxn>
              <a:cxn ang="0">
                <a:pos x="59" y="36"/>
              </a:cxn>
              <a:cxn ang="0">
                <a:pos x="59" y="53"/>
              </a:cxn>
              <a:cxn ang="0">
                <a:pos x="55" y="69"/>
              </a:cxn>
              <a:cxn ang="0">
                <a:pos x="48" y="82"/>
              </a:cxn>
              <a:cxn ang="0">
                <a:pos x="37" y="87"/>
              </a:cxn>
              <a:cxn ang="0">
                <a:pos x="22" y="87"/>
              </a:cxn>
              <a:cxn ang="0">
                <a:pos x="11" y="82"/>
              </a:cxn>
              <a:cxn ang="0">
                <a:pos x="3" y="69"/>
              </a:cxn>
              <a:cxn ang="0">
                <a:pos x="0" y="53"/>
              </a:cxn>
              <a:cxn ang="0">
                <a:pos x="13" y="45"/>
              </a:cxn>
              <a:cxn ang="0">
                <a:pos x="15" y="55"/>
              </a:cxn>
              <a:cxn ang="0">
                <a:pos x="16" y="66"/>
              </a:cxn>
              <a:cxn ang="0">
                <a:pos x="22" y="73"/>
              </a:cxn>
              <a:cxn ang="0">
                <a:pos x="29" y="75"/>
              </a:cxn>
              <a:cxn ang="0">
                <a:pos x="37" y="73"/>
              </a:cxn>
              <a:cxn ang="0">
                <a:pos x="42" y="66"/>
              </a:cxn>
              <a:cxn ang="0">
                <a:pos x="44" y="55"/>
              </a:cxn>
              <a:cxn ang="0">
                <a:pos x="44" y="45"/>
              </a:cxn>
              <a:cxn ang="0">
                <a:pos x="44" y="34"/>
              </a:cxn>
              <a:cxn ang="0">
                <a:pos x="42" y="23"/>
              </a:cxn>
              <a:cxn ang="0">
                <a:pos x="37" y="16"/>
              </a:cxn>
              <a:cxn ang="0">
                <a:pos x="29" y="14"/>
              </a:cxn>
              <a:cxn ang="0">
                <a:pos x="22" y="16"/>
              </a:cxn>
              <a:cxn ang="0">
                <a:pos x="16" y="23"/>
              </a:cxn>
              <a:cxn ang="0">
                <a:pos x="15" y="34"/>
              </a:cxn>
              <a:cxn ang="0">
                <a:pos x="13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2" y="27"/>
                </a:lnTo>
                <a:lnTo>
                  <a:pt x="3" y="20"/>
                </a:lnTo>
                <a:lnTo>
                  <a:pt x="7" y="12"/>
                </a:lnTo>
                <a:lnTo>
                  <a:pt x="11" y="7"/>
                </a:lnTo>
                <a:lnTo>
                  <a:pt x="16" y="4"/>
                </a:lnTo>
                <a:lnTo>
                  <a:pt x="22" y="2"/>
                </a:lnTo>
                <a:lnTo>
                  <a:pt x="29" y="0"/>
                </a:lnTo>
                <a:lnTo>
                  <a:pt x="37" y="2"/>
                </a:lnTo>
                <a:lnTo>
                  <a:pt x="42" y="4"/>
                </a:lnTo>
                <a:lnTo>
                  <a:pt x="48" y="7"/>
                </a:lnTo>
                <a:lnTo>
                  <a:pt x="52" y="12"/>
                </a:lnTo>
                <a:lnTo>
                  <a:pt x="55" y="20"/>
                </a:lnTo>
                <a:lnTo>
                  <a:pt x="57" y="27"/>
                </a:lnTo>
                <a:lnTo>
                  <a:pt x="59" y="36"/>
                </a:lnTo>
                <a:lnTo>
                  <a:pt x="59" y="45"/>
                </a:lnTo>
                <a:lnTo>
                  <a:pt x="59" y="53"/>
                </a:lnTo>
                <a:lnTo>
                  <a:pt x="57" y="62"/>
                </a:lnTo>
                <a:lnTo>
                  <a:pt x="55" y="69"/>
                </a:lnTo>
                <a:lnTo>
                  <a:pt x="52" y="77"/>
                </a:lnTo>
                <a:lnTo>
                  <a:pt x="48" y="82"/>
                </a:lnTo>
                <a:lnTo>
                  <a:pt x="42" y="85"/>
                </a:lnTo>
                <a:lnTo>
                  <a:pt x="37" y="87"/>
                </a:lnTo>
                <a:lnTo>
                  <a:pt x="29" y="89"/>
                </a:lnTo>
                <a:lnTo>
                  <a:pt x="22" y="87"/>
                </a:lnTo>
                <a:lnTo>
                  <a:pt x="16" y="85"/>
                </a:lnTo>
                <a:lnTo>
                  <a:pt x="11" y="82"/>
                </a:lnTo>
                <a:lnTo>
                  <a:pt x="7" y="77"/>
                </a:lnTo>
                <a:lnTo>
                  <a:pt x="3" y="69"/>
                </a:lnTo>
                <a:lnTo>
                  <a:pt x="2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3" y="45"/>
                </a:moveTo>
                <a:lnTo>
                  <a:pt x="13" y="50"/>
                </a:lnTo>
                <a:lnTo>
                  <a:pt x="15" y="55"/>
                </a:lnTo>
                <a:lnTo>
                  <a:pt x="15" y="61"/>
                </a:lnTo>
                <a:lnTo>
                  <a:pt x="16" y="66"/>
                </a:lnTo>
                <a:lnTo>
                  <a:pt x="18" y="69"/>
                </a:lnTo>
                <a:lnTo>
                  <a:pt x="22" y="73"/>
                </a:lnTo>
                <a:lnTo>
                  <a:pt x="24" y="75"/>
                </a:lnTo>
                <a:lnTo>
                  <a:pt x="29" y="75"/>
                </a:lnTo>
                <a:lnTo>
                  <a:pt x="33" y="75"/>
                </a:lnTo>
                <a:lnTo>
                  <a:pt x="37" y="73"/>
                </a:lnTo>
                <a:lnTo>
                  <a:pt x="40" y="69"/>
                </a:lnTo>
                <a:lnTo>
                  <a:pt x="42" y="66"/>
                </a:lnTo>
                <a:lnTo>
                  <a:pt x="42" y="61"/>
                </a:lnTo>
                <a:lnTo>
                  <a:pt x="44" y="55"/>
                </a:lnTo>
                <a:lnTo>
                  <a:pt x="44" y="50"/>
                </a:lnTo>
                <a:lnTo>
                  <a:pt x="44" y="45"/>
                </a:lnTo>
                <a:lnTo>
                  <a:pt x="44" y="39"/>
                </a:lnTo>
                <a:lnTo>
                  <a:pt x="44" y="34"/>
                </a:lnTo>
                <a:lnTo>
                  <a:pt x="42" y="29"/>
                </a:lnTo>
                <a:lnTo>
                  <a:pt x="42" y="23"/>
                </a:lnTo>
                <a:lnTo>
                  <a:pt x="40" y="20"/>
                </a:lnTo>
                <a:lnTo>
                  <a:pt x="37" y="16"/>
                </a:lnTo>
                <a:lnTo>
                  <a:pt x="33" y="14"/>
                </a:lnTo>
                <a:lnTo>
                  <a:pt x="29" y="14"/>
                </a:lnTo>
                <a:lnTo>
                  <a:pt x="24" y="14"/>
                </a:lnTo>
                <a:lnTo>
                  <a:pt x="22" y="16"/>
                </a:lnTo>
                <a:lnTo>
                  <a:pt x="18" y="20"/>
                </a:lnTo>
                <a:lnTo>
                  <a:pt x="16" y="23"/>
                </a:lnTo>
                <a:lnTo>
                  <a:pt x="15" y="29"/>
                </a:lnTo>
                <a:lnTo>
                  <a:pt x="15" y="34"/>
                </a:lnTo>
                <a:lnTo>
                  <a:pt x="13" y="39"/>
                </a:lnTo>
                <a:lnTo>
                  <a:pt x="13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5" name="Freeform 27"/>
          <p:cNvSpPr>
            <a:spLocks/>
          </p:cNvSpPr>
          <p:nvPr userDrawn="1"/>
        </p:nvSpPr>
        <p:spPr bwMode="auto">
          <a:xfrm>
            <a:off x="5507038" y="6607175"/>
            <a:ext cx="61912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3" y="0"/>
              </a:cxn>
              <a:cxn ang="0">
                <a:pos x="13" y="71"/>
              </a:cxn>
              <a:cxn ang="0">
                <a:pos x="39" y="71"/>
              </a:cxn>
              <a:cxn ang="0">
                <a:pos x="39" y="85"/>
              </a:cxn>
              <a:cxn ang="0">
                <a:pos x="0" y="85"/>
              </a:cxn>
            </a:cxnLst>
            <a:rect l="0" t="0" r="r" b="b"/>
            <a:pathLst>
              <a:path w="39" h="85">
                <a:moveTo>
                  <a:pt x="0" y="85"/>
                </a:moveTo>
                <a:lnTo>
                  <a:pt x="0" y="0"/>
                </a:lnTo>
                <a:lnTo>
                  <a:pt x="13" y="0"/>
                </a:lnTo>
                <a:lnTo>
                  <a:pt x="13" y="71"/>
                </a:lnTo>
                <a:lnTo>
                  <a:pt x="39" y="71"/>
                </a:lnTo>
                <a:lnTo>
                  <a:pt x="39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6" name="Freeform 28"/>
          <p:cNvSpPr>
            <a:spLocks/>
          </p:cNvSpPr>
          <p:nvPr userDrawn="1"/>
        </p:nvSpPr>
        <p:spPr bwMode="auto">
          <a:xfrm>
            <a:off x="5665788" y="6607175"/>
            <a:ext cx="85725" cy="138113"/>
          </a:xfrm>
          <a:custGeom>
            <a:avLst/>
            <a:gdLst/>
            <a:ahLst/>
            <a:cxnLst>
              <a:cxn ang="0">
                <a:pos x="54" y="0"/>
              </a:cxn>
              <a:cxn ang="0">
                <a:pos x="54" y="53"/>
              </a:cxn>
              <a:cxn ang="0">
                <a:pos x="52" y="60"/>
              </a:cxn>
              <a:cxn ang="0">
                <a:pos x="50" y="67"/>
              </a:cxn>
              <a:cxn ang="0">
                <a:pos x="48" y="73"/>
              </a:cxn>
              <a:cxn ang="0">
                <a:pos x="44" y="78"/>
              </a:cxn>
              <a:cxn ang="0">
                <a:pos x="41" y="82"/>
              </a:cxn>
              <a:cxn ang="0">
                <a:pos x="37" y="83"/>
              </a:cxn>
              <a:cxn ang="0">
                <a:pos x="31" y="85"/>
              </a:cxn>
              <a:cxn ang="0">
                <a:pos x="26" y="87"/>
              </a:cxn>
              <a:cxn ang="0">
                <a:pos x="20" y="85"/>
              </a:cxn>
              <a:cxn ang="0">
                <a:pos x="15" y="83"/>
              </a:cxn>
              <a:cxn ang="0">
                <a:pos x="11" y="82"/>
              </a:cxn>
              <a:cxn ang="0">
                <a:pos x="7" y="78"/>
              </a:cxn>
              <a:cxn ang="0">
                <a:pos x="4" y="73"/>
              </a:cxn>
              <a:cxn ang="0">
                <a:pos x="2" y="67"/>
              </a:cxn>
              <a:cxn ang="0">
                <a:pos x="0" y="60"/>
              </a:cxn>
              <a:cxn ang="0">
                <a:pos x="0" y="53"/>
              </a:cxn>
              <a:cxn ang="0">
                <a:pos x="0" y="0"/>
              </a:cxn>
              <a:cxn ang="0">
                <a:pos x="13" y="0"/>
              </a:cxn>
              <a:cxn ang="0">
                <a:pos x="13" y="46"/>
              </a:cxn>
              <a:cxn ang="0">
                <a:pos x="13" y="51"/>
              </a:cxn>
              <a:cxn ang="0">
                <a:pos x="13" y="57"/>
              </a:cxn>
              <a:cxn ang="0">
                <a:pos x="13" y="60"/>
              </a:cxn>
              <a:cxn ang="0">
                <a:pos x="15" y="66"/>
              </a:cxn>
              <a:cxn ang="0">
                <a:pos x="17" y="69"/>
              </a:cxn>
              <a:cxn ang="0">
                <a:pos x="18" y="71"/>
              </a:cxn>
              <a:cxn ang="0">
                <a:pos x="22" y="73"/>
              </a:cxn>
              <a:cxn ang="0">
                <a:pos x="26" y="73"/>
              </a:cxn>
              <a:cxn ang="0">
                <a:pos x="30" y="73"/>
              </a:cxn>
              <a:cxn ang="0">
                <a:pos x="33" y="71"/>
              </a:cxn>
              <a:cxn ang="0">
                <a:pos x="37" y="69"/>
              </a:cxn>
              <a:cxn ang="0">
                <a:pos x="37" y="66"/>
              </a:cxn>
              <a:cxn ang="0">
                <a:pos x="39" y="60"/>
              </a:cxn>
              <a:cxn ang="0">
                <a:pos x="39" y="57"/>
              </a:cxn>
              <a:cxn ang="0">
                <a:pos x="39" y="51"/>
              </a:cxn>
              <a:cxn ang="0">
                <a:pos x="39" y="46"/>
              </a:cxn>
              <a:cxn ang="0">
                <a:pos x="39" y="0"/>
              </a:cxn>
              <a:cxn ang="0">
                <a:pos x="54" y="0"/>
              </a:cxn>
            </a:cxnLst>
            <a:rect l="0" t="0" r="r" b="b"/>
            <a:pathLst>
              <a:path w="54" h="87">
                <a:moveTo>
                  <a:pt x="54" y="0"/>
                </a:moveTo>
                <a:lnTo>
                  <a:pt x="54" y="53"/>
                </a:lnTo>
                <a:lnTo>
                  <a:pt x="52" y="60"/>
                </a:lnTo>
                <a:lnTo>
                  <a:pt x="50" y="67"/>
                </a:lnTo>
                <a:lnTo>
                  <a:pt x="48" y="73"/>
                </a:lnTo>
                <a:lnTo>
                  <a:pt x="44" y="78"/>
                </a:lnTo>
                <a:lnTo>
                  <a:pt x="41" y="82"/>
                </a:lnTo>
                <a:lnTo>
                  <a:pt x="37" y="83"/>
                </a:lnTo>
                <a:lnTo>
                  <a:pt x="31" y="85"/>
                </a:lnTo>
                <a:lnTo>
                  <a:pt x="26" y="87"/>
                </a:lnTo>
                <a:lnTo>
                  <a:pt x="20" y="85"/>
                </a:lnTo>
                <a:lnTo>
                  <a:pt x="15" y="83"/>
                </a:lnTo>
                <a:lnTo>
                  <a:pt x="11" y="82"/>
                </a:lnTo>
                <a:lnTo>
                  <a:pt x="7" y="78"/>
                </a:lnTo>
                <a:lnTo>
                  <a:pt x="4" y="73"/>
                </a:lnTo>
                <a:lnTo>
                  <a:pt x="2" y="67"/>
                </a:lnTo>
                <a:lnTo>
                  <a:pt x="0" y="60"/>
                </a:lnTo>
                <a:lnTo>
                  <a:pt x="0" y="53"/>
                </a:lnTo>
                <a:lnTo>
                  <a:pt x="0" y="0"/>
                </a:lnTo>
                <a:lnTo>
                  <a:pt x="13" y="0"/>
                </a:lnTo>
                <a:lnTo>
                  <a:pt x="13" y="46"/>
                </a:lnTo>
                <a:lnTo>
                  <a:pt x="13" y="51"/>
                </a:lnTo>
                <a:lnTo>
                  <a:pt x="13" y="57"/>
                </a:lnTo>
                <a:lnTo>
                  <a:pt x="13" y="60"/>
                </a:lnTo>
                <a:lnTo>
                  <a:pt x="15" y="66"/>
                </a:lnTo>
                <a:lnTo>
                  <a:pt x="17" y="69"/>
                </a:lnTo>
                <a:lnTo>
                  <a:pt x="18" y="71"/>
                </a:lnTo>
                <a:lnTo>
                  <a:pt x="22" y="73"/>
                </a:lnTo>
                <a:lnTo>
                  <a:pt x="26" y="73"/>
                </a:lnTo>
                <a:lnTo>
                  <a:pt x="30" y="73"/>
                </a:lnTo>
                <a:lnTo>
                  <a:pt x="33" y="71"/>
                </a:lnTo>
                <a:lnTo>
                  <a:pt x="37" y="69"/>
                </a:lnTo>
                <a:lnTo>
                  <a:pt x="37" y="66"/>
                </a:lnTo>
                <a:lnTo>
                  <a:pt x="39" y="60"/>
                </a:lnTo>
                <a:lnTo>
                  <a:pt x="39" y="57"/>
                </a:lnTo>
                <a:lnTo>
                  <a:pt x="39" y="51"/>
                </a:lnTo>
                <a:lnTo>
                  <a:pt x="39" y="46"/>
                </a:lnTo>
                <a:lnTo>
                  <a:pt x="39" y="0"/>
                </a:lnTo>
                <a:lnTo>
                  <a:pt x="54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7" name="Freeform 29"/>
          <p:cNvSpPr>
            <a:spLocks/>
          </p:cNvSpPr>
          <p:nvPr userDrawn="1"/>
        </p:nvSpPr>
        <p:spPr bwMode="auto">
          <a:xfrm>
            <a:off x="5842000" y="6607175"/>
            <a:ext cx="82550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" y="0"/>
              </a:cxn>
              <a:cxn ang="0">
                <a:pos x="52" y="14"/>
              </a:cxn>
              <a:cxn ang="0">
                <a:pos x="33" y="14"/>
              </a:cxn>
              <a:cxn ang="0">
                <a:pos x="33" y="85"/>
              </a:cxn>
              <a:cxn ang="0">
                <a:pos x="18" y="85"/>
              </a:cxn>
              <a:cxn ang="0">
                <a:pos x="18" y="14"/>
              </a:cxn>
              <a:cxn ang="0">
                <a:pos x="0" y="14"/>
              </a:cxn>
              <a:cxn ang="0">
                <a:pos x="0" y="0"/>
              </a:cxn>
            </a:cxnLst>
            <a:rect l="0" t="0" r="r" b="b"/>
            <a:pathLst>
              <a:path w="52" h="85">
                <a:moveTo>
                  <a:pt x="0" y="0"/>
                </a:moveTo>
                <a:lnTo>
                  <a:pt x="52" y="0"/>
                </a:lnTo>
                <a:lnTo>
                  <a:pt x="52" y="14"/>
                </a:lnTo>
                <a:lnTo>
                  <a:pt x="33" y="14"/>
                </a:lnTo>
                <a:lnTo>
                  <a:pt x="33" y="85"/>
                </a:lnTo>
                <a:lnTo>
                  <a:pt x="18" y="85"/>
                </a:lnTo>
                <a:lnTo>
                  <a:pt x="18" y="14"/>
                </a:lnTo>
                <a:lnTo>
                  <a:pt x="0" y="1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8" name="Rectangle 30"/>
          <p:cNvSpPr>
            <a:spLocks noChangeArrowheads="1"/>
          </p:cNvSpPr>
          <p:nvPr userDrawn="1"/>
        </p:nvSpPr>
        <p:spPr bwMode="auto">
          <a:xfrm>
            <a:off x="6015038" y="6607175"/>
            <a:ext cx="20637" cy="1349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79" name="Freeform 31"/>
          <p:cNvSpPr>
            <a:spLocks noEditPoints="1"/>
          </p:cNvSpPr>
          <p:nvPr userDrawn="1"/>
        </p:nvSpPr>
        <p:spPr bwMode="auto">
          <a:xfrm>
            <a:off x="6132513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4" y="20"/>
              </a:cxn>
              <a:cxn ang="0">
                <a:pos x="11" y="7"/>
              </a:cxn>
              <a:cxn ang="0">
                <a:pos x="22" y="2"/>
              </a:cxn>
              <a:cxn ang="0">
                <a:pos x="35" y="2"/>
              </a:cxn>
              <a:cxn ang="0">
                <a:pos x="48" y="7"/>
              </a:cxn>
              <a:cxn ang="0">
                <a:pos x="54" y="20"/>
              </a:cxn>
              <a:cxn ang="0">
                <a:pos x="57" y="36"/>
              </a:cxn>
              <a:cxn ang="0">
                <a:pos x="57" y="53"/>
              </a:cxn>
              <a:cxn ang="0">
                <a:pos x="54" y="69"/>
              </a:cxn>
              <a:cxn ang="0">
                <a:pos x="48" y="82"/>
              </a:cxn>
              <a:cxn ang="0">
                <a:pos x="35" y="87"/>
              </a:cxn>
              <a:cxn ang="0">
                <a:pos x="22" y="87"/>
              </a:cxn>
              <a:cxn ang="0">
                <a:pos x="11" y="82"/>
              </a:cxn>
              <a:cxn ang="0">
                <a:pos x="4" y="69"/>
              </a:cxn>
              <a:cxn ang="0">
                <a:pos x="0" y="53"/>
              </a:cxn>
              <a:cxn ang="0">
                <a:pos x="13" y="45"/>
              </a:cxn>
              <a:cxn ang="0">
                <a:pos x="13" y="55"/>
              </a:cxn>
              <a:cxn ang="0">
                <a:pos x="17" y="66"/>
              </a:cxn>
              <a:cxn ang="0">
                <a:pos x="20" y="73"/>
              </a:cxn>
              <a:cxn ang="0">
                <a:pos x="30" y="75"/>
              </a:cxn>
              <a:cxn ang="0">
                <a:pos x="37" y="73"/>
              </a:cxn>
              <a:cxn ang="0">
                <a:pos x="41" y="66"/>
              </a:cxn>
              <a:cxn ang="0">
                <a:pos x="44" y="55"/>
              </a:cxn>
              <a:cxn ang="0">
                <a:pos x="44" y="45"/>
              </a:cxn>
              <a:cxn ang="0">
                <a:pos x="44" y="34"/>
              </a:cxn>
              <a:cxn ang="0">
                <a:pos x="41" y="23"/>
              </a:cxn>
              <a:cxn ang="0">
                <a:pos x="37" y="16"/>
              </a:cxn>
              <a:cxn ang="0">
                <a:pos x="30" y="14"/>
              </a:cxn>
              <a:cxn ang="0">
                <a:pos x="20" y="16"/>
              </a:cxn>
              <a:cxn ang="0">
                <a:pos x="17" y="23"/>
              </a:cxn>
              <a:cxn ang="0">
                <a:pos x="13" y="34"/>
              </a:cxn>
              <a:cxn ang="0">
                <a:pos x="13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0" y="27"/>
                </a:lnTo>
                <a:lnTo>
                  <a:pt x="4" y="20"/>
                </a:lnTo>
                <a:lnTo>
                  <a:pt x="6" y="12"/>
                </a:lnTo>
                <a:lnTo>
                  <a:pt x="11" y="7"/>
                </a:lnTo>
                <a:lnTo>
                  <a:pt x="15" y="4"/>
                </a:lnTo>
                <a:lnTo>
                  <a:pt x="22" y="2"/>
                </a:lnTo>
                <a:lnTo>
                  <a:pt x="30" y="0"/>
                </a:lnTo>
                <a:lnTo>
                  <a:pt x="35" y="2"/>
                </a:lnTo>
                <a:lnTo>
                  <a:pt x="43" y="4"/>
                </a:lnTo>
                <a:lnTo>
                  <a:pt x="48" y="7"/>
                </a:lnTo>
                <a:lnTo>
                  <a:pt x="52" y="12"/>
                </a:lnTo>
                <a:lnTo>
                  <a:pt x="54" y="20"/>
                </a:lnTo>
                <a:lnTo>
                  <a:pt x="57" y="27"/>
                </a:lnTo>
                <a:lnTo>
                  <a:pt x="57" y="36"/>
                </a:lnTo>
                <a:lnTo>
                  <a:pt x="59" y="45"/>
                </a:lnTo>
                <a:lnTo>
                  <a:pt x="57" y="53"/>
                </a:lnTo>
                <a:lnTo>
                  <a:pt x="57" y="62"/>
                </a:lnTo>
                <a:lnTo>
                  <a:pt x="54" y="69"/>
                </a:lnTo>
                <a:lnTo>
                  <a:pt x="52" y="77"/>
                </a:lnTo>
                <a:lnTo>
                  <a:pt x="48" y="82"/>
                </a:lnTo>
                <a:lnTo>
                  <a:pt x="43" y="85"/>
                </a:lnTo>
                <a:lnTo>
                  <a:pt x="35" y="87"/>
                </a:lnTo>
                <a:lnTo>
                  <a:pt x="30" y="89"/>
                </a:lnTo>
                <a:lnTo>
                  <a:pt x="22" y="87"/>
                </a:lnTo>
                <a:lnTo>
                  <a:pt x="15" y="85"/>
                </a:lnTo>
                <a:lnTo>
                  <a:pt x="11" y="82"/>
                </a:lnTo>
                <a:lnTo>
                  <a:pt x="6" y="77"/>
                </a:lnTo>
                <a:lnTo>
                  <a:pt x="4" y="69"/>
                </a:lnTo>
                <a:lnTo>
                  <a:pt x="0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3" y="45"/>
                </a:moveTo>
                <a:lnTo>
                  <a:pt x="13" y="50"/>
                </a:lnTo>
                <a:lnTo>
                  <a:pt x="13" y="55"/>
                </a:lnTo>
                <a:lnTo>
                  <a:pt x="15" y="61"/>
                </a:lnTo>
                <a:lnTo>
                  <a:pt x="17" y="66"/>
                </a:lnTo>
                <a:lnTo>
                  <a:pt x="19" y="69"/>
                </a:lnTo>
                <a:lnTo>
                  <a:pt x="20" y="73"/>
                </a:lnTo>
                <a:lnTo>
                  <a:pt x="24" y="75"/>
                </a:lnTo>
                <a:lnTo>
                  <a:pt x="30" y="75"/>
                </a:lnTo>
                <a:lnTo>
                  <a:pt x="33" y="75"/>
                </a:lnTo>
                <a:lnTo>
                  <a:pt x="37" y="73"/>
                </a:lnTo>
                <a:lnTo>
                  <a:pt x="39" y="69"/>
                </a:lnTo>
                <a:lnTo>
                  <a:pt x="41" y="66"/>
                </a:lnTo>
                <a:lnTo>
                  <a:pt x="43" y="61"/>
                </a:lnTo>
                <a:lnTo>
                  <a:pt x="44" y="55"/>
                </a:lnTo>
                <a:lnTo>
                  <a:pt x="44" y="50"/>
                </a:lnTo>
                <a:lnTo>
                  <a:pt x="44" y="45"/>
                </a:lnTo>
                <a:lnTo>
                  <a:pt x="44" y="39"/>
                </a:lnTo>
                <a:lnTo>
                  <a:pt x="44" y="34"/>
                </a:lnTo>
                <a:lnTo>
                  <a:pt x="43" y="29"/>
                </a:lnTo>
                <a:lnTo>
                  <a:pt x="41" y="23"/>
                </a:lnTo>
                <a:lnTo>
                  <a:pt x="39" y="20"/>
                </a:lnTo>
                <a:lnTo>
                  <a:pt x="37" y="16"/>
                </a:lnTo>
                <a:lnTo>
                  <a:pt x="33" y="14"/>
                </a:lnTo>
                <a:lnTo>
                  <a:pt x="30" y="14"/>
                </a:lnTo>
                <a:lnTo>
                  <a:pt x="24" y="14"/>
                </a:lnTo>
                <a:lnTo>
                  <a:pt x="20" y="16"/>
                </a:lnTo>
                <a:lnTo>
                  <a:pt x="19" y="20"/>
                </a:lnTo>
                <a:lnTo>
                  <a:pt x="17" y="23"/>
                </a:lnTo>
                <a:lnTo>
                  <a:pt x="15" y="29"/>
                </a:lnTo>
                <a:lnTo>
                  <a:pt x="13" y="34"/>
                </a:lnTo>
                <a:lnTo>
                  <a:pt x="13" y="39"/>
                </a:lnTo>
                <a:lnTo>
                  <a:pt x="13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80" name="Freeform 32"/>
          <p:cNvSpPr>
            <a:spLocks/>
          </p:cNvSpPr>
          <p:nvPr userDrawn="1"/>
        </p:nvSpPr>
        <p:spPr bwMode="auto">
          <a:xfrm>
            <a:off x="6319838" y="6607175"/>
            <a:ext cx="92075" cy="134938"/>
          </a:xfrm>
          <a:custGeom>
            <a:avLst/>
            <a:gdLst/>
            <a:ahLst/>
            <a:cxnLst>
              <a:cxn ang="0">
                <a:pos x="37" y="85"/>
              </a:cxn>
              <a:cxn ang="0">
                <a:pos x="13" y="14"/>
              </a:cxn>
              <a:cxn ang="0">
                <a:pos x="13" y="14"/>
              </a:cxn>
              <a:cxn ang="0">
                <a:pos x="13" y="85"/>
              </a:cxn>
              <a:cxn ang="0">
                <a:pos x="0" y="85"/>
              </a:cxn>
              <a:cxn ang="0">
                <a:pos x="0" y="0"/>
              </a:cxn>
              <a:cxn ang="0">
                <a:pos x="21" y="0"/>
              </a:cxn>
              <a:cxn ang="0">
                <a:pos x="45" y="67"/>
              </a:cxn>
              <a:cxn ang="0">
                <a:pos x="45" y="66"/>
              </a:cxn>
              <a:cxn ang="0">
                <a:pos x="45" y="0"/>
              </a:cxn>
              <a:cxn ang="0">
                <a:pos x="58" y="0"/>
              </a:cxn>
              <a:cxn ang="0">
                <a:pos x="58" y="85"/>
              </a:cxn>
              <a:cxn ang="0">
                <a:pos x="37" y="85"/>
              </a:cxn>
            </a:cxnLst>
            <a:rect l="0" t="0" r="r" b="b"/>
            <a:pathLst>
              <a:path w="58" h="85">
                <a:moveTo>
                  <a:pt x="37" y="85"/>
                </a:moveTo>
                <a:lnTo>
                  <a:pt x="13" y="14"/>
                </a:lnTo>
                <a:lnTo>
                  <a:pt x="13" y="14"/>
                </a:lnTo>
                <a:lnTo>
                  <a:pt x="13" y="85"/>
                </a:lnTo>
                <a:lnTo>
                  <a:pt x="0" y="85"/>
                </a:lnTo>
                <a:lnTo>
                  <a:pt x="0" y="0"/>
                </a:lnTo>
                <a:lnTo>
                  <a:pt x="21" y="0"/>
                </a:lnTo>
                <a:lnTo>
                  <a:pt x="45" y="67"/>
                </a:lnTo>
                <a:lnTo>
                  <a:pt x="45" y="66"/>
                </a:lnTo>
                <a:lnTo>
                  <a:pt x="45" y="0"/>
                </a:lnTo>
                <a:lnTo>
                  <a:pt x="58" y="0"/>
                </a:lnTo>
                <a:lnTo>
                  <a:pt x="58" y="85"/>
                </a:lnTo>
                <a:lnTo>
                  <a:pt x="37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81" name="Freeform 33"/>
          <p:cNvSpPr>
            <a:spLocks/>
          </p:cNvSpPr>
          <p:nvPr userDrawn="1"/>
        </p:nvSpPr>
        <p:spPr bwMode="auto">
          <a:xfrm>
            <a:off x="6505575" y="6604000"/>
            <a:ext cx="79375" cy="141288"/>
          </a:xfrm>
          <a:custGeom>
            <a:avLst/>
            <a:gdLst/>
            <a:ahLst/>
            <a:cxnLst>
              <a:cxn ang="0">
                <a:pos x="35" y="23"/>
              </a:cxn>
              <a:cxn ang="0">
                <a:pos x="33" y="18"/>
              </a:cxn>
              <a:cxn ang="0">
                <a:pos x="31" y="16"/>
              </a:cxn>
              <a:cxn ang="0">
                <a:pos x="28" y="14"/>
              </a:cxn>
              <a:cxn ang="0">
                <a:pos x="24" y="14"/>
              </a:cxn>
              <a:cxn ang="0">
                <a:pos x="20" y="14"/>
              </a:cxn>
              <a:cxn ang="0">
                <a:pos x="17" y="18"/>
              </a:cxn>
              <a:cxn ang="0">
                <a:pos x="15" y="21"/>
              </a:cxn>
              <a:cxn ang="0">
                <a:pos x="15" y="27"/>
              </a:cxn>
              <a:cxn ang="0">
                <a:pos x="17" y="32"/>
              </a:cxn>
              <a:cxn ang="0">
                <a:pos x="20" y="34"/>
              </a:cxn>
              <a:cxn ang="0">
                <a:pos x="24" y="36"/>
              </a:cxn>
              <a:cxn ang="0">
                <a:pos x="30" y="37"/>
              </a:cxn>
              <a:cxn ang="0">
                <a:pos x="39" y="41"/>
              </a:cxn>
              <a:cxn ang="0">
                <a:pos x="44" y="46"/>
              </a:cxn>
              <a:cxn ang="0">
                <a:pos x="50" y="55"/>
              </a:cxn>
              <a:cxn ang="0">
                <a:pos x="50" y="68"/>
              </a:cxn>
              <a:cxn ang="0">
                <a:pos x="44" y="78"/>
              </a:cxn>
              <a:cxn ang="0">
                <a:pos x="37" y="85"/>
              </a:cxn>
              <a:cxn ang="0">
                <a:pos x="28" y="87"/>
              </a:cxn>
              <a:cxn ang="0">
                <a:pos x="19" y="87"/>
              </a:cxn>
              <a:cxn ang="0">
                <a:pos x="9" y="85"/>
              </a:cxn>
              <a:cxn ang="0">
                <a:pos x="4" y="78"/>
              </a:cxn>
              <a:cxn ang="0">
                <a:pos x="0" y="68"/>
              </a:cxn>
              <a:cxn ang="0">
                <a:pos x="13" y="59"/>
              </a:cxn>
              <a:cxn ang="0">
                <a:pos x="13" y="66"/>
              </a:cxn>
              <a:cxn ang="0">
                <a:pos x="15" y="71"/>
              </a:cxn>
              <a:cxn ang="0">
                <a:pos x="19" y="75"/>
              </a:cxn>
              <a:cxn ang="0">
                <a:pos x="24" y="75"/>
              </a:cxn>
              <a:cxn ang="0">
                <a:pos x="28" y="75"/>
              </a:cxn>
              <a:cxn ang="0">
                <a:pos x="31" y="73"/>
              </a:cxn>
              <a:cxn ang="0">
                <a:pos x="35" y="69"/>
              </a:cxn>
              <a:cxn ang="0">
                <a:pos x="35" y="64"/>
              </a:cxn>
              <a:cxn ang="0">
                <a:pos x="35" y="59"/>
              </a:cxn>
              <a:cxn ang="0">
                <a:pos x="31" y="55"/>
              </a:cxn>
              <a:cxn ang="0">
                <a:pos x="26" y="53"/>
              </a:cxn>
              <a:cxn ang="0">
                <a:pos x="22" y="52"/>
              </a:cxn>
              <a:cxn ang="0">
                <a:pos x="15" y="48"/>
              </a:cxn>
              <a:cxn ang="0">
                <a:pos x="7" y="45"/>
              </a:cxn>
              <a:cxn ang="0">
                <a:pos x="4" y="37"/>
              </a:cxn>
              <a:cxn ang="0">
                <a:pos x="2" y="29"/>
              </a:cxn>
              <a:cxn ang="0">
                <a:pos x="4" y="16"/>
              </a:cxn>
              <a:cxn ang="0">
                <a:pos x="9" y="7"/>
              </a:cxn>
              <a:cxn ang="0">
                <a:pos x="17" y="2"/>
              </a:cxn>
              <a:cxn ang="0">
                <a:pos x="28" y="0"/>
              </a:cxn>
              <a:cxn ang="0">
                <a:pos x="35" y="2"/>
              </a:cxn>
              <a:cxn ang="0">
                <a:pos x="43" y="7"/>
              </a:cxn>
              <a:cxn ang="0">
                <a:pos x="46" y="14"/>
              </a:cxn>
              <a:cxn ang="0">
                <a:pos x="48" y="27"/>
              </a:cxn>
            </a:cxnLst>
            <a:rect l="0" t="0" r="r" b="b"/>
            <a:pathLst>
              <a:path w="50" h="89">
                <a:moveTo>
                  <a:pt x="35" y="27"/>
                </a:moveTo>
                <a:lnTo>
                  <a:pt x="35" y="23"/>
                </a:lnTo>
                <a:lnTo>
                  <a:pt x="35" y="21"/>
                </a:lnTo>
                <a:lnTo>
                  <a:pt x="33" y="18"/>
                </a:lnTo>
                <a:lnTo>
                  <a:pt x="33" y="16"/>
                </a:lnTo>
                <a:lnTo>
                  <a:pt x="31" y="16"/>
                </a:lnTo>
                <a:lnTo>
                  <a:pt x="30" y="14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22" y="14"/>
                </a:lnTo>
                <a:lnTo>
                  <a:pt x="20" y="14"/>
                </a:lnTo>
                <a:lnTo>
                  <a:pt x="19" y="16"/>
                </a:lnTo>
                <a:lnTo>
                  <a:pt x="17" y="18"/>
                </a:lnTo>
                <a:lnTo>
                  <a:pt x="17" y="20"/>
                </a:lnTo>
                <a:lnTo>
                  <a:pt x="15" y="21"/>
                </a:lnTo>
                <a:lnTo>
                  <a:pt x="15" y="25"/>
                </a:lnTo>
                <a:lnTo>
                  <a:pt x="15" y="27"/>
                </a:lnTo>
                <a:lnTo>
                  <a:pt x="17" y="30"/>
                </a:lnTo>
                <a:lnTo>
                  <a:pt x="17" y="32"/>
                </a:lnTo>
                <a:lnTo>
                  <a:pt x="19" y="34"/>
                </a:lnTo>
                <a:lnTo>
                  <a:pt x="20" y="34"/>
                </a:lnTo>
                <a:lnTo>
                  <a:pt x="22" y="36"/>
                </a:lnTo>
                <a:lnTo>
                  <a:pt x="24" y="36"/>
                </a:lnTo>
                <a:lnTo>
                  <a:pt x="26" y="36"/>
                </a:lnTo>
                <a:lnTo>
                  <a:pt x="30" y="37"/>
                </a:lnTo>
                <a:lnTo>
                  <a:pt x="35" y="39"/>
                </a:lnTo>
                <a:lnTo>
                  <a:pt x="39" y="41"/>
                </a:lnTo>
                <a:lnTo>
                  <a:pt x="43" y="43"/>
                </a:lnTo>
                <a:lnTo>
                  <a:pt x="44" y="46"/>
                </a:lnTo>
                <a:lnTo>
                  <a:pt x="48" y="50"/>
                </a:lnTo>
                <a:lnTo>
                  <a:pt x="50" y="55"/>
                </a:lnTo>
                <a:lnTo>
                  <a:pt x="50" y="61"/>
                </a:lnTo>
                <a:lnTo>
                  <a:pt x="50" y="68"/>
                </a:lnTo>
                <a:lnTo>
                  <a:pt x="48" y="73"/>
                </a:lnTo>
                <a:lnTo>
                  <a:pt x="44" y="78"/>
                </a:lnTo>
                <a:lnTo>
                  <a:pt x="41" y="82"/>
                </a:lnTo>
                <a:lnTo>
                  <a:pt x="37" y="85"/>
                </a:lnTo>
                <a:lnTo>
                  <a:pt x="33" y="87"/>
                </a:lnTo>
                <a:lnTo>
                  <a:pt x="28" y="87"/>
                </a:lnTo>
                <a:lnTo>
                  <a:pt x="24" y="89"/>
                </a:lnTo>
                <a:lnTo>
                  <a:pt x="19" y="87"/>
                </a:lnTo>
                <a:lnTo>
                  <a:pt x="13" y="87"/>
                </a:lnTo>
                <a:lnTo>
                  <a:pt x="9" y="85"/>
                </a:lnTo>
                <a:lnTo>
                  <a:pt x="6" y="82"/>
                </a:lnTo>
                <a:lnTo>
                  <a:pt x="4" y="78"/>
                </a:lnTo>
                <a:lnTo>
                  <a:pt x="2" y="73"/>
                </a:lnTo>
                <a:lnTo>
                  <a:pt x="0" y="68"/>
                </a:lnTo>
                <a:lnTo>
                  <a:pt x="0" y="59"/>
                </a:lnTo>
                <a:lnTo>
                  <a:pt x="13" y="59"/>
                </a:lnTo>
                <a:lnTo>
                  <a:pt x="13" y="62"/>
                </a:lnTo>
                <a:lnTo>
                  <a:pt x="13" y="66"/>
                </a:lnTo>
                <a:lnTo>
                  <a:pt x="15" y="69"/>
                </a:lnTo>
                <a:lnTo>
                  <a:pt x="15" y="71"/>
                </a:lnTo>
                <a:lnTo>
                  <a:pt x="17" y="73"/>
                </a:lnTo>
                <a:lnTo>
                  <a:pt x="19" y="75"/>
                </a:lnTo>
                <a:lnTo>
                  <a:pt x="20" y="75"/>
                </a:lnTo>
                <a:lnTo>
                  <a:pt x="24" y="75"/>
                </a:lnTo>
                <a:lnTo>
                  <a:pt x="26" y="75"/>
                </a:lnTo>
                <a:lnTo>
                  <a:pt x="28" y="75"/>
                </a:lnTo>
                <a:lnTo>
                  <a:pt x="30" y="75"/>
                </a:lnTo>
                <a:lnTo>
                  <a:pt x="31" y="73"/>
                </a:lnTo>
                <a:lnTo>
                  <a:pt x="33" y="71"/>
                </a:lnTo>
                <a:lnTo>
                  <a:pt x="35" y="69"/>
                </a:lnTo>
                <a:lnTo>
                  <a:pt x="35" y="68"/>
                </a:lnTo>
                <a:lnTo>
                  <a:pt x="35" y="64"/>
                </a:lnTo>
                <a:lnTo>
                  <a:pt x="35" y="61"/>
                </a:lnTo>
                <a:lnTo>
                  <a:pt x="35" y="59"/>
                </a:lnTo>
                <a:lnTo>
                  <a:pt x="33" y="57"/>
                </a:lnTo>
                <a:lnTo>
                  <a:pt x="31" y="55"/>
                </a:lnTo>
                <a:lnTo>
                  <a:pt x="28" y="53"/>
                </a:lnTo>
                <a:lnTo>
                  <a:pt x="26" y="53"/>
                </a:lnTo>
                <a:lnTo>
                  <a:pt x="24" y="52"/>
                </a:lnTo>
                <a:lnTo>
                  <a:pt x="22" y="52"/>
                </a:lnTo>
                <a:lnTo>
                  <a:pt x="19" y="50"/>
                </a:lnTo>
                <a:lnTo>
                  <a:pt x="15" y="48"/>
                </a:lnTo>
                <a:lnTo>
                  <a:pt x="11" y="46"/>
                </a:lnTo>
                <a:lnTo>
                  <a:pt x="7" y="45"/>
                </a:lnTo>
                <a:lnTo>
                  <a:pt x="6" y="41"/>
                </a:lnTo>
                <a:lnTo>
                  <a:pt x="4" y="37"/>
                </a:lnTo>
                <a:lnTo>
                  <a:pt x="2" y="34"/>
                </a:lnTo>
                <a:lnTo>
                  <a:pt x="2" y="29"/>
                </a:lnTo>
                <a:lnTo>
                  <a:pt x="2" y="21"/>
                </a:lnTo>
                <a:lnTo>
                  <a:pt x="4" y="16"/>
                </a:lnTo>
                <a:lnTo>
                  <a:pt x="6" y="11"/>
                </a:lnTo>
                <a:lnTo>
                  <a:pt x="9" y="7"/>
                </a:lnTo>
                <a:lnTo>
                  <a:pt x="13" y="4"/>
                </a:lnTo>
                <a:lnTo>
                  <a:pt x="17" y="2"/>
                </a:lnTo>
                <a:lnTo>
                  <a:pt x="22" y="0"/>
                </a:lnTo>
                <a:lnTo>
                  <a:pt x="28" y="0"/>
                </a:lnTo>
                <a:lnTo>
                  <a:pt x="31" y="0"/>
                </a:lnTo>
                <a:lnTo>
                  <a:pt x="35" y="2"/>
                </a:lnTo>
                <a:lnTo>
                  <a:pt x="39" y="4"/>
                </a:lnTo>
                <a:lnTo>
                  <a:pt x="43" y="7"/>
                </a:lnTo>
                <a:lnTo>
                  <a:pt x="44" y="11"/>
                </a:lnTo>
                <a:lnTo>
                  <a:pt x="46" y="14"/>
                </a:lnTo>
                <a:lnTo>
                  <a:pt x="48" y="20"/>
                </a:lnTo>
                <a:lnTo>
                  <a:pt x="48" y="27"/>
                </a:lnTo>
                <a:lnTo>
                  <a:pt x="35" y="2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82" name="Rectangle 34"/>
          <p:cNvSpPr>
            <a:spLocks noChangeArrowheads="1"/>
          </p:cNvSpPr>
          <p:nvPr userDrawn="1"/>
        </p:nvSpPr>
        <p:spPr bwMode="auto">
          <a:xfrm>
            <a:off x="67818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97B1DE3A-8111-4C0E-8F6A-D1A1388EC1F7}" type="slidenum">
              <a:rPr lang="zh-CN" altLang="en-US" sz="1000" b="1">
                <a:ea typeface="宋体" charset="-122"/>
              </a:rPr>
              <a:pPr algn="r"/>
              <a:t>‹#›</a:t>
            </a:fld>
            <a:endParaRPr lang="en-US" altLang="zh-CN" sz="1800">
              <a:ea typeface="宋体" charset="-122"/>
            </a:endParaRPr>
          </a:p>
        </p:txBody>
      </p:sp>
      <p:pic>
        <p:nvPicPr>
          <p:cNvPr id="2664483" name="Picture 35" descr="SlidesLogoBa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327775"/>
            <a:ext cx="9144000" cy="530225"/>
          </a:xfrm>
          <a:prstGeom prst="rect">
            <a:avLst/>
          </a:prstGeom>
          <a:noFill/>
        </p:spPr>
      </p:pic>
      <p:pic>
        <p:nvPicPr>
          <p:cNvPr id="2664484" name="Picture 36" descr="power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427163" cy="1071563"/>
          </a:xfrm>
          <a:prstGeom prst="rect">
            <a:avLst/>
          </a:prstGeom>
          <a:noFill/>
        </p:spPr>
      </p:pic>
      <p:sp>
        <p:nvSpPr>
          <p:cNvPr id="2664485" name="Rectangle 37"/>
          <p:cNvSpPr>
            <a:spLocks noChangeArrowheads="1"/>
          </p:cNvSpPr>
          <p:nvPr userDrawn="1"/>
        </p:nvSpPr>
        <p:spPr bwMode="auto">
          <a:xfrm>
            <a:off x="5029200" y="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r>
              <a:rPr lang="en-US" altLang="zh-CN" sz="1200" b="1">
                <a:ea typeface="宋体" charset="-122"/>
              </a:rPr>
              <a:t>TI Proprietary Information – Internal Information</a:t>
            </a:r>
          </a:p>
        </p:txBody>
      </p:sp>
      <p:sp>
        <p:nvSpPr>
          <p:cNvPr id="2664486" name="Rectangle 38"/>
          <p:cNvSpPr>
            <a:spLocks noChangeArrowheads="1"/>
          </p:cNvSpPr>
          <p:nvPr userDrawn="1"/>
        </p:nvSpPr>
        <p:spPr bwMode="auto">
          <a:xfrm>
            <a:off x="76200" y="6297613"/>
            <a:ext cx="1550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altLang="zh-CN" sz="1000" b="1">
                <a:ea typeface="宋体" charset="-122"/>
              </a:rPr>
              <a:t>February 2008</a:t>
            </a:r>
            <a:endParaRPr lang="en-US" altLang="zh-CN" sz="1800">
              <a:ea typeface="宋体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3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8.emf"/><Relationship Id="rId4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1.png"/><Relationship Id="rId4" Type="http://schemas.openxmlformats.org/officeDocument/2006/relationships/image" Target="../media/image4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Vout=3.3V@2A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5.emf"/><Relationship Id="rId4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3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2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4825" y="2130425"/>
            <a:ext cx="8286750" cy="1470025"/>
          </a:xfrm>
        </p:spPr>
        <p:txBody>
          <a:bodyPr/>
          <a:lstStyle/>
          <a:p>
            <a:r>
              <a:rPr lang="en-US" altLang="zh-CN" dirty="0" smtClean="0">
                <a:ea typeface="宋体" charset="-122"/>
              </a:rPr>
              <a:t>TPS65270 peak current mode loop compensation</a:t>
            </a:r>
            <a:endParaRPr lang="en-US" altLang="zh-CN" dirty="0">
              <a:ea typeface="宋体" charset="-122"/>
            </a:endParaRPr>
          </a:p>
        </p:txBody>
      </p:sp>
      <p:sp>
        <p:nvSpPr>
          <p:cNvPr id="2792453" name="Text Box 5"/>
          <p:cNvSpPr txBox="1">
            <a:spLocks noChangeArrowheads="1"/>
          </p:cNvSpPr>
          <p:nvPr/>
        </p:nvSpPr>
        <p:spPr bwMode="auto">
          <a:xfrm>
            <a:off x="714375" y="4010025"/>
            <a:ext cx="4352925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chemeClr val="hlink"/>
                </a:solidFill>
                <a:ea typeface="宋体" charset="-122"/>
              </a:rPr>
              <a:t>Prepared by Tony Huang</a:t>
            </a:r>
          </a:p>
          <a:p>
            <a:pPr>
              <a:spcBef>
                <a:spcPct val="50000"/>
              </a:spcBef>
            </a:pPr>
            <a:r>
              <a:rPr lang="en-US" altLang="zh-CN" dirty="0" smtClean="0">
                <a:solidFill>
                  <a:schemeClr val="hlink"/>
                </a:solidFill>
                <a:ea typeface="宋体" charset="-122"/>
              </a:rPr>
              <a:t>Aug, 2012</a:t>
            </a:r>
            <a:endParaRPr lang="en-US" altLang="zh-CN" dirty="0">
              <a:solidFill>
                <a:schemeClr val="hlink"/>
              </a:solidFill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 the sample-hold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645727"/>
            <a:ext cx="8467725" cy="304800"/>
          </a:xfrm>
        </p:spPr>
        <p:txBody>
          <a:bodyPr/>
          <a:lstStyle/>
          <a:p>
            <a:pPr>
              <a:buNone/>
            </a:pPr>
            <a:r>
              <a:rPr lang="en-US" sz="1800" dirty="0" smtClean="0"/>
              <a:t>Then the simplified schematic can be showed as below</a:t>
            </a:r>
            <a:endParaRPr lang="en-US" sz="1800" dirty="0"/>
          </a:p>
        </p:txBody>
      </p:sp>
      <p:sp>
        <p:nvSpPr>
          <p:cNvPr id="29317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31713" name="Object 1"/>
          <p:cNvGraphicFramePr>
            <a:graphicFrameLocks noChangeAspect="1"/>
          </p:cNvGraphicFramePr>
          <p:nvPr/>
        </p:nvGraphicFramePr>
        <p:xfrm>
          <a:off x="0" y="1422194"/>
          <a:ext cx="3736027" cy="762866"/>
        </p:xfrm>
        <a:graphic>
          <a:graphicData uri="http://schemas.openxmlformats.org/presentationml/2006/ole">
            <p:oleObj spid="_x0000_s2931713" name="Equation" r:id="rId3" imgW="2298700" imgH="558800" progId="Equation.3">
              <p:embed/>
            </p:oleObj>
          </a:graphicData>
        </a:graphic>
      </p:graphicFrame>
      <p:sp>
        <p:nvSpPr>
          <p:cNvPr id="29317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31715" name="Object 3"/>
          <p:cNvGraphicFramePr>
            <a:graphicFrameLocks noChangeAspect="1"/>
          </p:cNvGraphicFramePr>
          <p:nvPr/>
        </p:nvGraphicFramePr>
        <p:xfrm>
          <a:off x="3790950" y="667245"/>
          <a:ext cx="3895725" cy="1962150"/>
        </p:xfrm>
        <a:graphic>
          <a:graphicData uri="http://schemas.openxmlformats.org/presentationml/2006/ole">
            <p:oleObj spid="_x0000_s2931715" name="Bitmap Image" r:id="rId4" imgW="3895238" imgH="1961905" progId="PBrush">
              <p:embed/>
            </p:oleObj>
          </a:graphicData>
        </a:graphic>
      </p:graphicFrame>
      <p:sp>
        <p:nvSpPr>
          <p:cNvPr id="29317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31717" name="Object 5"/>
          <p:cNvGraphicFramePr>
            <a:graphicFrameLocks noChangeAspect="1"/>
          </p:cNvGraphicFramePr>
          <p:nvPr/>
        </p:nvGraphicFramePr>
        <p:xfrm>
          <a:off x="1044905" y="2922194"/>
          <a:ext cx="3966482" cy="937285"/>
        </p:xfrm>
        <a:graphic>
          <a:graphicData uri="http://schemas.openxmlformats.org/presentationml/2006/ole">
            <p:oleObj spid="_x0000_s2931717" name="Equation" r:id="rId5" imgW="2781300" imgH="660400" progId="Equation.3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2605874"/>
            <a:ext cx="8734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 smtClean="0"/>
              <a:t>T</a:t>
            </a:r>
            <a:r>
              <a:rPr lang="en-US" sz="1800" dirty="0" smtClean="0"/>
              <a:t>he approximated </a:t>
            </a:r>
            <a:r>
              <a:rPr lang="en-US" sz="1800" dirty="0" smtClean="0"/>
              <a:t>gain from control to inductor current should be:</a:t>
            </a:r>
            <a:endParaRPr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0" y="3724753"/>
            <a:ext cx="8734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 smtClean="0"/>
              <a:t>T</a:t>
            </a:r>
            <a:r>
              <a:rPr lang="en-US" sz="1800" dirty="0" smtClean="0"/>
              <a:t>he </a:t>
            </a:r>
            <a:r>
              <a:rPr lang="en-US" sz="1800" dirty="0" smtClean="0"/>
              <a:t>approximate gain from control to inductor current should be:</a:t>
            </a:r>
            <a:endParaRPr lang="en-US" sz="1800" dirty="0"/>
          </a:p>
        </p:txBody>
      </p:sp>
      <p:sp>
        <p:nvSpPr>
          <p:cNvPr id="29317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31719" name="Object 7"/>
          <p:cNvGraphicFramePr>
            <a:graphicFrameLocks noChangeAspect="1"/>
          </p:cNvGraphicFramePr>
          <p:nvPr/>
        </p:nvGraphicFramePr>
        <p:xfrm>
          <a:off x="390525" y="4038600"/>
          <a:ext cx="1378898" cy="723921"/>
        </p:xfrm>
        <a:graphic>
          <a:graphicData uri="http://schemas.openxmlformats.org/presentationml/2006/ole">
            <p:oleObj spid="_x0000_s2931719" name="Equation" r:id="rId6" imgW="1143000" imgH="596900" progId="Equation.3">
              <p:embed/>
            </p:oleObj>
          </a:graphicData>
        </a:graphic>
      </p:graphicFrame>
      <p:sp>
        <p:nvSpPr>
          <p:cNvPr id="29317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31721" name="Object 9"/>
          <p:cNvGraphicFramePr>
            <a:graphicFrameLocks noChangeAspect="1"/>
          </p:cNvGraphicFramePr>
          <p:nvPr/>
        </p:nvGraphicFramePr>
        <p:xfrm>
          <a:off x="2486025" y="4095750"/>
          <a:ext cx="1005320" cy="641074"/>
        </p:xfrm>
        <a:graphic>
          <a:graphicData uri="http://schemas.openxmlformats.org/presentationml/2006/ole">
            <p:oleObj spid="_x0000_s2931721" name="Equation" r:id="rId7" imgW="660400" imgH="419100" progId="Equation.3">
              <p:embed/>
            </p:oleObj>
          </a:graphicData>
        </a:graphic>
      </p:graphicFrame>
      <p:sp>
        <p:nvSpPr>
          <p:cNvPr id="293172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31723" name="Object 11"/>
          <p:cNvGraphicFramePr>
            <a:graphicFrameLocks noChangeAspect="1"/>
          </p:cNvGraphicFramePr>
          <p:nvPr/>
        </p:nvGraphicFramePr>
        <p:xfrm>
          <a:off x="3824968" y="4100450"/>
          <a:ext cx="2037155" cy="602178"/>
        </p:xfrm>
        <a:graphic>
          <a:graphicData uri="http://schemas.openxmlformats.org/presentationml/2006/ole">
            <p:oleObj spid="_x0000_s2931723" name="Equation" r:id="rId8" imgW="1511300" imgH="444500" progId="Equation.3">
              <p:embed/>
            </p:oleObj>
          </a:graphicData>
        </a:graphic>
      </p:graphicFrame>
      <p:sp>
        <p:nvSpPr>
          <p:cNvPr id="293172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31725" name="Object 13"/>
          <p:cNvGraphicFramePr>
            <a:graphicFrameLocks noChangeAspect="1"/>
          </p:cNvGraphicFramePr>
          <p:nvPr/>
        </p:nvGraphicFramePr>
        <p:xfrm>
          <a:off x="1688275" y="5007428"/>
          <a:ext cx="4152900" cy="1552575"/>
        </p:xfrm>
        <a:graphic>
          <a:graphicData uri="http://schemas.openxmlformats.org/presentationml/2006/ole">
            <p:oleObj spid="_x0000_s2931725" name="Bitmap Image" r:id="rId9" imgW="4153480" imgH="1552792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3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3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31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3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3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686800" cy="1189038"/>
          </a:xfrm>
        </p:spPr>
        <p:txBody>
          <a:bodyPr/>
          <a:lstStyle/>
          <a:p>
            <a:r>
              <a:rPr lang="en-US" dirty="0" smtClean="0"/>
              <a:t>Verify the model based on TPS65270 PCM(I)</a:t>
            </a:r>
            <a:endParaRPr lang="en-US" dirty="0"/>
          </a:p>
        </p:txBody>
      </p:sp>
      <p:graphicFrame>
        <p:nvGraphicFramePr>
          <p:cNvPr id="2949122" name="Object 2"/>
          <p:cNvGraphicFramePr>
            <a:graphicFrameLocks noChangeAspect="1"/>
          </p:cNvGraphicFramePr>
          <p:nvPr/>
        </p:nvGraphicFramePr>
        <p:xfrm>
          <a:off x="516700" y="4325958"/>
          <a:ext cx="4535532" cy="1231694"/>
        </p:xfrm>
        <a:graphic>
          <a:graphicData uri="http://schemas.openxmlformats.org/presentationml/2006/ole">
            <p:oleObj spid="_x0000_s2949122" name="Equation" r:id="rId3" imgW="2984500" imgH="812800" progId="Equation.3">
              <p:embed/>
            </p:oleObj>
          </a:graphicData>
        </a:graphic>
      </p:graphicFrame>
      <p:graphicFrame>
        <p:nvGraphicFramePr>
          <p:cNvPr id="2949121" name="Object 1"/>
          <p:cNvGraphicFramePr>
            <a:graphicFrameLocks noChangeAspect="1"/>
          </p:cNvGraphicFramePr>
          <p:nvPr/>
        </p:nvGraphicFramePr>
        <p:xfrm>
          <a:off x="5131377" y="5427023"/>
          <a:ext cx="2252934" cy="735652"/>
        </p:xfrm>
        <a:graphic>
          <a:graphicData uri="http://schemas.openxmlformats.org/presentationml/2006/ole">
            <p:oleObj spid="_x0000_s2949121" name="Equation" r:id="rId4" imgW="1397000" imgH="457200" progId="Equation.3">
              <p:embed/>
            </p:oleObj>
          </a:graphicData>
        </a:graphic>
      </p:graphicFrame>
      <p:sp>
        <p:nvSpPr>
          <p:cNvPr id="2949123" name="Rectangle 3"/>
          <p:cNvSpPr>
            <a:spLocks noChangeArrowheads="1"/>
          </p:cNvSpPr>
          <p:nvPr/>
        </p:nvSpPr>
        <p:spPr bwMode="auto">
          <a:xfrm>
            <a:off x="414523" y="3697296"/>
            <a:ext cx="790286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Condition: 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he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frequency is 635kHz, input is 12V and output is 3.3V/2A &amp; 7.7/1A.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For channel 2 with 3.3V output: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49124" name="Rectangle 4"/>
          <p:cNvSpPr>
            <a:spLocks noChangeArrowheads="1"/>
          </p:cNvSpPr>
          <p:nvPr/>
        </p:nvSpPr>
        <p:spPr bwMode="auto">
          <a:xfrm>
            <a:off x="371475" y="5802898"/>
            <a:ext cx="45427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TPS65270 slope compensation: Se=0.18V/us; Then: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5" cstate="print"/>
          <a:srcRect t="14607"/>
          <a:stretch>
            <a:fillRect/>
          </a:stretch>
        </p:blipFill>
        <p:spPr bwMode="auto">
          <a:xfrm>
            <a:off x="794349" y="1062716"/>
            <a:ext cx="648652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4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49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4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the model based on TPS65270 model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526" y="2363561"/>
            <a:ext cx="8467725" cy="485775"/>
          </a:xfrm>
        </p:spPr>
        <p:txBody>
          <a:bodyPr/>
          <a:lstStyle/>
          <a:p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800" dirty="0" smtClean="0"/>
              <a:t>The overall small signal modeling for TPS65270 with 3.3V/0.65A output.</a:t>
            </a:r>
          </a:p>
          <a:p>
            <a:endParaRPr lang="en-US" dirty="0"/>
          </a:p>
        </p:txBody>
      </p:sp>
      <p:sp>
        <p:nvSpPr>
          <p:cNvPr id="2950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0145" name="Object 1"/>
          <p:cNvGraphicFramePr>
            <a:graphicFrameLocks noChangeAspect="1"/>
          </p:cNvGraphicFramePr>
          <p:nvPr/>
        </p:nvGraphicFramePr>
        <p:xfrm>
          <a:off x="626053" y="1649062"/>
          <a:ext cx="2541315" cy="393494"/>
        </p:xfrm>
        <a:graphic>
          <a:graphicData uri="http://schemas.openxmlformats.org/presentationml/2006/ole">
            <p:oleObj spid="_x0000_s2950145" name="Equation" r:id="rId3" imgW="1473200" imgH="228600" progId="Equation.3">
              <p:embed/>
            </p:oleObj>
          </a:graphicData>
        </a:graphic>
      </p:graphicFrame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90689"/>
            <a:ext cx="7148513" cy="29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501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28188" y="933738"/>
            <a:ext cx="4152900" cy="1552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the model based on TPS65270 model (III</a:t>
            </a:r>
            <a:r>
              <a:rPr lang="en-US" dirty="0" smtClean="0"/>
              <a:t>)  </a:t>
            </a:r>
            <a:r>
              <a:rPr lang="en-US" i="1" dirty="0" smtClean="0">
                <a:solidFill>
                  <a:srgbClr val="0000FF"/>
                </a:solidFill>
              </a:rPr>
              <a:t>Well Matched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2950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3425" y="1162050"/>
            <a:ext cx="58674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Vin=12V_Vo2=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43275"/>
            <a:ext cx="65532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733308" y="1270658"/>
            <a:ext cx="24106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b="1" dirty="0" smtClean="0">
                <a:solidFill>
                  <a:srgbClr val="0000FF"/>
                </a:solidFill>
              </a:rPr>
              <a:t>AC </a:t>
            </a:r>
            <a:r>
              <a:rPr lang="en-US" sz="1800" b="1" dirty="0" smtClean="0">
                <a:solidFill>
                  <a:srgbClr val="0000FF"/>
                </a:solidFill>
              </a:rPr>
              <a:t>simulation </a:t>
            </a:r>
            <a:r>
              <a:rPr lang="en-US" sz="1800" b="1" dirty="0" smtClean="0">
                <a:solidFill>
                  <a:srgbClr val="0000FF"/>
                </a:solidFill>
              </a:rPr>
              <a:t>results </a:t>
            </a:r>
          </a:p>
          <a:p>
            <a:pPr algn="l"/>
            <a:r>
              <a:rPr lang="en-US" sz="1600" dirty="0" smtClean="0"/>
              <a:t>revealed </a:t>
            </a:r>
            <a:r>
              <a:rPr lang="en-US" sz="1600" dirty="0" smtClean="0"/>
              <a:t>a </a:t>
            </a:r>
            <a:r>
              <a:rPr lang="en-US" sz="1600" dirty="0" smtClean="0"/>
              <a:t>58degree </a:t>
            </a:r>
          </a:p>
          <a:p>
            <a:pPr algn="l"/>
            <a:r>
              <a:rPr lang="en-US" sz="1600" dirty="0" smtClean="0"/>
              <a:t>phase </a:t>
            </a:r>
            <a:r>
              <a:rPr lang="en-US" sz="1600" dirty="0" smtClean="0"/>
              <a:t>margin and </a:t>
            </a:r>
            <a:endParaRPr lang="en-US" sz="1600" dirty="0" smtClean="0"/>
          </a:p>
          <a:p>
            <a:pPr algn="l"/>
            <a:r>
              <a:rPr lang="en-US" sz="1600" dirty="0" smtClean="0"/>
              <a:t>80kHz</a:t>
            </a:r>
          </a:p>
          <a:p>
            <a:pPr algn="l"/>
            <a:r>
              <a:rPr lang="en-US" sz="1600" dirty="0" smtClean="0"/>
              <a:t> </a:t>
            </a:r>
            <a:r>
              <a:rPr lang="en-US" sz="1600" dirty="0" smtClean="0"/>
              <a:t>crossover frequency.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6578930" y="3447334"/>
            <a:ext cx="256507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b="1" dirty="0" smtClean="0">
                <a:solidFill>
                  <a:srgbClr val="0000FF"/>
                </a:solidFill>
              </a:rPr>
              <a:t>Lab test results:</a:t>
            </a:r>
          </a:p>
          <a:p>
            <a:pPr algn="l"/>
            <a:endParaRPr lang="en-US" sz="1600" dirty="0" smtClean="0"/>
          </a:p>
          <a:p>
            <a:pPr algn="l"/>
            <a:r>
              <a:rPr lang="en-US" sz="1600" dirty="0" smtClean="0"/>
              <a:t>The </a:t>
            </a:r>
            <a:r>
              <a:rPr lang="en-US" sz="1600" dirty="0" smtClean="0"/>
              <a:t>loop </a:t>
            </a:r>
            <a:r>
              <a:rPr lang="en-US" sz="1600" dirty="0" smtClean="0"/>
              <a:t>parameters can </a:t>
            </a:r>
          </a:p>
          <a:p>
            <a:pPr algn="l"/>
            <a:r>
              <a:rPr lang="en-US" sz="1600" dirty="0" smtClean="0"/>
              <a:t>be </a:t>
            </a:r>
            <a:r>
              <a:rPr lang="en-US" sz="1600" dirty="0" smtClean="0"/>
              <a:t>got as 86kHz crossover </a:t>
            </a:r>
            <a:endParaRPr lang="en-US" sz="1600" dirty="0" smtClean="0"/>
          </a:p>
          <a:p>
            <a:pPr algn="l"/>
            <a:r>
              <a:rPr lang="en-US" sz="1600" dirty="0" smtClean="0"/>
              <a:t>frequency </a:t>
            </a:r>
            <a:r>
              <a:rPr lang="en-US" sz="1600" dirty="0" smtClean="0"/>
              <a:t>and 60degree </a:t>
            </a:r>
            <a:endParaRPr lang="en-US" sz="1600" dirty="0" smtClean="0"/>
          </a:p>
          <a:p>
            <a:pPr algn="l"/>
            <a:r>
              <a:rPr lang="en-US" sz="1600" dirty="0" smtClean="0"/>
              <a:t>phase </a:t>
            </a:r>
            <a:r>
              <a:rPr lang="en-US" sz="1600" dirty="0" smtClean="0"/>
              <a:t>margin.</a:t>
            </a: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example based on TPS65270: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20044" y="1963475"/>
          <a:ext cx="7331427" cy="1480368"/>
        </p:xfrm>
        <a:graphic>
          <a:graphicData uri="http://schemas.openxmlformats.org/drawingml/2006/table">
            <a:tbl>
              <a:tblPr/>
              <a:tblGrid>
                <a:gridCol w="1245730"/>
                <a:gridCol w="1286573"/>
                <a:gridCol w="1368261"/>
                <a:gridCol w="1143621"/>
                <a:gridCol w="1266152"/>
                <a:gridCol w="1021090"/>
              </a:tblGrid>
              <a:tr h="4934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宋体"/>
                          <a:ea typeface="宋体"/>
                          <a:cs typeface="宋体"/>
                        </a:rPr>
                        <a:t>Vin(V)</a:t>
                      </a:r>
                      <a:endParaRPr lang="en-US" sz="12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宋体"/>
                          <a:ea typeface="宋体"/>
                          <a:cs typeface="宋体"/>
                        </a:rPr>
                        <a:t>Vout(V)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宋体"/>
                          <a:ea typeface="宋体"/>
                          <a:cs typeface="宋体"/>
                        </a:rPr>
                        <a:t>L(uH)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宋体"/>
                          <a:ea typeface="宋体"/>
                          <a:cs typeface="宋体"/>
                        </a:rPr>
                        <a:t>f(kHz)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宋体"/>
                          <a:ea typeface="宋体"/>
                          <a:cs typeface="宋体"/>
                        </a:rPr>
                        <a:t>Ri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宋体"/>
                          <a:ea typeface="宋体"/>
                          <a:cs typeface="宋体"/>
                        </a:rPr>
                        <a:t>Se(V/us)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7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12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3.3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4.7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600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0.1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0.18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7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200" kern="0">
                          <a:latin typeface="Times New Roman"/>
                          <a:ea typeface="宋体"/>
                          <a:cs typeface="宋体"/>
                        </a:rPr>
                        <a:t>　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200" kern="0">
                          <a:latin typeface="Times New Roman"/>
                          <a:ea typeface="宋体"/>
                          <a:cs typeface="宋体"/>
                        </a:rPr>
                        <a:t>　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200" kern="0">
                          <a:latin typeface="Times New Roman"/>
                          <a:ea typeface="宋体"/>
                          <a:cs typeface="宋体"/>
                        </a:rPr>
                        <a:t>　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200" kern="0">
                          <a:latin typeface="Times New Roman"/>
                          <a:ea typeface="宋体"/>
                          <a:cs typeface="宋体"/>
                        </a:rPr>
                        <a:t>　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200" kern="0">
                          <a:latin typeface="Times New Roman"/>
                          <a:ea typeface="宋体"/>
                          <a:cs typeface="宋体"/>
                        </a:rPr>
                        <a:t>　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200" kern="0">
                          <a:latin typeface="Times New Roman"/>
                          <a:ea typeface="宋体"/>
                          <a:cs typeface="宋体"/>
                        </a:rPr>
                        <a:t>　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7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宋体"/>
                          <a:ea typeface="宋体"/>
                          <a:cs typeface="宋体"/>
                        </a:rPr>
                        <a:t>Sn(V/us)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宋体"/>
                          <a:ea typeface="宋体"/>
                          <a:cs typeface="宋体"/>
                        </a:rPr>
                        <a:t>Sf(V/us)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宋体"/>
                          <a:ea typeface="宋体"/>
                          <a:cs typeface="宋体"/>
                        </a:rPr>
                        <a:t>Re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宋体"/>
                          <a:ea typeface="宋体"/>
                          <a:cs typeface="宋体"/>
                        </a:rPr>
                        <a:t>Ce(nF)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200" b="1" kern="0">
                          <a:latin typeface="Times New Roman"/>
                          <a:ea typeface="宋体"/>
                          <a:cs typeface="宋体"/>
                        </a:rPr>
                        <a:t>　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7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0.19 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0.07 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latin typeface="宋体"/>
                          <a:ea typeface="宋体"/>
                          <a:cs typeface="宋体"/>
                        </a:rPr>
                        <a:t>-0.30 </a:t>
                      </a:r>
                      <a:endParaRPr lang="en-US" sz="12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3.03 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>
                          <a:latin typeface="宋体"/>
                          <a:ea typeface="宋体"/>
                          <a:cs typeface="宋体"/>
                        </a:rPr>
                        <a:t>59.88 </a:t>
                      </a:r>
                      <a:endParaRPr lang="en-US" sz="12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200" kern="0" dirty="0">
                          <a:latin typeface="Times New Roman"/>
                          <a:ea typeface="宋体"/>
                          <a:cs typeface="宋体"/>
                        </a:rPr>
                        <a:t>　</a:t>
                      </a:r>
                      <a:endParaRPr lang="en-US" sz="12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28451" y="1206274"/>
            <a:ext cx="82949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/>
              <a:t>Topic: </a:t>
            </a:r>
            <a:r>
              <a:rPr lang="en-US" sz="1800" dirty="0" smtClean="0"/>
              <a:t>Vin=12V</a:t>
            </a:r>
            <a:r>
              <a:rPr lang="en-US" sz="1800" dirty="0" smtClean="0"/>
              <a:t>; </a:t>
            </a:r>
            <a:r>
              <a:rPr lang="en-US" sz="1800" u="sng" dirty="0" err="1" smtClean="0">
                <a:hlinkClick r:id="rId3"/>
              </a:rPr>
              <a:t>Vout</a:t>
            </a:r>
            <a:r>
              <a:rPr lang="en-US" sz="1800" u="sng" dirty="0" smtClean="0">
                <a:hlinkClick r:id="rId3"/>
              </a:rPr>
              <a:t>=3.3V@2A</a:t>
            </a:r>
            <a:r>
              <a:rPr lang="en-US" sz="1800" dirty="0" smtClean="0"/>
              <a:t>; </a:t>
            </a:r>
            <a:r>
              <a:rPr lang="en-US" sz="1800" dirty="0" err="1" smtClean="0"/>
              <a:t>fs</a:t>
            </a:r>
            <a:r>
              <a:rPr lang="en-US" sz="1800" dirty="0" smtClean="0"/>
              <a:t>=600kHz; L=4.7uH </a:t>
            </a:r>
            <a:endParaRPr lang="en-US" sz="1800" dirty="0"/>
          </a:p>
        </p:txBody>
      </p:sp>
      <p:graphicFrame>
        <p:nvGraphicFramePr>
          <p:cNvPr id="2952193" name="Object 1"/>
          <p:cNvGraphicFramePr>
            <a:graphicFrameLocks noChangeAspect="1"/>
          </p:cNvGraphicFramePr>
          <p:nvPr/>
        </p:nvGraphicFramePr>
        <p:xfrm>
          <a:off x="0" y="0"/>
          <a:ext cx="152400" cy="142875"/>
        </p:xfrm>
        <a:graphic>
          <a:graphicData uri="http://schemas.openxmlformats.org/presentationml/2006/ole">
            <p:oleObj spid="_x0000_s2952193" name="Equation" r:id="rId4" imgW="152334" imgH="139639" progId="Equation.3">
              <p:embed/>
            </p:oleObj>
          </a:graphicData>
        </a:graphic>
      </p:graphicFrame>
      <p:pic>
        <p:nvPicPr>
          <p:cNvPr id="7" name="Picture 6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5507" y="3942608"/>
            <a:ext cx="5759038" cy="2541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469075" y="3854472"/>
            <a:ext cx="81761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dirty="0" smtClean="0"/>
              <a:t>The small signal modeling from control to output: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example based on TPS65270:</a:t>
            </a:r>
            <a:br>
              <a:rPr lang="en-US" dirty="0" smtClean="0"/>
            </a:br>
            <a:r>
              <a:rPr lang="en-US" dirty="0" smtClean="0"/>
              <a:t>--Type II compensation design</a:t>
            </a:r>
            <a:endParaRPr lang="en-US" dirty="0"/>
          </a:p>
        </p:txBody>
      </p:sp>
      <p:graphicFrame>
        <p:nvGraphicFramePr>
          <p:cNvPr id="2952193" name="Object 1"/>
          <p:cNvGraphicFramePr>
            <a:graphicFrameLocks noChangeAspect="1"/>
          </p:cNvGraphicFramePr>
          <p:nvPr/>
        </p:nvGraphicFramePr>
        <p:xfrm>
          <a:off x="0" y="0"/>
          <a:ext cx="152400" cy="142875"/>
        </p:xfrm>
        <a:graphic>
          <a:graphicData uri="http://schemas.openxmlformats.org/presentationml/2006/ole">
            <p:oleObj spid="_x0000_s2960386" name="Equation" r:id="rId3" imgW="152334" imgH="139639" progId="Equation.3">
              <p:embed/>
            </p:oleObj>
          </a:graphicData>
        </a:graphic>
      </p:graphicFrame>
      <p:pic>
        <p:nvPicPr>
          <p:cNvPr id="296038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8907" y="1519981"/>
            <a:ext cx="8803200" cy="3918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Example based on TPS65270: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185863"/>
            <a:ext cx="8810625" cy="4692650"/>
          </a:xfrm>
        </p:spPr>
        <p:txBody>
          <a:bodyPr/>
          <a:lstStyle/>
          <a:p>
            <a:r>
              <a:rPr lang="en-US" dirty="0" smtClean="0"/>
              <a:t>Without compensation, the loop simulation is below: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29" y="2356262"/>
            <a:ext cx="6432035" cy="4163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57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7313" name="Object 1"/>
          <p:cNvGraphicFramePr>
            <a:graphicFrameLocks noChangeAspect="1"/>
          </p:cNvGraphicFramePr>
          <p:nvPr/>
        </p:nvGraphicFramePr>
        <p:xfrm>
          <a:off x="783771" y="1686296"/>
          <a:ext cx="6727368" cy="522514"/>
        </p:xfrm>
        <a:graphic>
          <a:graphicData uri="http://schemas.openxmlformats.org/presentationml/2006/ole">
            <p:oleObj spid="_x0000_s2957313" name="Equation" r:id="rId4" imgW="29464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example based on TPS65270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50" y="1199408"/>
            <a:ext cx="8467725" cy="529662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 Assuming </a:t>
            </a:r>
            <a:r>
              <a:rPr lang="en-US" dirty="0" smtClean="0"/>
              <a:t>a crossover frequency “</a:t>
            </a:r>
            <a:r>
              <a:rPr lang="en-US" dirty="0" err="1" smtClean="0"/>
              <a:t>fc</a:t>
            </a:r>
            <a:r>
              <a:rPr lang="en-US" dirty="0" smtClean="0"/>
              <a:t>”=50kHz.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Let</a:t>
            </a:r>
            <a:r>
              <a:rPr lang="en-US" dirty="0" smtClean="0"/>
              <a:t>: 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And: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 Then</a:t>
            </a:r>
            <a:r>
              <a:rPr lang="en-US" dirty="0" smtClean="0"/>
              <a:t>: C16=52.9pF; Select </a:t>
            </a:r>
            <a:r>
              <a:rPr lang="en-US" dirty="0" smtClean="0"/>
              <a:t>C16=56pF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3. select </a:t>
            </a:r>
            <a:r>
              <a:rPr lang="en-US" dirty="0" smtClean="0"/>
              <a:t>C3=560pF; </a:t>
            </a:r>
          </a:p>
          <a:p>
            <a:endParaRPr lang="en-US" dirty="0"/>
          </a:p>
        </p:txBody>
      </p:sp>
      <p:sp>
        <p:nvSpPr>
          <p:cNvPr id="2959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361" name="Object 1"/>
          <p:cNvGraphicFramePr>
            <a:graphicFrameLocks noChangeAspect="1"/>
          </p:cNvGraphicFramePr>
          <p:nvPr/>
        </p:nvGraphicFramePr>
        <p:xfrm>
          <a:off x="1442698" y="1923802"/>
          <a:ext cx="3083927" cy="570015"/>
        </p:xfrm>
        <a:graphic>
          <a:graphicData uri="http://schemas.openxmlformats.org/presentationml/2006/ole">
            <p:oleObj spid="_x0000_s2959361" name="Equation" r:id="rId3" imgW="2006600" imgH="368300" progId="Equation.3">
              <p:embed/>
            </p:oleObj>
          </a:graphicData>
        </a:graphic>
      </p:graphicFrame>
      <p:sp>
        <p:nvSpPr>
          <p:cNvPr id="2959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363" name="Object 3"/>
          <p:cNvGraphicFramePr>
            <a:graphicFrameLocks noChangeAspect="1"/>
          </p:cNvGraphicFramePr>
          <p:nvPr/>
        </p:nvGraphicFramePr>
        <p:xfrm>
          <a:off x="4750128" y="1971305"/>
          <a:ext cx="3430513" cy="558139"/>
        </p:xfrm>
        <a:graphic>
          <a:graphicData uri="http://schemas.openxmlformats.org/presentationml/2006/ole">
            <p:oleObj spid="_x0000_s2959363" name="Equation" r:id="rId4" imgW="2400300" imgH="393700" progId="Equation.3">
              <p:embed/>
            </p:oleObj>
          </a:graphicData>
        </a:graphic>
      </p:graphicFrame>
      <p:sp>
        <p:nvSpPr>
          <p:cNvPr id="2959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365" name="Object 5"/>
          <p:cNvGraphicFramePr>
            <a:graphicFrameLocks noChangeAspect="1"/>
          </p:cNvGraphicFramePr>
          <p:nvPr/>
        </p:nvGraphicFramePr>
        <p:xfrm>
          <a:off x="1283195" y="2577193"/>
          <a:ext cx="4529704" cy="878526"/>
        </p:xfrm>
        <a:graphic>
          <a:graphicData uri="http://schemas.openxmlformats.org/presentationml/2006/ole">
            <p:oleObj spid="_x0000_s2959365" name="Equation" r:id="rId5" imgW="2311200" imgH="444240" progId="Equation.3">
              <p:embed/>
            </p:oleObj>
          </a:graphicData>
        </a:graphic>
      </p:graphicFrame>
      <p:sp>
        <p:nvSpPr>
          <p:cNvPr id="2959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367" name="Object 7"/>
          <p:cNvGraphicFramePr>
            <a:graphicFrameLocks noChangeAspect="1"/>
          </p:cNvGraphicFramePr>
          <p:nvPr/>
        </p:nvGraphicFramePr>
        <p:xfrm>
          <a:off x="4073525" y="5272088"/>
          <a:ext cx="2411413" cy="808037"/>
        </p:xfrm>
        <a:graphic>
          <a:graphicData uri="http://schemas.openxmlformats.org/presentationml/2006/ole">
            <p:oleObj spid="_x0000_s2959367" name="Equation" r:id="rId6" imgW="1282680" imgH="431640" progId="Equation.3">
              <p:embed/>
            </p:oleObj>
          </a:graphicData>
        </a:graphic>
      </p:graphicFrame>
      <p:sp>
        <p:nvSpPr>
          <p:cNvPr id="29593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369" name="Object 9"/>
          <p:cNvGraphicFramePr>
            <a:graphicFrameLocks noChangeAspect="1"/>
          </p:cNvGraphicFramePr>
          <p:nvPr/>
        </p:nvGraphicFramePr>
        <p:xfrm>
          <a:off x="574139" y="4192526"/>
          <a:ext cx="4246563" cy="617538"/>
        </p:xfrm>
        <a:graphic>
          <a:graphicData uri="http://schemas.openxmlformats.org/presentationml/2006/ole">
            <p:oleObj spid="_x0000_s2959369" name="Equation" r:id="rId7" imgW="16380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example based on TPS65270: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185863"/>
            <a:ext cx="8467725" cy="1117950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Target compensation results:</a:t>
            </a:r>
          </a:p>
          <a:p>
            <a:pPr>
              <a:buNone/>
            </a:pPr>
            <a:r>
              <a:rPr lang="en-US" sz="1800" dirty="0" smtClean="0"/>
              <a:t>Phase margin=70degree; Crossover frequency=50kHz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97650" y="2585172"/>
            <a:ext cx="8467725" cy="111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Employing type II compensation: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latin typeface="+mn-lt"/>
              </a:rPr>
              <a:t>C16=56pF; C3=560pF; </a:t>
            </a:r>
            <a:r>
              <a:rPr lang="en-US" sz="1800" dirty="0" smtClean="0">
                <a:latin typeface="+mn-lt"/>
              </a:rPr>
              <a:t>R1=18.8k</a:t>
            </a:r>
            <a:endParaRPr lang="en-US" sz="180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427" y="3265715"/>
            <a:ext cx="7586911" cy="320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example based on TPS65270: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877104"/>
            <a:ext cx="8467725" cy="4692650"/>
          </a:xfrm>
        </p:spPr>
        <p:txBody>
          <a:bodyPr/>
          <a:lstStyle/>
          <a:p>
            <a:r>
              <a:rPr lang="en-US" dirty="0" smtClean="0"/>
              <a:t>Simulation results: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sz="1800" dirty="0" smtClean="0">
                <a:solidFill>
                  <a:srgbClr val="0000FF"/>
                </a:solidFill>
              </a:rPr>
              <a:t>The </a:t>
            </a:r>
            <a:r>
              <a:rPr lang="en-US" sz="1800" dirty="0" smtClean="0">
                <a:solidFill>
                  <a:srgbClr val="0000FF"/>
                </a:solidFill>
              </a:rPr>
              <a:t>final crossover frequency is 49kHz and phase margin is 69degree.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8764" y="1733798"/>
            <a:ext cx="6982691" cy="4191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宋体" charset="-122"/>
              </a:rPr>
              <a:t>Agenda</a:t>
            </a:r>
          </a:p>
        </p:txBody>
      </p:sp>
      <p:sp>
        <p:nvSpPr>
          <p:cNvPr id="281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TPS65270 </a:t>
            </a:r>
            <a:r>
              <a:rPr lang="en-US" altLang="zh-CN" sz="2000" dirty="0">
                <a:ea typeface="宋体" charset="-122"/>
              </a:rPr>
              <a:t>introduction in brief:</a:t>
            </a:r>
          </a:p>
          <a:p>
            <a:pPr>
              <a:lnSpc>
                <a:spcPct val="90000"/>
              </a:lnSpc>
            </a:pPr>
            <a:endParaRPr lang="en-US" altLang="zh-CN" sz="2000" dirty="0">
              <a:ea typeface="宋体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Peak current mode introduction:</a:t>
            </a:r>
            <a:endParaRPr lang="en-US" altLang="zh-CN" sz="2000" dirty="0">
              <a:ea typeface="宋体" charset="-122"/>
            </a:endParaRPr>
          </a:p>
          <a:p>
            <a:pPr>
              <a:lnSpc>
                <a:spcPct val="90000"/>
              </a:lnSpc>
            </a:pPr>
            <a:endParaRPr lang="en-US" altLang="zh-CN" sz="2000" dirty="0">
              <a:ea typeface="宋体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Peak current control block diagram:</a:t>
            </a:r>
            <a:endParaRPr lang="en-US" altLang="zh-CN" sz="2000" dirty="0">
              <a:ea typeface="宋体" charset="-122"/>
            </a:endParaRPr>
          </a:p>
          <a:p>
            <a:pPr>
              <a:lnSpc>
                <a:spcPct val="90000"/>
              </a:lnSpc>
            </a:pPr>
            <a:endParaRPr lang="en-US" altLang="zh-CN" sz="2000" dirty="0">
              <a:ea typeface="宋体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Peak current mode </a:t>
            </a:r>
            <a:r>
              <a:rPr lang="en-US" altLang="zh-CN" sz="2000" dirty="0">
                <a:ea typeface="宋体" charset="-122"/>
              </a:rPr>
              <a:t>small signal analysis:</a:t>
            </a:r>
          </a:p>
          <a:p>
            <a:pPr>
              <a:lnSpc>
                <a:spcPct val="90000"/>
              </a:lnSpc>
            </a:pPr>
            <a:endParaRPr lang="en-US" altLang="zh-CN" sz="2000" dirty="0">
              <a:ea typeface="宋体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000" dirty="0">
                <a:ea typeface="宋体" charset="-122"/>
              </a:rPr>
              <a:t>Design </a:t>
            </a:r>
            <a:r>
              <a:rPr lang="en-US" altLang="zh-CN" sz="2000" dirty="0" smtClean="0">
                <a:ea typeface="宋体" charset="-122"/>
              </a:rPr>
              <a:t>example:</a:t>
            </a:r>
          </a:p>
          <a:p>
            <a:pPr>
              <a:lnSpc>
                <a:spcPct val="90000"/>
              </a:lnSpc>
            </a:pPr>
            <a:endParaRPr lang="en-US" altLang="zh-CN" sz="2000" dirty="0" smtClean="0">
              <a:ea typeface="宋体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Conclusion:</a:t>
            </a:r>
            <a:endParaRPr lang="en-US" altLang="zh-CN" sz="2000" dirty="0">
              <a:ea typeface="宋体" charset="-122"/>
            </a:endParaRPr>
          </a:p>
          <a:p>
            <a:pPr>
              <a:lnSpc>
                <a:spcPct val="90000"/>
              </a:lnSpc>
            </a:pPr>
            <a:endParaRPr lang="en-US" altLang="zh-CN" sz="2000" dirty="0">
              <a:ea typeface="宋体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Q&amp;A:</a:t>
            </a:r>
            <a:endParaRPr lang="en-US" altLang="zh-CN" sz="2000" dirty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simplified model is easy to use with highly matched with practical results.</a:t>
            </a:r>
          </a:p>
          <a:p>
            <a:endParaRPr lang="en-US" dirty="0" smtClean="0"/>
          </a:p>
          <a:p>
            <a:r>
              <a:rPr lang="en-US" dirty="0" smtClean="0"/>
              <a:t>TPS65270 has 0.18V/us slope compensation, so that the inductor selection criteria is: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“L&gt;(</a:t>
            </a:r>
            <a:r>
              <a:rPr lang="en-US" dirty="0" err="1" smtClean="0"/>
              <a:t>Vout</a:t>
            </a:r>
            <a:r>
              <a:rPr lang="en-US" dirty="0" smtClean="0"/>
              <a:t>/3.6) </a:t>
            </a:r>
            <a:r>
              <a:rPr lang="en-US" dirty="0" err="1" smtClean="0"/>
              <a:t>uH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Type II compensation network works well for the compensation design: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3600">
                <a:solidFill>
                  <a:schemeClr val="hlink"/>
                </a:solidFill>
                <a:ea typeface="宋体" charset="-122"/>
              </a:rPr>
              <a:t>Thanks very much for you time!</a:t>
            </a:r>
          </a:p>
          <a:p>
            <a:endParaRPr lang="en-US" altLang="zh-CN" sz="3600">
              <a:solidFill>
                <a:schemeClr val="hlink"/>
              </a:solidFill>
              <a:ea typeface="宋体" charset="-122"/>
            </a:endParaRPr>
          </a:p>
          <a:p>
            <a:r>
              <a:rPr lang="en-US" altLang="zh-CN" sz="3600">
                <a:solidFill>
                  <a:schemeClr val="hlink"/>
                </a:solidFill>
                <a:ea typeface="宋体" charset="-122"/>
              </a:rPr>
              <a:t>Q&amp;A?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-209550"/>
            <a:ext cx="8458200" cy="1189038"/>
          </a:xfrm>
        </p:spPr>
        <p:txBody>
          <a:bodyPr/>
          <a:lstStyle/>
          <a:p>
            <a:r>
              <a:rPr lang="en-US" altLang="zh-CN" dirty="0" smtClean="0">
                <a:ea typeface="宋体" charset="-122"/>
              </a:rPr>
              <a:t>TPS65270 </a:t>
            </a:r>
            <a:r>
              <a:rPr lang="en-US" altLang="zh-CN" dirty="0">
                <a:ea typeface="宋体" charset="-122"/>
              </a:rPr>
              <a:t>introduction in brief</a:t>
            </a:r>
          </a:p>
        </p:txBody>
      </p:sp>
      <p:sp>
        <p:nvSpPr>
          <p:cNvPr id="2800648" name="Text Box 8"/>
          <p:cNvSpPr txBox="1">
            <a:spLocks noChangeArrowheads="1"/>
          </p:cNvSpPr>
          <p:nvPr/>
        </p:nvSpPr>
        <p:spPr bwMode="auto">
          <a:xfrm>
            <a:off x="257175" y="4505078"/>
            <a:ext cx="888682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l">
              <a:buAutoNum type="arabicPeriod"/>
            </a:pPr>
            <a:r>
              <a:rPr lang="en-US" sz="1800" dirty="0" smtClean="0"/>
              <a:t>TPS65270 </a:t>
            </a:r>
            <a:r>
              <a:rPr lang="en-US" sz="1800" dirty="0"/>
              <a:t>is a dual channel DCDC with peak current mode </a:t>
            </a:r>
            <a:r>
              <a:rPr lang="en-US" sz="1800" dirty="0" smtClean="0"/>
              <a:t>implementation with </a:t>
            </a:r>
            <a:r>
              <a:rPr lang="en-US" sz="1800" dirty="0"/>
              <a:t>integrated synchronous rectifier power </a:t>
            </a:r>
            <a:r>
              <a:rPr lang="en-US" sz="1800" dirty="0" smtClean="0"/>
              <a:t>FET.</a:t>
            </a:r>
          </a:p>
          <a:p>
            <a:pPr marL="342900" indent="-342900" algn="l">
              <a:buAutoNum type="arabicPeriod"/>
            </a:pPr>
            <a:endParaRPr lang="en-US" sz="1800" dirty="0"/>
          </a:p>
          <a:p>
            <a:pPr algn="l"/>
            <a:r>
              <a:rPr lang="en-US" sz="1800" dirty="0" smtClean="0"/>
              <a:t>2. TPS65270 has </a:t>
            </a:r>
            <a:r>
              <a:rPr lang="en-US" sz="1800" dirty="0"/>
              <a:t>been designed with 5-16V wide input, and loading capability up to 3/2A output currents. </a:t>
            </a:r>
            <a:r>
              <a:rPr lang="en-US" sz="1800" dirty="0" smtClean="0"/>
              <a:t>Individual </a:t>
            </a:r>
            <a:r>
              <a:rPr lang="en-US" sz="1800" dirty="0"/>
              <a:t>SS and EN pins, adj. frequency (300kHz ~ 1.4MHz</a:t>
            </a:r>
            <a:r>
              <a:rPr lang="en-US" sz="1800" dirty="0" smtClean="0"/>
              <a:t>), Power on sequencer, </a:t>
            </a:r>
            <a:r>
              <a:rPr lang="en-US" sz="1800" dirty="0"/>
              <a:t>automatic Power-Save-Mode for light load </a:t>
            </a:r>
            <a:r>
              <a:rPr lang="en-US" sz="1800" dirty="0" smtClean="0"/>
              <a:t>operations</a:t>
            </a:r>
            <a:endParaRPr lang="zh-CN" altLang="en-US" dirty="0">
              <a:ea typeface="宋体" charset="-122"/>
            </a:endParaRPr>
          </a:p>
        </p:txBody>
      </p:sp>
      <p:pic>
        <p:nvPicPr>
          <p:cNvPr id="2800649" name="Picture 9"/>
          <p:cNvPicPr>
            <a:picLocks noChangeAspect="1" noChangeArrowheads="1"/>
          </p:cNvPicPr>
          <p:nvPr/>
        </p:nvPicPr>
        <p:blipFill>
          <a:blip r:embed="rId2" cstate="print">
            <a:lum bright="-42000" contrast="72000"/>
          </a:blip>
          <a:srcRect/>
          <a:stretch>
            <a:fillRect/>
          </a:stretch>
        </p:blipFill>
        <p:spPr bwMode="auto">
          <a:xfrm>
            <a:off x="152400" y="676275"/>
            <a:ext cx="5048992" cy="389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charset="-122"/>
              </a:rPr>
              <a:t>Peak current mode introduction</a:t>
            </a:r>
            <a:endParaRPr lang="en-US" altLang="zh-CN" dirty="0">
              <a:ea typeface="宋体" charset="-122"/>
            </a:endParaRPr>
          </a:p>
        </p:txBody>
      </p:sp>
      <p:sp>
        <p:nvSpPr>
          <p:cNvPr id="279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819524"/>
            <a:ext cx="8467725" cy="1458913"/>
          </a:xfrm>
        </p:spPr>
        <p:txBody>
          <a:bodyPr/>
          <a:lstStyle/>
          <a:p>
            <a:r>
              <a:rPr lang="en-US" sz="2400" dirty="0" smtClean="0"/>
              <a:t> PCM employed a current sampling RAMP to compare with output of the EA(Error amplifier), hereby generate the regulated duty cycle as showed in above Figure. </a:t>
            </a:r>
          </a:p>
          <a:p>
            <a:r>
              <a:rPr lang="en-US" sz="2400" dirty="0" smtClean="0"/>
              <a:t>PCM benefited the fast response by input or loading transient, with current and voltage loops to realize higher crossover frequency.</a:t>
            </a:r>
          </a:p>
          <a:p>
            <a:pPr>
              <a:buFontTx/>
              <a:buNone/>
            </a:pPr>
            <a:r>
              <a:rPr lang="en-US" altLang="zh-CN" sz="1800" dirty="0" smtClean="0">
                <a:ea typeface="宋体" charset="-122"/>
              </a:rPr>
              <a:t>.</a:t>
            </a:r>
            <a:endParaRPr lang="en-US" altLang="zh-CN" sz="1800" dirty="0">
              <a:ea typeface="宋体" charset="-122"/>
            </a:endParaRPr>
          </a:p>
          <a:p>
            <a:endParaRPr lang="en-US" altLang="zh-CN" sz="1800" dirty="0">
              <a:ea typeface="宋体" charset="-122"/>
            </a:endParaRPr>
          </a:p>
        </p:txBody>
      </p:sp>
      <p:sp>
        <p:nvSpPr>
          <p:cNvPr id="27945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94501" name="Object 5"/>
          <p:cNvGraphicFramePr>
            <a:graphicFrameLocks noChangeAspect="1"/>
          </p:cNvGraphicFramePr>
          <p:nvPr/>
        </p:nvGraphicFramePr>
        <p:xfrm>
          <a:off x="476250" y="819150"/>
          <a:ext cx="6608939" cy="2914650"/>
        </p:xfrm>
        <a:graphic>
          <a:graphicData uri="http://schemas.openxmlformats.org/presentationml/2006/ole">
            <p:oleObj spid="_x0000_s2794501" name="Bitmap Image" r:id="rId3" imgW="6676190" imgH="2771429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4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4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449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charset="-122"/>
              </a:rPr>
              <a:t>The overall control block diagram implementation</a:t>
            </a:r>
            <a:endParaRPr lang="en-US" altLang="zh-CN" dirty="0">
              <a:ea typeface="宋体" charset="-122"/>
            </a:endParaRPr>
          </a:p>
        </p:txBody>
      </p:sp>
      <p:sp>
        <p:nvSpPr>
          <p:cNvPr id="27975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975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371474" y="1162050"/>
          <a:ext cx="7743825" cy="4948959"/>
        </p:xfrm>
        <a:graphic>
          <a:graphicData uri="http://schemas.openxmlformats.org/presentationml/2006/ole">
            <p:oleObj spid="_x0000_s2797573" name="Bitmap Image" r:id="rId3" imgW="5772956" imgH="3685714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>
                <a:ea typeface="宋体" charset="-122"/>
              </a:rPr>
              <a:t>Buck converter small signal analysis</a:t>
            </a:r>
            <a:endParaRPr lang="en-US" altLang="zh-CN" sz="3200" dirty="0">
              <a:ea typeface="宋体" charset="-122"/>
            </a:endParaRPr>
          </a:p>
        </p:txBody>
      </p:sp>
      <p:sp>
        <p:nvSpPr>
          <p:cNvPr id="27955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95528" name="Rectangle 8"/>
          <p:cNvSpPr>
            <a:spLocks noChangeArrowheads="1"/>
          </p:cNvSpPr>
          <p:nvPr/>
        </p:nvSpPr>
        <p:spPr bwMode="auto">
          <a:xfrm>
            <a:off x="0" y="2328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04850" y="3867150"/>
          <a:ext cx="6096000" cy="2216150"/>
        </p:xfrm>
        <a:graphic>
          <a:graphicData uri="http://schemas.openxmlformats.org/drawingml/2006/table">
            <a:tbl>
              <a:tblPr/>
              <a:tblGrid>
                <a:gridCol w="3288773"/>
                <a:gridCol w="2807227"/>
              </a:tblGrid>
              <a:tr h="2216150">
                <a:tc>
                  <a:txBody>
                    <a:bodyPr/>
                    <a:lstStyle/>
                    <a:p>
                      <a:pPr marL="406400" marR="0"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40513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</a:tabLst>
                      </a:pPr>
                      <a:endParaRPr lang="en-US" sz="1000" dirty="0">
                        <a:latin typeface="Helvetica"/>
                        <a:ea typeface="宋体"/>
                        <a:cs typeface="Times New Roman"/>
                      </a:endParaRPr>
                    </a:p>
                    <a:p>
                      <a:pPr marL="0" marR="0" indent="0" algn="ctr">
                        <a:spcBef>
                          <a:spcPts val="700"/>
                        </a:spcBef>
                        <a:spcAft>
                          <a:spcPts val="60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 b="1" dirty="0">
                          <a:latin typeface="Helvetica"/>
                          <a:ea typeface="宋体"/>
                          <a:cs typeface="Times New Roman"/>
                        </a:rPr>
                        <a:t>The average model</a:t>
                      </a:r>
                    </a:p>
                  </a:txBody>
                  <a:tcPr marL="61113" marR="611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0" marR="0"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40513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</a:tabLst>
                      </a:pPr>
                      <a:endParaRPr lang="en-US" sz="1000" dirty="0">
                        <a:latin typeface="Helvetica"/>
                        <a:ea typeface="宋体"/>
                        <a:cs typeface="Times New Roman"/>
                      </a:endParaRPr>
                    </a:p>
                    <a:p>
                      <a:pPr marL="0" marR="0" indent="0" algn="ctr">
                        <a:spcBef>
                          <a:spcPts val="700"/>
                        </a:spcBef>
                        <a:spcAft>
                          <a:spcPts val="60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 b="1" dirty="0">
                          <a:latin typeface="Helvetica"/>
                          <a:ea typeface="宋体"/>
                          <a:cs typeface="Times New Roman"/>
                        </a:rPr>
                        <a:t>The Small signal model</a:t>
                      </a:r>
                    </a:p>
                  </a:txBody>
                  <a:tcPr marL="61113" marR="611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" name="Object 9"/>
          <p:cNvGraphicFramePr>
            <a:graphicFrameLocks noChangeAspect="1"/>
          </p:cNvGraphicFramePr>
          <p:nvPr/>
        </p:nvGraphicFramePr>
        <p:xfrm>
          <a:off x="781050" y="4552950"/>
          <a:ext cx="2905125" cy="1476375"/>
        </p:xfrm>
        <a:graphic>
          <a:graphicData uri="http://schemas.openxmlformats.org/presentationml/2006/ole">
            <p:oleObj spid="_x0000_s2795529" name="Bitmap Image" r:id="rId3" imgW="2542857" imgH="1295238" progId="PBrush">
              <p:embed/>
            </p:oleObj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4114800" y="4429125"/>
          <a:ext cx="2562225" cy="1571625"/>
        </p:xfrm>
        <a:graphic>
          <a:graphicData uri="http://schemas.openxmlformats.org/presentationml/2006/ole">
            <p:oleObj spid="_x0000_s2795528" name="Bitmap Image" r:id="rId4" imgW="2505425" imgH="1362265" progId="PBrush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314325" y="1032190"/>
            <a:ext cx="88296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The average model </a:t>
            </a:r>
            <a:r>
              <a:rPr lang="en-US" sz="2000" b="1" dirty="0" smtClean="0"/>
              <a:t>and Small signal model.</a:t>
            </a:r>
            <a:endParaRPr lang="en-US" sz="2000" b="1" dirty="0"/>
          </a:p>
        </p:txBody>
      </p:sp>
      <p:sp>
        <p:nvSpPr>
          <p:cNvPr id="2795532" name="Rectangle 12"/>
          <p:cNvSpPr>
            <a:spLocks noChangeArrowheads="1"/>
          </p:cNvSpPr>
          <p:nvPr/>
        </p:nvSpPr>
        <p:spPr bwMode="auto">
          <a:xfrm rot="10800000" flipV="1">
            <a:off x="307644" y="1485454"/>
            <a:ext cx="8486775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The gain function from inductor current to output can be got as below: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endParaRPr lang="en-US" sz="1100" dirty="0" smtClean="0">
              <a:latin typeface="Helvetica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795531" name="Object 11"/>
          <p:cNvGraphicFramePr>
            <a:graphicFrameLocks noChangeAspect="1"/>
          </p:cNvGraphicFramePr>
          <p:nvPr/>
        </p:nvGraphicFramePr>
        <p:xfrm>
          <a:off x="1314449" y="1866900"/>
          <a:ext cx="2153145" cy="505989"/>
        </p:xfrm>
        <a:graphic>
          <a:graphicData uri="http://schemas.openxmlformats.org/presentationml/2006/ole">
            <p:oleObj spid="_x0000_s2795531" name="Equation" r:id="rId5" imgW="1905000" imgH="444500" progId="Equation.3">
              <p:embed/>
            </p:oleObj>
          </a:graphicData>
        </a:graphic>
      </p:graphicFrame>
      <p:sp>
        <p:nvSpPr>
          <p:cNvPr id="2795535" name="Rectangle 15"/>
          <p:cNvSpPr>
            <a:spLocks noChangeArrowheads="1"/>
          </p:cNvSpPr>
          <p:nvPr/>
        </p:nvSpPr>
        <p:spPr bwMode="auto">
          <a:xfrm>
            <a:off x="362197" y="2287772"/>
            <a:ext cx="8543925" cy="81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The gain function from duty cycle to inductor current can be got as below: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endParaRPr lang="en-US" sz="1100" dirty="0" smtClean="0">
              <a:latin typeface="Helvetica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795534" name="Object 14"/>
          <p:cNvGraphicFramePr>
            <a:graphicFrameLocks noChangeAspect="1"/>
          </p:cNvGraphicFramePr>
          <p:nvPr/>
        </p:nvGraphicFramePr>
        <p:xfrm>
          <a:off x="981074" y="2571750"/>
          <a:ext cx="3483071" cy="610837"/>
        </p:xfrm>
        <a:graphic>
          <a:graphicData uri="http://schemas.openxmlformats.org/presentationml/2006/ole">
            <p:oleObj spid="_x0000_s2795534" name="Equation" r:id="rId6" imgW="2552700" imgH="444500" progId="Equation.3">
              <p:embed/>
            </p:oleObj>
          </a:graphicData>
        </a:graphic>
      </p:graphicFrame>
      <p:graphicFrame>
        <p:nvGraphicFramePr>
          <p:cNvPr id="2795537" name="Object 17"/>
          <p:cNvGraphicFramePr>
            <a:graphicFrameLocks noChangeAspect="1"/>
          </p:cNvGraphicFramePr>
          <p:nvPr/>
        </p:nvGraphicFramePr>
        <p:xfrm>
          <a:off x="8047201" y="3299483"/>
          <a:ext cx="1096799" cy="476869"/>
        </p:xfrm>
        <a:graphic>
          <a:graphicData uri="http://schemas.openxmlformats.org/presentationml/2006/ole">
            <p:oleObj spid="_x0000_s2795537" name="Equation" r:id="rId7" imgW="876300" imgH="381000" progId="Equation.3">
              <p:embed/>
            </p:oleObj>
          </a:graphicData>
        </a:graphic>
      </p:graphicFrame>
      <p:graphicFrame>
        <p:nvGraphicFramePr>
          <p:cNvPr id="2795536" name="Object 16"/>
          <p:cNvGraphicFramePr>
            <a:graphicFrameLocks noChangeAspect="1"/>
          </p:cNvGraphicFramePr>
          <p:nvPr/>
        </p:nvGraphicFramePr>
        <p:xfrm>
          <a:off x="1173430" y="3371727"/>
          <a:ext cx="1700921" cy="535255"/>
        </p:xfrm>
        <a:graphic>
          <a:graphicData uri="http://schemas.openxmlformats.org/presentationml/2006/ole">
            <p:oleObj spid="_x0000_s2795536" name="Equation" r:id="rId8" imgW="1358310" imgH="431613" progId="Equation.3">
              <p:embed/>
            </p:oleObj>
          </a:graphicData>
        </a:graphic>
      </p:graphicFrame>
      <p:sp>
        <p:nvSpPr>
          <p:cNvPr id="2795538" name="Rectangle 18"/>
          <p:cNvSpPr>
            <a:spLocks noChangeArrowheads="1"/>
          </p:cNvSpPr>
          <p:nvPr/>
        </p:nvSpPr>
        <p:spPr bwMode="auto">
          <a:xfrm>
            <a:off x="212148" y="3019438"/>
            <a:ext cx="918713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Considering the practical crossover frequency is much higher than the corner frequency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Helvetica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95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9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95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95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9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95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95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32" grpId="0"/>
      <p:bldP spid="2795535" grpId="0"/>
      <p:bldP spid="27955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Gain functions derivation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185863"/>
            <a:ext cx="8467725" cy="995362"/>
          </a:xfrm>
        </p:spPr>
        <p:txBody>
          <a:bodyPr/>
          <a:lstStyle/>
          <a:p>
            <a:r>
              <a:rPr lang="en-US" sz="1600" dirty="0" smtClean="0"/>
              <a:t>The gain function from Vin to inductor current can be got as below:</a:t>
            </a:r>
          </a:p>
          <a:p>
            <a:endParaRPr lang="en-US" dirty="0"/>
          </a:p>
        </p:txBody>
      </p:sp>
      <p:sp>
        <p:nvSpPr>
          <p:cNvPr id="29122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12257" name="Object 1"/>
          <p:cNvGraphicFramePr>
            <a:graphicFrameLocks noChangeAspect="1"/>
          </p:cNvGraphicFramePr>
          <p:nvPr/>
        </p:nvGraphicFramePr>
        <p:xfrm>
          <a:off x="809625" y="1485900"/>
          <a:ext cx="3223122" cy="1007918"/>
        </p:xfrm>
        <a:graphic>
          <a:graphicData uri="http://schemas.openxmlformats.org/presentationml/2006/ole">
            <p:oleObj spid="_x0000_s2912257" name="Equation" r:id="rId3" imgW="2768600" imgH="863600" progId="Equation.3">
              <p:embed/>
            </p:oleObj>
          </a:graphicData>
        </a:graphic>
      </p:graphicFrame>
      <p:sp>
        <p:nvSpPr>
          <p:cNvPr id="29122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12259" name="Object 3"/>
          <p:cNvGraphicFramePr>
            <a:graphicFrameLocks noChangeAspect="1"/>
          </p:cNvGraphicFramePr>
          <p:nvPr/>
        </p:nvGraphicFramePr>
        <p:xfrm>
          <a:off x="628650" y="2981325"/>
          <a:ext cx="3895725" cy="2162175"/>
        </p:xfrm>
        <a:graphic>
          <a:graphicData uri="http://schemas.openxmlformats.org/presentationml/2006/ole">
            <p:oleObj spid="_x0000_s2912259" name="Bitmap Image" r:id="rId4" imgW="3895238" imgH="2161905" progId="PBrush">
              <p:embed/>
            </p:oleObj>
          </a:graphicData>
        </a:graphic>
      </p:graphicFrame>
      <p:sp>
        <p:nvSpPr>
          <p:cNvPr id="2912261" name="Rectangle 5"/>
          <p:cNvSpPr>
            <a:spLocks noChangeArrowheads="1"/>
          </p:cNvSpPr>
          <p:nvPr/>
        </p:nvSpPr>
        <p:spPr bwMode="auto">
          <a:xfrm>
            <a:off x="352425" y="2354848"/>
            <a:ext cx="526297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lang="en-US" sz="1600" dirty="0" smtClean="0">
                <a:latin typeface="+mn-lt"/>
              </a:rPr>
              <a:t>The gain from control to duty cycle can be got as below:</a:t>
            </a:r>
          </a:p>
        </p:txBody>
      </p:sp>
      <p:sp>
        <p:nvSpPr>
          <p:cNvPr id="29122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12262" name="Object 6"/>
          <p:cNvGraphicFramePr>
            <a:graphicFrameLocks noChangeAspect="1"/>
          </p:cNvGraphicFramePr>
          <p:nvPr/>
        </p:nvGraphicFramePr>
        <p:xfrm>
          <a:off x="5210174" y="3743325"/>
          <a:ext cx="2447077" cy="888052"/>
        </p:xfrm>
        <a:graphic>
          <a:graphicData uri="http://schemas.openxmlformats.org/presentationml/2006/ole">
            <p:oleObj spid="_x0000_s2912262" name="Equation" r:id="rId5" imgW="1180588" imgH="431613" progId="Equation.3">
              <p:embed/>
            </p:oleObj>
          </a:graphicData>
        </a:graphic>
      </p:graphicFrame>
      <p:sp>
        <p:nvSpPr>
          <p:cNvPr id="2912264" name="Rectangle 8"/>
          <p:cNvSpPr>
            <a:spLocks noChangeArrowheads="1"/>
          </p:cNvSpPr>
          <p:nvPr/>
        </p:nvSpPr>
        <p:spPr bwMode="auto">
          <a:xfrm>
            <a:off x="666750" y="5185202"/>
            <a:ext cx="480131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Sn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 is the rising slope of the inductor current;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Se is the slope compensation rising slope element.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Ts is the switching cycle.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1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1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0"/>
            <a:ext cx="8458200" cy="1189038"/>
          </a:xfrm>
        </p:spPr>
        <p:txBody>
          <a:bodyPr/>
          <a:lstStyle/>
          <a:p>
            <a:r>
              <a:rPr lang="en-US" dirty="0" smtClean="0"/>
              <a:t>Sampling Hold function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3905251"/>
            <a:ext cx="8467725" cy="2354262"/>
          </a:xfrm>
        </p:spPr>
        <p:txBody>
          <a:bodyPr/>
          <a:lstStyle/>
          <a:p>
            <a:r>
              <a:rPr lang="en-US" sz="1800" dirty="0" smtClean="0"/>
              <a:t>The discrete equation can be derived to describe the sampling-hold behavior: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1600" dirty="0" smtClean="0"/>
              <a:t>“</a:t>
            </a:r>
            <a:r>
              <a:rPr lang="en-US" sz="1600" dirty="0" err="1" smtClean="0"/>
              <a:t>Sf</a:t>
            </a:r>
            <a:r>
              <a:rPr lang="en-US" sz="1600" dirty="0" smtClean="0"/>
              <a:t>” is the inductor current ramp down slope.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800" dirty="0" smtClean="0"/>
              <a:t>.  Then, the gain from inductor current to control voltage can be got as below:</a:t>
            </a:r>
          </a:p>
          <a:p>
            <a:endParaRPr lang="en-US" dirty="0"/>
          </a:p>
        </p:txBody>
      </p:sp>
      <p:sp>
        <p:nvSpPr>
          <p:cNvPr id="29132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13281" name="Object 1"/>
          <p:cNvGraphicFramePr>
            <a:graphicFrameLocks noChangeAspect="1"/>
          </p:cNvGraphicFramePr>
          <p:nvPr/>
        </p:nvGraphicFramePr>
        <p:xfrm>
          <a:off x="403761" y="981075"/>
          <a:ext cx="3301464" cy="2780763"/>
        </p:xfrm>
        <a:graphic>
          <a:graphicData uri="http://schemas.openxmlformats.org/presentationml/2006/ole">
            <p:oleObj spid="_x0000_s2913281" name="Bitmap Image" r:id="rId3" imgW="2991268" imgH="2390476" progId="PBrush">
              <p:embed/>
            </p:oleObj>
          </a:graphicData>
        </a:graphic>
      </p:graphicFrame>
      <p:sp>
        <p:nvSpPr>
          <p:cNvPr id="29132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13283" name="Object 3"/>
          <p:cNvGraphicFramePr>
            <a:graphicFrameLocks noChangeAspect="1"/>
          </p:cNvGraphicFramePr>
          <p:nvPr/>
        </p:nvGraphicFramePr>
        <p:xfrm>
          <a:off x="4524374" y="1019174"/>
          <a:ext cx="3218337" cy="2921611"/>
        </p:xfrm>
        <a:graphic>
          <a:graphicData uri="http://schemas.openxmlformats.org/presentationml/2006/ole">
            <p:oleObj spid="_x0000_s2913283" name="Bitmap Image" r:id="rId4" imgW="3057143" imgH="2438095" progId="PBrush">
              <p:embed/>
            </p:oleObj>
          </a:graphicData>
        </a:graphic>
      </p:graphicFrame>
      <p:sp>
        <p:nvSpPr>
          <p:cNvPr id="29132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13285" name="Object 5"/>
          <p:cNvGraphicFramePr>
            <a:graphicFrameLocks noChangeAspect="1"/>
          </p:cNvGraphicFramePr>
          <p:nvPr/>
        </p:nvGraphicFramePr>
        <p:xfrm>
          <a:off x="304778" y="4251366"/>
          <a:ext cx="3238522" cy="558759"/>
        </p:xfrm>
        <a:graphic>
          <a:graphicData uri="http://schemas.openxmlformats.org/presentationml/2006/ole">
            <p:oleObj spid="_x0000_s2913285" name="Equation" r:id="rId5" imgW="2705100" imgH="469900" progId="Equation.3">
              <p:embed/>
            </p:oleObj>
          </a:graphicData>
        </a:graphic>
      </p:graphicFrame>
      <p:sp>
        <p:nvSpPr>
          <p:cNvPr id="29132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13287" name="Object 7"/>
          <p:cNvGraphicFramePr>
            <a:graphicFrameLocks noChangeAspect="1"/>
          </p:cNvGraphicFramePr>
          <p:nvPr/>
        </p:nvGraphicFramePr>
        <p:xfrm>
          <a:off x="4143374" y="4305299"/>
          <a:ext cx="1129269" cy="645297"/>
        </p:xfrm>
        <a:graphic>
          <a:graphicData uri="http://schemas.openxmlformats.org/presentationml/2006/ole">
            <p:oleObj spid="_x0000_s2913287" name="Equation" r:id="rId6" imgW="800100" imgH="457200" progId="Equation.3">
              <p:embed/>
            </p:oleObj>
          </a:graphicData>
        </a:graphic>
      </p:graphicFrame>
      <p:sp>
        <p:nvSpPr>
          <p:cNvPr id="29132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13289" name="Object 9"/>
          <p:cNvGraphicFramePr>
            <a:graphicFrameLocks noChangeAspect="1"/>
          </p:cNvGraphicFramePr>
          <p:nvPr/>
        </p:nvGraphicFramePr>
        <p:xfrm>
          <a:off x="447675" y="5619750"/>
          <a:ext cx="2739720" cy="674172"/>
        </p:xfrm>
        <a:graphic>
          <a:graphicData uri="http://schemas.openxmlformats.org/presentationml/2006/ole">
            <p:oleObj spid="_x0000_s2913289" name="Equation" r:id="rId7" imgW="1815312" imgH="44430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13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13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hold function analysis</a:t>
            </a:r>
            <a:endParaRPr lang="en-US" dirty="0"/>
          </a:p>
        </p:txBody>
      </p:sp>
      <p:graphicFrame>
        <p:nvGraphicFramePr>
          <p:cNvPr id="2930690" name="Object 2"/>
          <p:cNvGraphicFramePr>
            <a:graphicFrameLocks noChangeAspect="1"/>
          </p:cNvGraphicFramePr>
          <p:nvPr/>
        </p:nvGraphicFramePr>
        <p:xfrm>
          <a:off x="400050" y="1169472"/>
          <a:ext cx="640545" cy="421822"/>
        </p:xfrm>
        <a:graphic>
          <a:graphicData uri="http://schemas.openxmlformats.org/presentationml/2006/ole">
            <p:oleObj spid="_x0000_s2930690" name="Equation" r:id="rId3" imgW="393529" imgH="253890" progId="Equation.3">
              <p:embed/>
            </p:oleObj>
          </a:graphicData>
        </a:graphic>
      </p:graphicFrame>
      <p:graphicFrame>
        <p:nvGraphicFramePr>
          <p:cNvPr id="2930689" name="Object 1"/>
          <p:cNvGraphicFramePr>
            <a:graphicFrameLocks noChangeAspect="1"/>
          </p:cNvGraphicFramePr>
          <p:nvPr/>
        </p:nvGraphicFramePr>
        <p:xfrm>
          <a:off x="3689637" y="1629146"/>
          <a:ext cx="1072367" cy="567724"/>
        </p:xfrm>
        <a:graphic>
          <a:graphicData uri="http://schemas.openxmlformats.org/presentationml/2006/ole">
            <p:oleObj spid="_x0000_s2930689" name="Equation" r:id="rId4" imgW="647419" imgH="342751" progId="Equation.3">
              <p:embed/>
            </p:oleObj>
          </a:graphicData>
        </a:graphic>
      </p:graphicFrame>
      <p:sp>
        <p:nvSpPr>
          <p:cNvPr id="2930691" name="Rectangle 3"/>
          <p:cNvSpPr>
            <a:spLocks noChangeArrowheads="1"/>
          </p:cNvSpPr>
          <p:nvPr/>
        </p:nvSpPr>
        <p:spPr bwMode="auto">
          <a:xfrm>
            <a:off x="247650" y="841606"/>
            <a:ext cx="866987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lang="en-US" sz="1800" dirty="0" smtClean="0">
                <a:latin typeface="Helvetica" pitchFamily="34" charset="0"/>
                <a:ea typeface="宋体" pitchFamily="2" charset="-122"/>
                <a:cs typeface="Times New Roman" pitchFamily="18" charset="0"/>
              </a:rPr>
              <a:t>&gt;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Based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on “Z” domain stability theory, the single pole should meet below condition: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30692" name="Rectangle 4"/>
          <p:cNvSpPr>
            <a:spLocks noChangeArrowheads="1"/>
          </p:cNvSpPr>
          <p:nvPr/>
        </p:nvSpPr>
        <p:spPr bwMode="auto">
          <a:xfrm>
            <a:off x="193097" y="1447789"/>
            <a:ext cx="89024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&gt;As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a result, the slope compensation element “Se” should meet adequately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  <a:sym typeface="Wingdings" pitchFamily="2" charset="2"/>
              </a:rPr>
              <a:t> It’s the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  <a:ea typeface="宋体" pitchFamily="2" charset="-122"/>
              <a:cs typeface="Times New Roman" pitchFamily="18" charset="0"/>
              <a:sym typeface="Wingdings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  <a:sym typeface="Wingdings" pitchFamily="2" charset="2"/>
              </a:rPr>
              <a:t>criteria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  <a:sym typeface="Wingdings" pitchFamily="2" charset="2"/>
              </a:rPr>
              <a:t>for slope compensation: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930695" name="Object 7"/>
          <p:cNvGraphicFramePr>
            <a:graphicFrameLocks noChangeAspect="1"/>
          </p:cNvGraphicFramePr>
          <p:nvPr/>
        </p:nvGraphicFramePr>
        <p:xfrm>
          <a:off x="3099584" y="2006930"/>
          <a:ext cx="459797" cy="476374"/>
        </p:xfrm>
        <a:graphic>
          <a:graphicData uri="http://schemas.openxmlformats.org/presentationml/2006/ole">
            <p:oleObj spid="_x0000_s2930695" name="Equation" r:id="rId5" imgW="253780" imgH="203024" progId="Equation.3">
              <p:embed/>
            </p:oleObj>
          </a:graphicData>
        </a:graphic>
      </p:graphicFrame>
      <p:graphicFrame>
        <p:nvGraphicFramePr>
          <p:cNvPr id="2930694" name="Object 6"/>
          <p:cNvGraphicFramePr>
            <a:graphicFrameLocks noChangeAspect="1"/>
          </p:cNvGraphicFramePr>
          <p:nvPr/>
        </p:nvGraphicFramePr>
        <p:xfrm>
          <a:off x="804305" y="2415763"/>
          <a:ext cx="775113" cy="652727"/>
        </p:xfrm>
        <a:graphic>
          <a:graphicData uri="http://schemas.openxmlformats.org/presentationml/2006/ole">
            <p:oleObj spid="_x0000_s2930694" name="Equation" r:id="rId6" imgW="545863" imgH="457002" progId="Equation.3">
              <p:embed/>
            </p:oleObj>
          </a:graphicData>
        </a:graphic>
      </p:graphicFrame>
      <p:graphicFrame>
        <p:nvGraphicFramePr>
          <p:cNvPr id="2930693" name="Object 5"/>
          <p:cNvGraphicFramePr>
            <a:graphicFrameLocks noChangeAspect="1"/>
          </p:cNvGraphicFramePr>
          <p:nvPr/>
        </p:nvGraphicFramePr>
        <p:xfrm>
          <a:off x="3620613" y="2402774"/>
          <a:ext cx="4847934" cy="720436"/>
        </p:xfrm>
        <a:graphic>
          <a:graphicData uri="http://schemas.openxmlformats.org/presentationml/2006/ole">
            <p:oleObj spid="_x0000_s2930693" name="Equation" r:id="rId7" imgW="3073400" imgH="457200" progId="Equation.3">
              <p:embed/>
            </p:oleObj>
          </a:graphicData>
        </a:graphic>
      </p:graphicFrame>
      <p:sp>
        <p:nvSpPr>
          <p:cNvPr id="2930696" name="Rectangle 8"/>
          <p:cNvSpPr>
            <a:spLocks noChangeArrowheads="1"/>
          </p:cNvSpPr>
          <p:nvPr/>
        </p:nvSpPr>
        <p:spPr bwMode="auto">
          <a:xfrm>
            <a:off x="242948" y="2059740"/>
            <a:ext cx="823603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&gt;With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substituting “Z” </a:t>
            </a:r>
            <a:r>
              <a:rPr lang="en-US" sz="1800" dirty="0" smtClean="0">
                <a:latin typeface="Helvetica" pitchFamily="34" charset="0"/>
                <a:ea typeface="宋体" pitchFamily="2" charset="-122"/>
                <a:cs typeface="Times New Roman" pitchFamily="18" charset="0"/>
              </a:rPr>
              <a:t>with “     </a:t>
            </a:r>
            <a:r>
              <a:rPr lang="en-US" sz="1800" dirty="0" smtClean="0">
                <a:latin typeface="Helvetica" pitchFamily="34" charset="0"/>
                <a:ea typeface="宋体" pitchFamily="2" charset="-122"/>
                <a:cs typeface="Times New Roman" pitchFamily="18" charset="0"/>
              </a:rPr>
              <a:t>    </a:t>
            </a:r>
            <a:r>
              <a:rPr lang="en-US" sz="1800" dirty="0" smtClean="0">
                <a:latin typeface="Helvetica" pitchFamily="34" charset="0"/>
                <a:ea typeface="宋体" pitchFamily="2" charset="-122"/>
                <a:cs typeface="Times New Roman" pitchFamily="18" charset="0"/>
              </a:rPr>
              <a:t>” and considering zero order sampling-hold </a:t>
            </a:r>
            <a:r>
              <a:rPr lang="en-US" sz="1800" dirty="0" smtClean="0">
                <a:latin typeface="Helvetica" pitchFamily="34" charset="0"/>
                <a:ea typeface="宋体" pitchFamily="2" charset="-122"/>
                <a:cs typeface="Times New Roman" pitchFamily="18" charset="0"/>
              </a:rPr>
              <a:t>gain              , </a:t>
            </a:r>
            <a:r>
              <a:rPr lang="en-US" sz="1800" dirty="0" smtClean="0">
                <a:latin typeface="Helvetica" pitchFamily="34" charset="0"/>
                <a:ea typeface="宋体" pitchFamily="2" charset="-122"/>
                <a:cs typeface="Times New Roman" pitchFamily="18" charset="0"/>
              </a:rPr>
              <a:t>Then: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307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30699" name="Object 11"/>
          <p:cNvGraphicFramePr>
            <a:graphicFrameLocks noChangeAspect="1"/>
          </p:cNvGraphicFramePr>
          <p:nvPr/>
        </p:nvGraphicFramePr>
        <p:xfrm>
          <a:off x="390525" y="3333750"/>
          <a:ext cx="3895725" cy="1962150"/>
        </p:xfrm>
        <a:graphic>
          <a:graphicData uri="http://schemas.openxmlformats.org/presentationml/2006/ole">
            <p:oleObj spid="_x0000_s2930699" name="Bitmap Image" r:id="rId8" imgW="3895238" imgH="1961905" progId="PBrush">
              <p:embed/>
            </p:oleObj>
          </a:graphicData>
        </a:graphic>
      </p:graphicFrame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33375" y="2972485"/>
            <a:ext cx="58655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The below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is the 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gain block description for H(S)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: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26275" y="5172188"/>
            <a:ext cx="787908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ea typeface="宋体" pitchFamily="2" charset="-122"/>
                <a:cs typeface="Times New Roman" pitchFamily="18" charset="0"/>
              </a:rPr>
              <a:t>Based </a:t>
            </a:r>
            <a:r>
              <a:rPr lang="en-US" sz="1800" dirty="0" smtClean="0">
                <a:latin typeface="Helvetica" pitchFamily="34" charset="0"/>
                <a:ea typeface="宋体" pitchFamily="2" charset="-122"/>
                <a:cs typeface="Times New Roman" pitchFamily="18" charset="0"/>
              </a:rPr>
              <a:t>on the above block and H(S) function, we can get the sampling hold </a:t>
            </a:r>
            <a:endParaRPr lang="en-US" sz="1800" dirty="0" smtClean="0">
              <a:latin typeface="Helvetica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r>
              <a:rPr lang="en-US" sz="1800" dirty="0" smtClean="0">
                <a:latin typeface="Helvetica" pitchFamily="34" charset="0"/>
                <a:ea typeface="宋体" pitchFamily="2" charset="-122"/>
                <a:cs typeface="Times New Roman" pitchFamily="18" charset="0"/>
              </a:rPr>
              <a:t>function </a:t>
            </a:r>
            <a:r>
              <a:rPr lang="en-US" sz="1800" dirty="0" smtClean="0">
                <a:latin typeface="Helvetica" pitchFamily="34" charset="0"/>
                <a:ea typeface="宋体" pitchFamily="2" charset="-122"/>
                <a:cs typeface="Times New Roman" pitchFamily="18" charset="0"/>
              </a:rPr>
              <a:t>He(S) as below: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4813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307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30701" name="Object 13"/>
          <p:cNvGraphicFramePr>
            <a:graphicFrameLocks noChangeAspect="1"/>
          </p:cNvGraphicFramePr>
          <p:nvPr/>
        </p:nvGraphicFramePr>
        <p:xfrm>
          <a:off x="3274126" y="5529448"/>
          <a:ext cx="3122682" cy="764474"/>
        </p:xfrm>
        <a:graphic>
          <a:graphicData uri="http://schemas.openxmlformats.org/presentationml/2006/ole">
            <p:oleObj spid="_x0000_s2930701" name="Equation" r:id="rId9" imgW="2298700" imgH="558800" progId="Equation.3">
              <p:embed/>
            </p:oleObj>
          </a:graphicData>
        </a:graphic>
      </p:graphicFrame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4248872" y="3941865"/>
          <a:ext cx="2306665" cy="725137"/>
        </p:xfrm>
        <a:graphic>
          <a:graphicData uri="http://schemas.openxmlformats.org/presentationml/2006/ole">
            <p:oleObj spid="_x0000_s2930702" name="Equation" r:id="rId10" imgW="1358310" imgH="43161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3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3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3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30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930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theme/theme1.xml><?xml version="1.0" encoding="utf-8"?>
<a:theme xmlns:a="http://schemas.openxmlformats.org/drawingml/2006/main" name="1_FinalPowerpoint">
  <a:themeElements>
    <a:clrScheme name="1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1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FinalPowerpoint">
  <a:themeElements>
    <a:clrScheme name="2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2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FinalPowerpoint">
  <a:themeElements>
    <a:clrScheme name="3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3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FinalPowerpoint">
  <a:themeElements>
    <a:clrScheme name="4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4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FinalPowerpoint">
  <a:themeElements>
    <a:clrScheme name="5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5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FinalPowerpoint">
  <a:themeElements>
    <a:clrScheme name="6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6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2003_internal_PPtemp_generic">
  <a:themeElements>
    <a:clrScheme name="3_2003_internal_PPtemp_generi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2003_internal_PPtemp_generic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2003_internal_PPtemp_generi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3_internal_PPtemp_generi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3_internal_PPtemp_generi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3_internal_PPtemp_generi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3_internal_PPtemp_generi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2003_internal_PPtemp_generi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3_internal_PPtemp_generi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3_internal_PPtemp_generi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3_internal_PPtemp_generi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3_internal_PPtemp_generi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3_internal_PPtemp_generi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2003_internal_PPtemp_generi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FinalPowerpoint">
  <a:themeElements>
    <a:clrScheme name="8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8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8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2003_internal_PPtemp_generic">
  <a:themeElements>
    <a:clrScheme name="2003_internal_PPtemp_generi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3_internal_PPtemp_generic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003_internal_PPtemp_generi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3_internal_PPtemp_generi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3_internal_PPtemp_generi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3_internal_PPtemp_generi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3_internal_PPtemp_generi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3_internal_PPtemp_generi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3_internal_PPtemp_generi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3_internal_PPtemp_generi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3_internal_PPtemp_generi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3_internal_PPtemp_generi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3_internal_PPtemp_generi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3_internal_PPtemp_generi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D3C50BBA84B7479227BBF7787AE26F" ma:contentTypeVersion="0" ma:contentTypeDescription="Create a new document." ma:contentTypeScope="" ma:versionID="71e06fd35171a6d8c39247bd25e92ecd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80627B2B-918B-4853-9F70-981892B301FA}"/>
</file>

<file path=customXml/itemProps2.xml><?xml version="1.0" encoding="utf-8"?>
<ds:datastoreItem xmlns:ds="http://schemas.openxmlformats.org/officeDocument/2006/customXml" ds:itemID="{783559E1-9E11-4320-977C-1BA7D2EFBBAA}"/>
</file>

<file path=customXml/itemProps3.xml><?xml version="1.0" encoding="utf-8"?>
<ds:datastoreItem xmlns:ds="http://schemas.openxmlformats.org/officeDocument/2006/customXml" ds:itemID="{695DC1BF-137C-4625-8E6A-4552773AEAA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27032</TotalTime>
  <Words>778</Words>
  <Application>Microsoft Office PowerPoint</Application>
  <PresentationFormat>On-screen Show (4:3)</PresentationFormat>
  <Paragraphs>144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9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1_FinalPowerpoint</vt:lpstr>
      <vt:lpstr>2_FinalPowerpoint</vt:lpstr>
      <vt:lpstr>3_FinalPowerpoint</vt:lpstr>
      <vt:lpstr>4_FinalPowerpoint</vt:lpstr>
      <vt:lpstr>5_FinalPowerpoint</vt:lpstr>
      <vt:lpstr>6_FinalPowerpoint</vt:lpstr>
      <vt:lpstr>3_2003_internal_PPtemp_generic</vt:lpstr>
      <vt:lpstr>8_FinalPowerpoint</vt:lpstr>
      <vt:lpstr>2003_internal_PPtemp_generic</vt:lpstr>
      <vt:lpstr>Bitmap Image</vt:lpstr>
      <vt:lpstr>Equation</vt:lpstr>
      <vt:lpstr>Microsoft Equation 3.0</vt:lpstr>
      <vt:lpstr>TPS65270 peak current mode loop compensation</vt:lpstr>
      <vt:lpstr>Agenda</vt:lpstr>
      <vt:lpstr>TPS65270 introduction in brief</vt:lpstr>
      <vt:lpstr>Peak current mode introduction</vt:lpstr>
      <vt:lpstr>The overall control block diagram implementation</vt:lpstr>
      <vt:lpstr>Buck converter small signal analysis</vt:lpstr>
      <vt:lpstr>Gain functions derivation</vt:lpstr>
      <vt:lpstr>Sampling Hold function analysis</vt:lpstr>
      <vt:lpstr>Sample hold function analysis</vt:lpstr>
      <vt:lpstr>Simplify the sample-hold function</vt:lpstr>
      <vt:lpstr>Verify the model based on TPS65270 PCM(I)</vt:lpstr>
      <vt:lpstr>Verify the model based on TPS65270 model (II)</vt:lpstr>
      <vt:lpstr>Verify the model based on TPS65270 model (III)  Well Matched</vt:lpstr>
      <vt:lpstr>Design example based on TPS65270:</vt:lpstr>
      <vt:lpstr>Design example based on TPS65270: --Type II compensation design</vt:lpstr>
      <vt:lpstr>Design Example based on TPS65270:</vt:lpstr>
      <vt:lpstr>Design example based on TPS65270 </vt:lpstr>
      <vt:lpstr>Design example based on TPS65270:</vt:lpstr>
      <vt:lpstr>Design example based on TPS65270:</vt:lpstr>
      <vt:lpstr>Conclusion</vt:lpstr>
      <vt:lpstr>Slide 21</vt:lpstr>
    </vt:vector>
  </TitlesOfParts>
  <Company>Texas Instruments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Plan</dc:title>
  <dc:creator>TI Employee</dc:creator>
  <cp:lastModifiedBy>a0389207</cp:lastModifiedBy>
  <cp:revision>968</cp:revision>
  <dcterms:created xsi:type="dcterms:W3CDTF">2003-02-17T17:09:00Z</dcterms:created>
  <dcterms:modified xsi:type="dcterms:W3CDTF">2012-08-17T14:25:30Z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0x01010033D3C50BBA84B7479227BBF7787AE26F</vt:lpwstr>
  </property>
</Properties>
</file>