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81" r:id="rId1"/>
  </p:sldMasterIdLst>
  <p:notesMasterIdLst>
    <p:notesMasterId r:id="rId50"/>
  </p:notesMasterIdLst>
  <p:sldIdLst>
    <p:sldId id="1026" r:id="rId2"/>
    <p:sldId id="1055" r:id="rId3"/>
    <p:sldId id="1102" r:id="rId4"/>
    <p:sldId id="1103" r:id="rId5"/>
    <p:sldId id="1056" r:id="rId6"/>
    <p:sldId id="1057" r:id="rId7"/>
    <p:sldId id="1058" r:id="rId8"/>
    <p:sldId id="1059" r:id="rId9"/>
    <p:sldId id="1113" r:id="rId10"/>
    <p:sldId id="1062" r:id="rId11"/>
    <p:sldId id="1063" r:id="rId12"/>
    <p:sldId id="1104" r:id="rId13"/>
    <p:sldId id="1118" r:id="rId14"/>
    <p:sldId id="1105" r:id="rId15"/>
    <p:sldId id="1065" r:id="rId16"/>
    <p:sldId id="1066" r:id="rId17"/>
    <p:sldId id="1064" r:id="rId18"/>
    <p:sldId id="1061" r:id="rId19"/>
    <p:sldId id="1067" r:id="rId20"/>
    <p:sldId id="1106" r:id="rId21"/>
    <p:sldId id="1069" r:id="rId22"/>
    <p:sldId id="1070" r:id="rId23"/>
    <p:sldId id="1114" r:id="rId24"/>
    <p:sldId id="1072" r:id="rId25"/>
    <p:sldId id="1073" r:id="rId26"/>
    <p:sldId id="1115" r:id="rId27"/>
    <p:sldId id="1076" r:id="rId28"/>
    <p:sldId id="1081" r:id="rId29"/>
    <p:sldId id="1084" r:id="rId30"/>
    <p:sldId id="1082" r:id="rId31"/>
    <p:sldId id="1086" r:id="rId32"/>
    <p:sldId id="1083" r:id="rId33"/>
    <p:sldId id="1116" r:id="rId34"/>
    <p:sldId id="1079" r:id="rId35"/>
    <p:sldId id="1078" r:id="rId36"/>
    <p:sldId id="1080" r:id="rId37"/>
    <p:sldId id="1085" r:id="rId38"/>
    <p:sldId id="1089" r:id="rId39"/>
    <p:sldId id="1088" r:id="rId40"/>
    <p:sldId id="1117" r:id="rId41"/>
    <p:sldId id="1109" r:id="rId42"/>
    <p:sldId id="1110" r:id="rId43"/>
    <p:sldId id="1111" r:id="rId44"/>
    <p:sldId id="1107" r:id="rId45"/>
    <p:sldId id="1108" r:id="rId46"/>
    <p:sldId id="1112" r:id="rId47"/>
    <p:sldId id="1053" r:id="rId48"/>
    <p:sldId id="1101" r:id="rId4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00"/>
    <a:srgbClr val="009900"/>
    <a:srgbClr val="FFFFCC"/>
    <a:srgbClr val="00FF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7943" autoAdjust="0"/>
  </p:normalViewPr>
  <p:slideViewPr>
    <p:cSldViewPr snapToGrid="0">
      <p:cViewPr>
        <p:scale>
          <a:sx n="120" d="100"/>
          <a:sy n="120" d="100"/>
        </p:scale>
        <p:origin x="-984" y="0"/>
      </p:cViewPr>
      <p:guideLst>
        <p:guide orient="horz" pos="432"/>
        <p:guide pos="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4C0832-AB05-4C5E-810E-AABC65FA17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86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34B7FB-58B5-4157-BC20-2A8423A1BAA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156" y="697871"/>
            <a:ext cx="4659693" cy="3486150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:  The numbers given for Plated Copper are worst-case values.  Typically, they will lie somewhere between pure copper and these values.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MS PGothic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B5150-2B38-4A80-930B-96DA9CF7DB84}" type="datetime1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93DD3-2DA7-4E24-B033-CA0A5C7EE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1B55B-2CDC-464B-A485-E3D4143EB374}" type="datetime1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AE848-6313-42AA-AE8C-DF8F42AEC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0"/>
            <a:ext cx="2116137" cy="587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0"/>
            <a:ext cx="6199188" cy="587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F3C2A-AFA1-44AD-956D-FD92F73E5FCA}" type="datetime1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897A0-A7EE-4226-846E-4E505C848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C2F5-C516-4B6C-996B-AFED5F53B4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CBBCC-68DC-49EE-B58E-E38AE6341EB1}" type="datetime1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A363C-8B32-451F-B775-1CFC1C795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A68DD-01BE-4013-8F59-51266C1EE659}" type="datetime1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F0D0B-C753-4C73-AC29-C1D00C20F6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B177-CACA-4940-8500-3350F2038A2D}" type="datetime1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CB08C-417A-43C8-AA3A-C33FC9748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ADBC-3E2E-4F89-85D7-DC6EC277B30D}" type="datetime1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5EC18-45B3-4CB2-ADC3-B4C1ED56C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FDE29-0F4D-45AE-89F0-6054DB2EDB20}" type="datetime1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48E9-65C2-4772-8B84-044E2DA36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96686-E782-49F4-BE80-D4EEF32E30BE}" type="datetime1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E4124-2D56-4332-AAAC-886D9A8C9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95E1-5245-467B-8846-EA8B0BB74687}" type="datetime1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B046-22D5-42B2-A246-6AC203792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8C8F4-9B36-493E-92E3-FD0F05A5AB46}" type="datetime1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D758-4877-4299-BE39-634DBADFC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0"/>
            <a:ext cx="8458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5600" y="603885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DC59D0E-2040-4398-A7E9-364C510F017C}" type="datetime1">
              <a:rPr lang="en-US"/>
              <a:pPr>
                <a:defRPr/>
              </a:pPr>
              <a:t>10/4/2013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4675" y="6038850"/>
            <a:ext cx="2895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3885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BE261B1-7DFC-446E-8216-CBDE704F3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52" name="Picture 30" descr="ti_stk_2c_pos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atteryman_new.jpe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" y="6349556"/>
            <a:ext cx="340868" cy="397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62" r:id="rId1"/>
    <p:sldLayoutId id="2147490163" r:id="rId2"/>
    <p:sldLayoutId id="2147490164" r:id="rId3"/>
    <p:sldLayoutId id="2147490165" r:id="rId4"/>
    <p:sldLayoutId id="2147490166" r:id="rId5"/>
    <p:sldLayoutId id="2147490167" r:id="rId6"/>
    <p:sldLayoutId id="2147490168" r:id="rId7"/>
    <p:sldLayoutId id="2147490169" r:id="rId8"/>
    <p:sldLayoutId id="2147490170" r:id="rId9"/>
    <p:sldLayoutId id="2147490171" r:id="rId10"/>
    <p:sldLayoutId id="2147490172" r:id="rId11"/>
    <p:sldLayoutId id="21474910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wmf"/><Relationship Id="rId9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8.png"/><Relationship Id="rId4" Type="http://schemas.openxmlformats.org/officeDocument/2006/relationships/image" Target="../media/image51.wmf"/><Relationship Id="rId9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11" Type="http://schemas.openxmlformats.org/officeDocument/2006/relationships/image" Target="../media/image60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8.png"/><Relationship Id="rId4" Type="http://schemas.openxmlformats.org/officeDocument/2006/relationships/image" Target="../media/image61.wmf"/><Relationship Id="rId9" Type="http://schemas.openxmlformats.org/officeDocument/2006/relationships/image" Target="../media/image6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11" Type="http://schemas.openxmlformats.org/officeDocument/2006/relationships/image" Target="../media/image70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30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78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87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11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png"/><Relationship Id="rId4" Type="http://schemas.openxmlformats.org/officeDocument/2006/relationships/image" Target="../media/image12.wmf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C:\Jobs in Work\Library\misc\wa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0"/>
            <a:ext cx="5732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109" name="Picture 8" descr="ti_logo_powerpoint_1_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10" name="Group 16"/>
          <p:cNvGrpSpPr>
            <a:grpSpLocks/>
          </p:cNvGrpSpPr>
          <p:nvPr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870960" y="2297113"/>
            <a:ext cx="5181599" cy="1470025"/>
          </a:xfrm>
        </p:spPr>
        <p:txBody>
          <a:bodyPr rtlCol="0">
            <a:noAutofit/>
          </a:bodyPr>
          <a:lstStyle/>
          <a:p>
            <a:r>
              <a:rPr lang="en-US" sz="3200" dirty="0"/>
              <a:t>Thermal and Layout considerations for </a:t>
            </a:r>
            <a:br>
              <a:rPr lang="en-US" sz="3200" dirty="0"/>
            </a:br>
            <a:r>
              <a:rPr lang="en-US" sz="3200" dirty="0"/>
              <a:t>Integrated FET chargers</a:t>
            </a:r>
          </a:p>
        </p:txBody>
      </p:sp>
      <p:sp>
        <p:nvSpPr>
          <p:cNvPr id="471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8920" y="4314825"/>
            <a:ext cx="5588000" cy="1804035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Charles Mauney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October 2013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669471"/>
          </a:xfrm>
        </p:spPr>
        <p:txBody>
          <a:bodyPr/>
          <a:lstStyle/>
          <a:p>
            <a:r>
              <a:rPr lang="en-US" dirty="0" smtClean="0"/>
              <a:t>Self Inductance of PWB Traces</a:t>
            </a:r>
          </a:p>
        </p:txBody>
      </p:sp>
      <p:sp>
        <p:nvSpPr>
          <p:cNvPr id="328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7" y="842963"/>
            <a:ext cx="8467725" cy="4692650"/>
          </a:xfrm>
        </p:spPr>
        <p:txBody>
          <a:bodyPr/>
          <a:lstStyle/>
          <a:p>
            <a:r>
              <a:rPr lang="en-US" dirty="0" smtClean="0"/>
              <a:t>Due to the natural logarithmic relationship, large changes in conductor width have minimal impact on inductance</a:t>
            </a:r>
          </a:p>
        </p:txBody>
      </p:sp>
      <p:sp>
        <p:nvSpPr>
          <p:cNvPr id="32838" name="Rectangle 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39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4" name="Group 6"/>
          <p:cNvGraphicFramePr>
            <a:graphicFrameLocks noGrp="1"/>
          </p:cNvGraphicFramePr>
          <p:nvPr>
            <p:ph sz="half" idx="4294967295"/>
          </p:nvPr>
        </p:nvGraphicFramePr>
        <p:xfrm>
          <a:off x="1641475" y="4487863"/>
          <a:ext cx="5410200" cy="1781175"/>
        </p:xfrm>
        <a:graphic>
          <a:graphicData uri="http://schemas.openxmlformats.org/drawingml/2006/table">
            <a:tbl>
              <a:tblPr/>
              <a:tblGrid>
                <a:gridCol w="1657350"/>
                <a:gridCol w="1862138"/>
                <a:gridCol w="1890712"/>
              </a:tblGrid>
              <a:tr h="685800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w_mm (in)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t_mm (in)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Inductance </a:t>
                      </a:r>
                    </a:p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nH/cm (nH/in)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(0.01)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 (0.0028)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(24)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 (0.1)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 (0.0028)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(14)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 (0.5)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 (0.0028)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(6)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62" name="Rectangle 2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63" name="Rectangle 2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64" name="Rectangle 30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65" name="Rectangle 31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2866" name="Group 66"/>
          <p:cNvGrpSpPr>
            <a:grpSpLocks/>
          </p:cNvGrpSpPr>
          <p:nvPr/>
        </p:nvGrpSpPr>
        <p:grpSpPr bwMode="auto">
          <a:xfrm>
            <a:off x="609600" y="2014538"/>
            <a:ext cx="3352800" cy="2862262"/>
            <a:chOff x="384" y="1269"/>
            <a:chExt cx="2112" cy="1803"/>
          </a:xfrm>
        </p:grpSpPr>
        <p:pic>
          <p:nvPicPr>
            <p:cNvPr id="32874" name="Picture 33" descr="4_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69"/>
              <a:ext cx="2112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75" name="Picture 6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00" y="1795"/>
              <a:ext cx="12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867" name="Group 74"/>
          <p:cNvGrpSpPr>
            <a:grpSpLocks/>
          </p:cNvGrpSpPr>
          <p:nvPr/>
        </p:nvGrpSpPr>
        <p:grpSpPr bwMode="auto">
          <a:xfrm>
            <a:off x="4275138" y="1990725"/>
            <a:ext cx="4141787" cy="1987550"/>
            <a:chOff x="2693" y="1254"/>
            <a:chExt cx="2609" cy="1252"/>
          </a:xfrm>
        </p:grpSpPr>
        <p:graphicFrame>
          <p:nvGraphicFramePr>
            <p:cNvPr id="32835" name="Object 67"/>
            <p:cNvGraphicFramePr>
              <a:graphicFrameLocks noChangeAspect="1"/>
            </p:cNvGraphicFramePr>
            <p:nvPr/>
          </p:nvGraphicFramePr>
          <p:xfrm>
            <a:off x="2693" y="1254"/>
            <a:ext cx="2609" cy="1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8" name="Equation" r:id="rId5" imgW="1968480" imgH="939600" progId="Equation.3">
                    <p:embed/>
                  </p:oleObj>
                </mc:Choice>
                <mc:Fallback>
                  <p:oleObj name="Equation" r:id="rId5" imgW="196848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3" y="1254"/>
                          <a:ext cx="2609" cy="1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2868" name="Picture 6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90" y="1339"/>
              <a:ext cx="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69" name="Picture 6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0" y="1471"/>
              <a:ext cx="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70" name="Picture 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9" y="1460"/>
              <a:ext cx="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71" name="Picture 7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3" y="2097"/>
              <a:ext cx="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72" name="Picture 7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24" y="2097"/>
              <a:ext cx="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73" name="Picture 7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5" y="1982"/>
              <a:ext cx="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306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661307"/>
          </a:xfrm>
        </p:spPr>
        <p:txBody>
          <a:bodyPr/>
          <a:lstStyle/>
          <a:p>
            <a:r>
              <a:rPr lang="en-US" dirty="0" smtClean="0"/>
              <a:t>PWB Traces Over Ground Planes</a:t>
            </a:r>
          </a:p>
        </p:txBody>
      </p:sp>
      <p:sp>
        <p:nvSpPr>
          <p:cNvPr id="33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7" y="802142"/>
            <a:ext cx="8467725" cy="4692650"/>
          </a:xfrm>
        </p:spPr>
        <p:txBody>
          <a:bodyPr/>
          <a:lstStyle/>
          <a:p>
            <a:r>
              <a:rPr lang="en-US" dirty="0" smtClean="0"/>
              <a:t>Substantial inductance reduction</a:t>
            </a:r>
          </a:p>
          <a:p>
            <a:r>
              <a:rPr lang="en-US" dirty="0" smtClean="0"/>
              <a:t>Inductance inversely proportional to width</a:t>
            </a:r>
          </a:p>
        </p:txBody>
      </p:sp>
      <p:sp>
        <p:nvSpPr>
          <p:cNvPr id="33803" name="Rectangle 4"/>
          <p:cNvSpPr>
            <a:spLocks noChangeArrowheads="1"/>
          </p:cNvSpPr>
          <p:nvPr/>
        </p:nvSpPr>
        <p:spPr bwMode="auto">
          <a:xfrm>
            <a:off x="4419600" y="39624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hangingPunct="0">
              <a:lnSpc>
                <a:spcPct val="150000"/>
              </a:lnSpc>
              <a:spcBef>
                <a:spcPct val="65000"/>
              </a:spcBef>
              <a:buFontTx/>
              <a:buChar char="•"/>
            </a:pPr>
            <a:endParaRPr lang="en-US"/>
          </a:p>
        </p:txBody>
      </p:sp>
      <p:sp>
        <p:nvSpPr>
          <p:cNvPr id="33804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5934075" y="2209800"/>
          <a:ext cx="237172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3" imgW="965160" imgH="393480" progId="Equation.3">
                  <p:embed/>
                </p:oleObj>
              </mc:Choice>
              <mc:Fallback>
                <p:oleObj name="Equation" r:id="rId3" imgW="965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2209800"/>
                        <a:ext cx="2371725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5921375" y="3382963"/>
          <a:ext cx="22145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5" imgW="901440" imgH="393480" progId="Equation.3">
                  <p:embed/>
                </p:oleObj>
              </mc:Choice>
              <mc:Fallback>
                <p:oleObj name="Equation" r:id="rId5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3382963"/>
                        <a:ext cx="2214563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Group 9"/>
          <p:cNvGraphicFramePr>
            <a:graphicFrameLocks noGrp="1"/>
          </p:cNvGraphicFramePr>
          <p:nvPr>
            <p:ph sz="half" idx="4294967295"/>
          </p:nvPr>
        </p:nvGraphicFramePr>
        <p:xfrm>
          <a:off x="641350" y="4506913"/>
          <a:ext cx="7620000" cy="1735138"/>
        </p:xfrm>
        <a:graphic>
          <a:graphicData uri="http://schemas.openxmlformats.org/drawingml/2006/table">
            <a:tbl>
              <a:tblPr/>
              <a:tblGrid>
                <a:gridCol w="1068388"/>
                <a:gridCol w="939800"/>
                <a:gridCol w="1908175"/>
                <a:gridCol w="979487"/>
                <a:gridCol w="903288"/>
                <a:gridCol w="1820862"/>
              </a:tblGrid>
              <a:tr h="365125">
                <a:tc gridSpan="3"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Metric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763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(mm)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(mm)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Inductance </a:t>
                      </a:r>
                    </a:p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(nH/cm)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(in)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(in)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Inductance</a:t>
                      </a:r>
                    </a:p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(nH/in)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40" name="Picture 43" descr="4_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533400" y="1887538"/>
            <a:ext cx="4800600" cy="2590800"/>
          </a:xfrm>
        </p:spPr>
      </p:pic>
    </p:spTree>
    <p:extLst>
      <p:ext uri="{BB962C8B-B14F-4D97-AF65-F5344CB8AC3E}">
        <p14:creationId xmlns:p14="http://schemas.microsoft.com/office/powerpoint/2010/main" val="33700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65314"/>
            <a:ext cx="8964385" cy="644979"/>
          </a:xfrm>
        </p:spPr>
        <p:txBody>
          <a:bodyPr/>
          <a:lstStyle/>
          <a:p>
            <a:pPr algn="ctr"/>
            <a:r>
              <a:rPr lang="en-US" sz="2600" dirty="0"/>
              <a:t>Leakage Inductance in AC (Pulsed) Circuits Matters – </a:t>
            </a:r>
            <a:r>
              <a:rPr lang="en-US" sz="2600" dirty="0" smtClean="0"/>
              <a:t>How much inductance is in a 3</a:t>
            </a:r>
            <a:r>
              <a:rPr lang="en-US" sz="2600" dirty="0"/>
              <a:t>” </a:t>
            </a:r>
            <a:r>
              <a:rPr lang="en-US" sz="2600" dirty="0" smtClean="0"/>
              <a:t>wire?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04" y="4755832"/>
            <a:ext cx="8467725" cy="1256347"/>
          </a:xfrm>
        </p:spPr>
        <p:txBody>
          <a:bodyPr/>
          <a:lstStyle/>
          <a:p>
            <a:r>
              <a:rPr lang="en-US" dirty="0" smtClean="0"/>
              <a:t>HP 4275A LCR meter – Sample tested at </a:t>
            </a:r>
            <a:r>
              <a:rPr lang="en-US" dirty="0" smtClean="0"/>
              <a:t>1MHz</a:t>
            </a:r>
          </a:p>
          <a:p>
            <a:r>
              <a:rPr lang="en-US" dirty="0" smtClean="0"/>
              <a:t>Shows 79nH for this loop of wire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1498" y="1050456"/>
            <a:ext cx="7872401" cy="3263715"/>
            <a:chOff x="571499" y="2124876"/>
            <a:chExt cx="7872401" cy="3263715"/>
          </a:xfrm>
        </p:grpSpPr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" y="2124876"/>
              <a:ext cx="7872401" cy="3263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632" y="2628229"/>
              <a:ext cx="597354" cy="323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95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61" y="-114300"/>
            <a:ext cx="8458200" cy="628650"/>
          </a:xfrm>
        </p:spPr>
        <p:txBody>
          <a:bodyPr/>
          <a:lstStyle/>
          <a:p>
            <a:r>
              <a:rPr lang="en-US" dirty="0" smtClean="0"/>
              <a:t>Inductance – Think again!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31" y="421824"/>
            <a:ext cx="2758454" cy="262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7" y="487137"/>
            <a:ext cx="2338539" cy="262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73" y="3045280"/>
            <a:ext cx="2474854" cy="263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65" y="3129291"/>
            <a:ext cx="2259690" cy="276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7" y="3188758"/>
            <a:ext cx="2730578" cy="27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31041" y="494121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PCB with copper on bottom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Placed next to loop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4135" y="2416970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PCB with copper on top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Placed next to loop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542826" y="1012371"/>
            <a:ext cx="1698395" cy="13797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576207" y="2573786"/>
            <a:ext cx="906236" cy="332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82266" y="1201827"/>
            <a:ext cx="309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 current in loop generates opposing currents in copper plane to partially cancel inductance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06592" y="5901767"/>
            <a:ext cx="310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Wire loop area reduced; &lt;L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4135" y="5763266"/>
            <a:ext cx="317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Same Loop area with PCB, copper on bottom; &lt;L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9325" y="5908429"/>
            <a:ext cx="317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PCB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 copper on top; &lt;L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759279"/>
          </a:xfrm>
        </p:spPr>
        <p:txBody>
          <a:bodyPr/>
          <a:lstStyle/>
          <a:p>
            <a:r>
              <a:rPr lang="en-US" dirty="0" smtClean="0"/>
              <a:t>Leakage Inductance – 3” Wire </a:t>
            </a:r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0" y="680406"/>
            <a:ext cx="2761797" cy="25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47" y="680406"/>
            <a:ext cx="2603117" cy="25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77" y="680406"/>
            <a:ext cx="2735922" cy="25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2480" y="4525302"/>
            <a:ext cx="907294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dirty="0" smtClean="0"/>
              <a:t>Loop area and length determine inductance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Leakage Inductance (Parasitic) becomes charged with current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When Current is abruptly stopped – Leakage inductance’s voltage flips polarity and discharges energy typically as noise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80" y="3379294"/>
            <a:ext cx="3104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Wire loop twisted – Reversing of current cancels inductance; &lt;L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6615" y="3293624"/>
            <a:ext cx="3178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PCB with copper on bottom added but loop does not produce much of a field to cancel inductance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5018" y="3257273"/>
            <a:ext cx="260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PCB with copper on top helps just a bit.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538843"/>
          </a:xfrm>
        </p:spPr>
        <p:txBody>
          <a:bodyPr/>
          <a:lstStyle/>
          <a:p>
            <a:r>
              <a:rPr lang="en-US" dirty="0" smtClean="0"/>
              <a:t>Sample Capacitance Calculation</a:t>
            </a:r>
          </a:p>
        </p:txBody>
      </p:sp>
      <p:sp>
        <p:nvSpPr>
          <p:cNvPr id="35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0166" y="604158"/>
            <a:ext cx="8467725" cy="109401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Consider two 10 mil traces crossing with 10 mil PWB thickness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600" dirty="0" smtClean="0"/>
              <a:t>Capacitance is additive with multiple connected pads</a:t>
            </a:r>
            <a:endParaRPr lang="en-US" sz="26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35852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5172075" y="2476500"/>
          <a:ext cx="2093913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3" imgW="1002865" imgH="393529" progId="Equation.3">
                  <p:embed/>
                </p:oleObj>
              </mc:Choice>
              <mc:Fallback>
                <p:oleObj name="Equation" r:id="rId3" imgW="100286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476500"/>
                        <a:ext cx="2093913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Rectangle 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5132388" y="3162300"/>
          <a:ext cx="329088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5" imgW="1574640" imgH="482400" progId="Equation.3">
                  <p:embed/>
                </p:oleObj>
              </mc:Choice>
              <mc:Fallback>
                <p:oleObj name="Equation" r:id="rId5" imgW="1574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3162300"/>
                        <a:ext cx="3290887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4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5172075" y="4305300"/>
          <a:ext cx="1695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Equation" r:id="rId7" imgW="812447" imgH="203112" progId="Equation.3">
                  <p:embed/>
                </p:oleObj>
              </mc:Choice>
              <mc:Fallback>
                <p:oleObj name="Equation" r:id="rId7" imgW="8124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4305300"/>
                        <a:ext cx="16954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55" name="Picture 10" descr="4_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9"/>
          <a:srcRect/>
          <a:stretch>
            <a:fillRect/>
          </a:stretch>
        </p:blipFill>
        <p:spPr>
          <a:xfrm>
            <a:off x="795338" y="1657350"/>
            <a:ext cx="3886200" cy="3309938"/>
          </a:xfrm>
        </p:spPr>
      </p:pic>
    </p:spTree>
    <p:extLst>
      <p:ext uri="{BB962C8B-B14F-4D97-AF65-F5344CB8AC3E}">
        <p14:creationId xmlns:p14="http://schemas.microsoft.com/office/powerpoint/2010/main" val="40426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533400" y="7620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1"/>
            <a:ext cx="8458200" cy="762000"/>
          </a:xfrm>
        </p:spPr>
        <p:txBody>
          <a:bodyPr/>
          <a:lstStyle/>
          <a:p>
            <a:r>
              <a:rPr lang="en-US" dirty="0" smtClean="0"/>
              <a:t>Chaos Created by Noise Injection </a:t>
            </a:r>
            <a:r>
              <a:rPr lang="en-US" sz="28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76237" y="762000"/>
            <a:ext cx="8467725" cy="109945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smtClean="0"/>
              <a:t>Ten 0.05 x 0.02 in</a:t>
            </a:r>
            <a:r>
              <a:rPr lang="en-US" b="1" baseline="30000" dirty="0" smtClean="0"/>
              <a:t>2</a:t>
            </a:r>
            <a:r>
              <a:rPr lang="en-US" b="1" dirty="0" smtClean="0"/>
              <a:t> pads in summing junction can increase parasitic capacitance to 2 pF</a:t>
            </a:r>
          </a:p>
        </p:txBody>
      </p:sp>
      <p:pic>
        <p:nvPicPr>
          <p:cNvPr id="36868" name="Picture 5" descr="4_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" y="1873024"/>
            <a:ext cx="8382000" cy="3948112"/>
          </a:xfr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72117" y="5494565"/>
            <a:ext cx="8859611" cy="92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600" b="1" dirty="0" smtClean="0"/>
              <a:t>Keep high impedance node area small and away from switching waveforms – above clean ground</a:t>
            </a:r>
          </a:p>
        </p:txBody>
      </p:sp>
    </p:spTree>
    <p:extLst>
      <p:ext uri="{BB962C8B-B14F-4D97-AF65-F5344CB8AC3E}">
        <p14:creationId xmlns:p14="http://schemas.microsoft.com/office/powerpoint/2010/main" val="24958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6572" y="-155122"/>
            <a:ext cx="8458200" cy="751114"/>
          </a:xfrm>
        </p:spPr>
        <p:txBody>
          <a:bodyPr/>
          <a:lstStyle/>
          <a:p>
            <a:r>
              <a:rPr lang="en-US" dirty="0" smtClean="0"/>
              <a:t>Bypass Capacitor Layout</a:t>
            </a:r>
          </a:p>
        </p:txBody>
      </p:sp>
      <p:pic>
        <p:nvPicPr>
          <p:cNvPr id="34818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269264" y="2497591"/>
            <a:ext cx="2768600" cy="2009775"/>
          </a:xfrm>
        </p:spPr>
      </p:pic>
      <p:pic>
        <p:nvPicPr>
          <p:cNvPr id="34819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218465" y="465364"/>
            <a:ext cx="2528888" cy="1952625"/>
          </a:xfrm>
        </p:spPr>
      </p:pic>
      <p:sp>
        <p:nvSpPr>
          <p:cNvPr id="3482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2822"/>
            <a:ext cx="8173941" cy="54864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Minimize lead inductance 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Short lengths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Minimizes </a:t>
            </a:r>
            <a:r>
              <a:rPr lang="en-US" dirty="0"/>
              <a:t>loop area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Use ground planes where possible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Bring current path across capacitor terminals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Parallel different  capacitor types 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Reduced impedance across a frequency 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dirty="0" smtClean="0"/>
              <a:t>    band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Parallel different ceramic capacitors values </a:t>
            </a:r>
            <a:endParaRPr lang="en-US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and </a:t>
            </a:r>
            <a:r>
              <a:rPr lang="en-US" dirty="0" smtClean="0"/>
              <a:t>sizes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Reduce impedance in the 2-20 MHz frequency range (0.1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F &amp; 0.01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F)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Use </a:t>
            </a:r>
            <a:r>
              <a:rPr lang="en-US" dirty="0" smtClean="0"/>
              <a:t>experienced </a:t>
            </a:r>
            <a:r>
              <a:rPr lang="en-US" dirty="0" smtClean="0"/>
              <a:t>Layout Person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Understands Circuit Operation and Layout concepts.</a:t>
            </a:r>
          </a:p>
        </p:txBody>
      </p:sp>
    </p:spTree>
    <p:extLst>
      <p:ext uri="{BB962C8B-B14F-4D97-AF65-F5344CB8AC3E}">
        <p14:creationId xmlns:p14="http://schemas.microsoft.com/office/powerpoint/2010/main" val="42262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6572" y="-57151"/>
            <a:ext cx="8458200" cy="644979"/>
          </a:xfrm>
        </p:spPr>
        <p:txBody>
          <a:bodyPr/>
          <a:lstStyle/>
          <a:p>
            <a:r>
              <a:rPr lang="en-US" dirty="0" smtClean="0"/>
              <a:t>Capacitors Are Inductive…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704" y="481693"/>
            <a:ext cx="8728982" cy="550564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Above Their Self-Resonant Frequency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600" dirty="0" smtClean="0"/>
              <a:t>Measured ESL correlates well with rule of thumb inductance of 15 nH/inch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4000" dirty="0" smtClean="0"/>
          </a:p>
          <a:p>
            <a:r>
              <a:rPr lang="en-US" sz="2400" dirty="0" smtClean="0"/>
              <a:t>High frequency converters use </a:t>
            </a:r>
            <a:r>
              <a:rPr lang="en-US" sz="2400" dirty="0" smtClean="0"/>
              <a:t>Ceramic caps of different values (10u, 1u, 0.1uF) for low impedance (low inductance) in MHz range.</a:t>
            </a:r>
          </a:p>
        </p:txBody>
      </p:sp>
      <p:pic>
        <p:nvPicPr>
          <p:cNvPr id="31747" name="Picture 4" descr="fig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97529" y="1878467"/>
            <a:ext cx="3798972" cy="3298918"/>
          </a:xfrm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2381250"/>
            <a:ext cx="312738" cy="2397125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258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1"/>
            <a:ext cx="8458200" cy="685800"/>
          </a:xfrm>
        </p:spPr>
        <p:txBody>
          <a:bodyPr/>
          <a:lstStyle/>
          <a:p>
            <a:r>
              <a:rPr lang="en-US" dirty="0" smtClean="0"/>
              <a:t>And Inductors Turn Into Capacitors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1" y="547007"/>
            <a:ext cx="8153400" cy="5674179"/>
          </a:xfrm>
        </p:spPr>
        <p:txBody>
          <a:bodyPr/>
          <a:lstStyle/>
          <a:p>
            <a:r>
              <a:rPr lang="en-US" dirty="0" smtClean="0"/>
              <a:t>Inductive at low frequency</a:t>
            </a:r>
          </a:p>
          <a:p>
            <a:r>
              <a:rPr lang="en-US" dirty="0" smtClean="0"/>
              <a:t>High frequency, distributed capacitance and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r</a:t>
            </a:r>
            <a:r>
              <a:rPr lang="en-US" sz="2800" baseline="-25000" dirty="0" smtClean="0"/>
              <a:t> </a:t>
            </a:r>
            <a:r>
              <a:rPr lang="en-US" dirty="0" smtClean="0"/>
              <a:t>reduction</a:t>
            </a:r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sz="2600" dirty="0" smtClean="0"/>
              <a:t>Maximize inductance by choosing inductor with resonance above “switching edge” frequencies</a:t>
            </a:r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37891" name="Picture 4" descr="4_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7587" y="1888211"/>
            <a:ext cx="3373338" cy="3177731"/>
          </a:xfrm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562" y="1553259"/>
            <a:ext cx="3784821" cy="3384937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69847" y="468084"/>
            <a:ext cx="874153" cy="742951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80480"/>
            <a:ext cx="820738" cy="1890713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extBox 1"/>
          <p:cNvSpPr txBox="1"/>
          <p:nvPr/>
        </p:nvSpPr>
        <p:spPr bwMode="auto">
          <a:xfrm>
            <a:off x="1201584" y="4940469"/>
            <a:ext cx="27590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Wire wound inductor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688083" y="4938953"/>
            <a:ext cx="18646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Chip Inductor</a:t>
            </a:r>
          </a:p>
        </p:txBody>
      </p:sp>
    </p:spTree>
    <p:extLst>
      <p:ext uri="{BB962C8B-B14F-4D97-AF65-F5344CB8AC3E}">
        <p14:creationId xmlns:p14="http://schemas.microsoft.com/office/powerpoint/2010/main" val="26052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556890"/>
          </a:xfrm>
        </p:spPr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9332" y="622097"/>
            <a:ext cx="6757987" cy="56480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Why this </a:t>
            </a:r>
            <a:r>
              <a:rPr lang="en-US" sz="2400" dirty="0" smtClean="0"/>
              <a:t>Topic?</a:t>
            </a:r>
            <a:endParaRPr lang="en-US" sz="24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PCB Electrical Characteristics</a:t>
            </a:r>
          </a:p>
          <a:p>
            <a:r>
              <a:rPr lang="en-US" sz="2400" dirty="0"/>
              <a:t>DC Parasitics (Resistance)</a:t>
            </a:r>
          </a:p>
          <a:p>
            <a:r>
              <a:rPr lang="en-US" sz="2400" dirty="0" smtClean="0"/>
              <a:t>AC Parasitics</a:t>
            </a:r>
          </a:p>
          <a:p>
            <a:r>
              <a:rPr lang="en-US" sz="2400" dirty="0" smtClean="0"/>
              <a:t>Grounds and Grounding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PCB Thermal Characteristics</a:t>
            </a:r>
          </a:p>
          <a:p>
            <a:r>
              <a:rPr lang="en-US" sz="2400" dirty="0" smtClean="0"/>
              <a:t>Conduction Concepts</a:t>
            </a:r>
          </a:p>
          <a:p>
            <a:r>
              <a:rPr lang="en-US" sz="2400" dirty="0" smtClean="0"/>
              <a:t>Convection Concepts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Examples</a:t>
            </a:r>
          </a:p>
          <a:p>
            <a:r>
              <a:rPr lang="en-US" sz="2400" dirty="0" smtClean="0"/>
              <a:t>Common “Poor” Thermal Layouts</a:t>
            </a:r>
          </a:p>
          <a:p>
            <a:r>
              <a:rPr lang="en-US" sz="2400" dirty="0" smtClean="0"/>
              <a:t>Good Thermal Layout</a:t>
            </a:r>
          </a:p>
          <a:p>
            <a:r>
              <a:rPr lang="en-US" sz="2400" dirty="0" smtClean="0"/>
              <a:t>Good Electrical Layout</a:t>
            </a:r>
          </a:p>
          <a:p>
            <a:endParaRPr lang="en-US" sz="2400" dirty="0" smtClean="0"/>
          </a:p>
          <a:p>
            <a:pPr algn="ctr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99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ChangeArrowheads="1"/>
          </p:cNvSpPr>
          <p:nvPr/>
        </p:nvSpPr>
        <p:spPr bwMode="auto">
          <a:xfrm>
            <a:off x="166423" y="18069"/>
            <a:ext cx="85883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ja-JP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Effects of Layout Impedances</a:t>
            </a:r>
            <a:endParaRPr lang="en-US" altLang="ja-JP" sz="2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2237" y="3870325"/>
            <a:ext cx="2744788" cy="2403475"/>
            <a:chOff x="1003300" y="3921125"/>
            <a:chExt cx="2744788" cy="2403475"/>
          </a:xfrm>
        </p:grpSpPr>
        <p:sp>
          <p:nvSpPr>
            <p:cNvPr id="165890" name="Rectangle 3"/>
            <p:cNvSpPr>
              <a:spLocks noChangeArrowheads="1"/>
            </p:cNvSpPr>
            <p:nvPr/>
          </p:nvSpPr>
          <p:spPr bwMode="auto">
            <a:xfrm>
              <a:off x="1003300" y="3921125"/>
              <a:ext cx="2744788" cy="2403475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1" name="Rectangle 4"/>
            <p:cNvSpPr>
              <a:spLocks noChangeArrowheads="1"/>
            </p:cNvSpPr>
            <p:nvPr/>
          </p:nvSpPr>
          <p:spPr bwMode="auto">
            <a:xfrm>
              <a:off x="2724150" y="4135438"/>
              <a:ext cx="339725" cy="8588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2" name="Rectangle 5"/>
            <p:cNvSpPr>
              <a:spLocks noChangeArrowheads="1"/>
            </p:cNvSpPr>
            <p:nvPr/>
          </p:nvSpPr>
          <p:spPr bwMode="auto">
            <a:xfrm>
              <a:off x="1079500" y="4011613"/>
              <a:ext cx="1209675" cy="4270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3" name="Rectangle 6"/>
            <p:cNvSpPr>
              <a:spLocks noChangeArrowheads="1"/>
            </p:cNvSpPr>
            <p:nvPr/>
          </p:nvSpPr>
          <p:spPr bwMode="auto">
            <a:xfrm>
              <a:off x="1079500" y="5095875"/>
              <a:ext cx="1706563" cy="1150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4" name="Oval 7"/>
            <p:cNvSpPr>
              <a:spLocks noChangeArrowheads="1"/>
            </p:cNvSpPr>
            <p:nvPr/>
          </p:nvSpPr>
          <p:spPr bwMode="auto">
            <a:xfrm>
              <a:off x="1987550" y="405606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5" name="Oval 8"/>
            <p:cNvSpPr>
              <a:spLocks noChangeArrowheads="1"/>
            </p:cNvSpPr>
            <p:nvPr/>
          </p:nvSpPr>
          <p:spPr bwMode="auto">
            <a:xfrm>
              <a:off x="1858963" y="405606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6" name="Rectangle 9"/>
            <p:cNvSpPr>
              <a:spLocks noChangeArrowheads="1"/>
            </p:cNvSpPr>
            <p:nvPr/>
          </p:nvSpPr>
          <p:spPr bwMode="auto">
            <a:xfrm>
              <a:off x="1079500" y="4505325"/>
              <a:ext cx="1238250" cy="395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5897" name="Group 10"/>
            <p:cNvGrpSpPr>
              <a:grpSpLocks/>
            </p:cNvGrpSpPr>
            <p:nvPr/>
          </p:nvGrpSpPr>
          <p:grpSpPr bwMode="auto">
            <a:xfrm rot="-5400000">
              <a:off x="2227263" y="3905250"/>
              <a:ext cx="501650" cy="669925"/>
              <a:chOff x="1819" y="987"/>
              <a:chExt cx="316" cy="422"/>
            </a:xfrm>
          </p:grpSpPr>
          <p:sp>
            <p:nvSpPr>
              <p:cNvPr id="166084" name="Rectangle 11"/>
              <p:cNvSpPr>
                <a:spLocks noChangeArrowheads="1"/>
              </p:cNvSpPr>
              <p:nvPr/>
            </p:nvSpPr>
            <p:spPr bwMode="auto">
              <a:xfrm rot="16200000" flipV="1">
                <a:off x="1831" y="1040"/>
                <a:ext cx="292" cy="3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66085" name="Rectangle 12"/>
              <p:cNvSpPr>
                <a:spLocks noChangeArrowheads="1"/>
              </p:cNvSpPr>
              <p:nvPr/>
            </p:nvSpPr>
            <p:spPr bwMode="auto">
              <a:xfrm rot="16200000" flipV="1">
                <a:off x="2051" y="1365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6" name="Rectangle 13"/>
              <p:cNvSpPr>
                <a:spLocks noChangeArrowheads="1"/>
              </p:cNvSpPr>
              <p:nvPr/>
            </p:nvSpPr>
            <p:spPr bwMode="auto">
              <a:xfrm rot="16200000" flipV="1">
                <a:off x="1983" y="1365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7" name="Rectangle 14"/>
              <p:cNvSpPr>
                <a:spLocks noChangeArrowheads="1"/>
              </p:cNvSpPr>
              <p:nvPr/>
            </p:nvSpPr>
            <p:spPr bwMode="auto">
              <a:xfrm rot="16200000" flipV="1">
                <a:off x="1913" y="1365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8" name="Rectangle 15"/>
              <p:cNvSpPr>
                <a:spLocks noChangeArrowheads="1"/>
              </p:cNvSpPr>
              <p:nvPr/>
            </p:nvSpPr>
            <p:spPr bwMode="auto">
              <a:xfrm rot="16200000" flipV="1">
                <a:off x="1844" y="1365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9" name="Rectangle 16"/>
              <p:cNvSpPr>
                <a:spLocks noChangeArrowheads="1"/>
              </p:cNvSpPr>
              <p:nvPr/>
            </p:nvSpPr>
            <p:spPr bwMode="auto">
              <a:xfrm rot="16200000" flipV="1">
                <a:off x="2051" y="1008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0" name="Rectangle 17"/>
              <p:cNvSpPr>
                <a:spLocks noChangeArrowheads="1"/>
              </p:cNvSpPr>
              <p:nvPr/>
            </p:nvSpPr>
            <p:spPr bwMode="auto">
              <a:xfrm rot="16200000" flipV="1">
                <a:off x="1982" y="1008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1" name="Rectangle 18"/>
              <p:cNvSpPr>
                <a:spLocks noChangeArrowheads="1"/>
              </p:cNvSpPr>
              <p:nvPr/>
            </p:nvSpPr>
            <p:spPr bwMode="auto">
              <a:xfrm rot="16200000" flipV="1">
                <a:off x="1912" y="1008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2" name="Rectangle 19"/>
              <p:cNvSpPr>
                <a:spLocks noChangeArrowheads="1"/>
              </p:cNvSpPr>
              <p:nvPr/>
            </p:nvSpPr>
            <p:spPr bwMode="auto">
              <a:xfrm rot="16200000" flipV="1">
                <a:off x="1844" y="1008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3" name="Rectangle 20"/>
              <p:cNvSpPr>
                <a:spLocks noChangeArrowheads="1"/>
              </p:cNvSpPr>
              <p:nvPr/>
            </p:nvSpPr>
            <p:spPr bwMode="auto">
              <a:xfrm rot="16200000" flipV="1">
                <a:off x="1918" y="1172"/>
                <a:ext cx="98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4" name="Rectangle 21"/>
              <p:cNvSpPr>
                <a:spLocks noChangeArrowheads="1"/>
              </p:cNvSpPr>
              <p:nvPr/>
            </p:nvSpPr>
            <p:spPr bwMode="auto">
              <a:xfrm rot="16200000" flipV="1">
                <a:off x="2051" y="1365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5" name="Rectangle 22"/>
              <p:cNvSpPr>
                <a:spLocks noChangeArrowheads="1"/>
              </p:cNvSpPr>
              <p:nvPr/>
            </p:nvSpPr>
            <p:spPr bwMode="auto">
              <a:xfrm rot="16200000" flipV="1">
                <a:off x="1983" y="1365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6" name="Rectangle 23"/>
              <p:cNvSpPr>
                <a:spLocks noChangeArrowheads="1"/>
              </p:cNvSpPr>
              <p:nvPr/>
            </p:nvSpPr>
            <p:spPr bwMode="auto">
              <a:xfrm rot="16200000" flipV="1">
                <a:off x="1913" y="1365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7" name="Rectangle 24"/>
              <p:cNvSpPr>
                <a:spLocks noChangeArrowheads="1"/>
              </p:cNvSpPr>
              <p:nvPr/>
            </p:nvSpPr>
            <p:spPr bwMode="auto">
              <a:xfrm rot="16200000" flipV="1">
                <a:off x="1844" y="1365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8" name="Rectangle 25"/>
              <p:cNvSpPr>
                <a:spLocks noChangeArrowheads="1"/>
              </p:cNvSpPr>
              <p:nvPr/>
            </p:nvSpPr>
            <p:spPr bwMode="auto">
              <a:xfrm rot="16200000" flipV="1">
                <a:off x="2051" y="1008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9" name="Rectangle 26"/>
              <p:cNvSpPr>
                <a:spLocks noChangeArrowheads="1"/>
              </p:cNvSpPr>
              <p:nvPr/>
            </p:nvSpPr>
            <p:spPr bwMode="auto">
              <a:xfrm rot="16200000" flipV="1">
                <a:off x="1982" y="1008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0" name="Rectangle 27"/>
              <p:cNvSpPr>
                <a:spLocks noChangeArrowheads="1"/>
              </p:cNvSpPr>
              <p:nvPr/>
            </p:nvSpPr>
            <p:spPr bwMode="auto">
              <a:xfrm rot="16200000" flipV="1">
                <a:off x="1912" y="1008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1" name="Rectangle 28"/>
              <p:cNvSpPr>
                <a:spLocks noChangeArrowheads="1"/>
              </p:cNvSpPr>
              <p:nvPr/>
            </p:nvSpPr>
            <p:spPr bwMode="auto">
              <a:xfrm rot="16200000" flipV="1">
                <a:off x="1844" y="1008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2" name="Rectangle 29"/>
              <p:cNvSpPr>
                <a:spLocks noChangeArrowheads="1"/>
              </p:cNvSpPr>
              <p:nvPr/>
            </p:nvSpPr>
            <p:spPr bwMode="auto">
              <a:xfrm rot="16200000" flipV="1">
                <a:off x="1918" y="1172"/>
                <a:ext cx="98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3" name="Oval 30"/>
              <p:cNvSpPr>
                <a:spLocks noChangeArrowheads="1"/>
              </p:cNvSpPr>
              <p:nvPr/>
            </p:nvSpPr>
            <p:spPr bwMode="auto">
              <a:xfrm>
                <a:off x="1849" y="12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5898" name="Group 31"/>
            <p:cNvGrpSpPr>
              <a:grpSpLocks/>
            </p:cNvGrpSpPr>
            <p:nvPr/>
          </p:nvGrpSpPr>
          <p:grpSpPr bwMode="auto">
            <a:xfrm rot="5400000">
              <a:off x="2228851" y="4457700"/>
              <a:ext cx="501650" cy="669925"/>
              <a:chOff x="1819" y="987"/>
              <a:chExt cx="316" cy="422"/>
            </a:xfrm>
          </p:grpSpPr>
          <p:sp>
            <p:nvSpPr>
              <p:cNvPr id="166064" name="Rectangle 32"/>
              <p:cNvSpPr>
                <a:spLocks noChangeArrowheads="1"/>
              </p:cNvSpPr>
              <p:nvPr/>
            </p:nvSpPr>
            <p:spPr bwMode="auto">
              <a:xfrm rot="16200000" flipV="1">
                <a:off x="1831" y="1040"/>
                <a:ext cx="292" cy="3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5" name="Rectangle 33"/>
              <p:cNvSpPr>
                <a:spLocks noChangeArrowheads="1"/>
              </p:cNvSpPr>
              <p:nvPr/>
            </p:nvSpPr>
            <p:spPr bwMode="auto">
              <a:xfrm rot="16200000" flipV="1">
                <a:off x="2051" y="1365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6" name="Rectangle 34"/>
              <p:cNvSpPr>
                <a:spLocks noChangeArrowheads="1"/>
              </p:cNvSpPr>
              <p:nvPr/>
            </p:nvSpPr>
            <p:spPr bwMode="auto">
              <a:xfrm rot="16200000" flipV="1">
                <a:off x="1983" y="1365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7" name="Rectangle 35"/>
              <p:cNvSpPr>
                <a:spLocks noChangeArrowheads="1"/>
              </p:cNvSpPr>
              <p:nvPr/>
            </p:nvSpPr>
            <p:spPr bwMode="auto">
              <a:xfrm rot="16200000" flipV="1">
                <a:off x="1913" y="1365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8" name="Rectangle 36"/>
              <p:cNvSpPr>
                <a:spLocks noChangeArrowheads="1"/>
              </p:cNvSpPr>
              <p:nvPr/>
            </p:nvSpPr>
            <p:spPr bwMode="auto">
              <a:xfrm rot="16200000" flipV="1">
                <a:off x="1844" y="1365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9" name="Rectangle 37"/>
              <p:cNvSpPr>
                <a:spLocks noChangeArrowheads="1"/>
              </p:cNvSpPr>
              <p:nvPr/>
            </p:nvSpPr>
            <p:spPr bwMode="auto">
              <a:xfrm rot="16200000" flipV="1">
                <a:off x="2051" y="1008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0" name="Rectangle 38"/>
              <p:cNvSpPr>
                <a:spLocks noChangeArrowheads="1"/>
              </p:cNvSpPr>
              <p:nvPr/>
            </p:nvSpPr>
            <p:spPr bwMode="auto">
              <a:xfrm rot="16200000" flipV="1">
                <a:off x="1982" y="1008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1" name="Rectangle 39"/>
              <p:cNvSpPr>
                <a:spLocks noChangeArrowheads="1"/>
              </p:cNvSpPr>
              <p:nvPr/>
            </p:nvSpPr>
            <p:spPr bwMode="auto">
              <a:xfrm rot="16200000" flipV="1">
                <a:off x="1912" y="1008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2" name="Rectangle 40"/>
              <p:cNvSpPr>
                <a:spLocks noChangeArrowheads="1"/>
              </p:cNvSpPr>
              <p:nvPr/>
            </p:nvSpPr>
            <p:spPr bwMode="auto">
              <a:xfrm rot="16200000" flipV="1">
                <a:off x="1844" y="1008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3" name="Rectangle 41"/>
              <p:cNvSpPr>
                <a:spLocks noChangeArrowheads="1"/>
              </p:cNvSpPr>
              <p:nvPr/>
            </p:nvSpPr>
            <p:spPr bwMode="auto">
              <a:xfrm rot="16200000" flipV="1">
                <a:off x="1918" y="1172"/>
                <a:ext cx="98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4" name="Rectangle 42"/>
              <p:cNvSpPr>
                <a:spLocks noChangeArrowheads="1"/>
              </p:cNvSpPr>
              <p:nvPr/>
            </p:nvSpPr>
            <p:spPr bwMode="auto">
              <a:xfrm rot="16200000" flipV="1">
                <a:off x="2051" y="1365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5" name="Rectangle 43"/>
              <p:cNvSpPr>
                <a:spLocks noChangeArrowheads="1"/>
              </p:cNvSpPr>
              <p:nvPr/>
            </p:nvSpPr>
            <p:spPr bwMode="auto">
              <a:xfrm rot="16200000" flipV="1">
                <a:off x="1983" y="1365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6" name="Rectangle 44"/>
              <p:cNvSpPr>
                <a:spLocks noChangeArrowheads="1"/>
              </p:cNvSpPr>
              <p:nvPr/>
            </p:nvSpPr>
            <p:spPr bwMode="auto">
              <a:xfrm rot="16200000" flipV="1">
                <a:off x="1913" y="1365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7" name="Rectangle 45"/>
              <p:cNvSpPr>
                <a:spLocks noChangeArrowheads="1"/>
              </p:cNvSpPr>
              <p:nvPr/>
            </p:nvSpPr>
            <p:spPr bwMode="auto">
              <a:xfrm rot="16200000" flipV="1">
                <a:off x="1844" y="1365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8" name="Rectangle 46"/>
              <p:cNvSpPr>
                <a:spLocks noChangeArrowheads="1"/>
              </p:cNvSpPr>
              <p:nvPr/>
            </p:nvSpPr>
            <p:spPr bwMode="auto">
              <a:xfrm rot="16200000" flipV="1">
                <a:off x="2051" y="1008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9" name="Rectangle 47"/>
              <p:cNvSpPr>
                <a:spLocks noChangeArrowheads="1"/>
              </p:cNvSpPr>
              <p:nvPr/>
            </p:nvSpPr>
            <p:spPr bwMode="auto">
              <a:xfrm rot="16200000" flipV="1">
                <a:off x="1982" y="1008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0" name="Rectangle 48"/>
              <p:cNvSpPr>
                <a:spLocks noChangeArrowheads="1"/>
              </p:cNvSpPr>
              <p:nvPr/>
            </p:nvSpPr>
            <p:spPr bwMode="auto">
              <a:xfrm rot="16200000" flipV="1">
                <a:off x="1912" y="1008"/>
                <a:ext cx="65" cy="24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1" name="Rectangle 49"/>
              <p:cNvSpPr>
                <a:spLocks noChangeArrowheads="1"/>
              </p:cNvSpPr>
              <p:nvPr/>
            </p:nvSpPr>
            <p:spPr bwMode="auto">
              <a:xfrm rot="16200000" flipV="1">
                <a:off x="1844" y="1008"/>
                <a:ext cx="65" cy="2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2" name="Rectangle 50"/>
              <p:cNvSpPr>
                <a:spLocks noChangeArrowheads="1"/>
              </p:cNvSpPr>
              <p:nvPr/>
            </p:nvSpPr>
            <p:spPr bwMode="auto">
              <a:xfrm rot="16200000" flipV="1">
                <a:off x="1918" y="1172"/>
                <a:ext cx="98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3" name="Oval 51"/>
              <p:cNvSpPr>
                <a:spLocks noChangeArrowheads="1"/>
              </p:cNvSpPr>
              <p:nvPr/>
            </p:nvSpPr>
            <p:spPr bwMode="auto">
              <a:xfrm>
                <a:off x="1849" y="128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5899" name="Group 52"/>
            <p:cNvGrpSpPr>
              <a:grpSpLocks/>
            </p:cNvGrpSpPr>
            <p:nvPr/>
          </p:nvGrpSpPr>
          <p:grpSpPr bwMode="auto">
            <a:xfrm>
              <a:off x="1782763" y="4168775"/>
              <a:ext cx="304800" cy="458788"/>
              <a:chOff x="3230" y="442"/>
              <a:chExt cx="432" cy="1153"/>
            </a:xfrm>
          </p:grpSpPr>
          <p:sp>
            <p:nvSpPr>
              <p:cNvPr id="166061" name="Rectangle 53"/>
              <p:cNvSpPr>
                <a:spLocks noChangeArrowheads="1"/>
              </p:cNvSpPr>
              <p:nvPr/>
            </p:nvSpPr>
            <p:spPr bwMode="auto">
              <a:xfrm rot="5400000">
                <a:off x="2870" y="803"/>
                <a:ext cx="1152" cy="4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2" name="Rectangle 54"/>
              <p:cNvSpPr>
                <a:spLocks noChangeArrowheads="1"/>
              </p:cNvSpPr>
              <p:nvPr/>
            </p:nvSpPr>
            <p:spPr bwMode="auto">
              <a:xfrm rot="5400000">
                <a:off x="3337" y="1342"/>
                <a:ext cx="21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3" name="Rectangle 55"/>
              <p:cNvSpPr>
                <a:spLocks noChangeArrowheads="1"/>
              </p:cNvSpPr>
              <p:nvPr/>
            </p:nvSpPr>
            <p:spPr bwMode="auto">
              <a:xfrm rot="5400000">
                <a:off x="3337" y="406"/>
                <a:ext cx="21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900" name="Rectangle 56"/>
            <p:cNvSpPr>
              <a:spLocks noChangeArrowheads="1"/>
            </p:cNvSpPr>
            <p:nvPr/>
          </p:nvSpPr>
          <p:spPr bwMode="auto">
            <a:xfrm>
              <a:off x="2314575" y="4165600"/>
              <a:ext cx="26670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Q</a:t>
              </a:r>
              <a:r>
                <a:rPr lang="en-US" sz="1600" b="1" baseline="-10000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65901" name="Rectangle 57"/>
            <p:cNvSpPr>
              <a:spLocks noChangeArrowheads="1"/>
            </p:cNvSpPr>
            <p:nvPr/>
          </p:nvSpPr>
          <p:spPr bwMode="auto">
            <a:xfrm>
              <a:off x="2333625" y="4659313"/>
              <a:ext cx="252413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Q</a:t>
              </a:r>
              <a:r>
                <a:rPr lang="en-US" sz="1600" b="1" baseline="-1000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65902" name="Oval 58"/>
            <p:cNvSpPr>
              <a:spLocks noChangeArrowheads="1"/>
            </p:cNvSpPr>
            <p:nvPr/>
          </p:nvSpPr>
          <p:spPr bwMode="auto">
            <a:xfrm>
              <a:off x="2017713" y="4668838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3" name="Oval 59"/>
            <p:cNvSpPr>
              <a:spLocks noChangeArrowheads="1"/>
            </p:cNvSpPr>
            <p:nvPr/>
          </p:nvSpPr>
          <p:spPr bwMode="auto">
            <a:xfrm>
              <a:off x="1893888" y="46704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4" name="Oval 60"/>
            <p:cNvSpPr>
              <a:spLocks noChangeArrowheads="1"/>
            </p:cNvSpPr>
            <p:nvPr/>
          </p:nvSpPr>
          <p:spPr bwMode="auto">
            <a:xfrm>
              <a:off x="1768475" y="4675188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5" name="Oval 61"/>
            <p:cNvSpPr>
              <a:spLocks noChangeArrowheads="1"/>
            </p:cNvSpPr>
            <p:nvPr/>
          </p:nvSpPr>
          <p:spPr bwMode="auto">
            <a:xfrm>
              <a:off x="1725613" y="40544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6" name="Rectangle 62"/>
            <p:cNvSpPr>
              <a:spLocks noChangeArrowheads="1"/>
            </p:cNvSpPr>
            <p:nvPr/>
          </p:nvSpPr>
          <p:spPr bwMode="auto">
            <a:xfrm>
              <a:off x="1784350" y="4195763"/>
              <a:ext cx="301625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C</a:t>
              </a:r>
              <a:r>
                <a:rPr lang="en-US" sz="1600" b="1" baseline="-10000">
                  <a:latin typeface="Times New Roman" pitchFamily="18" charset="0"/>
                </a:rPr>
                <a:t>IN</a:t>
              </a:r>
            </a:p>
          </p:txBody>
        </p:sp>
        <p:sp>
          <p:nvSpPr>
            <p:cNvPr id="165907" name="Rectangle 63"/>
            <p:cNvSpPr>
              <a:spLocks noChangeArrowheads="1"/>
            </p:cNvSpPr>
            <p:nvPr/>
          </p:nvSpPr>
          <p:spPr bwMode="auto">
            <a:xfrm>
              <a:off x="1155700" y="3937000"/>
              <a:ext cx="417513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V</a:t>
              </a:r>
              <a:r>
                <a:rPr lang="en-US" sz="1600" b="1" baseline="-10000">
                  <a:latin typeface="Times New Roman" pitchFamily="18" charset="0"/>
                </a:rPr>
                <a:t>IN</a:t>
              </a:r>
              <a:r>
                <a:rPr lang="en-US" sz="16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908" name="Rectangle 64"/>
            <p:cNvSpPr>
              <a:spLocks noChangeArrowheads="1"/>
            </p:cNvSpPr>
            <p:nvPr/>
          </p:nvSpPr>
          <p:spPr bwMode="auto">
            <a:xfrm>
              <a:off x="1155700" y="4538663"/>
              <a:ext cx="369888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V</a:t>
              </a:r>
              <a:r>
                <a:rPr lang="en-US" sz="1600" b="1" baseline="-10000">
                  <a:latin typeface="Times New Roman" pitchFamily="18" charset="0"/>
                </a:rPr>
                <a:t>IN</a:t>
              </a:r>
              <a:r>
                <a:rPr lang="en-US" sz="1600" b="1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65909" name="Oval 65"/>
            <p:cNvSpPr>
              <a:spLocks noChangeArrowheads="1"/>
            </p:cNvSpPr>
            <p:nvPr/>
          </p:nvSpPr>
          <p:spPr bwMode="auto">
            <a:xfrm>
              <a:off x="2278063" y="5119688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0" name="Oval 66"/>
            <p:cNvSpPr>
              <a:spLocks noChangeArrowheads="1"/>
            </p:cNvSpPr>
            <p:nvPr/>
          </p:nvSpPr>
          <p:spPr bwMode="auto">
            <a:xfrm>
              <a:off x="2279650" y="5233988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1" name="Rectangle 67"/>
            <p:cNvSpPr>
              <a:spLocks noChangeArrowheads="1"/>
            </p:cNvSpPr>
            <p:nvPr/>
          </p:nvSpPr>
          <p:spPr bwMode="auto">
            <a:xfrm>
              <a:off x="3044825" y="5519738"/>
              <a:ext cx="612775" cy="7302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2" name="Oval 68"/>
            <p:cNvSpPr>
              <a:spLocks noChangeArrowheads="1"/>
            </p:cNvSpPr>
            <p:nvPr/>
          </p:nvSpPr>
          <p:spPr bwMode="auto">
            <a:xfrm>
              <a:off x="2276475" y="5348288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3" name="Rectangle 69"/>
            <p:cNvSpPr>
              <a:spLocks noChangeArrowheads="1"/>
            </p:cNvSpPr>
            <p:nvPr/>
          </p:nvSpPr>
          <p:spPr bwMode="auto">
            <a:xfrm>
              <a:off x="3140075" y="4303713"/>
              <a:ext cx="515938" cy="1139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5914" name="Group 70"/>
            <p:cNvGrpSpPr>
              <a:grpSpLocks/>
            </p:cNvGrpSpPr>
            <p:nvPr/>
          </p:nvGrpSpPr>
          <p:grpSpPr bwMode="auto">
            <a:xfrm>
              <a:off x="2867025" y="4149725"/>
              <a:ext cx="739775" cy="762000"/>
              <a:chOff x="2942" y="2315"/>
              <a:chExt cx="840" cy="790"/>
            </a:xfrm>
          </p:grpSpPr>
          <p:sp>
            <p:nvSpPr>
              <p:cNvPr id="166058" name="Rectangle 71"/>
              <p:cNvSpPr>
                <a:spLocks noChangeArrowheads="1"/>
              </p:cNvSpPr>
              <p:nvPr/>
            </p:nvSpPr>
            <p:spPr bwMode="auto">
              <a:xfrm>
                <a:off x="2942" y="2315"/>
                <a:ext cx="840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9" name="Rectangle 72"/>
              <p:cNvSpPr>
                <a:spLocks noChangeArrowheads="1"/>
              </p:cNvSpPr>
              <p:nvPr/>
            </p:nvSpPr>
            <p:spPr bwMode="auto">
              <a:xfrm>
                <a:off x="3629" y="2581"/>
                <a:ext cx="144" cy="21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0" name="Rectangle 73"/>
              <p:cNvSpPr>
                <a:spLocks noChangeArrowheads="1"/>
              </p:cNvSpPr>
              <p:nvPr/>
            </p:nvSpPr>
            <p:spPr bwMode="auto">
              <a:xfrm>
                <a:off x="2951" y="2588"/>
                <a:ext cx="144" cy="21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915" name="Text Box 74"/>
            <p:cNvSpPr txBox="1">
              <a:spLocks noChangeArrowheads="1"/>
            </p:cNvSpPr>
            <p:nvPr/>
          </p:nvSpPr>
          <p:spPr bwMode="auto">
            <a:xfrm>
              <a:off x="3090863" y="4259263"/>
              <a:ext cx="3190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L</a:t>
              </a:r>
            </a:p>
          </p:txBody>
        </p:sp>
        <p:grpSp>
          <p:nvGrpSpPr>
            <p:cNvPr id="165916" name="Group 75"/>
            <p:cNvGrpSpPr>
              <a:grpSpLocks/>
            </p:cNvGrpSpPr>
            <p:nvPr/>
          </p:nvGrpSpPr>
          <p:grpSpPr bwMode="auto">
            <a:xfrm>
              <a:off x="3405188" y="5221288"/>
              <a:ext cx="252412" cy="458787"/>
              <a:chOff x="3230" y="442"/>
              <a:chExt cx="432" cy="1153"/>
            </a:xfrm>
          </p:grpSpPr>
          <p:sp>
            <p:nvSpPr>
              <p:cNvPr id="166055" name="Rectangle 76"/>
              <p:cNvSpPr>
                <a:spLocks noChangeArrowheads="1"/>
              </p:cNvSpPr>
              <p:nvPr/>
            </p:nvSpPr>
            <p:spPr bwMode="auto">
              <a:xfrm rot="5400000">
                <a:off x="2870" y="803"/>
                <a:ext cx="1152" cy="4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6" name="Rectangle 77"/>
              <p:cNvSpPr>
                <a:spLocks noChangeArrowheads="1"/>
              </p:cNvSpPr>
              <p:nvPr/>
            </p:nvSpPr>
            <p:spPr bwMode="auto">
              <a:xfrm rot="5400000">
                <a:off x="3337" y="1342"/>
                <a:ext cx="21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7" name="Rectangle 78"/>
              <p:cNvSpPr>
                <a:spLocks noChangeArrowheads="1"/>
              </p:cNvSpPr>
              <p:nvPr/>
            </p:nvSpPr>
            <p:spPr bwMode="auto">
              <a:xfrm rot="5400000">
                <a:off x="3337" y="406"/>
                <a:ext cx="21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917" name="Rectangle 79"/>
            <p:cNvSpPr>
              <a:spLocks noChangeArrowheads="1"/>
            </p:cNvSpPr>
            <p:nvPr/>
          </p:nvSpPr>
          <p:spPr bwMode="auto">
            <a:xfrm>
              <a:off x="3413125" y="5267325"/>
              <a:ext cx="223838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R</a:t>
              </a:r>
              <a:r>
                <a:rPr lang="en-US" sz="1600" b="1" baseline="-100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65918" name="Rectangle 80"/>
            <p:cNvSpPr>
              <a:spLocks noChangeArrowheads="1"/>
            </p:cNvSpPr>
            <p:nvPr/>
          </p:nvSpPr>
          <p:spPr bwMode="auto">
            <a:xfrm>
              <a:off x="1079500" y="4840288"/>
              <a:ext cx="912813" cy="3873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9" name="Rectangle 81"/>
            <p:cNvSpPr>
              <a:spLocks noChangeArrowheads="1"/>
            </p:cNvSpPr>
            <p:nvPr/>
          </p:nvSpPr>
          <p:spPr bwMode="auto">
            <a:xfrm>
              <a:off x="2222500" y="5880100"/>
              <a:ext cx="517525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V</a:t>
              </a:r>
              <a:r>
                <a:rPr lang="en-US" sz="1600" b="1" baseline="-10000">
                  <a:latin typeface="Times New Roman" pitchFamily="18" charset="0"/>
                </a:rPr>
                <a:t>OUT</a:t>
              </a:r>
              <a:r>
                <a:rPr lang="en-US" sz="1600" b="1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65920" name="Rectangle 82"/>
            <p:cNvSpPr>
              <a:spLocks noChangeArrowheads="1"/>
            </p:cNvSpPr>
            <p:nvPr/>
          </p:nvSpPr>
          <p:spPr bwMode="auto">
            <a:xfrm>
              <a:off x="3063875" y="5927725"/>
              <a:ext cx="5651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V</a:t>
              </a:r>
              <a:r>
                <a:rPr lang="en-US" sz="1600" b="1" baseline="-10000">
                  <a:latin typeface="Times New Roman" pitchFamily="18" charset="0"/>
                </a:rPr>
                <a:t>OUT</a:t>
              </a:r>
              <a:r>
                <a:rPr lang="en-US" sz="1600" b="1">
                  <a:latin typeface="Times New Roman" pitchFamily="18" charset="0"/>
                </a:rPr>
                <a:t>+</a:t>
              </a:r>
            </a:p>
          </p:txBody>
        </p:sp>
        <p:grpSp>
          <p:nvGrpSpPr>
            <p:cNvPr id="165961" name="Group 149"/>
            <p:cNvGrpSpPr>
              <a:grpSpLocks/>
            </p:cNvGrpSpPr>
            <p:nvPr/>
          </p:nvGrpSpPr>
          <p:grpSpPr bwMode="auto">
            <a:xfrm rot="5400000">
              <a:off x="2732881" y="4807744"/>
              <a:ext cx="347663" cy="923925"/>
              <a:chOff x="3230" y="442"/>
              <a:chExt cx="432" cy="1153"/>
            </a:xfrm>
          </p:grpSpPr>
          <p:sp>
            <p:nvSpPr>
              <p:cNvPr id="166032" name="Rectangle 150"/>
              <p:cNvSpPr>
                <a:spLocks noChangeArrowheads="1"/>
              </p:cNvSpPr>
              <p:nvPr/>
            </p:nvSpPr>
            <p:spPr bwMode="auto">
              <a:xfrm rot="5400000">
                <a:off x="2870" y="803"/>
                <a:ext cx="1152" cy="4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3" name="Rectangle 151"/>
              <p:cNvSpPr>
                <a:spLocks noChangeArrowheads="1"/>
              </p:cNvSpPr>
              <p:nvPr/>
            </p:nvSpPr>
            <p:spPr bwMode="auto">
              <a:xfrm rot="5400000">
                <a:off x="3337" y="1342"/>
                <a:ext cx="21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4" name="Rectangle 152"/>
              <p:cNvSpPr>
                <a:spLocks noChangeArrowheads="1"/>
              </p:cNvSpPr>
              <p:nvPr/>
            </p:nvSpPr>
            <p:spPr bwMode="auto">
              <a:xfrm rot="5400000">
                <a:off x="3337" y="406"/>
                <a:ext cx="21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962" name="Rectangle 153"/>
            <p:cNvSpPr>
              <a:spLocks noChangeArrowheads="1"/>
            </p:cNvSpPr>
            <p:nvPr/>
          </p:nvSpPr>
          <p:spPr bwMode="auto">
            <a:xfrm>
              <a:off x="2636838" y="5072063"/>
              <a:ext cx="519112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C</a:t>
              </a:r>
              <a:r>
                <a:rPr lang="en-US" sz="1600" b="1" baseline="-10000">
                  <a:latin typeface="Times New Roman" pitchFamily="18" charset="0"/>
                </a:rPr>
                <a:t>OUT1</a:t>
              </a:r>
            </a:p>
          </p:txBody>
        </p:sp>
        <p:grpSp>
          <p:nvGrpSpPr>
            <p:cNvPr id="165963" name="Group 154"/>
            <p:cNvGrpSpPr>
              <a:grpSpLocks/>
            </p:cNvGrpSpPr>
            <p:nvPr/>
          </p:nvGrpSpPr>
          <p:grpSpPr bwMode="auto">
            <a:xfrm rot="5400000">
              <a:off x="2732881" y="5233194"/>
              <a:ext cx="347663" cy="923925"/>
              <a:chOff x="3230" y="442"/>
              <a:chExt cx="432" cy="1153"/>
            </a:xfrm>
          </p:grpSpPr>
          <p:sp>
            <p:nvSpPr>
              <p:cNvPr id="166029" name="Rectangle 155"/>
              <p:cNvSpPr>
                <a:spLocks noChangeArrowheads="1"/>
              </p:cNvSpPr>
              <p:nvPr/>
            </p:nvSpPr>
            <p:spPr bwMode="auto">
              <a:xfrm rot="5400000">
                <a:off x="2870" y="803"/>
                <a:ext cx="1152" cy="4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0" name="Rectangle 156"/>
              <p:cNvSpPr>
                <a:spLocks noChangeArrowheads="1"/>
              </p:cNvSpPr>
              <p:nvPr/>
            </p:nvSpPr>
            <p:spPr bwMode="auto">
              <a:xfrm rot="5400000">
                <a:off x="3337" y="1342"/>
                <a:ext cx="21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1" name="Rectangle 157"/>
              <p:cNvSpPr>
                <a:spLocks noChangeArrowheads="1"/>
              </p:cNvSpPr>
              <p:nvPr/>
            </p:nvSpPr>
            <p:spPr bwMode="auto">
              <a:xfrm rot="5400000">
                <a:off x="3337" y="406"/>
                <a:ext cx="21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964" name="Rectangle 158"/>
            <p:cNvSpPr>
              <a:spLocks noChangeArrowheads="1"/>
            </p:cNvSpPr>
            <p:nvPr/>
          </p:nvSpPr>
          <p:spPr bwMode="auto">
            <a:xfrm>
              <a:off x="2638425" y="5510213"/>
              <a:ext cx="519113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C</a:t>
              </a:r>
              <a:r>
                <a:rPr lang="en-US" sz="1600" b="1" baseline="-10000">
                  <a:latin typeface="Times New Roman" pitchFamily="18" charset="0"/>
                </a:rPr>
                <a:t>OUT2</a:t>
              </a:r>
            </a:p>
          </p:txBody>
        </p:sp>
        <p:sp>
          <p:nvSpPr>
            <p:cNvPr id="165965" name="Oval 159"/>
            <p:cNvSpPr>
              <a:spLocks noChangeArrowheads="1"/>
            </p:cNvSpPr>
            <p:nvPr/>
          </p:nvSpPr>
          <p:spPr bwMode="auto">
            <a:xfrm>
              <a:off x="2281238" y="55483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66" name="Oval 160"/>
            <p:cNvSpPr>
              <a:spLocks noChangeArrowheads="1"/>
            </p:cNvSpPr>
            <p:nvPr/>
          </p:nvSpPr>
          <p:spPr bwMode="auto">
            <a:xfrm>
              <a:off x="2282825" y="566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67" name="Oval 161"/>
            <p:cNvSpPr>
              <a:spLocks noChangeArrowheads="1"/>
            </p:cNvSpPr>
            <p:nvPr/>
          </p:nvSpPr>
          <p:spPr bwMode="auto">
            <a:xfrm>
              <a:off x="2279650" y="57769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30" name="Text Box 170"/>
          <p:cNvSpPr txBox="1">
            <a:spLocks noChangeArrowheads="1"/>
          </p:cNvSpPr>
          <p:nvPr/>
        </p:nvSpPr>
        <p:spPr bwMode="auto">
          <a:xfrm>
            <a:off x="3601203" y="3986275"/>
            <a:ext cx="5424662" cy="249299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  <a:ea typeface="MS PGothic" charset="-128"/>
              </a:rPr>
              <a:t> Good ground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  <a:ea typeface="MS PGothic" charset="-128"/>
              </a:rPr>
              <a:t>plane</a:t>
            </a:r>
          </a:p>
          <a:p>
            <a:pPr marL="342900" indent="-342900" algn="l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  <a:ea typeface="MS PGothic" charset="-128"/>
              </a:rPr>
              <a:t>Small 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  <a:ea typeface="MS PGothic" charset="-128"/>
              </a:rPr>
              <a:t>high frequency current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  <a:ea typeface="MS PGothic" charset="-128"/>
              </a:rPr>
              <a:t>loop</a:t>
            </a:r>
          </a:p>
          <a:p>
            <a:pPr marL="342900" indent="-342900" algn="l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  <a:ea typeface="MS PGothic" charset="-128"/>
              </a:rPr>
              <a:t>Parasitics, L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 Narrow" pitchFamily="34" charset="0"/>
                <a:ea typeface="MS PGothic" charset="-128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  <a:ea typeface="MS PGothic" charset="-128"/>
              </a:rPr>
              <a:t>, are reduce with integrated FETS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  <a:ea typeface="MS PGothic" charset="-128"/>
              </a:rPr>
              <a:t> </a:t>
            </a:r>
            <a:endParaRPr lang="en-US" sz="2400" b="1" dirty="0">
              <a:solidFill>
                <a:schemeClr val="tx1"/>
              </a:solidFill>
              <a:latin typeface="Arial Narrow" pitchFamily="34" charset="0"/>
              <a:ea typeface="MS PGothic" charset="-128"/>
            </a:endParaRPr>
          </a:p>
          <a:p>
            <a:pPr marL="342900" indent="-342900" algn="l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  <a:ea typeface="MS PGothic" charset="-128"/>
              </a:rPr>
              <a:t> Small area for high dv/</a:t>
            </a:r>
            <a:r>
              <a:rPr lang="en-US" sz="2400" b="1" dirty="0" err="1">
                <a:solidFill>
                  <a:schemeClr val="tx1"/>
                </a:solidFill>
                <a:latin typeface="Arial Narrow" pitchFamily="34" charset="0"/>
                <a:ea typeface="MS PGothic" charset="-128"/>
              </a:rPr>
              <a:t>dt</a:t>
            </a:r>
            <a:r>
              <a:rPr lang="en-US" sz="2400" b="1" dirty="0">
                <a:solidFill>
                  <a:schemeClr val="tx1"/>
                </a:solidFill>
                <a:latin typeface="Arial Narrow" pitchFamily="34" charset="0"/>
                <a:ea typeface="MS PGothic" charset="-128"/>
              </a:rPr>
              <a:t> node </a:t>
            </a:r>
          </a:p>
        </p:txBody>
      </p:sp>
      <p:grpSp>
        <p:nvGrpSpPr>
          <p:cNvPr id="194731" name="Group 171"/>
          <p:cNvGrpSpPr>
            <a:grpSpLocks/>
          </p:cNvGrpSpPr>
          <p:nvPr/>
        </p:nvGrpSpPr>
        <p:grpSpPr bwMode="auto">
          <a:xfrm>
            <a:off x="1725613" y="2165350"/>
            <a:ext cx="2097087" cy="2578100"/>
            <a:chOff x="887" y="1316"/>
            <a:chExt cx="1321" cy="1624"/>
          </a:xfrm>
        </p:grpSpPr>
        <p:grpSp>
          <p:nvGrpSpPr>
            <p:cNvPr id="166015" name="Group 172"/>
            <p:cNvGrpSpPr>
              <a:grpSpLocks/>
            </p:cNvGrpSpPr>
            <p:nvPr/>
          </p:nvGrpSpPr>
          <p:grpSpPr bwMode="auto">
            <a:xfrm>
              <a:off x="1327" y="1316"/>
              <a:ext cx="881" cy="816"/>
              <a:chOff x="909" y="664"/>
              <a:chExt cx="1333" cy="1083"/>
            </a:xfrm>
          </p:grpSpPr>
          <p:sp>
            <p:nvSpPr>
              <p:cNvPr id="166022" name="AutoShape 173"/>
              <p:cNvSpPr>
                <a:spLocks noChangeArrowheads="1"/>
              </p:cNvSpPr>
              <p:nvPr/>
            </p:nvSpPr>
            <p:spPr bwMode="auto">
              <a:xfrm>
                <a:off x="909" y="664"/>
                <a:ext cx="1332" cy="1083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23" name="Line 174"/>
              <p:cNvSpPr>
                <a:spLocks noChangeShapeType="1"/>
              </p:cNvSpPr>
              <p:nvPr/>
            </p:nvSpPr>
            <p:spPr bwMode="auto">
              <a:xfrm>
                <a:off x="2242" y="1126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4" name="Line 175"/>
              <p:cNvSpPr>
                <a:spLocks noChangeShapeType="1"/>
              </p:cNvSpPr>
              <p:nvPr/>
            </p:nvSpPr>
            <p:spPr bwMode="auto">
              <a:xfrm>
                <a:off x="1353" y="665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5" name="Line 176"/>
              <p:cNvSpPr>
                <a:spLocks noChangeShapeType="1"/>
              </p:cNvSpPr>
              <p:nvPr/>
            </p:nvSpPr>
            <p:spPr bwMode="auto">
              <a:xfrm flipH="1">
                <a:off x="1498" y="1746"/>
                <a:ext cx="2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6" name="Line 177"/>
              <p:cNvSpPr>
                <a:spLocks noChangeShapeType="1"/>
              </p:cNvSpPr>
              <p:nvPr/>
            </p:nvSpPr>
            <p:spPr bwMode="auto">
              <a:xfrm flipV="1">
                <a:off x="910" y="1028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016" name="Group 178"/>
            <p:cNvGrpSpPr>
              <a:grpSpLocks/>
            </p:cNvGrpSpPr>
            <p:nvPr/>
          </p:nvGrpSpPr>
          <p:grpSpPr bwMode="auto">
            <a:xfrm>
              <a:off x="887" y="2559"/>
              <a:ext cx="698" cy="381"/>
              <a:chOff x="909" y="664"/>
              <a:chExt cx="1333" cy="1083"/>
            </a:xfrm>
          </p:grpSpPr>
          <p:sp>
            <p:nvSpPr>
              <p:cNvPr id="166017" name="AutoShape 179"/>
              <p:cNvSpPr>
                <a:spLocks noChangeArrowheads="1"/>
              </p:cNvSpPr>
              <p:nvPr/>
            </p:nvSpPr>
            <p:spPr bwMode="auto">
              <a:xfrm>
                <a:off x="909" y="664"/>
                <a:ext cx="1332" cy="1083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18" name="Line 180"/>
              <p:cNvSpPr>
                <a:spLocks noChangeShapeType="1"/>
              </p:cNvSpPr>
              <p:nvPr/>
            </p:nvSpPr>
            <p:spPr bwMode="auto">
              <a:xfrm>
                <a:off x="2242" y="1126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9" name="Line 181"/>
              <p:cNvSpPr>
                <a:spLocks noChangeShapeType="1"/>
              </p:cNvSpPr>
              <p:nvPr/>
            </p:nvSpPr>
            <p:spPr bwMode="auto">
              <a:xfrm>
                <a:off x="1353" y="665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0" name="Line 182"/>
              <p:cNvSpPr>
                <a:spLocks noChangeShapeType="1"/>
              </p:cNvSpPr>
              <p:nvPr/>
            </p:nvSpPr>
            <p:spPr bwMode="auto">
              <a:xfrm flipH="1">
                <a:off x="1498" y="1746"/>
                <a:ext cx="2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1" name="Line 183"/>
              <p:cNvSpPr>
                <a:spLocks noChangeShapeType="1"/>
              </p:cNvSpPr>
              <p:nvPr/>
            </p:nvSpPr>
            <p:spPr bwMode="auto">
              <a:xfrm flipV="1">
                <a:off x="910" y="1028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744" name="Group 184"/>
          <p:cNvGrpSpPr>
            <a:grpSpLocks/>
          </p:cNvGrpSpPr>
          <p:nvPr/>
        </p:nvGrpSpPr>
        <p:grpSpPr bwMode="auto">
          <a:xfrm>
            <a:off x="1573213" y="2012950"/>
            <a:ext cx="3621087" cy="3371850"/>
            <a:chOff x="791" y="1220"/>
            <a:chExt cx="2281" cy="2124"/>
          </a:xfrm>
        </p:grpSpPr>
        <p:grpSp>
          <p:nvGrpSpPr>
            <p:cNvPr id="166003" name="Group 185"/>
            <p:cNvGrpSpPr>
              <a:grpSpLocks/>
            </p:cNvGrpSpPr>
            <p:nvPr/>
          </p:nvGrpSpPr>
          <p:grpSpPr bwMode="auto">
            <a:xfrm>
              <a:off x="1188" y="1220"/>
              <a:ext cx="1884" cy="1104"/>
              <a:chOff x="909" y="664"/>
              <a:chExt cx="1333" cy="1083"/>
            </a:xfrm>
          </p:grpSpPr>
          <p:sp>
            <p:nvSpPr>
              <p:cNvPr id="166010" name="AutoShape 186"/>
              <p:cNvSpPr>
                <a:spLocks noChangeArrowheads="1"/>
              </p:cNvSpPr>
              <p:nvPr/>
            </p:nvSpPr>
            <p:spPr bwMode="auto">
              <a:xfrm>
                <a:off x="909" y="664"/>
                <a:ext cx="1332" cy="1083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11" name="Line 187"/>
              <p:cNvSpPr>
                <a:spLocks noChangeShapeType="1"/>
              </p:cNvSpPr>
              <p:nvPr/>
            </p:nvSpPr>
            <p:spPr bwMode="auto">
              <a:xfrm>
                <a:off x="2242" y="1126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2" name="Line 188"/>
              <p:cNvSpPr>
                <a:spLocks noChangeShapeType="1"/>
              </p:cNvSpPr>
              <p:nvPr/>
            </p:nvSpPr>
            <p:spPr bwMode="auto">
              <a:xfrm>
                <a:off x="1353" y="665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3" name="Line 189"/>
              <p:cNvSpPr>
                <a:spLocks noChangeShapeType="1"/>
              </p:cNvSpPr>
              <p:nvPr/>
            </p:nvSpPr>
            <p:spPr bwMode="auto">
              <a:xfrm flipH="1">
                <a:off x="1498" y="1746"/>
                <a:ext cx="204" cy="0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4" name="Line 190"/>
              <p:cNvSpPr>
                <a:spLocks noChangeShapeType="1"/>
              </p:cNvSpPr>
              <p:nvPr/>
            </p:nvSpPr>
            <p:spPr bwMode="auto">
              <a:xfrm flipV="1">
                <a:off x="910" y="1028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004" name="Group 191"/>
            <p:cNvGrpSpPr>
              <a:grpSpLocks/>
            </p:cNvGrpSpPr>
            <p:nvPr/>
          </p:nvGrpSpPr>
          <p:grpSpPr bwMode="auto">
            <a:xfrm>
              <a:off x="791" y="2497"/>
              <a:ext cx="1129" cy="847"/>
              <a:chOff x="909" y="664"/>
              <a:chExt cx="1333" cy="1083"/>
            </a:xfrm>
          </p:grpSpPr>
          <p:sp>
            <p:nvSpPr>
              <p:cNvPr id="166005" name="AutoShape 192"/>
              <p:cNvSpPr>
                <a:spLocks noChangeArrowheads="1"/>
              </p:cNvSpPr>
              <p:nvPr/>
            </p:nvSpPr>
            <p:spPr bwMode="auto">
              <a:xfrm>
                <a:off x="909" y="664"/>
                <a:ext cx="1332" cy="1083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06" name="Line 193"/>
              <p:cNvSpPr>
                <a:spLocks noChangeShapeType="1"/>
              </p:cNvSpPr>
              <p:nvPr/>
            </p:nvSpPr>
            <p:spPr bwMode="auto">
              <a:xfrm>
                <a:off x="2242" y="1126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7" name="Line 194"/>
              <p:cNvSpPr>
                <a:spLocks noChangeShapeType="1"/>
              </p:cNvSpPr>
              <p:nvPr/>
            </p:nvSpPr>
            <p:spPr bwMode="auto">
              <a:xfrm>
                <a:off x="1353" y="665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8" name="Line 195"/>
              <p:cNvSpPr>
                <a:spLocks noChangeShapeType="1"/>
              </p:cNvSpPr>
              <p:nvPr/>
            </p:nvSpPr>
            <p:spPr bwMode="auto">
              <a:xfrm flipH="1">
                <a:off x="1498" y="1746"/>
                <a:ext cx="204" cy="0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9" name="Line 196"/>
              <p:cNvSpPr>
                <a:spLocks noChangeShapeType="1"/>
              </p:cNvSpPr>
              <p:nvPr/>
            </p:nvSpPr>
            <p:spPr bwMode="auto">
              <a:xfrm flipV="1">
                <a:off x="910" y="1028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757" name="Group 197"/>
          <p:cNvGrpSpPr>
            <a:grpSpLocks/>
          </p:cNvGrpSpPr>
          <p:nvPr/>
        </p:nvGrpSpPr>
        <p:grpSpPr bwMode="auto">
          <a:xfrm>
            <a:off x="1917700" y="2393950"/>
            <a:ext cx="3074988" cy="2762250"/>
            <a:chOff x="1008" y="1460"/>
            <a:chExt cx="1937" cy="1740"/>
          </a:xfrm>
        </p:grpSpPr>
        <p:grpSp>
          <p:nvGrpSpPr>
            <p:cNvPr id="165991" name="Group 198"/>
            <p:cNvGrpSpPr>
              <a:grpSpLocks/>
            </p:cNvGrpSpPr>
            <p:nvPr/>
          </p:nvGrpSpPr>
          <p:grpSpPr bwMode="auto">
            <a:xfrm>
              <a:off x="2304" y="1460"/>
              <a:ext cx="641" cy="672"/>
              <a:chOff x="909" y="664"/>
              <a:chExt cx="1333" cy="1083"/>
            </a:xfrm>
          </p:grpSpPr>
          <p:sp>
            <p:nvSpPr>
              <p:cNvPr id="165998" name="AutoShape 199"/>
              <p:cNvSpPr>
                <a:spLocks noChangeArrowheads="1"/>
              </p:cNvSpPr>
              <p:nvPr/>
            </p:nvSpPr>
            <p:spPr bwMode="auto">
              <a:xfrm>
                <a:off x="909" y="664"/>
                <a:ext cx="1332" cy="1083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99" name="Line 200"/>
              <p:cNvSpPr>
                <a:spLocks noChangeShapeType="1"/>
              </p:cNvSpPr>
              <p:nvPr/>
            </p:nvSpPr>
            <p:spPr bwMode="auto">
              <a:xfrm>
                <a:off x="2242" y="1126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0" name="Line 201"/>
              <p:cNvSpPr>
                <a:spLocks noChangeShapeType="1"/>
              </p:cNvSpPr>
              <p:nvPr/>
            </p:nvSpPr>
            <p:spPr bwMode="auto">
              <a:xfrm>
                <a:off x="1353" y="665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1" name="Line 202"/>
              <p:cNvSpPr>
                <a:spLocks noChangeShapeType="1"/>
              </p:cNvSpPr>
              <p:nvPr/>
            </p:nvSpPr>
            <p:spPr bwMode="auto">
              <a:xfrm flipH="1">
                <a:off x="1498" y="1746"/>
                <a:ext cx="20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2" name="Line 203"/>
              <p:cNvSpPr>
                <a:spLocks noChangeShapeType="1"/>
              </p:cNvSpPr>
              <p:nvPr/>
            </p:nvSpPr>
            <p:spPr bwMode="auto">
              <a:xfrm flipV="1">
                <a:off x="910" y="1028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992" name="Group 204"/>
            <p:cNvGrpSpPr>
              <a:grpSpLocks/>
            </p:cNvGrpSpPr>
            <p:nvPr/>
          </p:nvGrpSpPr>
          <p:grpSpPr bwMode="auto">
            <a:xfrm>
              <a:off x="1008" y="3008"/>
              <a:ext cx="864" cy="192"/>
              <a:chOff x="909" y="664"/>
              <a:chExt cx="1333" cy="1083"/>
            </a:xfrm>
          </p:grpSpPr>
          <p:sp>
            <p:nvSpPr>
              <p:cNvPr id="165993" name="AutoShape 205"/>
              <p:cNvSpPr>
                <a:spLocks noChangeArrowheads="1"/>
              </p:cNvSpPr>
              <p:nvPr/>
            </p:nvSpPr>
            <p:spPr bwMode="auto">
              <a:xfrm>
                <a:off x="909" y="664"/>
                <a:ext cx="1332" cy="1083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94" name="Line 206"/>
              <p:cNvSpPr>
                <a:spLocks noChangeShapeType="1"/>
              </p:cNvSpPr>
              <p:nvPr/>
            </p:nvSpPr>
            <p:spPr bwMode="auto">
              <a:xfrm>
                <a:off x="2242" y="1126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5" name="Line 207"/>
              <p:cNvSpPr>
                <a:spLocks noChangeShapeType="1"/>
              </p:cNvSpPr>
              <p:nvPr/>
            </p:nvSpPr>
            <p:spPr bwMode="auto">
              <a:xfrm>
                <a:off x="1353" y="665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6" name="Line 208"/>
              <p:cNvSpPr>
                <a:spLocks noChangeShapeType="1"/>
              </p:cNvSpPr>
              <p:nvPr/>
            </p:nvSpPr>
            <p:spPr bwMode="auto">
              <a:xfrm flipH="1">
                <a:off x="1498" y="1746"/>
                <a:ext cx="20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7" name="Line 209"/>
              <p:cNvSpPr>
                <a:spLocks noChangeShapeType="1"/>
              </p:cNvSpPr>
              <p:nvPr/>
            </p:nvSpPr>
            <p:spPr bwMode="auto">
              <a:xfrm flipV="1">
                <a:off x="910" y="1028"/>
                <a:ext cx="0" cy="33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770" name="Group 210"/>
          <p:cNvGrpSpPr>
            <a:grpSpLocks/>
          </p:cNvGrpSpPr>
          <p:nvPr/>
        </p:nvGrpSpPr>
        <p:grpSpPr bwMode="auto">
          <a:xfrm>
            <a:off x="2697162" y="893763"/>
            <a:ext cx="2390775" cy="4106862"/>
            <a:chOff x="1504" y="515"/>
            <a:chExt cx="1506" cy="2587"/>
          </a:xfrm>
        </p:grpSpPr>
        <p:grpSp>
          <p:nvGrpSpPr>
            <p:cNvPr id="165979" name="Group 211"/>
            <p:cNvGrpSpPr>
              <a:grpSpLocks/>
            </p:cNvGrpSpPr>
            <p:nvPr/>
          </p:nvGrpSpPr>
          <p:grpSpPr bwMode="auto">
            <a:xfrm>
              <a:off x="1504" y="1276"/>
              <a:ext cx="1030" cy="1826"/>
              <a:chOff x="1504" y="1276"/>
              <a:chExt cx="1030" cy="1826"/>
            </a:xfrm>
          </p:grpSpPr>
          <p:sp>
            <p:nvSpPr>
              <p:cNvPr id="165989" name="Rectangle 212"/>
              <p:cNvSpPr>
                <a:spLocks noChangeArrowheads="1"/>
              </p:cNvSpPr>
              <p:nvPr/>
            </p:nvSpPr>
            <p:spPr bwMode="auto">
              <a:xfrm>
                <a:off x="1850" y="1276"/>
                <a:ext cx="684" cy="260"/>
              </a:xfrm>
              <a:prstGeom prst="rect">
                <a:avLst/>
              </a:prstGeom>
              <a:solidFill>
                <a:srgbClr val="FF0000">
                  <a:alpha val="39999"/>
                </a:srgb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90" name="Rectangle 213"/>
              <p:cNvSpPr>
                <a:spLocks noChangeArrowheads="1"/>
              </p:cNvSpPr>
              <p:nvPr/>
            </p:nvSpPr>
            <p:spPr bwMode="auto">
              <a:xfrm>
                <a:off x="1504" y="2555"/>
                <a:ext cx="227" cy="547"/>
              </a:xfrm>
              <a:prstGeom prst="rect">
                <a:avLst/>
              </a:prstGeom>
              <a:solidFill>
                <a:srgbClr val="FF0000">
                  <a:alpha val="39999"/>
                </a:srgb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5980" name="Group 214"/>
            <p:cNvGrpSpPr>
              <a:grpSpLocks/>
            </p:cNvGrpSpPr>
            <p:nvPr/>
          </p:nvGrpSpPr>
          <p:grpSpPr bwMode="auto">
            <a:xfrm>
              <a:off x="1931" y="515"/>
              <a:ext cx="1079" cy="796"/>
              <a:chOff x="1931" y="515"/>
              <a:chExt cx="1079" cy="796"/>
            </a:xfrm>
          </p:grpSpPr>
          <p:grpSp>
            <p:nvGrpSpPr>
              <p:cNvPr id="165981" name="Group 215"/>
              <p:cNvGrpSpPr>
                <a:grpSpLocks/>
              </p:cNvGrpSpPr>
              <p:nvPr/>
            </p:nvGrpSpPr>
            <p:grpSpPr bwMode="auto">
              <a:xfrm>
                <a:off x="2400" y="1132"/>
                <a:ext cx="144" cy="55"/>
                <a:chOff x="2276" y="1252"/>
                <a:chExt cx="144" cy="55"/>
              </a:xfrm>
            </p:grpSpPr>
            <p:sp>
              <p:nvSpPr>
                <p:cNvPr id="165987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2276" y="1252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88" name="Line 217"/>
                <p:cNvSpPr>
                  <a:spLocks noChangeShapeType="1"/>
                </p:cNvSpPr>
                <p:nvPr/>
              </p:nvSpPr>
              <p:spPr bwMode="auto">
                <a:xfrm>
                  <a:off x="2276" y="1307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5982" name="Line 218"/>
              <p:cNvSpPr>
                <a:spLocks noChangeShapeType="1"/>
              </p:cNvSpPr>
              <p:nvPr/>
            </p:nvSpPr>
            <p:spPr bwMode="auto">
              <a:xfrm>
                <a:off x="2474" y="1008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3" name="Line 219"/>
              <p:cNvSpPr>
                <a:spLocks noChangeShapeType="1"/>
              </p:cNvSpPr>
              <p:nvPr/>
            </p:nvSpPr>
            <p:spPr bwMode="auto">
              <a:xfrm>
                <a:off x="2474" y="1196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5984" name="Group 220"/>
              <p:cNvGrpSpPr>
                <a:grpSpLocks/>
              </p:cNvGrpSpPr>
              <p:nvPr/>
            </p:nvGrpSpPr>
            <p:grpSpPr bwMode="auto">
              <a:xfrm>
                <a:off x="1931" y="515"/>
                <a:ext cx="1079" cy="480"/>
                <a:chOff x="1931" y="515"/>
                <a:chExt cx="1079" cy="480"/>
              </a:xfrm>
            </p:grpSpPr>
            <p:sp>
              <p:nvSpPr>
                <p:cNvPr id="165985" name="Rectangle 221"/>
                <p:cNvSpPr>
                  <a:spLocks noChangeArrowheads="1"/>
                </p:cNvSpPr>
                <p:nvPr/>
              </p:nvSpPr>
              <p:spPr bwMode="auto">
                <a:xfrm>
                  <a:off x="1933" y="515"/>
                  <a:ext cx="1075" cy="48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86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1931" y="604"/>
                  <a:ext cx="107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>
                      <a:latin typeface="Arial Narrow" pitchFamily="34" charset="0"/>
                    </a:rPr>
                    <a:t>Other Circuit</a:t>
                  </a:r>
                </a:p>
              </p:txBody>
            </p:sp>
          </p:grpSp>
        </p:grpSp>
      </p:grpSp>
      <p:sp>
        <p:nvSpPr>
          <p:cNvPr id="165946" name="Text Box 131"/>
          <p:cNvSpPr txBox="1">
            <a:spLocks noChangeArrowheads="1"/>
          </p:cNvSpPr>
          <p:nvPr/>
        </p:nvSpPr>
        <p:spPr bwMode="auto">
          <a:xfrm>
            <a:off x="660400" y="2660650"/>
            <a:ext cx="609600" cy="457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V</a:t>
            </a:r>
            <a:r>
              <a:rPr lang="en-US" sz="2400" b="1" baseline="-25000">
                <a:latin typeface="Arial Narrow" pitchFamily="34" charset="0"/>
              </a:rPr>
              <a:t>IN</a:t>
            </a:r>
          </a:p>
        </p:txBody>
      </p:sp>
      <p:sp>
        <p:nvSpPr>
          <p:cNvPr id="165960" name="Text Box 148"/>
          <p:cNvSpPr txBox="1">
            <a:spLocks noChangeArrowheads="1"/>
          </p:cNvSpPr>
          <p:nvPr/>
        </p:nvSpPr>
        <p:spPr bwMode="auto">
          <a:xfrm>
            <a:off x="6529388" y="2736850"/>
            <a:ext cx="792162" cy="457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V</a:t>
            </a:r>
            <a:r>
              <a:rPr lang="en-US" sz="2400" b="1" baseline="-25000">
                <a:latin typeface="Arial Narrow" pitchFamily="34" charset="0"/>
              </a:rPr>
              <a:t>OUT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420051"/>
            <a:ext cx="2286926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" y="439739"/>
            <a:ext cx="1634753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3" y="2342357"/>
            <a:ext cx="14954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0" name="Group 239"/>
          <p:cNvGrpSpPr/>
          <p:nvPr/>
        </p:nvGrpSpPr>
        <p:grpSpPr>
          <a:xfrm>
            <a:off x="1097715" y="2157414"/>
            <a:ext cx="5648325" cy="1819275"/>
            <a:chOff x="4237038" y="4276725"/>
            <a:chExt cx="5648325" cy="1819275"/>
          </a:xfrm>
        </p:grpSpPr>
        <p:grpSp>
          <p:nvGrpSpPr>
            <p:cNvPr id="241" name="Group 83"/>
            <p:cNvGrpSpPr>
              <a:grpSpLocks/>
            </p:cNvGrpSpPr>
            <p:nvPr/>
          </p:nvGrpSpPr>
          <p:grpSpPr bwMode="auto">
            <a:xfrm rot="16200000">
              <a:off x="8520906" y="4218782"/>
              <a:ext cx="182563" cy="457200"/>
              <a:chOff x="4080" y="631"/>
              <a:chExt cx="96" cy="253"/>
            </a:xfrm>
          </p:grpSpPr>
          <p:sp>
            <p:nvSpPr>
              <p:cNvPr id="322" name="Line 84"/>
              <p:cNvSpPr>
                <a:spLocks noChangeShapeType="1"/>
              </p:cNvSpPr>
              <p:nvPr/>
            </p:nvSpPr>
            <p:spPr bwMode="auto">
              <a:xfrm>
                <a:off x="4080" y="694"/>
                <a:ext cx="96" cy="26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Line 85"/>
              <p:cNvSpPr>
                <a:spLocks noChangeShapeType="1"/>
              </p:cNvSpPr>
              <p:nvPr/>
            </p:nvSpPr>
            <p:spPr bwMode="auto">
              <a:xfrm>
                <a:off x="4080" y="746"/>
                <a:ext cx="96" cy="26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86"/>
              <p:cNvSpPr>
                <a:spLocks noChangeShapeType="1"/>
              </p:cNvSpPr>
              <p:nvPr/>
            </p:nvSpPr>
            <p:spPr bwMode="auto">
              <a:xfrm>
                <a:off x="4080" y="798"/>
                <a:ext cx="96" cy="26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87"/>
              <p:cNvSpPr>
                <a:spLocks noChangeShapeType="1"/>
              </p:cNvSpPr>
              <p:nvPr/>
            </p:nvSpPr>
            <p:spPr bwMode="auto">
              <a:xfrm flipV="1">
                <a:off x="4080" y="720"/>
                <a:ext cx="96" cy="26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88"/>
              <p:cNvSpPr>
                <a:spLocks noChangeShapeType="1"/>
              </p:cNvSpPr>
              <p:nvPr/>
            </p:nvSpPr>
            <p:spPr bwMode="auto">
              <a:xfrm flipV="1">
                <a:off x="4080" y="772"/>
                <a:ext cx="96" cy="26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89"/>
              <p:cNvSpPr>
                <a:spLocks noChangeShapeType="1"/>
              </p:cNvSpPr>
              <p:nvPr/>
            </p:nvSpPr>
            <p:spPr bwMode="auto">
              <a:xfrm flipH="1">
                <a:off x="4128" y="824"/>
                <a:ext cx="48" cy="13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90"/>
              <p:cNvSpPr>
                <a:spLocks noChangeShapeType="1"/>
              </p:cNvSpPr>
              <p:nvPr/>
            </p:nvSpPr>
            <p:spPr bwMode="auto">
              <a:xfrm flipH="1">
                <a:off x="4083" y="681"/>
                <a:ext cx="48" cy="13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91"/>
              <p:cNvSpPr>
                <a:spLocks noChangeShapeType="1"/>
              </p:cNvSpPr>
              <p:nvPr/>
            </p:nvSpPr>
            <p:spPr bwMode="auto">
              <a:xfrm>
                <a:off x="4128" y="832"/>
                <a:ext cx="0" cy="52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92"/>
              <p:cNvSpPr>
                <a:spLocks noChangeShapeType="1"/>
              </p:cNvSpPr>
              <p:nvPr/>
            </p:nvSpPr>
            <p:spPr bwMode="auto">
              <a:xfrm>
                <a:off x="4131" y="631"/>
                <a:ext cx="0" cy="52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2" name="Group 93"/>
            <p:cNvGrpSpPr>
              <a:grpSpLocks/>
            </p:cNvGrpSpPr>
            <p:nvPr/>
          </p:nvGrpSpPr>
          <p:grpSpPr bwMode="auto">
            <a:xfrm>
              <a:off x="7656513" y="4276725"/>
              <a:ext cx="530225" cy="147638"/>
              <a:chOff x="2885" y="1152"/>
              <a:chExt cx="326" cy="106"/>
            </a:xfrm>
          </p:grpSpPr>
          <p:sp>
            <p:nvSpPr>
              <p:cNvPr id="316" name="Freeform 94"/>
              <p:cNvSpPr>
                <a:spLocks/>
              </p:cNvSpPr>
              <p:nvPr/>
            </p:nvSpPr>
            <p:spPr bwMode="auto">
              <a:xfrm>
                <a:off x="3157" y="1152"/>
                <a:ext cx="54" cy="106"/>
              </a:xfrm>
              <a:custGeom>
                <a:avLst/>
                <a:gdLst>
                  <a:gd name="T0" fmla="*/ 0 w 60"/>
                  <a:gd name="T1" fmla="*/ 0 h 59"/>
                  <a:gd name="T2" fmla="*/ 13 w 60"/>
                  <a:gd name="T3" fmla="*/ 29 h 59"/>
                  <a:gd name="T4" fmla="*/ 23 w 60"/>
                  <a:gd name="T5" fmla="*/ 117 h 59"/>
                  <a:gd name="T6" fmla="*/ 31 w 60"/>
                  <a:gd name="T7" fmla="*/ 262 h 59"/>
                  <a:gd name="T8" fmla="*/ 37 w 60"/>
                  <a:gd name="T9" fmla="*/ 429 h 59"/>
                  <a:gd name="T10" fmla="*/ 40 w 60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59"/>
                  <a:gd name="T20" fmla="*/ 60 w 60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59">
                    <a:moveTo>
                      <a:pt x="0" y="0"/>
                    </a:moveTo>
                    <a:lnTo>
                      <a:pt x="19" y="3"/>
                    </a:lnTo>
                    <a:lnTo>
                      <a:pt x="35" y="11"/>
                    </a:lnTo>
                    <a:lnTo>
                      <a:pt x="47" y="25"/>
                    </a:lnTo>
                    <a:lnTo>
                      <a:pt x="57" y="41"/>
                    </a:lnTo>
                    <a:lnTo>
                      <a:pt x="6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95"/>
              <p:cNvSpPr>
                <a:spLocks/>
              </p:cNvSpPr>
              <p:nvPr/>
            </p:nvSpPr>
            <p:spPr bwMode="auto">
              <a:xfrm>
                <a:off x="3102" y="1152"/>
                <a:ext cx="55" cy="106"/>
              </a:xfrm>
              <a:custGeom>
                <a:avLst/>
                <a:gdLst>
                  <a:gd name="T0" fmla="*/ 46 w 58"/>
                  <a:gd name="T1" fmla="*/ 0 h 59"/>
                  <a:gd name="T2" fmla="*/ 31 w 58"/>
                  <a:gd name="T3" fmla="*/ 29 h 59"/>
                  <a:gd name="T4" fmla="*/ 19 w 58"/>
                  <a:gd name="T5" fmla="*/ 117 h 59"/>
                  <a:gd name="T6" fmla="*/ 9 w 58"/>
                  <a:gd name="T7" fmla="*/ 262 h 59"/>
                  <a:gd name="T8" fmla="*/ 1 w 58"/>
                  <a:gd name="T9" fmla="*/ 429 h 59"/>
                  <a:gd name="T10" fmla="*/ 0 w 58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59"/>
                  <a:gd name="T20" fmla="*/ 58 w 58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59">
                    <a:moveTo>
                      <a:pt x="58" y="0"/>
                    </a:moveTo>
                    <a:lnTo>
                      <a:pt x="39" y="3"/>
                    </a:lnTo>
                    <a:lnTo>
                      <a:pt x="23" y="11"/>
                    </a:lnTo>
                    <a:lnTo>
                      <a:pt x="11" y="25"/>
                    </a:lnTo>
                    <a:lnTo>
                      <a:pt x="1" y="41"/>
                    </a:lnTo>
                    <a:lnTo>
                      <a:pt x="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96"/>
              <p:cNvSpPr>
                <a:spLocks/>
              </p:cNvSpPr>
              <p:nvPr/>
            </p:nvSpPr>
            <p:spPr bwMode="auto">
              <a:xfrm>
                <a:off x="3049" y="1152"/>
                <a:ext cx="53" cy="106"/>
              </a:xfrm>
              <a:custGeom>
                <a:avLst/>
                <a:gdLst>
                  <a:gd name="T0" fmla="*/ 0 w 60"/>
                  <a:gd name="T1" fmla="*/ 0 h 59"/>
                  <a:gd name="T2" fmla="*/ 11 w 60"/>
                  <a:gd name="T3" fmla="*/ 29 h 59"/>
                  <a:gd name="T4" fmla="*/ 21 w 60"/>
                  <a:gd name="T5" fmla="*/ 117 h 59"/>
                  <a:gd name="T6" fmla="*/ 29 w 60"/>
                  <a:gd name="T7" fmla="*/ 262 h 59"/>
                  <a:gd name="T8" fmla="*/ 34 w 60"/>
                  <a:gd name="T9" fmla="*/ 429 h 59"/>
                  <a:gd name="T10" fmla="*/ 37 w 60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59"/>
                  <a:gd name="T20" fmla="*/ 60 w 60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59">
                    <a:moveTo>
                      <a:pt x="0" y="0"/>
                    </a:moveTo>
                    <a:lnTo>
                      <a:pt x="19" y="3"/>
                    </a:lnTo>
                    <a:lnTo>
                      <a:pt x="35" y="11"/>
                    </a:lnTo>
                    <a:lnTo>
                      <a:pt x="47" y="25"/>
                    </a:lnTo>
                    <a:lnTo>
                      <a:pt x="57" y="41"/>
                    </a:lnTo>
                    <a:lnTo>
                      <a:pt x="6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97"/>
              <p:cNvSpPr>
                <a:spLocks/>
              </p:cNvSpPr>
              <p:nvPr/>
            </p:nvSpPr>
            <p:spPr bwMode="auto">
              <a:xfrm>
                <a:off x="2994" y="1152"/>
                <a:ext cx="55" cy="106"/>
              </a:xfrm>
              <a:custGeom>
                <a:avLst/>
                <a:gdLst>
                  <a:gd name="T0" fmla="*/ 45 w 59"/>
                  <a:gd name="T1" fmla="*/ 0 h 59"/>
                  <a:gd name="T2" fmla="*/ 30 w 59"/>
                  <a:gd name="T3" fmla="*/ 29 h 59"/>
                  <a:gd name="T4" fmla="*/ 19 w 59"/>
                  <a:gd name="T5" fmla="*/ 117 h 59"/>
                  <a:gd name="T6" fmla="*/ 8 w 59"/>
                  <a:gd name="T7" fmla="*/ 262 h 59"/>
                  <a:gd name="T8" fmla="*/ 3 w 59"/>
                  <a:gd name="T9" fmla="*/ 429 h 59"/>
                  <a:gd name="T10" fmla="*/ 0 w 59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59"/>
                  <a:gd name="T20" fmla="*/ 59 w 59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59">
                    <a:moveTo>
                      <a:pt x="59" y="0"/>
                    </a:moveTo>
                    <a:lnTo>
                      <a:pt x="40" y="3"/>
                    </a:lnTo>
                    <a:lnTo>
                      <a:pt x="25" y="11"/>
                    </a:lnTo>
                    <a:lnTo>
                      <a:pt x="12" y="25"/>
                    </a:lnTo>
                    <a:lnTo>
                      <a:pt x="3" y="41"/>
                    </a:lnTo>
                    <a:lnTo>
                      <a:pt x="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98"/>
              <p:cNvSpPr>
                <a:spLocks/>
              </p:cNvSpPr>
              <p:nvPr/>
            </p:nvSpPr>
            <p:spPr bwMode="auto">
              <a:xfrm>
                <a:off x="2940" y="1152"/>
                <a:ext cx="54" cy="106"/>
              </a:xfrm>
              <a:custGeom>
                <a:avLst/>
                <a:gdLst>
                  <a:gd name="T0" fmla="*/ 0 w 59"/>
                  <a:gd name="T1" fmla="*/ 0 h 59"/>
                  <a:gd name="T2" fmla="*/ 14 w 59"/>
                  <a:gd name="T3" fmla="*/ 29 h 59"/>
                  <a:gd name="T4" fmla="*/ 25 w 59"/>
                  <a:gd name="T5" fmla="*/ 117 h 59"/>
                  <a:gd name="T6" fmla="*/ 34 w 59"/>
                  <a:gd name="T7" fmla="*/ 262 h 59"/>
                  <a:gd name="T8" fmla="*/ 40 w 59"/>
                  <a:gd name="T9" fmla="*/ 429 h 59"/>
                  <a:gd name="T10" fmla="*/ 41 w 59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59"/>
                  <a:gd name="T20" fmla="*/ 59 w 59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59">
                    <a:moveTo>
                      <a:pt x="0" y="0"/>
                    </a:moveTo>
                    <a:lnTo>
                      <a:pt x="19" y="3"/>
                    </a:lnTo>
                    <a:lnTo>
                      <a:pt x="35" y="11"/>
                    </a:lnTo>
                    <a:lnTo>
                      <a:pt x="48" y="25"/>
                    </a:lnTo>
                    <a:lnTo>
                      <a:pt x="57" y="41"/>
                    </a:lnTo>
                    <a:lnTo>
                      <a:pt x="59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99"/>
              <p:cNvSpPr>
                <a:spLocks/>
              </p:cNvSpPr>
              <p:nvPr/>
            </p:nvSpPr>
            <p:spPr bwMode="auto">
              <a:xfrm>
                <a:off x="2885" y="1152"/>
                <a:ext cx="55" cy="106"/>
              </a:xfrm>
              <a:custGeom>
                <a:avLst/>
                <a:gdLst>
                  <a:gd name="T0" fmla="*/ 45 w 59"/>
                  <a:gd name="T1" fmla="*/ 0 h 59"/>
                  <a:gd name="T2" fmla="*/ 31 w 59"/>
                  <a:gd name="T3" fmla="*/ 29 h 59"/>
                  <a:gd name="T4" fmla="*/ 19 w 59"/>
                  <a:gd name="T5" fmla="*/ 117 h 59"/>
                  <a:gd name="T6" fmla="*/ 8 w 59"/>
                  <a:gd name="T7" fmla="*/ 262 h 59"/>
                  <a:gd name="T8" fmla="*/ 3 w 59"/>
                  <a:gd name="T9" fmla="*/ 429 h 59"/>
                  <a:gd name="T10" fmla="*/ 0 w 59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59"/>
                  <a:gd name="T20" fmla="*/ 59 w 59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59">
                    <a:moveTo>
                      <a:pt x="59" y="0"/>
                    </a:moveTo>
                    <a:lnTo>
                      <a:pt x="41" y="3"/>
                    </a:lnTo>
                    <a:lnTo>
                      <a:pt x="25" y="11"/>
                    </a:lnTo>
                    <a:lnTo>
                      <a:pt x="12" y="25"/>
                    </a:lnTo>
                    <a:lnTo>
                      <a:pt x="3" y="41"/>
                    </a:lnTo>
                    <a:lnTo>
                      <a:pt x="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3" name="Line 100"/>
            <p:cNvSpPr>
              <a:spLocks noChangeShapeType="1"/>
            </p:cNvSpPr>
            <p:nvPr/>
          </p:nvSpPr>
          <p:spPr bwMode="auto">
            <a:xfrm flipV="1">
              <a:off x="6483350" y="4421186"/>
              <a:ext cx="1192213" cy="9525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Oval 104"/>
            <p:cNvSpPr>
              <a:spLocks noChangeArrowheads="1"/>
            </p:cNvSpPr>
            <p:nvPr/>
          </p:nvSpPr>
          <p:spPr bwMode="auto">
            <a:xfrm>
              <a:off x="6737350" y="4375150"/>
              <a:ext cx="101600" cy="98425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Line 105"/>
            <p:cNvSpPr>
              <a:spLocks noChangeShapeType="1"/>
            </p:cNvSpPr>
            <p:nvPr/>
          </p:nvSpPr>
          <p:spPr bwMode="auto">
            <a:xfrm flipH="1">
              <a:off x="6796881" y="4461668"/>
              <a:ext cx="0" cy="15795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106"/>
            <p:cNvSpPr>
              <a:spLocks noChangeShapeType="1"/>
            </p:cNvSpPr>
            <p:nvPr/>
          </p:nvSpPr>
          <p:spPr bwMode="auto">
            <a:xfrm>
              <a:off x="6297613" y="5137150"/>
              <a:ext cx="182562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107"/>
            <p:cNvSpPr>
              <a:spLocks noChangeShapeType="1"/>
            </p:cNvSpPr>
            <p:nvPr/>
          </p:nvSpPr>
          <p:spPr bwMode="auto">
            <a:xfrm>
              <a:off x="8183563" y="4440238"/>
              <a:ext cx="293687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109"/>
            <p:cNvSpPr>
              <a:spLocks noChangeShapeType="1"/>
            </p:cNvSpPr>
            <p:nvPr/>
          </p:nvSpPr>
          <p:spPr bwMode="auto">
            <a:xfrm>
              <a:off x="8496300" y="5729288"/>
              <a:ext cx="0" cy="26035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110"/>
            <p:cNvSpPr>
              <a:spLocks noChangeShapeType="1"/>
            </p:cNvSpPr>
            <p:nvPr/>
          </p:nvSpPr>
          <p:spPr bwMode="auto">
            <a:xfrm>
              <a:off x="6788150" y="5124450"/>
              <a:ext cx="0" cy="61436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0" name="Group 111"/>
            <p:cNvGrpSpPr>
              <a:grpSpLocks/>
            </p:cNvGrpSpPr>
            <p:nvPr/>
          </p:nvGrpSpPr>
          <p:grpSpPr bwMode="auto">
            <a:xfrm>
              <a:off x="8394700" y="5994400"/>
              <a:ext cx="204788" cy="101600"/>
              <a:chOff x="2730" y="2598"/>
              <a:chExt cx="102" cy="50"/>
            </a:xfrm>
          </p:grpSpPr>
          <p:sp>
            <p:nvSpPr>
              <p:cNvPr id="313" name="Line 112"/>
              <p:cNvSpPr>
                <a:spLocks noChangeShapeType="1"/>
              </p:cNvSpPr>
              <p:nvPr/>
            </p:nvSpPr>
            <p:spPr bwMode="auto">
              <a:xfrm flipV="1">
                <a:off x="2730" y="2598"/>
                <a:ext cx="102" cy="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113"/>
              <p:cNvSpPr>
                <a:spLocks noChangeShapeType="1"/>
              </p:cNvSpPr>
              <p:nvPr/>
            </p:nvSpPr>
            <p:spPr bwMode="auto">
              <a:xfrm>
                <a:off x="2748" y="2624"/>
                <a:ext cx="68" cy="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114"/>
              <p:cNvSpPr>
                <a:spLocks noChangeShapeType="1"/>
              </p:cNvSpPr>
              <p:nvPr/>
            </p:nvSpPr>
            <p:spPr bwMode="auto">
              <a:xfrm>
                <a:off x="2768" y="2648"/>
                <a:ext cx="32" cy="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1" name="Line 116"/>
            <p:cNvSpPr>
              <a:spLocks noChangeShapeType="1"/>
            </p:cNvSpPr>
            <p:nvPr/>
          </p:nvSpPr>
          <p:spPr bwMode="auto">
            <a:xfrm flipH="1" flipV="1">
              <a:off x="4321173" y="4416424"/>
              <a:ext cx="1462089" cy="793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123"/>
            <p:cNvSpPr>
              <a:spLocks noChangeShapeType="1"/>
            </p:cNvSpPr>
            <p:nvPr/>
          </p:nvSpPr>
          <p:spPr bwMode="auto">
            <a:xfrm flipH="1">
              <a:off x="6545263" y="5033963"/>
              <a:ext cx="244475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124"/>
            <p:cNvSpPr>
              <a:spLocks noChangeShapeType="1"/>
            </p:cNvSpPr>
            <p:nvPr/>
          </p:nvSpPr>
          <p:spPr bwMode="auto">
            <a:xfrm flipH="1">
              <a:off x="6545263" y="5218113"/>
              <a:ext cx="244475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25"/>
            <p:cNvSpPr>
              <a:spLocks/>
            </p:cNvSpPr>
            <p:nvPr/>
          </p:nvSpPr>
          <p:spPr bwMode="auto">
            <a:xfrm rot="10800000" flipH="1">
              <a:off x="6545263" y="5081588"/>
              <a:ext cx="87312" cy="88900"/>
            </a:xfrm>
            <a:custGeom>
              <a:avLst/>
              <a:gdLst>
                <a:gd name="T0" fmla="*/ 2147483647 w 104"/>
                <a:gd name="T1" fmla="*/ 0 h 104"/>
                <a:gd name="T2" fmla="*/ 0 w 104"/>
                <a:gd name="T3" fmla="*/ 2147483647 h 104"/>
                <a:gd name="T4" fmla="*/ 2147483647 w 104"/>
                <a:gd name="T5" fmla="*/ 2147483647 h 104"/>
                <a:gd name="T6" fmla="*/ 2147483647 w 104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04"/>
                <a:gd name="T14" fmla="*/ 104 w 104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04">
                  <a:moveTo>
                    <a:pt x="104" y="0"/>
                  </a:moveTo>
                  <a:lnTo>
                    <a:pt x="0" y="52"/>
                  </a:lnTo>
                  <a:lnTo>
                    <a:pt x="104" y="10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349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126"/>
            <p:cNvSpPr>
              <a:spLocks noChangeShapeType="1"/>
            </p:cNvSpPr>
            <p:nvPr/>
          </p:nvSpPr>
          <p:spPr bwMode="auto">
            <a:xfrm>
              <a:off x="6483350" y="5002213"/>
              <a:ext cx="0" cy="24606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127"/>
            <p:cNvSpPr>
              <a:spLocks noChangeShapeType="1"/>
            </p:cNvSpPr>
            <p:nvPr/>
          </p:nvSpPr>
          <p:spPr bwMode="auto">
            <a:xfrm>
              <a:off x="6537325" y="4972050"/>
              <a:ext cx="3175" cy="307975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128"/>
            <p:cNvSpPr>
              <a:spLocks noChangeShapeType="1"/>
            </p:cNvSpPr>
            <p:nvPr/>
          </p:nvSpPr>
          <p:spPr bwMode="auto">
            <a:xfrm flipV="1">
              <a:off x="6619875" y="5127625"/>
              <a:ext cx="18415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130"/>
            <p:cNvSpPr>
              <a:spLocks noChangeShapeType="1"/>
            </p:cNvSpPr>
            <p:nvPr/>
          </p:nvSpPr>
          <p:spPr bwMode="auto">
            <a:xfrm flipV="1">
              <a:off x="4237038" y="5741988"/>
              <a:ext cx="564832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Oval 132"/>
            <p:cNvSpPr>
              <a:spLocks noChangeArrowheads="1"/>
            </p:cNvSpPr>
            <p:nvPr/>
          </p:nvSpPr>
          <p:spPr bwMode="auto">
            <a:xfrm>
              <a:off x="6727825" y="5680075"/>
              <a:ext cx="120650" cy="117475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Oval 133"/>
            <p:cNvSpPr>
              <a:spLocks noChangeArrowheads="1"/>
            </p:cNvSpPr>
            <p:nvPr/>
          </p:nvSpPr>
          <p:spPr bwMode="auto">
            <a:xfrm>
              <a:off x="8432800" y="5680075"/>
              <a:ext cx="120650" cy="117475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Text Box 134"/>
            <p:cNvSpPr txBox="1">
              <a:spLocks noChangeArrowheads="1"/>
            </p:cNvSpPr>
            <p:nvPr/>
          </p:nvSpPr>
          <p:spPr bwMode="auto">
            <a:xfrm>
              <a:off x="7731125" y="4527550"/>
              <a:ext cx="609600" cy="45720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tx1"/>
                  </a:solidFill>
                  <a:latin typeface="Arial Narrow" pitchFamily="34" charset="0"/>
                </a:rPr>
                <a:t>L</a:t>
              </a:r>
              <a:endParaRPr lang="en-US" sz="2400" b="1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62" name="Line 136"/>
            <p:cNvSpPr>
              <a:spLocks noChangeShapeType="1"/>
            </p:cNvSpPr>
            <p:nvPr/>
          </p:nvSpPr>
          <p:spPr bwMode="auto">
            <a:xfrm>
              <a:off x="8836025" y="4448175"/>
              <a:ext cx="938213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Text Box 138"/>
            <p:cNvSpPr txBox="1">
              <a:spLocks noChangeArrowheads="1"/>
            </p:cNvSpPr>
            <p:nvPr/>
          </p:nvSpPr>
          <p:spPr bwMode="auto">
            <a:xfrm>
              <a:off x="5576066" y="4908550"/>
              <a:ext cx="609600" cy="45720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tx1"/>
                  </a:solidFill>
                  <a:latin typeface="Arial Narrow" pitchFamily="34" charset="0"/>
                </a:rPr>
                <a:t>Q</a:t>
              </a:r>
              <a:r>
                <a:rPr lang="en-US" sz="2400" b="1" baseline="-25000" dirty="0">
                  <a:solidFill>
                    <a:schemeClr val="tx1"/>
                  </a:solidFill>
                  <a:latin typeface="Arial Narrow" pitchFamily="34" charset="0"/>
                </a:rPr>
                <a:t>H</a:t>
              </a:r>
            </a:p>
          </p:txBody>
        </p:sp>
        <p:sp>
          <p:nvSpPr>
            <p:cNvPr id="264" name="Text Box 139"/>
            <p:cNvSpPr txBox="1">
              <a:spLocks noChangeArrowheads="1"/>
            </p:cNvSpPr>
            <p:nvPr/>
          </p:nvSpPr>
          <p:spPr bwMode="auto">
            <a:xfrm>
              <a:off x="6130925" y="5133975"/>
              <a:ext cx="609600" cy="45720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tx1"/>
                  </a:solidFill>
                  <a:latin typeface="Arial Narrow" pitchFamily="34" charset="0"/>
                </a:rPr>
                <a:t>Q</a:t>
              </a:r>
              <a:r>
                <a:rPr lang="en-US" sz="2400" b="1" baseline="-25000" dirty="0">
                  <a:solidFill>
                    <a:schemeClr val="tx1"/>
                  </a:solidFill>
                  <a:latin typeface="Arial Narrow" pitchFamily="34" charset="0"/>
                </a:rPr>
                <a:t>L</a:t>
              </a:r>
            </a:p>
          </p:txBody>
        </p:sp>
        <p:grpSp>
          <p:nvGrpSpPr>
            <p:cNvPr id="265" name="Group 140"/>
            <p:cNvGrpSpPr>
              <a:grpSpLocks/>
            </p:cNvGrpSpPr>
            <p:nvPr/>
          </p:nvGrpSpPr>
          <p:grpSpPr bwMode="auto">
            <a:xfrm>
              <a:off x="9297988" y="4978400"/>
              <a:ext cx="228600" cy="87313"/>
              <a:chOff x="2276" y="1252"/>
              <a:chExt cx="144" cy="55"/>
            </a:xfrm>
          </p:grpSpPr>
          <p:sp>
            <p:nvSpPr>
              <p:cNvPr id="311" name="Line 141"/>
              <p:cNvSpPr>
                <a:spLocks noChangeShapeType="1"/>
              </p:cNvSpPr>
              <p:nvPr/>
            </p:nvSpPr>
            <p:spPr bwMode="auto">
              <a:xfrm flipV="1">
                <a:off x="2276" y="1252"/>
                <a:ext cx="144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142"/>
              <p:cNvSpPr>
                <a:spLocks noChangeShapeType="1"/>
              </p:cNvSpPr>
              <p:nvPr/>
            </p:nvSpPr>
            <p:spPr bwMode="auto">
              <a:xfrm>
                <a:off x="2276" y="1307"/>
                <a:ext cx="144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" name="Line 143"/>
            <p:cNvSpPr>
              <a:spLocks noChangeShapeType="1"/>
            </p:cNvSpPr>
            <p:nvPr/>
          </p:nvSpPr>
          <p:spPr bwMode="auto">
            <a:xfrm>
              <a:off x="9415463" y="4430713"/>
              <a:ext cx="0" cy="55086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44"/>
            <p:cNvSpPr>
              <a:spLocks noChangeShapeType="1"/>
            </p:cNvSpPr>
            <p:nvPr/>
          </p:nvSpPr>
          <p:spPr bwMode="auto">
            <a:xfrm>
              <a:off x="9415463" y="5080000"/>
              <a:ext cx="0" cy="64293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Oval 145"/>
            <p:cNvSpPr>
              <a:spLocks noChangeArrowheads="1"/>
            </p:cNvSpPr>
            <p:nvPr/>
          </p:nvSpPr>
          <p:spPr bwMode="auto">
            <a:xfrm>
              <a:off x="9355138" y="4378325"/>
              <a:ext cx="120650" cy="117475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Oval 146"/>
            <p:cNvSpPr>
              <a:spLocks noChangeArrowheads="1"/>
            </p:cNvSpPr>
            <p:nvPr/>
          </p:nvSpPr>
          <p:spPr bwMode="auto">
            <a:xfrm>
              <a:off x="9351963" y="5676900"/>
              <a:ext cx="120650" cy="117475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Text Box 147"/>
            <p:cNvSpPr txBox="1">
              <a:spLocks noChangeArrowheads="1"/>
            </p:cNvSpPr>
            <p:nvPr/>
          </p:nvSpPr>
          <p:spPr bwMode="auto">
            <a:xfrm>
              <a:off x="8793163" y="5103813"/>
              <a:ext cx="850900" cy="45720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tx1"/>
                  </a:solidFill>
                  <a:latin typeface="Arial Narrow" pitchFamily="34" charset="0"/>
                </a:rPr>
                <a:t>C</a:t>
              </a:r>
              <a:r>
                <a:rPr lang="en-US" sz="2400" b="1" baseline="-25000" dirty="0">
                  <a:solidFill>
                    <a:schemeClr val="tx1"/>
                  </a:solidFill>
                  <a:latin typeface="Arial Narrow" pitchFamily="34" charset="0"/>
                </a:rPr>
                <a:t>O</a:t>
              </a:r>
            </a:p>
          </p:txBody>
        </p:sp>
        <p:grpSp>
          <p:nvGrpSpPr>
            <p:cNvPr id="271" name="Group 162"/>
            <p:cNvGrpSpPr>
              <a:grpSpLocks/>
            </p:cNvGrpSpPr>
            <p:nvPr/>
          </p:nvGrpSpPr>
          <p:grpSpPr bwMode="auto">
            <a:xfrm>
              <a:off x="5041900" y="4978400"/>
              <a:ext cx="228600" cy="87313"/>
              <a:chOff x="2276" y="1252"/>
              <a:chExt cx="144" cy="55"/>
            </a:xfrm>
          </p:grpSpPr>
          <p:sp>
            <p:nvSpPr>
              <p:cNvPr id="309" name="Line 163"/>
              <p:cNvSpPr>
                <a:spLocks noChangeShapeType="1"/>
              </p:cNvSpPr>
              <p:nvPr/>
            </p:nvSpPr>
            <p:spPr bwMode="auto">
              <a:xfrm flipV="1">
                <a:off x="2276" y="1252"/>
                <a:ext cx="144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164"/>
              <p:cNvSpPr>
                <a:spLocks noChangeShapeType="1"/>
              </p:cNvSpPr>
              <p:nvPr/>
            </p:nvSpPr>
            <p:spPr bwMode="auto">
              <a:xfrm>
                <a:off x="2276" y="1307"/>
                <a:ext cx="144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2" name="Line 165"/>
            <p:cNvSpPr>
              <a:spLocks noChangeShapeType="1"/>
            </p:cNvSpPr>
            <p:nvPr/>
          </p:nvSpPr>
          <p:spPr bwMode="auto">
            <a:xfrm>
              <a:off x="5159375" y="4430713"/>
              <a:ext cx="0" cy="55086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166"/>
            <p:cNvSpPr>
              <a:spLocks noChangeShapeType="1"/>
            </p:cNvSpPr>
            <p:nvPr/>
          </p:nvSpPr>
          <p:spPr bwMode="auto">
            <a:xfrm>
              <a:off x="5159375" y="5080000"/>
              <a:ext cx="0" cy="64293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Oval 167"/>
            <p:cNvSpPr>
              <a:spLocks noChangeArrowheads="1"/>
            </p:cNvSpPr>
            <p:nvPr/>
          </p:nvSpPr>
          <p:spPr bwMode="auto">
            <a:xfrm>
              <a:off x="5099050" y="4378325"/>
              <a:ext cx="120650" cy="117475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Oval 168"/>
            <p:cNvSpPr>
              <a:spLocks noChangeArrowheads="1"/>
            </p:cNvSpPr>
            <p:nvPr/>
          </p:nvSpPr>
          <p:spPr bwMode="auto">
            <a:xfrm>
              <a:off x="5095875" y="5676900"/>
              <a:ext cx="120650" cy="117475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Text Box 169"/>
            <p:cNvSpPr txBox="1">
              <a:spLocks noChangeArrowheads="1"/>
            </p:cNvSpPr>
            <p:nvPr/>
          </p:nvSpPr>
          <p:spPr bwMode="auto">
            <a:xfrm>
              <a:off x="4460611" y="4846637"/>
              <a:ext cx="546100" cy="45720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tx1"/>
                  </a:solidFill>
                  <a:latin typeface="Arial Narrow" pitchFamily="34" charset="0"/>
                </a:rPr>
                <a:t>C</a:t>
              </a:r>
              <a:r>
                <a:rPr lang="en-US" sz="2400" b="1" baseline="-25000" dirty="0">
                  <a:solidFill>
                    <a:schemeClr val="tx1"/>
                  </a:solidFill>
                  <a:latin typeface="Arial Narrow" pitchFamily="34" charset="0"/>
                </a:rPr>
                <a:t>IN</a:t>
              </a:r>
            </a:p>
          </p:txBody>
        </p:sp>
        <p:sp>
          <p:nvSpPr>
            <p:cNvPr id="277" name="Line 117"/>
            <p:cNvSpPr>
              <a:spLocks noChangeShapeType="1"/>
            </p:cNvSpPr>
            <p:nvPr/>
          </p:nvSpPr>
          <p:spPr bwMode="auto">
            <a:xfrm rot="16200000" flipH="1">
              <a:off x="5664389" y="4529930"/>
              <a:ext cx="246062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18"/>
            <p:cNvSpPr>
              <a:spLocks noChangeShapeType="1"/>
            </p:cNvSpPr>
            <p:nvPr/>
          </p:nvSpPr>
          <p:spPr bwMode="auto">
            <a:xfrm rot="16200000" flipH="1">
              <a:off x="5846952" y="4529930"/>
              <a:ext cx="246062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119"/>
            <p:cNvSpPr>
              <a:spLocks/>
            </p:cNvSpPr>
            <p:nvPr/>
          </p:nvSpPr>
          <p:spPr bwMode="auto">
            <a:xfrm rot="16200000">
              <a:off x="5832664" y="4550568"/>
              <a:ext cx="88900" cy="87312"/>
            </a:xfrm>
            <a:custGeom>
              <a:avLst/>
              <a:gdLst>
                <a:gd name="T0" fmla="*/ 2147483647 w 104"/>
                <a:gd name="T1" fmla="*/ 0 h 104"/>
                <a:gd name="T2" fmla="*/ 0 w 104"/>
                <a:gd name="T3" fmla="*/ 2147483647 h 104"/>
                <a:gd name="T4" fmla="*/ 2147483647 w 104"/>
                <a:gd name="T5" fmla="*/ 2147483647 h 104"/>
                <a:gd name="T6" fmla="*/ 2147483647 w 104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04"/>
                <a:gd name="T14" fmla="*/ 104 w 104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04">
                  <a:moveTo>
                    <a:pt x="104" y="0"/>
                  </a:moveTo>
                  <a:lnTo>
                    <a:pt x="0" y="52"/>
                  </a:lnTo>
                  <a:lnTo>
                    <a:pt x="104" y="10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349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20"/>
            <p:cNvSpPr>
              <a:spLocks noChangeShapeType="1"/>
            </p:cNvSpPr>
            <p:nvPr/>
          </p:nvSpPr>
          <p:spPr bwMode="auto">
            <a:xfrm rot="16200000">
              <a:off x="5877908" y="4594223"/>
              <a:ext cx="0" cy="244475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21"/>
            <p:cNvSpPr>
              <a:spLocks noChangeShapeType="1"/>
            </p:cNvSpPr>
            <p:nvPr/>
          </p:nvSpPr>
          <p:spPr bwMode="auto">
            <a:xfrm rot="16200000">
              <a:off x="5877114" y="4507705"/>
              <a:ext cx="3175" cy="306387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22"/>
            <p:cNvSpPr>
              <a:spLocks noChangeShapeType="1"/>
            </p:cNvSpPr>
            <p:nvPr/>
          </p:nvSpPr>
          <p:spPr bwMode="auto">
            <a:xfrm rot="16200000">
              <a:off x="5800417" y="4493914"/>
              <a:ext cx="158749" cy="595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29"/>
            <p:cNvSpPr>
              <a:spLocks noChangeShapeType="1"/>
            </p:cNvSpPr>
            <p:nvPr/>
          </p:nvSpPr>
          <p:spPr bwMode="auto">
            <a:xfrm>
              <a:off x="5863620" y="4721224"/>
              <a:ext cx="0" cy="2540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4" name="Group 93"/>
            <p:cNvGrpSpPr>
              <a:grpSpLocks/>
            </p:cNvGrpSpPr>
            <p:nvPr/>
          </p:nvGrpSpPr>
          <p:grpSpPr bwMode="auto">
            <a:xfrm>
              <a:off x="6246914" y="4356101"/>
              <a:ext cx="250723" cy="70560"/>
              <a:chOff x="2885" y="1152"/>
              <a:chExt cx="326" cy="106"/>
            </a:xfrm>
          </p:grpSpPr>
          <p:sp>
            <p:nvSpPr>
              <p:cNvPr id="303" name="Freeform 94"/>
              <p:cNvSpPr>
                <a:spLocks/>
              </p:cNvSpPr>
              <p:nvPr/>
            </p:nvSpPr>
            <p:spPr bwMode="auto">
              <a:xfrm>
                <a:off x="3157" y="1152"/>
                <a:ext cx="54" cy="106"/>
              </a:xfrm>
              <a:custGeom>
                <a:avLst/>
                <a:gdLst>
                  <a:gd name="T0" fmla="*/ 0 w 60"/>
                  <a:gd name="T1" fmla="*/ 0 h 59"/>
                  <a:gd name="T2" fmla="*/ 13 w 60"/>
                  <a:gd name="T3" fmla="*/ 29 h 59"/>
                  <a:gd name="T4" fmla="*/ 23 w 60"/>
                  <a:gd name="T5" fmla="*/ 117 h 59"/>
                  <a:gd name="T6" fmla="*/ 31 w 60"/>
                  <a:gd name="T7" fmla="*/ 262 h 59"/>
                  <a:gd name="T8" fmla="*/ 37 w 60"/>
                  <a:gd name="T9" fmla="*/ 429 h 59"/>
                  <a:gd name="T10" fmla="*/ 40 w 60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59"/>
                  <a:gd name="T20" fmla="*/ 60 w 60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59">
                    <a:moveTo>
                      <a:pt x="0" y="0"/>
                    </a:moveTo>
                    <a:lnTo>
                      <a:pt x="19" y="3"/>
                    </a:lnTo>
                    <a:lnTo>
                      <a:pt x="35" y="11"/>
                    </a:lnTo>
                    <a:lnTo>
                      <a:pt x="47" y="25"/>
                    </a:lnTo>
                    <a:lnTo>
                      <a:pt x="57" y="41"/>
                    </a:lnTo>
                    <a:lnTo>
                      <a:pt x="6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95"/>
              <p:cNvSpPr>
                <a:spLocks/>
              </p:cNvSpPr>
              <p:nvPr/>
            </p:nvSpPr>
            <p:spPr bwMode="auto">
              <a:xfrm>
                <a:off x="3102" y="1152"/>
                <a:ext cx="55" cy="106"/>
              </a:xfrm>
              <a:custGeom>
                <a:avLst/>
                <a:gdLst>
                  <a:gd name="T0" fmla="*/ 46 w 58"/>
                  <a:gd name="T1" fmla="*/ 0 h 59"/>
                  <a:gd name="T2" fmla="*/ 31 w 58"/>
                  <a:gd name="T3" fmla="*/ 29 h 59"/>
                  <a:gd name="T4" fmla="*/ 19 w 58"/>
                  <a:gd name="T5" fmla="*/ 117 h 59"/>
                  <a:gd name="T6" fmla="*/ 9 w 58"/>
                  <a:gd name="T7" fmla="*/ 262 h 59"/>
                  <a:gd name="T8" fmla="*/ 1 w 58"/>
                  <a:gd name="T9" fmla="*/ 429 h 59"/>
                  <a:gd name="T10" fmla="*/ 0 w 58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59"/>
                  <a:gd name="T20" fmla="*/ 58 w 58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59">
                    <a:moveTo>
                      <a:pt x="58" y="0"/>
                    </a:moveTo>
                    <a:lnTo>
                      <a:pt x="39" y="3"/>
                    </a:lnTo>
                    <a:lnTo>
                      <a:pt x="23" y="11"/>
                    </a:lnTo>
                    <a:lnTo>
                      <a:pt x="11" y="25"/>
                    </a:lnTo>
                    <a:lnTo>
                      <a:pt x="1" y="41"/>
                    </a:lnTo>
                    <a:lnTo>
                      <a:pt x="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96"/>
              <p:cNvSpPr>
                <a:spLocks/>
              </p:cNvSpPr>
              <p:nvPr/>
            </p:nvSpPr>
            <p:spPr bwMode="auto">
              <a:xfrm>
                <a:off x="3049" y="1152"/>
                <a:ext cx="53" cy="106"/>
              </a:xfrm>
              <a:custGeom>
                <a:avLst/>
                <a:gdLst>
                  <a:gd name="T0" fmla="*/ 0 w 60"/>
                  <a:gd name="T1" fmla="*/ 0 h 59"/>
                  <a:gd name="T2" fmla="*/ 11 w 60"/>
                  <a:gd name="T3" fmla="*/ 29 h 59"/>
                  <a:gd name="T4" fmla="*/ 21 w 60"/>
                  <a:gd name="T5" fmla="*/ 117 h 59"/>
                  <a:gd name="T6" fmla="*/ 29 w 60"/>
                  <a:gd name="T7" fmla="*/ 262 h 59"/>
                  <a:gd name="T8" fmla="*/ 34 w 60"/>
                  <a:gd name="T9" fmla="*/ 429 h 59"/>
                  <a:gd name="T10" fmla="*/ 37 w 60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59"/>
                  <a:gd name="T20" fmla="*/ 60 w 60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59">
                    <a:moveTo>
                      <a:pt x="0" y="0"/>
                    </a:moveTo>
                    <a:lnTo>
                      <a:pt x="19" y="3"/>
                    </a:lnTo>
                    <a:lnTo>
                      <a:pt x="35" y="11"/>
                    </a:lnTo>
                    <a:lnTo>
                      <a:pt x="47" y="25"/>
                    </a:lnTo>
                    <a:lnTo>
                      <a:pt x="57" y="41"/>
                    </a:lnTo>
                    <a:lnTo>
                      <a:pt x="6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97"/>
              <p:cNvSpPr>
                <a:spLocks/>
              </p:cNvSpPr>
              <p:nvPr/>
            </p:nvSpPr>
            <p:spPr bwMode="auto">
              <a:xfrm>
                <a:off x="2994" y="1152"/>
                <a:ext cx="55" cy="106"/>
              </a:xfrm>
              <a:custGeom>
                <a:avLst/>
                <a:gdLst>
                  <a:gd name="T0" fmla="*/ 45 w 59"/>
                  <a:gd name="T1" fmla="*/ 0 h 59"/>
                  <a:gd name="T2" fmla="*/ 30 w 59"/>
                  <a:gd name="T3" fmla="*/ 29 h 59"/>
                  <a:gd name="T4" fmla="*/ 19 w 59"/>
                  <a:gd name="T5" fmla="*/ 117 h 59"/>
                  <a:gd name="T6" fmla="*/ 8 w 59"/>
                  <a:gd name="T7" fmla="*/ 262 h 59"/>
                  <a:gd name="T8" fmla="*/ 3 w 59"/>
                  <a:gd name="T9" fmla="*/ 429 h 59"/>
                  <a:gd name="T10" fmla="*/ 0 w 59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59"/>
                  <a:gd name="T20" fmla="*/ 59 w 59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59">
                    <a:moveTo>
                      <a:pt x="59" y="0"/>
                    </a:moveTo>
                    <a:lnTo>
                      <a:pt x="40" y="3"/>
                    </a:lnTo>
                    <a:lnTo>
                      <a:pt x="25" y="11"/>
                    </a:lnTo>
                    <a:lnTo>
                      <a:pt x="12" y="25"/>
                    </a:lnTo>
                    <a:lnTo>
                      <a:pt x="3" y="41"/>
                    </a:lnTo>
                    <a:lnTo>
                      <a:pt x="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98"/>
              <p:cNvSpPr>
                <a:spLocks/>
              </p:cNvSpPr>
              <p:nvPr/>
            </p:nvSpPr>
            <p:spPr bwMode="auto">
              <a:xfrm>
                <a:off x="2940" y="1152"/>
                <a:ext cx="54" cy="106"/>
              </a:xfrm>
              <a:custGeom>
                <a:avLst/>
                <a:gdLst>
                  <a:gd name="T0" fmla="*/ 0 w 59"/>
                  <a:gd name="T1" fmla="*/ 0 h 59"/>
                  <a:gd name="T2" fmla="*/ 14 w 59"/>
                  <a:gd name="T3" fmla="*/ 29 h 59"/>
                  <a:gd name="T4" fmla="*/ 25 w 59"/>
                  <a:gd name="T5" fmla="*/ 117 h 59"/>
                  <a:gd name="T6" fmla="*/ 34 w 59"/>
                  <a:gd name="T7" fmla="*/ 262 h 59"/>
                  <a:gd name="T8" fmla="*/ 40 w 59"/>
                  <a:gd name="T9" fmla="*/ 429 h 59"/>
                  <a:gd name="T10" fmla="*/ 41 w 59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59"/>
                  <a:gd name="T20" fmla="*/ 59 w 59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59">
                    <a:moveTo>
                      <a:pt x="0" y="0"/>
                    </a:moveTo>
                    <a:lnTo>
                      <a:pt x="19" y="3"/>
                    </a:lnTo>
                    <a:lnTo>
                      <a:pt x="35" y="11"/>
                    </a:lnTo>
                    <a:lnTo>
                      <a:pt x="48" y="25"/>
                    </a:lnTo>
                    <a:lnTo>
                      <a:pt x="57" y="41"/>
                    </a:lnTo>
                    <a:lnTo>
                      <a:pt x="59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99"/>
              <p:cNvSpPr>
                <a:spLocks/>
              </p:cNvSpPr>
              <p:nvPr/>
            </p:nvSpPr>
            <p:spPr bwMode="auto">
              <a:xfrm>
                <a:off x="2885" y="1152"/>
                <a:ext cx="55" cy="106"/>
              </a:xfrm>
              <a:custGeom>
                <a:avLst/>
                <a:gdLst>
                  <a:gd name="T0" fmla="*/ 45 w 59"/>
                  <a:gd name="T1" fmla="*/ 0 h 59"/>
                  <a:gd name="T2" fmla="*/ 31 w 59"/>
                  <a:gd name="T3" fmla="*/ 29 h 59"/>
                  <a:gd name="T4" fmla="*/ 19 w 59"/>
                  <a:gd name="T5" fmla="*/ 117 h 59"/>
                  <a:gd name="T6" fmla="*/ 8 w 59"/>
                  <a:gd name="T7" fmla="*/ 262 h 59"/>
                  <a:gd name="T8" fmla="*/ 3 w 59"/>
                  <a:gd name="T9" fmla="*/ 429 h 59"/>
                  <a:gd name="T10" fmla="*/ 0 w 59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59"/>
                  <a:gd name="T20" fmla="*/ 59 w 59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59">
                    <a:moveTo>
                      <a:pt x="59" y="0"/>
                    </a:moveTo>
                    <a:lnTo>
                      <a:pt x="41" y="3"/>
                    </a:lnTo>
                    <a:lnTo>
                      <a:pt x="25" y="11"/>
                    </a:lnTo>
                    <a:lnTo>
                      <a:pt x="12" y="25"/>
                    </a:lnTo>
                    <a:lnTo>
                      <a:pt x="3" y="41"/>
                    </a:lnTo>
                    <a:lnTo>
                      <a:pt x="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5" name="Line 100"/>
            <p:cNvSpPr>
              <a:spLocks noChangeShapeType="1"/>
            </p:cNvSpPr>
            <p:nvPr/>
          </p:nvSpPr>
          <p:spPr bwMode="auto">
            <a:xfrm flipV="1">
              <a:off x="5880088" y="4419598"/>
              <a:ext cx="387975" cy="476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" name="Group 162"/>
            <p:cNvGrpSpPr>
              <a:grpSpLocks/>
            </p:cNvGrpSpPr>
            <p:nvPr/>
          </p:nvGrpSpPr>
          <p:grpSpPr bwMode="auto">
            <a:xfrm>
              <a:off x="6830610" y="5077203"/>
              <a:ext cx="127806" cy="45719"/>
              <a:chOff x="2276" y="1252"/>
              <a:chExt cx="144" cy="55"/>
            </a:xfrm>
          </p:grpSpPr>
          <p:sp>
            <p:nvSpPr>
              <p:cNvPr id="301" name="Line 163"/>
              <p:cNvSpPr>
                <a:spLocks noChangeShapeType="1"/>
              </p:cNvSpPr>
              <p:nvPr/>
            </p:nvSpPr>
            <p:spPr bwMode="auto">
              <a:xfrm flipV="1">
                <a:off x="2276" y="1252"/>
                <a:ext cx="144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164"/>
              <p:cNvSpPr>
                <a:spLocks noChangeShapeType="1"/>
              </p:cNvSpPr>
              <p:nvPr/>
            </p:nvSpPr>
            <p:spPr bwMode="auto">
              <a:xfrm>
                <a:off x="2276" y="1307"/>
                <a:ext cx="144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" name="Line 105"/>
            <p:cNvSpPr>
              <a:spLocks noChangeShapeType="1"/>
            </p:cNvSpPr>
            <p:nvPr/>
          </p:nvSpPr>
          <p:spPr bwMode="auto">
            <a:xfrm flipH="1">
              <a:off x="6891338" y="4972734"/>
              <a:ext cx="0" cy="11257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105"/>
            <p:cNvSpPr>
              <a:spLocks noChangeShapeType="1"/>
            </p:cNvSpPr>
            <p:nvPr/>
          </p:nvSpPr>
          <p:spPr bwMode="auto">
            <a:xfrm flipH="1">
              <a:off x="6891338" y="5133975"/>
              <a:ext cx="0" cy="14605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105"/>
            <p:cNvSpPr>
              <a:spLocks noChangeShapeType="1"/>
            </p:cNvSpPr>
            <p:nvPr/>
          </p:nvSpPr>
          <p:spPr bwMode="auto">
            <a:xfrm flipH="1">
              <a:off x="6788150" y="5276858"/>
              <a:ext cx="11212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105"/>
            <p:cNvSpPr>
              <a:spLocks noChangeShapeType="1"/>
            </p:cNvSpPr>
            <p:nvPr/>
          </p:nvSpPr>
          <p:spPr bwMode="auto">
            <a:xfrm flipH="1">
              <a:off x="6792415" y="4985434"/>
              <a:ext cx="11212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Text Box 138"/>
            <p:cNvSpPr txBox="1">
              <a:spLocks noChangeArrowheads="1"/>
            </p:cNvSpPr>
            <p:nvPr/>
          </p:nvSpPr>
          <p:spPr bwMode="auto">
            <a:xfrm>
              <a:off x="6186457" y="4401741"/>
              <a:ext cx="358806" cy="27699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L</a:t>
              </a:r>
              <a:r>
                <a:rPr lang="en-US" sz="1000" b="1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L</a:t>
              </a:r>
              <a:endParaRPr lang="en-US" sz="1000" b="1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pSp>
          <p:nvGrpSpPr>
            <p:cNvPr id="292" name="Group 93"/>
            <p:cNvGrpSpPr>
              <a:grpSpLocks/>
            </p:cNvGrpSpPr>
            <p:nvPr/>
          </p:nvGrpSpPr>
          <p:grpSpPr bwMode="auto">
            <a:xfrm rot="5400000">
              <a:off x="6689508" y="4691529"/>
              <a:ext cx="250723" cy="70560"/>
              <a:chOff x="2885" y="1152"/>
              <a:chExt cx="326" cy="106"/>
            </a:xfrm>
          </p:grpSpPr>
          <p:sp>
            <p:nvSpPr>
              <p:cNvPr id="295" name="Freeform 94"/>
              <p:cNvSpPr>
                <a:spLocks/>
              </p:cNvSpPr>
              <p:nvPr/>
            </p:nvSpPr>
            <p:spPr bwMode="auto">
              <a:xfrm>
                <a:off x="3157" y="1152"/>
                <a:ext cx="54" cy="106"/>
              </a:xfrm>
              <a:custGeom>
                <a:avLst/>
                <a:gdLst>
                  <a:gd name="T0" fmla="*/ 0 w 60"/>
                  <a:gd name="T1" fmla="*/ 0 h 59"/>
                  <a:gd name="T2" fmla="*/ 13 w 60"/>
                  <a:gd name="T3" fmla="*/ 29 h 59"/>
                  <a:gd name="T4" fmla="*/ 23 w 60"/>
                  <a:gd name="T5" fmla="*/ 117 h 59"/>
                  <a:gd name="T6" fmla="*/ 31 w 60"/>
                  <a:gd name="T7" fmla="*/ 262 h 59"/>
                  <a:gd name="T8" fmla="*/ 37 w 60"/>
                  <a:gd name="T9" fmla="*/ 429 h 59"/>
                  <a:gd name="T10" fmla="*/ 40 w 60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59"/>
                  <a:gd name="T20" fmla="*/ 60 w 60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59">
                    <a:moveTo>
                      <a:pt x="0" y="0"/>
                    </a:moveTo>
                    <a:lnTo>
                      <a:pt x="19" y="3"/>
                    </a:lnTo>
                    <a:lnTo>
                      <a:pt x="35" y="11"/>
                    </a:lnTo>
                    <a:lnTo>
                      <a:pt x="47" y="25"/>
                    </a:lnTo>
                    <a:lnTo>
                      <a:pt x="57" y="41"/>
                    </a:lnTo>
                    <a:lnTo>
                      <a:pt x="6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95"/>
              <p:cNvSpPr>
                <a:spLocks/>
              </p:cNvSpPr>
              <p:nvPr/>
            </p:nvSpPr>
            <p:spPr bwMode="auto">
              <a:xfrm>
                <a:off x="3102" y="1152"/>
                <a:ext cx="55" cy="106"/>
              </a:xfrm>
              <a:custGeom>
                <a:avLst/>
                <a:gdLst>
                  <a:gd name="T0" fmla="*/ 46 w 58"/>
                  <a:gd name="T1" fmla="*/ 0 h 59"/>
                  <a:gd name="T2" fmla="*/ 31 w 58"/>
                  <a:gd name="T3" fmla="*/ 29 h 59"/>
                  <a:gd name="T4" fmla="*/ 19 w 58"/>
                  <a:gd name="T5" fmla="*/ 117 h 59"/>
                  <a:gd name="T6" fmla="*/ 9 w 58"/>
                  <a:gd name="T7" fmla="*/ 262 h 59"/>
                  <a:gd name="T8" fmla="*/ 1 w 58"/>
                  <a:gd name="T9" fmla="*/ 429 h 59"/>
                  <a:gd name="T10" fmla="*/ 0 w 58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59"/>
                  <a:gd name="T20" fmla="*/ 58 w 58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59">
                    <a:moveTo>
                      <a:pt x="58" y="0"/>
                    </a:moveTo>
                    <a:lnTo>
                      <a:pt x="39" y="3"/>
                    </a:lnTo>
                    <a:lnTo>
                      <a:pt x="23" y="11"/>
                    </a:lnTo>
                    <a:lnTo>
                      <a:pt x="11" y="25"/>
                    </a:lnTo>
                    <a:lnTo>
                      <a:pt x="1" y="41"/>
                    </a:lnTo>
                    <a:lnTo>
                      <a:pt x="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96"/>
              <p:cNvSpPr>
                <a:spLocks/>
              </p:cNvSpPr>
              <p:nvPr/>
            </p:nvSpPr>
            <p:spPr bwMode="auto">
              <a:xfrm>
                <a:off x="3049" y="1152"/>
                <a:ext cx="53" cy="106"/>
              </a:xfrm>
              <a:custGeom>
                <a:avLst/>
                <a:gdLst>
                  <a:gd name="T0" fmla="*/ 0 w 60"/>
                  <a:gd name="T1" fmla="*/ 0 h 59"/>
                  <a:gd name="T2" fmla="*/ 11 w 60"/>
                  <a:gd name="T3" fmla="*/ 29 h 59"/>
                  <a:gd name="T4" fmla="*/ 21 w 60"/>
                  <a:gd name="T5" fmla="*/ 117 h 59"/>
                  <a:gd name="T6" fmla="*/ 29 w 60"/>
                  <a:gd name="T7" fmla="*/ 262 h 59"/>
                  <a:gd name="T8" fmla="*/ 34 w 60"/>
                  <a:gd name="T9" fmla="*/ 429 h 59"/>
                  <a:gd name="T10" fmla="*/ 37 w 60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59"/>
                  <a:gd name="T20" fmla="*/ 60 w 60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59">
                    <a:moveTo>
                      <a:pt x="0" y="0"/>
                    </a:moveTo>
                    <a:lnTo>
                      <a:pt x="19" y="3"/>
                    </a:lnTo>
                    <a:lnTo>
                      <a:pt x="35" y="11"/>
                    </a:lnTo>
                    <a:lnTo>
                      <a:pt x="47" y="25"/>
                    </a:lnTo>
                    <a:lnTo>
                      <a:pt x="57" y="41"/>
                    </a:lnTo>
                    <a:lnTo>
                      <a:pt x="6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97"/>
              <p:cNvSpPr>
                <a:spLocks/>
              </p:cNvSpPr>
              <p:nvPr/>
            </p:nvSpPr>
            <p:spPr bwMode="auto">
              <a:xfrm>
                <a:off x="2994" y="1152"/>
                <a:ext cx="55" cy="106"/>
              </a:xfrm>
              <a:custGeom>
                <a:avLst/>
                <a:gdLst>
                  <a:gd name="T0" fmla="*/ 45 w 59"/>
                  <a:gd name="T1" fmla="*/ 0 h 59"/>
                  <a:gd name="T2" fmla="*/ 30 w 59"/>
                  <a:gd name="T3" fmla="*/ 29 h 59"/>
                  <a:gd name="T4" fmla="*/ 19 w 59"/>
                  <a:gd name="T5" fmla="*/ 117 h 59"/>
                  <a:gd name="T6" fmla="*/ 8 w 59"/>
                  <a:gd name="T7" fmla="*/ 262 h 59"/>
                  <a:gd name="T8" fmla="*/ 3 w 59"/>
                  <a:gd name="T9" fmla="*/ 429 h 59"/>
                  <a:gd name="T10" fmla="*/ 0 w 59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59"/>
                  <a:gd name="T20" fmla="*/ 59 w 59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59">
                    <a:moveTo>
                      <a:pt x="59" y="0"/>
                    </a:moveTo>
                    <a:lnTo>
                      <a:pt x="40" y="3"/>
                    </a:lnTo>
                    <a:lnTo>
                      <a:pt x="25" y="11"/>
                    </a:lnTo>
                    <a:lnTo>
                      <a:pt x="12" y="25"/>
                    </a:lnTo>
                    <a:lnTo>
                      <a:pt x="3" y="41"/>
                    </a:lnTo>
                    <a:lnTo>
                      <a:pt x="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98"/>
              <p:cNvSpPr>
                <a:spLocks/>
              </p:cNvSpPr>
              <p:nvPr/>
            </p:nvSpPr>
            <p:spPr bwMode="auto">
              <a:xfrm>
                <a:off x="2940" y="1152"/>
                <a:ext cx="54" cy="106"/>
              </a:xfrm>
              <a:custGeom>
                <a:avLst/>
                <a:gdLst>
                  <a:gd name="T0" fmla="*/ 0 w 59"/>
                  <a:gd name="T1" fmla="*/ 0 h 59"/>
                  <a:gd name="T2" fmla="*/ 14 w 59"/>
                  <a:gd name="T3" fmla="*/ 29 h 59"/>
                  <a:gd name="T4" fmla="*/ 25 w 59"/>
                  <a:gd name="T5" fmla="*/ 117 h 59"/>
                  <a:gd name="T6" fmla="*/ 34 w 59"/>
                  <a:gd name="T7" fmla="*/ 262 h 59"/>
                  <a:gd name="T8" fmla="*/ 40 w 59"/>
                  <a:gd name="T9" fmla="*/ 429 h 59"/>
                  <a:gd name="T10" fmla="*/ 41 w 59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59"/>
                  <a:gd name="T20" fmla="*/ 59 w 59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59">
                    <a:moveTo>
                      <a:pt x="0" y="0"/>
                    </a:moveTo>
                    <a:lnTo>
                      <a:pt x="19" y="3"/>
                    </a:lnTo>
                    <a:lnTo>
                      <a:pt x="35" y="11"/>
                    </a:lnTo>
                    <a:lnTo>
                      <a:pt x="48" y="25"/>
                    </a:lnTo>
                    <a:lnTo>
                      <a:pt x="57" y="41"/>
                    </a:lnTo>
                    <a:lnTo>
                      <a:pt x="59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99"/>
              <p:cNvSpPr>
                <a:spLocks/>
              </p:cNvSpPr>
              <p:nvPr/>
            </p:nvSpPr>
            <p:spPr bwMode="auto">
              <a:xfrm>
                <a:off x="2885" y="1152"/>
                <a:ext cx="55" cy="106"/>
              </a:xfrm>
              <a:custGeom>
                <a:avLst/>
                <a:gdLst>
                  <a:gd name="T0" fmla="*/ 45 w 59"/>
                  <a:gd name="T1" fmla="*/ 0 h 59"/>
                  <a:gd name="T2" fmla="*/ 31 w 59"/>
                  <a:gd name="T3" fmla="*/ 29 h 59"/>
                  <a:gd name="T4" fmla="*/ 19 w 59"/>
                  <a:gd name="T5" fmla="*/ 117 h 59"/>
                  <a:gd name="T6" fmla="*/ 8 w 59"/>
                  <a:gd name="T7" fmla="*/ 262 h 59"/>
                  <a:gd name="T8" fmla="*/ 3 w 59"/>
                  <a:gd name="T9" fmla="*/ 429 h 59"/>
                  <a:gd name="T10" fmla="*/ 0 w 59"/>
                  <a:gd name="T11" fmla="*/ 613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59"/>
                  <a:gd name="T20" fmla="*/ 59 w 59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59">
                    <a:moveTo>
                      <a:pt x="59" y="0"/>
                    </a:moveTo>
                    <a:lnTo>
                      <a:pt x="41" y="3"/>
                    </a:lnTo>
                    <a:lnTo>
                      <a:pt x="25" y="11"/>
                    </a:lnTo>
                    <a:lnTo>
                      <a:pt x="12" y="25"/>
                    </a:lnTo>
                    <a:lnTo>
                      <a:pt x="3" y="41"/>
                    </a:lnTo>
                    <a:lnTo>
                      <a:pt x="0" y="59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3" name="Line 105"/>
            <p:cNvSpPr>
              <a:spLocks noChangeShapeType="1"/>
            </p:cNvSpPr>
            <p:nvPr/>
          </p:nvSpPr>
          <p:spPr bwMode="auto">
            <a:xfrm>
              <a:off x="6802551" y="4845843"/>
              <a:ext cx="1474" cy="15795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Text Box 138"/>
            <p:cNvSpPr txBox="1">
              <a:spLocks noChangeArrowheads="1"/>
            </p:cNvSpPr>
            <p:nvPr/>
          </p:nvSpPr>
          <p:spPr bwMode="auto">
            <a:xfrm>
              <a:off x="6849448" y="4593588"/>
              <a:ext cx="358806" cy="27699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L</a:t>
              </a:r>
              <a:r>
                <a:rPr lang="en-US" sz="1000" b="1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L</a:t>
              </a:r>
              <a:endParaRPr lang="en-US" sz="1000" b="1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3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-196850"/>
            <a:ext cx="9144000" cy="915307"/>
          </a:xfrm>
        </p:spPr>
        <p:txBody>
          <a:bodyPr/>
          <a:lstStyle/>
          <a:p>
            <a:r>
              <a:rPr lang="en-US" dirty="0" smtClean="0"/>
              <a:t>Connect Power Components Properly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318" y="555172"/>
            <a:ext cx="8885725" cy="3257549"/>
          </a:xfrm>
        </p:spPr>
        <p:txBody>
          <a:bodyPr/>
          <a:lstStyle/>
          <a:p>
            <a:r>
              <a:rPr lang="en-US" sz="2200" dirty="0" smtClean="0"/>
              <a:t>Draw schematic to reflect desired location </a:t>
            </a:r>
            <a:r>
              <a:rPr lang="en-US" sz="2200" dirty="0" smtClean="0"/>
              <a:t>relative to other components</a:t>
            </a:r>
            <a:r>
              <a:rPr lang="en-US" sz="2200" dirty="0" smtClean="0"/>
              <a:t>.  </a:t>
            </a:r>
          </a:p>
          <a:p>
            <a:r>
              <a:rPr lang="en-US" sz="2200" dirty="0" smtClean="0"/>
              <a:t>Understand circuit operation and AC currents</a:t>
            </a:r>
          </a:p>
          <a:p>
            <a:r>
              <a:rPr lang="en-US" sz="2200" dirty="0" smtClean="0"/>
              <a:t>A pulses current is a noise signal – return this current to its source in smallest distance (loop area) – Loop area is </a:t>
            </a:r>
            <a:r>
              <a:rPr lang="en-US" sz="2200" dirty="0" smtClean="0"/>
              <a:t>antenna.</a:t>
            </a:r>
            <a:endParaRPr lang="en-US" sz="2200" dirty="0" smtClean="0"/>
          </a:p>
          <a:p>
            <a:r>
              <a:rPr lang="en-US" sz="2200" dirty="0" smtClean="0"/>
              <a:t>Place power stage to minimize connection impedance</a:t>
            </a:r>
          </a:p>
          <a:p>
            <a:pPr lvl="1"/>
            <a:r>
              <a:rPr lang="en-US" sz="1800" dirty="0"/>
              <a:t>Consider two sided mounting, FET’s one side, cap other</a:t>
            </a:r>
          </a:p>
          <a:p>
            <a:pPr lvl="1"/>
            <a:r>
              <a:rPr lang="en-US" sz="1800" dirty="0" smtClean="0"/>
              <a:t>Use full ground planes to produce low impedance ground connection</a:t>
            </a:r>
          </a:p>
          <a:p>
            <a:pPr lvl="1"/>
            <a:r>
              <a:rPr lang="en-US" sz="1800" dirty="0" smtClean="0"/>
              <a:t>Use VIAs to connect all component grounds to ground plane – Minimizes return impedance.</a:t>
            </a:r>
          </a:p>
          <a:p>
            <a:endParaRPr lang="en-US" sz="2200" dirty="0" smtClean="0"/>
          </a:p>
        </p:txBody>
      </p:sp>
      <p:pic>
        <p:nvPicPr>
          <p:cNvPr id="39939" name="Picture 4" descr="4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8236" y="3901320"/>
            <a:ext cx="3732914" cy="26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8055" y="4332629"/>
            <a:ext cx="51491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Any inductance in di/</a:t>
            </a:r>
            <a:r>
              <a:rPr lang="en-US" sz="2200" dirty="0" err="1">
                <a:solidFill>
                  <a:schemeClr val="tx1"/>
                </a:solidFill>
              </a:rPr>
              <a:t>dt</a:t>
            </a:r>
            <a:r>
              <a:rPr lang="en-US" sz="2200" dirty="0">
                <a:solidFill>
                  <a:schemeClr val="tx1"/>
                </a:solidFill>
              </a:rPr>
              <a:t> path results in ringing on switched </a:t>
            </a:r>
            <a:r>
              <a:rPr lang="en-US" sz="2200" dirty="0" smtClean="0">
                <a:solidFill>
                  <a:schemeClr val="tx1"/>
                </a:solidFill>
              </a:rPr>
              <a:t>node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Proper </a:t>
            </a:r>
            <a:r>
              <a:rPr lang="en-US" sz="2200" dirty="0">
                <a:solidFill>
                  <a:schemeClr val="tx1"/>
                </a:solidFill>
              </a:rPr>
              <a:t>design can eliminate need for snubber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Watch Out for Parasitic Components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7586" y="1066800"/>
            <a:ext cx="8409214" cy="4876800"/>
          </a:xfrm>
        </p:spPr>
        <p:txBody>
          <a:bodyPr/>
          <a:lstStyle/>
          <a:p>
            <a:r>
              <a:rPr lang="en-US" sz="2200" dirty="0" smtClean="0"/>
              <a:t>Wiring inductance</a:t>
            </a:r>
          </a:p>
          <a:p>
            <a:pPr lvl="1"/>
            <a:r>
              <a:rPr lang="en-US" sz="2000" dirty="0" smtClean="0"/>
              <a:t>Added “parasitic” inductance raises impedance of low impedance circuits (filters, power switching) making them less effective.</a:t>
            </a:r>
          </a:p>
          <a:p>
            <a:pPr lvl="1"/>
            <a:r>
              <a:rPr lang="en-US" sz="2000" dirty="0" smtClean="0"/>
              <a:t>Use wide conductors and ground </a:t>
            </a:r>
            <a:r>
              <a:rPr lang="en-US" sz="2000" dirty="0"/>
              <a:t>planes to </a:t>
            </a:r>
            <a:r>
              <a:rPr lang="en-US" sz="2000" dirty="0" smtClean="0"/>
              <a:t>minimize impedance</a:t>
            </a:r>
          </a:p>
          <a:p>
            <a:r>
              <a:rPr lang="en-US" sz="2200" dirty="0" smtClean="0"/>
              <a:t>Board capacitance</a:t>
            </a:r>
          </a:p>
          <a:p>
            <a:pPr lvl="1"/>
            <a:r>
              <a:rPr lang="en-US" sz="2000" dirty="0"/>
              <a:t>Allows path for AC </a:t>
            </a:r>
            <a:r>
              <a:rPr lang="en-US" sz="2000" dirty="0" smtClean="0"/>
              <a:t>signals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Good </a:t>
            </a:r>
            <a:r>
              <a:rPr lang="en-US" sz="2000" dirty="0" smtClean="0"/>
              <a:t>if part of design; Bad when coupling “noise” into sensitive circuits. </a:t>
            </a:r>
          </a:p>
          <a:p>
            <a:pPr lvl="1"/>
            <a:r>
              <a:rPr lang="en-US" sz="2000" dirty="0" smtClean="0"/>
              <a:t>High impedance nodes are susceptible to switching waveforms.</a:t>
            </a:r>
          </a:p>
          <a:p>
            <a:r>
              <a:rPr lang="en-US" sz="2200" dirty="0" smtClean="0"/>
              <a:t>Magnetic coupling</a:t>
            </a:r>
          </a:p>
          <a:p>
            <a:pPr lvl="1"/>
            <a:r>
              <a:rPr lang="en-US" sz="2000" dirty="0" smtClean="0"/>
              <a:t>Loop to loop, minimize loop areas, use ground planes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06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556890"/>
          </a:xfrm>
        </p:spPr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9332" y="622097"/>
            <a:ext cx="6757987" cy="56480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Why this </a:t>
            </a:r>
            <a:r>
              <a:rPr lang="en-US" sz="2400" dirty="0" smtClean="0"/>
              <a:t>Topic?</a:t>
            </a:r>
            <a:endParaRPr lang="en-US" sz="24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PCB Electrical Characteristics</a:t>
            </a:r>
          </a:p>
          <a:p>
            <a:r>
              <a:rPr lang="en-US" sz="2400" dirty="0"/>
              <a:t>DC Parasitics (Resistance)</a:t>
            </a:r>
          </a:p>
          <a:p>
            <a:r>
              <a:rPr lang="en-US" sz="2400" dirty="0" smtClean="0"/>
              <a:t>AC Parasitics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Grounds and Grounding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PCB Thermal Characteristics</a:t>
            </a:r>
          </a:p>
          <a:p>
            <a:r>
              <a:rPr lang="en-US" sz="2400" dirty="0" smtClean="0"/>
              <a:t>Conduction Concepts</a:t>
            </a:r>
          </a:p>
          <a:p>
            <a:r>
              <a:rPr lang="en-US" sz="2400" dirty="0" smtClean="0"/>
              <a:t>Convection Concepts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Examples</a:t>
            </a:r>
          </a:p>
          <a:p>
            <a:r>
              <a:rPr lang="en-US" sz="2400" dirty="0" smtClean="0"/>
              <a:t>Common “Poor” Thermal Layouts</a:t>
            </a:r>
          </a:p>
          <a:p>
            <a:r>
              <a:rPr lang="en-US" sz="2400" dirty="0" smtClean="0"/>
              <a:t>Good Thermal Layout</a:t>
            </a:r>
          </a:p>
          <a:p>
            <a:r>
              <a:rPr lang="en-US" sz="2400" dirty="0" smtClean="0"/>
              <a:t>Good Electrical Layout</a:t>
            </a:r>
          </a:p>
          <a:p>
            <a:endParaRPr lang="en-US" sz="2400" dirty="0" smtClean="0"/>
          </a:p>
          <a:p>
            <a:pPr algn="ctr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107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Single Point Grounds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3375" y="1185863"/>
            <a:ext cx="4152900" cy="46926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800" b="1" dirty="0" smtClean="0"/>
              <a:t>Series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Simple wiring – one layer</a:t>
            </a:r>
          </a:p>
          <a:p>
            <a:r>
              <a:rPr lang="en-US" sz="1800" dirty="0" smtClean="0"/>
              <a:t>Common impedance causes different potentials</a:t>
            </a:r>
          </a:p>
          <a:p>
            <a:r>
              <a:rPr lang="en-US" sz="1800" dirty="0" smtClean="0"/>
              <a:t>High impedance at high frequency (&gt;10 kHz)</a:t>
            </a:r>
          </a:p>
          <a:p>
            <a:endParaRPr lang="en-US" sz="1800" dirty="0" smtClean="0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878291"/>
            <a:ext cx="4152900" cy="5040815"/>
          </a:xfrm>
        </p:spPr>
        <p:txBody>
          <a:bodyPr/>
          <a:lstStyle/>
          <a:p>
            <a:endParaRPr lang="en-US" sz="1800" b="1" dirty="0" smtClean="0"/>
          </a:p>
          <a:p>
            <a:pPr algn="ctr">
              <a:buFontTx/>
              <a:buNone/>
            </a:pPr>
            <a:r>
              <a:rPr lang="en-US" sz="1800" b="1" dirty="0" smtClean="0"/>
              <a:t>Parallel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Complicated wiring – one layer</a:t>
            </a:r>
          </a:p>
          <a:p>
            <a:r>
              <a:rPr lang="en-US" sz="1800" dirty="0" smtClean="0"/>
              <a:t>Reduced differential potentials at low frequencies</a:t>
            </a:r>
          </a:p>
          <a:p>
            <a:r>
              <a:rPr lang="en-US" sz="1800" dirty="0" smtClean="0"/>
              <a:t>High impedance at high frequency (&gt;10 kHz)</a:t>
            </a:r>
          </a:p>
          <a:p>
            <a:endParaRPr lang="en-US" sz="1800" dirty="0" smtClean="0"/>
          </a:p>
        </p:txBody>
      </p:sp>
      <p:pic>
        <p:nvPicPr>
          <p:cNvPr id="43012" name="Picture 5" descr="p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522" y="1587051"/>
            <a:ext cx="75819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55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587829"/>
          </a:xfrm>
        </p:spPr>
        <p:txBody>
          <a:bodyPr/>
          <a:lstStyle/>
          <a:p>
            <a:r>
              <a:rPr lang="en-US" dirty="0" smtClean="0"/>
              <a:t>Multipoint Grounding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1886" y="3208565"/>
            <a:ext cx="8580664" cy="2209800"/>
          </a:xfrm>
        </p:spPr>
        <p:txBody>
          <a:bodyPr/>
          <a:lstStyle/>
          <a:p>
            <a:r>
              <a:rPr lang="en-US" sz="2200" dirty="0" smtClean="0"/>
              <a:t>Ground plane provides low impedance between circuits to minimize potential differences</a:t>
            </a:r>
          </a:p>
          <a:p>
            <a:r>
              <a:rPr lang="en-US" sz="2200" dirty="0" smtClean="0"/>
              <a:t>Also, reduces inductance of circuit traces</a:t>
            </a:r>
          </a:p>
          <a:p>
            <a:r>
              <a:rPr lang="en-US" sz="2200" dirty="0" smtClean="0"/>
              <a:t>Goal is to contain high frequency currents in individual circuits and keep out of ground plane</a:t>
            </a:r>
          </a:p>
          <a:p>
            <a:r>
              <a:rPr lang="en-US" sz="2200" dirty="0" smtClean="0"/>
              <a:t>Segregated circuits</a:t>
            </a:r>
          </a:p>
          <a:p>
            <a:pPr lvl="1"/>
            <a:r>
              <a:rPr lang="en-US" sz="2200" dirty="0" smtClean="0"/>
              <a:t>No current between Circuits</a:t>
            </a:r>
          </a:p>
          <a:p>
            <a:pPr lvl="1"/>
            <a:r>
              <a:rPr lang="en-US" sz="2200" dirty="0" smtClean="0"/>
              <a:t>No current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No ground noise shared between circuits, V=IR</a:t>
            </a:r>
          </a:p>
        </p:txBody>
      </p:sp>
      <p:pic>
        <p:nvPicPr>
          <p:cNvPr id="44035" name="Picture 4" descr="fig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5282" y="542700"/>
            <a:ext cx="6738711" cy="2664484"/>
          </a:xfrm>
        </p:spPr>
      </p:pic>
    </p:spTree>
    <p:extLst>
      <p:ext uri="{BB962C8B-B14F-4D97-AF65-F5344CB8AC3E}">
        <p14:creationId xmlns:p14="http://schemas.microsoft.com/office/powerpoint/2010/main" val="6686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556890"/>
          </a:xfrm>
        </p:spPr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9332" y="622097"/>
            <a:ext cx="6757987" cy="56480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Why this </a:t>
            </a:r>
            <a:r>
              <a:rPr lang="en-US" sz="2400" dirty="0" smtClean="0"/>
              <a:t>Topic?</a:t>
            </a:r>
            <a:endParaRPr lang="en-US" sz="24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PCB Electrical Characteristics</a:t>
            </a:r>
          </a:p>
          <a:p>
            <a:r>
              <a:rPr lang="en-US" sz="2400" dirty="0"/>
              <a:t>DC Parasitics (Resistance)</a:t>
            </a:r>
          </a:p>
          <a:p>
            <a:r>
              <a:rPr lang="en-US" sz="2400" dirty="0" smtClean="0"/>
              <a:t>AC Parasitics</a:t>
            </a:r>
          </a:p>
          <a:p>
            <a:r>
              <a:rPr lang="en-US" sz="2400" dirty="0" smtClean="0"/>
              <a:t>Grounds and Grounding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PCB Thermal Characteristics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Conduction Concepts</a:t>
            </a:r>
          </a:p>
          <a:p>
            <a:r>
              <a:rPr lang="en-US" sz="2400" dirty="0" smtClean="0"/>
              <a:t>Convection Concepts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Examples</a:t>
            </a:r>
          </a:p>
          <a:p>
            <a:r>
              <a:rPr lang="en-US" sz="2400" dirty="0" smtClean="0"/>
              <a:t>Common “Poor” Thermal Layouts</a:t>
            </a:r>
          </a:p>
          <a:p>
            <a:r>
              <a:rPr lang="en-US" sz="2400" dirty="0" smtClean="0"/>
              <a:t>Good Thermal Layout</a:t>
            </a:r>
          </a:p>
          <a:p>
            <a:r>
              <a:rPr lang="en-US" sz="2400" dirty="0" smtClean="0"/>
              <a:t>Good Electrical Layout</a:t>
            </a:r>
          </a:p>
          <a:p>
            <a:endParaRPr lang="en-US" sz="2400" dirty="0" smtClean="0"/>
          </a:p>
          <a:p>
            <a:pPr algn="ctr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107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814388"/>
          </a:xfrm>
        </p:spPr>
        <p:txBody>
          <a:bodyPr/>
          <a:lstStyle/>
          <a:p>
            <a:r>
              <a:rPr lang="en-US" dirty="0" smtClean="0"/>
              <a:t>Modeling Temperature </a:t>
            </a:r>
            <a:r>
              <a:rPr lang="en-US" dirty="0" smtClean="0"/>
              <a:t>Rise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0999" y="764934"/>
            <a:ext cx="4342075" cy="3048000"/>
          </a:xfrm>
        </p:spPr>
        <p:txBody>
          <a:bodyPr/>
          <a:lstStyle/>
          <a:p>
            <a:r>
              <a:rPr lang="en-US" sz="1800" b="1" dirty="0" err="1" smtClean="0"/>
              <a:t>Rjc</a:t>
            </a:r>
            <a:r>
              <a:rPr lang="en-US" sz="1800" b="1" dirty="0" smtClean="0"/>
              <a:t>:</a:t>
            </a:r>
            <a:r>
              <a:rPr lang="en-US" sz="1800" dirty="0" smtClean="0"/>
              <a:t> Junction to Case (PWRPAD of IC), </a:t>
            </a:r>
            <a:r>
              <a:rPr lang="en-US" sz="1800" u="sng" dirty="0" smtClean="0"/>
              <a:t>thermal</a:t>
            </a:r>
            <a:r>
              <a:rPr lang="en-US" sz="1800" dirty="0" smtClean="0"/>
              <a:t> </a:t>
            </a:r>
            <a:r>
              <a:rPr lang="en-US" sz="1800" dirty="0" smtClean="0"/>
              <a:t>resistance (</a:t>
            </a:r>
            <a:r>
              <a:rPr lang="en-US" sz="1800" dirty="0" smtClean="0"/>
              <a:t>ºC/W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err="1" smtClean="0"/>
              <a:t>Rcs</a:t>
            </a:r>
            <a:r>
              <a:rPr lang="en-US" sz="1800" b="1" dirty="0" smtClean="0"/>
              <a:t>:</a:t>
            </a:r>
            <a:r>
              <a:rPr lang="en-US" sz="1800" dirty="0" smtClean="0"/>
              <a:t> Case to Heat Sink (PWRPAD-IC to PWRPAD-PCB), thermal resistance</a:t>
            </a:r>
          </a:p>
          <a:p>
            <a:endParaRPr lang="en-US" sz="1800" dirty="0" smtClean="0"/>
          </a:p>
          <a:p>
            <a:r>
              <a:rPr lang="en-US" sz="1800" b="1" dirty="0" err="1" smtClean="0"/>
              <a:t>Rsa</a:t>
            </a:r>
            <a:r>
              <a:rPr lang="en-US" sz="1800" b="1" dirty="0" smtClean="0"/>
              <a:t>:</a:t>
            </a:r>
            <a:r>
              <a:rPr lang="en-US" sz="1800" dirty="0" smtClean="0"/>
              <a:t> Sink (PCB surface) to ambient </a:t>
            </a:r>
            <a:r>
              <a:rPr lang="en-US" sz="1800" dirty="0" smtClean="0"/>
              <a:t>resistance</a:t>
            </a:r>
            <a:endParaRPr lang="en-US" sz="1800" dirty="0" smtClean="0"/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2041525" y="4227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0" y="3624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3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7115" name="Picture 12" descr="4_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81575" y="1143000"/>
            <a:ext cx="4162425" cy="5257800"/>
          </a:xfr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4352" y="3937519"/>
            <a:ext cx="5398377" cy="225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dirty="0" smtClean="0"/>
              <a:t>Heat is conducted through device base into circuit board</a:t>
            </a:r>
          </a:p>
          <a:p>
            <a:r>
              <a:rPr lang="en-US" sz="2200" dirty="0" smtClean="0"/>
              <a:t>It spreads laterally through copper conductors</a:t>
            </a:r>
          </a:p>
          <a:p>
            <a:r>
              <a:rPr lang="en-US" sz="2200" dirty="0" smtClean="0"/>
              <a:t>Final path is convection cooling from board surface to ambient</a:t>
            </a:r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4016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814388"/>
          </a:xfrm>
        </p:spPr>
        <p:txBody>
          <a:bodyPr/>
          <a:lstStyle/>
          <a:p>
            <a:r>
              <a:rPr lang="en-US" sz="2800" smtClean="0"/>
              <a:t>Thermal Conductivity of Other Materials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0607597"/>
              </p:ext>
            </p:extLst>
          </p:nvPr>
        </p:nvGraphicFramePr>
        <p:xfrm>
          <a:off x="397328" y="875846"/>
          <a:ext cx="8229600" cy="4297367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88938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W/(cm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W/(in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º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Alumina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Aluminum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Beryllia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Copper (OFC)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Epoxy (PC board)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Ferrite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Silver</a:t>
                      </a:r>
                    </a:p>
                  </a:txBody>
                  <a:tcPr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Steel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Tin-lead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411941"/>
              </p:ext>
            </p:extLst>
          </p:nvPr>
        </p:nvGraphicFramePr>
        <p:xfrm>
          <a:off x="6887256" y="5211536"/>
          <a:ext cx="1960562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3" imgW="787400" imgH="431800" progId="Equation.3">
                  <p:embed/>
                </p:oleObj>
              </mc:Choice>
              <mc:Fallback>
                <p:oleObj name="Equation" r:id="rId3" imgW="7874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7256" y="5211536"/>
                        <a:ext cx="1960562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4463" y="5212219"/>
            <a:ext cx="6405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Thermal </a:t>
            </a:r>
            <a:r>
              <a:rPr lang="en-US" u="sng" dirty="0" smtClean="0">
                <a:solidFill>
                  <a:schemeClr val="tx1"/>
                </a:solidFill>
              </a:rPr>
              <a:t>Conductivity</a:t>
            </a:r>
            <a:r>
              <a:rPr lang="en-US" dirty="0" smtClean="0">
                <a:solidFill>
                  <a:schemeClr val="tx1"/>
                </a:solidFill>
              </a:rPr>
              <a:t> is in the denominator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Thus a large value is good for a low thermal impedance.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Silver is slightly better than copper but costs too much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FR4 (Epoxy) is very poor.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Thermal Resistance</a:t>
            </a:r>
          </a:p>
        </p:txBody>
      </p:sp>
      <p:sp>
        <p:nvSpPr>
          <p:cNvPr id="553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904875"/>
            <a:ext cx="8467725" cy="46926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 smtClean="0"/>
              <a:t>A single via has about 100°C/W thermal resistance           and they can be paralleled</a:t>
            </a:r>
            <a:r>
              <a:rPr lang="en-US" dirty="0" smtClean="0"/>
              <a:t> </a:t>
            </a:r>
          </a:p>
        </p:txBody>
      </p:sp>
      <p:sp>
        <p:nvSpPr>
          <p:cNvPr id="55309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022367"/>
              </p:ext>
            </p:extLst>
          </p:nvPr>
        </p:nvGraphicFramePr>
        <p:xfrm>
          <a:off x="5148263" y="2043906"/>
          <a:ext cx="1960562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1" name="Equation" r:id="rId3" imgW="787400" imgH="431800" progId="Equation.3">
                  <p:embed/>
                </p:oleObj>
              </mc:Choice>
              <mc:Fallback>
                <p:oleObj name="Equation" r:id="rId3" imgW="787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043906"/>
                        <a:ext cx="1960562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0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751256"/>
              </p:ext>
            </p:extLst>
          </p:nvPr>
        </p:nvGraphicFramePr>
        <p:xfrm>
          <a:off x="5148263" y="3110706"/>
          <a:ext cx="32480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" name="Equation" r:id="rId5" imgW="1307880" imgH="444240" progId="Equation.3">
                  <p:embed/>
                </p:oleObj>
              </mc:Choice>
              <mc:Fallback>
                <p:oleObj name="Equation" r:id="rId5" imgW="1307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110706"/>
                        <a:ext cx="3248025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1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12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53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74219"/>
              </p:ext>
            </p:extLst>
          </p:nvPr>
        </p:nvGraphicFramePr>
        <p:xfrm>
          <a:off x="5164138" y="4252913"/>
          <a:ext cx="22542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" name="Equation" r:id="rId7" imgW="914400" imgH="203040" progId="Equation.3">
                  <p:embed/>
                </p:oleObj>
              </mc:Choice>
              <mc:Fallback>
                <p:oleObj name="Equation" r:id="rId7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4252913"/>
                        <a:ext cx="22542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13" name="Picture 11" descr="4_3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9"/>
          <a:srcRect/>
          <a:stretch>
            <a:fillRect/>
          </a:stretch>
        </p:blipFill>
        <p:spPr>
          <a:xfrm>
            <a:off x="609600" y="2133600"/>
            <a:ext cx="4267200" cy="4179888"/>
          </a:xfrm>
        </p:spPr>
      </p:pic>
      <p:pic>
        <p:nvPicPr>
          <p:cNvPr id="55314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163" y="2935288"/>
            <a:ext cx="1936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474029" y="5285698"/>
            <a:ext cx="396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Multiple VIAs will reduce the thermal resistance proportionally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10VIAs would be 10C/W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535052"/>
              </p:ext>
            </p:extLst>
          </p:nvPr>
        </p:nvGraphicFramePr>
        <p:xfrm>
          <a:off x="6692900" y="5878286"/>
          <a:ext cx="1016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4" name="Equation" r:id="rId11" imgW="101520" imgH="114120" progId="Equation.3">
                  <p:embed/>
                </p:oleObj>
              </mc:Choice>
              <mc:Fallback>
                <p:oleObj name="Equation" r:id="rId11" imgW="101520" imgH="114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2900" y="5878286"/>
                        <a:ext cx="101600" cy="1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64" y="-106136"/>
            <a:ext cx="8458200" cy="807720"/>
          </a:xfrm>
        </p:spPr>
        <p:txBody>
          <a:bodyPr/>
          <a:lstStyle/>
          <a:p>
            <a:r>
              <a:rPr lang="en-US" dirty="0" smtClean="0"/>
              <a:t>Why this </a:t>
            </a:r>
            <a:r>
              <a:rPr lang="en-US" dirty="0" smtClean="0"/>
              <a:t>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3" y="675861"/>
            <a:ext cx="9062357" cy="545459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What design component is most often Overlooked?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 smtClean="0"/>
              <a:t>PCB Design</a:t>
            </a:r>
          </a:p>
          <a:p>
            <a:r>
              <a:rPr lang="en-US" sz="2400" dirty="0" smtClean="0"/>
              <a:t>PCB is as critical as any other component</a:t>
            </a:r>
            <a:endParaRPr lang="en-US" sz="2400" dirty="0" smtClean="0"/>
          </a:p>
          <a:p>
            <a:r>
              <a:rPr lang="en-US" sz="2400" dirty="0" smtClean="0"/>
              <a:t>Use the same care with the design of the PCB as other designers take with designing the IC and FET switches</a:t>
            </a:r>
            <a:endParaRPr lang="en-US" sz="24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Why is layout Important?</a:t>
            </a:r>
          </a:p>
          <a:p>
            <a:r>
              <a:rPr lang="en-US" sz="2400" dirty="0" smtClean="0"/>
              <a:t>Placement of Components effects connection impedance</a:t>
            </a:r>
          </a:p>
          <a:p>
            <a:r>
              <a:rPr lang="en-US" sz="2400" dirty="0" smtClean="0"/>
              <a:t>Ground Plane design </a:t>
            </a:r>
            <a:r>
              <a:rPr lang="en-US" sz="2400" dirty="0" smtClean="0"/>
              <a:t>affects </a:t>
            </a:r>
            <a:r>
              <a:rPr lang="en-US" sz="2400" dirty="0" smtClean="0"/>
              <a:t>connection impedance</a:t>
            </a:r>
          </a:p>
          <a:p>
            <a:r>
              <a:rPr lang="en-US" sz="2400" dirty="0" smtClean="0"/>
              <a:t>Electrical/thermal impedance</a:t>
            </a:r>
            <a:r>
              <a:rPr lang="en-US" sz="2400" dirty="0" smtClean="0"/>
              <a:t> affects </a:t>
            </a:r>
            <a:r>
              <a:rPr lang="en-US" sz="2400" dirty="0" smtClean="0"/>
              <a:t>current and heat flow</a:t>
            </a:r>
          </a:p>
          <a:p>
            <a:r>
              <a:rPr lang="en-US" sz="2400" dirty="0" smtClean="0"/>
              <a:t>AC Current across impedance causes noise</a:t>
            </a:r>
          </a:p>
          <a:p>
            <a:r>
              <a:rPr lang="en-US" sz="2400" dirty="0" smtClean="0"/>
              <a:t>Heat flow across thermal impedance causes temperature rise</a:t>
            </a:r>
          </a:p>
        </p:txBody>
      </p:sp>
    </p:spTree>
    <p:extLst>
      <p:ext uri="{BB962C8B-B14F-4D97-AF65-F5344CB8AC3E}">
        <p14:creationId xmlns:p14="http://schemas.microsoft.com/office/powerpoint/2010/main" val="11194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595993"/>
          </a:xfrm>
        </p:spPr>
        <p:txBody>
          <a:bodyPr/>
          <a:lstStyle/>
          <a:p>
            <a:r>
              <a:rPr lang="en-US" dirty="0" smtClean="0"/>
              <a:t>Lateral Heat Flow</a:t>
            </a:r>
          </a:p>
        </p:txBody>
      </p:sp>
      <p:sp>
        <p:nvSpPr>
          <p:cNvPr id="53284" name="Rectangle 3"/>
          <p:cNvSpPr>
            <a:spLocks noChangeArrowheads="1"/>
          </p:cNvSpPr>
          <p:nvPr/>
        </p:nvSpPr>
        <p:spPr bwMode="auto">
          <a:xfrm>
            <a:off x="3024188" y="2592388"/>
            <a:ext cx="1497012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85" name="Rectangle 4"/>
          <p:cNvSpPr>
            <a:spLocks noChangeArrowheads="1"/>
          </p:cNvSpPr>
          <p:nvPr/>
        </p:nvSpPr>
        <p:spPr bwMode="auto">
          <a:xfrm>
            <a:off x="3024188" y="2592388"/>
            <a:ext cx="16002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86" name="Rectangle 5"/>
          <p:cNvSpPr>
            <a:spLocks noChangeArrowheads="1"/>
          </p:cNvSpPr>
          <p:nvPr/>
        </p:nvSpPr>
        <p:spPr bwMode="auto">
          <a:xfrm>
            <a:off x="3024188" y="2592388"/>
            <a:ext cx="1497012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87" name="Rectangle 6"/>
          <p:cNvSpPr>
            <a:spLocks noChangeArrowheads="1"/>
          </p:cNvSpPr>
          <p:nvPr/>
        </p:nvSpPr>
        <p:spPr bwMode="auto">
          <a:xfrm>
            <a:off x="3024188" y="2592388"/>
            <a:ext cx="16002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55" name="Group 7"/>
          <p:cNvGraphicFramePr>
            <a:graphicFrameLocks noGrp="1"/>
          </p:cNvGraphicFramePr>
          <p:nvPr/>
        </p:nvGraphicFramePr>
        <p:xfrm>
          <a:off x="4648200" y="2057400"/>
          <a:ext cx="3962400" cy="3978593"/>
        </p:xfrm>
        <a:graphic>
          <a:graphicData uri="http://schemas.openxmlformats.org/drawingml/2006/table">
            <a:tbl>
              <a:tblPr/>
              <a:tblGrid>
                <a:gridCol w="1914525"/>
                <a:gridCol w="2047875"/>
              </a:tblGrid>
              <a:tr h="328613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Metric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2-oz, 0.07-mm</a:t>
                      </a:r>
                    </a:p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thick copper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2-oz, 2.8-mils</a:t>
                      </a:r>
                    </a:p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thick copper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1.5-mm FR4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0.06-inch FR4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08" name="Rectangle 27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76" name="Object 28"/>
          <p:cNvGraphicFramePr>
            <a:graphicFrameLocks noChangeAspect="1"/>
          </p:cNvGraphicFramePr>
          <p:nvPr/>
        </p:nvGraphicFramePr>
        <p:xfrm>
          <a:off x="4991100" y="3162300"/>
          <a:ext cx="11731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Equation" r:id="rId3" imgW="1002960" imgH="1079280" progId="Equation.3">
                  <p:embed/>
                </p:oleObj>
              </mc:Choice>
              <mc:Fallback>
                <p:oleObj name="Equation" r:id="rId3" imgW="100296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162300"/>
                        <a:ext cx="1173163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09" name="Rectangle 2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78" name="Object 30"/>
          <p:cNvGraphicFramePr>
            <a:graphicFrameLocks noChangeAspect="1"/>
          </p:cNvGraphicFramePr>
          <p:nvPr/>
        </p:nvGraphicFramePr>
        <p:xfrm>
          <a:off x="4808538" y="5151438"/>
          <a:ext cx="144938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" name="Equation" r:id="rId5" imgW="1231366" imgH="634725" progId="Equation.3">
                  <p:embed/>
                </p:oleObj>
              </mc:Choice>
              <mc:Fallback>
                <p:oleObj name="Equation" r:id="rId5" imgW="1231366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5151438"/>
                        <a:ext cx="1449387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10" name="Rectangle 31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80" name="Object 32"/>
          <p:cNvGraphicFramePr>
            <a:graphicFrameLocks noChangeAspect="1"/>
          </p:cNvGraphicFramePr>
          <p:nvPr/>
        </p:nvGraphicFramePr>
        <p:xfrm>
          <a:off x="6638925" y="3101975"/>
          <a:ext cx="18002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" name="Equation" r:id="rId7" imgW="1485900" imgH="1092200" progId="Equation.3">
                  <p:embed/>
                </p:oleObj>
              </mc:Choice>
              <mc:Fallback>
                <p:oleObj name="Equation" r:id="rId7" imgW="1485900" imgH="109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3101975"/>
                        <a:ext cx="1800225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11" name="Rectangle 33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82" name="Object 34"/>
          <p:cNvGraphicFramePr>
            <a:graphicFrameLocks noChangeAspect="1"/>
          </p:cNvGraphicFramePr>
          <p:nvPr/>
        </p:nvGraphicFramePr>
        <p:xfrm>
          <a:off x="6797675" y="5167313"/>
          <a:ext cx="1447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" name="Equation" r:id="rId9" imgW="1180588" imgH="634725" progId="Equation.3">
                  <p:embed/>
                </p:oleObj>
              </mc:Choice>
              <mc:Fallback>
                <p:oleObj name="Equation" r:id="rId9" imgW="1180588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167313"/>
                        <a:ext cx="14478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312" name="Group 69"/>
          <p:cNvGrpSpPr>
            <a:grpSpLocks/>
          </p:cNvGrpSpPr>
          <p:nvPr/>
        </p:nvGrpSpPr>
        <p:grpSpPr bwMode="auto">
          <a:xfrm>
            <a:off x="34926" y="950118"/>
            <a:ext cx="4343400" cy="2824163"/>
            <a:chOff x="96" y="1488"/>
            <a:chExt cx="2736" cy="1779"/>
          </a:xfrm>
        </p:grpSpPr>
        <p:pic>
          <p:nvPicPr>
            <p:cNvPr id="53313" name="Picture 35" descr="4_3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96" y="1488"/>
              <a:ext cx="2736" cy="1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14" name="Picture 6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331" y="1992"/>
              <a:ext cx="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15" name="Picture 6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97" y="2993"/>
              <a:ext cx="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46648" y="3971248"/>
            <a:ext cx="4331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square of 2oz copper with 1W of heat applied will result in a 40C rise, R = 40C/W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square of 0.060” thick FR4 </a:t>
            </a:r>
            <a:r>
              <a:rPr lang="en-US" dirty="0">
                <a:solidFill>
                  <a:schemeClr val="tx1"/>
                </a:solidFill>
              </a:rPr>
              <a:t>with 1W of heat applied will result in a </a:t>
            </a:r>
            <a:r>
              <a:rPr lang="en-US" dirty="0" smtClean="0">
                <a:solidFill>
                  <a:schemeClr val="tx1"/>
                </a:solidFill>
              </a:rPr>
              <a:t>2400C </a:t>
            </a:r>
            <a:r>
              <a:rPr lang="en-US" dirty="0">
                <a:solidFill>
                  <a:schemeClr val="tx1"/>
                </a:solidFill>
              </a:rPr>
              <a:t>rise, R = </a:t>
            </a:r>
            <a:r>
              <a:rPr lang="en-US" dirty="0" smtClean="0">
                <a:solidFill>
                  <a:schemeClr val="tx1"/>
                </a:solidFill>
              </a:rPr>
              <a:t>2400C/W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u="sng" dirty="0" smtClean="0">
                <a:solidFill>
                  <a:schemeClr val="tx1"/>
                </a:solidFill>
              </a:rPr>
              <a:t>Only copper spreads out </a:t>
            </a:r>
            <a:r>
              <a:rPr lang="en-US" u="sng" dirty="0" smtClean="0">
                <a:solidFill>
                  <a:schemeClr val="tx1"/>
                </a:solidFill>
              </a:rPr>
              <a:t>heat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814388"/>
          </a:xfrm>
        </p:spPr>
        <p:txBody>
          <a:bodyPr/>
          <a:lstStyle/>
          <a:p>
            <a:r>
              <a:rPr lang="en-US" smtClean="0"/>
              <a:t>Thermal Resistance Gap </a:t>
            </a:r>
          </a:p>
        </p:txBody>
      </p:sp>
      <p:sp>
        <p:nvSpPr>
          <p:cNvPr id="573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731520"/>
            <a:ext cx="8467725" cy="946205"/>
          </a:xfrm>
        </p:spPr>
        <p:txBody>
          <a:bodyPr/>
          <a:lstStyle/>
          <a:p>
            <a:r>
              <a:rPr lang="en-US" sz="2200" dirty="0" smtClean="0"/>
              <a:t>Copper plane has cut out due to routing a signal.</a:t>
            </a:r>
          </a:p>
          <a:p>
            <a:r>
              <a:rPr lang="en-US" sz="2200" dirty="0" smtClean="0"/>
              <a:t>Thermal </a:t>
            </a:r>
            <a:r>
              <a:rPr lang="en-US" sz="2200" dirty="0" smtClean="0"/>
              <a:t>resistance gap significantly adds to temperature rise </a:t>
            </a:r>
          </a:p>
        </p:txBody>
      </p:sp>
      <p:sp>
        <p:nvSpPr>
          <p:cNvPr id="57358" name="Rectangle 4"/>
          <p:cNvSpPr>
            <a:spLocks noChangeArrowheads="1"/>
          </p:cNvSpPr>
          <p:nvPr/>
        </p:nvSpPr>
        <p:spPr bwMode="auto">
          <a:xfrm>
            <a:off x="9525" y="29543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47066"/>
              </p:ext>
            </p:extLst>
          </p:nvPr>
        </p:nvGraphicFramePr>
        <p:xfrm>
          <a:off x="1198789" y="3662817"/>
          <a:ext cx="1019175" cy="659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4" name="Equation" r:id="rId3" imgW="685800" imgH="431800" progId="Equation.3">
                  <p:embed/>
                </p:oleObj>
              </mc:Choice>
              <mc:Fallback>
                <p:oleObj name="Equation" r:id="rId3" imgW="68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789" y="3662817"/>
                        <a:ext cx="1019175" cy="6592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9" name="Rectangle 6"/>
          <p:cNvSpPr>
            <a:spLocks noChangeArrowheads="1"/>
          </p:cNvSpPr>
          <p:nvPr/>
        </p:nvSpPr>
        <p:spPr bwMode="auto">
          <a:xfrm>
            <a:off x="9525" y="29543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0" name="Rectangle 7"/>
          <p:cNvSpPr>
            <a:spLocks noChangeArrowheads="1"/>
          </p:cNvSpPr>
          <p:nvPr/>
        </p:nvSpPr>
        <p:spPr bwMode="auto">
          <a:xfrm>
            <a:off x="9525" y="29543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3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298956"/>
              </p:ext>
            </p:extLst>
          </p:nvPr>
        </p:nvGraphicFramePr>
        <p:xfrm>
          <a:off x="2749549" y="4368867"/>
          <a:ext cx="26971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5" name="Equation" r:id="rId5" imgW="1815840" imgH="419040" progId="Equation.3">
                  <p:embed/>
                </p:oleObj>
              </mc:Choice>
              <mc:Fallback>
                <p:oleObj name="Equation" r:id="rId5" imgW="1815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49" y="4368867"/>
                        <a:ext cx="2697163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1" name="Rectangle 10"/>
          <p:cNvSpPr>
            <a:spLocks noChangeArrowheads="1"/>
          </p:cNvSpPr>
          <p:nvPr/>
        </p:nvSpPr>
        <p:spPr bwMode="auto">
          <a:xfrm>
            <a:off x="9525" y="29543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3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71498"/>
              </p:ext>
            </p:extLst>
          </p:nvPr>
        </p:nvGraphicFramePr>
        <p:xfrm>
          <a:off x="2536372" y="3605667"/>
          <a:ext cx="30480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6" name="Equation" r:id="rId7" imgW="1993900" imgH="431800" progId="Equation.3">
                  <p:embed/>
                </p:oleObj>
              </mc:Choice>
              <mc:Fallback>
                <p:oleObj name="Equation" r:id="rId7" imgW="1993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372" y="3605667"/>
                        <a:ext cx="3048000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362" name="Group 21"/>
          <p:cNvGrpSpPr>
            <a:grpSpLocks/>
          </p:cNvGrpSpPr>
          <p:nvPr/>
        </p:nvGrpSpPr>
        <p:grpSpPr bwMode="auto">
          <a:xfrm>
            <a:off x="314325" y="1584779"/>
            <a:ext cx="7924800" cy="2078038"/>
            <a:chOff x="198" y="1132"/>
            <a:chExt cx="4992" cy="1309"/>
          </a:xfrm>
        </p:grpSpPr>
        <p:pic>
          <p:nvPicPr>
            <p:cNvPr id="57363" name="Picture 12" descr="4_3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98" y="1132"/>
              <a:ext cx="4992" cy="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4" name="Picture 2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32" y="1942"/>
              <a:ext cx="10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9525" y="5715000"/>
            <a:ext cx="3308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Cutting the Cu plane added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(23C/W – 0.018C/W = 23C/W)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4371" y="4493764"/>
            <a:ext cx="3469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R = 23C/W </a:t>
            </a: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10mil </a:t>
            </a:r>
            <a:r>
              <a:rPr lang="en-US" dirty="0" smtClean="0">
                <a:solidFill>
                  <a:schemeClr val="tx1"/>
                </a:solidFill>
              </a:rPr>
              <a:t>gap of FR4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744803"/>
              </p:ext>
            </p:extLst>
          </p:nvPr>
        </p:nvGraphicFramePr>
        <p:xfrm>
          <a:off x="2947987" y="5199743"/>
          <a:ext cx="23002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7" name="Equation" r:id="rId11" imgW="1549080" imgH="419040" progId="Equation.3">
                  <p:embed/>
                </p:oleObj>
              </mc:Choice>
              <mc:Fallback>
                <p:oleObj name="Equation" r:id="rId11" imgW="154908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7" y="5199743"/>
                        <a:ext cx="2300287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353571" y="5291142"/>
            <a:ext cx="3790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R = 0.018 </a:t>
            </a:r>
            <a:r>
              <a:rPr lang="en-US" dirty="0" smtClean="0">
                <a:solidFill>
                  <a:schemeClr val="tx1"/>
                </a:solidFill>
              </a:rPr>
              <a:t>C/W for </a:t>
            </a:r>
            <a:r>
              <a:rPr lang="en-US" dirty="0" smtClean="0">
                <a:solidFill>
                  <a:schemeClr val="tx1"/>
                </a:solidFill>
              </a:rPr>
              <a:t>10mil </a:t>
            </a:r>
            <a:r>
              <a:rPr lang="en-US" dirty="0" smtClean="0">
                <a:solidFill>
                  <a:schemeClr val="tx1"/>
                </a:solidFill>
              </a:rPr>
              <a:t>gap of Cu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425" y="-151075"/>
            <a:ext cx="8458200" cy="814388"/>
          </a:xfrm>
        </p:spPr>
        <p:txBody>
          <a:bodyPr/>
          <a:lstStyle/>
          <a:p>
            <a:r>
              <a:rPr lang="en-US" dirty="0" smtClean="0"/>
              <a:t>Thermal Resistance for FR4</a:t>
            </a:r>
          </a:p>
        </p:txBody>
      </p:sp>
      <p:sp>
        <p:nvSpPr>
          <p:cNvPr id="542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7662" y="590522"/>
            <a:ext cx="8467725" cy="65783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smtClean="0"/>
              <a:t>Through board is much less than board-ambient</a:t>
            </a:r>
          </a:p>
        </p:txBody>
      </p:sp>
      <p:sp>
        <p:nvSpPr>
          <p:cNvPr id="54289" name="Rectangle 4"/>
          <p:cNvSpPr>
            <a:spLocks noChangeArrowheads="1"/>
          </p:cNvSpPr>
          <p:nvPr/>
        </p:nvSpPr>
        <p:spPr bwMode="auto">
          <a:xfrm>
            <a:off x="9525" y="2952750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90" name="Rectangle 5"/>
          <p:cNvSpPr>
            <a:spLocks noChangeArrowheads="1"/>
          </p:cNvSpPr>
          <p:nvPr/>
        </p:nvSpPr>
        <p:spPr bwMode="auto">
          <a:xfrm>
            <a:off x="9525" y="2952750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91" name="Rectangle 6"/>
          <p:cNvSpPr>
            <a:spLocks noChangeArrowheads="1"/>
          </p:cNvSpPr>
          <p:nvPr/>
        </p:nvSpPr>
        <p:spPr bwMode="auto">
          <a:xfrm>
            <a:off x="9525" y="2952750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92" name="Rectangle 7"/>
          <p:cNvSpPr>
            <a:spLocks noChangeArrowheads="1"/>
          </p:cNvSpPr>
          <p:nvPr/>
        </p:nvSpPr>
        <p:spPr bwMode="auto">
          <a:xfrm>
            <a:off x="9525" y="2952750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42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623612"/>
              </p:ext>
            </p:extLst>
          </p:nvPr>
        </p:nvGraphicFramePr>
        <p:xfrm>
          <a:off x="4753772" y="1244956"/>
          <a:ext cx="152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4" name="Equation" r:id="rId3" imgW="787400" imgH="431800" progId="Equation.3">
                  <p:embed/>
                </p:oleObj>
              </mc:Choice>
              <mc:Fallback>
                <p:oleObj name="Equation" r:id="rId3" imgW="787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772" y="1244956"/>
                        <a:ext cx="1524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3" name="Rectangle 9"/>
          <p:cNvSpPr>
            <a:spLocks noChangeArrowheads="1"/>
          </p:cNvSpPr>
          <p:nvPr/>
        </p:nvSpPr>
        <p:spPr bwMode="auto">
          <a:xfrm>
            <a:off x="9525" y="2952750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42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3641"/>
              </p:ext>
            </p:extLst>
          </p:nvPr>
        </p:nvGraphicFramePr>
        <p:xfrm>
          <a:off x="4753772" y="2341918"/>
          <a:ext cx="416877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" name="Equation" r:id="rId5" imgW="2159000" imgH="431800" progId="Equation.3">
                  <p:embed/>
                </p:oleObj>
              </mc:Choice>
              <mc:Fallback>
                <p:oleObj name="Equation" r:id="rId5" imgW="2159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772" y="2341918"/>
                        <a:ext cx="4168775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4" name="Rectangle 11"/>
          <p:cNvSpPr>
            <a:spLocks noChangeArrowheads="1"/>
          </p:cNvSpPr>
          <p:nvPr/>
        </p:nvSpPr>
        <p:spPr bwMode="auto">
          <a:xfrm>
            <a:off x="9525" y="2952750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42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286422"/>
              </p:ext>
            </p:extLst>
          </p:nvPr>
        </p:nvGraphicFramePr>
        <p:xfrm>
          <a:off x="4753772" y="3467456"/>
          <a:ext cx="29559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" name="Equation" r:id="rId7" imgW="1536700" imgH="431800" progId="Equation.3">
                  <p:embed/>
                </p:oleObj>
              </mc:Choice>
              <mc:Fallback>
                <p:oleObj name="Equation" r:id="rId7" imgW="1536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772" y="3467456"/>
                        <a:ext cx="29559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5" name="Rectangle 13"/>
          <p:cNvSpPr>
            <a:spLocks noChangeArrowheads="1"/>
          </p:cNvSpPr>
          <p:nvPr/>
        </p:nvSpPr>
        <p:spPr bwMode="auto">
          <a:xfrm>
            <a:off x="9525" y="3076575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42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798522"/>
              </p:ext>
            </p:extLst>
          </p:nvPr>
        </p:nvGraphicFramePr>
        <p:xfrm>
          <a:off x="5039523" y="4496836"/>
          <a:ext cx="233838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7" name="Equation" r:id="rId9" imgW="1218960" imgH="203040" progId="Equation.3">
                  <p:embed/>
                </p:oleObj>
              </mc:Choice>
              <mc:Fallback>
                <p:oleObj name="Equation" r:id="rId9" imgW="1218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523" y="4496836"/>
                        <a:ext cx="2338388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6" name="Text Box 16"/>
          <p:cNvSpPr txBox="1">
            <a:spLocks noChangeArrowheads="1"/>
          </p:cNvSpPr>
          <p:nvPr/>
        </p:nvSpPr>
        <p:spPr bwMode="auto">
          <a:xfrm>
            <a:off x="0" y="5027521"/>
            <a:ext cx="9488495" cy="1631216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342900" indent="-342900" algn="l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1W applied to 0.125 in </a:t>
            </a:r>
            <a:r>
              <a:rPr lang="en-US" sz="2000" dirty="0" err="1" smtClean="0">
                <a:solidFill>
                  <a:schemeClr val="tx1"/>
                </a:solidFill>
              </a:rPr>
              <a:t>sq</a:t>
            </a:r>
            <a:r>
              <a:rPr lang="en-US" sz="2000" dirty="0" smtClean="0">
                <a:solidFill>
                  <a:schemeClr val="tx1"/>
                </a:solidFill>
              </a:rPr>
              <a:t>, 0.060” thick, FR4 (IC area) has temp rise of 548C</a:t>
            </a:r>
          </a:p>
          <a:p>
            <a:pPr marL="342900" indent="-342900" algn="l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1W applied to 1in </a:t>
            </a:r>
            <a:r>
              <a:rPr lang="en-US" sz="2000" dirty="0" err="1" smtClean="0">
                <a:solidFill>
                  <a:schemeClr val="tx1"/>
                </a:solidFill>
              </a:rPr>
              <a:t>sq</a:t>
            </a:r>
            <a:r>
              <a:rPr lang="en-US" sz="2000" dirty="0" smtClean="0">
                <a:solidFill>
                  <a:schemeClr val="tx1"/>
                </a:solidFill>
              </a:rPr>
              <a:t>, 0.06” thick, FR4 has a temp rise of 8C.</a:t>
            </a:r>
          </a:p>
          <a:p>
            <a:pPr marL="342900" indent="-342900" algn="l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FR4 ok for thermally conductivity through large areas. </a:t>
            </a:r>
          </a:p>
          <a:p>
            <a:pPr marL="342900" indent="-342900" algn="l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Poor through small area - IC power pad (need VIAs) or cross-section of PCB.</a:t>
            </a:r>
          </a:p>
          <a:p>
            <a:pPr marL="342900" indent="-342900" algn="l" eaLnBrk="0" hangingPunct="0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54297" name="Group 29"/>
          <p:cNvGrpSpPr>
            <a:grpSpLocks/>
          </p:cNvGrpSpPr>
          <p:nvPr/>
        </p:nvGrpSpPr>
        <p:grpSpPr bwMode="auto">
          <a:xfrm>
            <a:off x="232682" y="1388269"/>
            <a:ext cx="4038600" cy="3128962"/>
            <a:chOff x="198" y="1275"/>
            <a:chExt cx="2544" cy="1971"/>
          </a:xfrm>
        </p:grpSpPr>
        <p:pic>
          <p:nvPicPr>
            <p:cNvPr id="54298" name="Picture 15" descr="4_3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8" y="1275"/>
              <a:ext cx="2544" cy="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9" name="Picture 2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48" y="1954"/>
              <a:ext cx="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300" name="Picture 2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84" y="2979"/>
              <a:ext cx="9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487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556890"/>
          </a:xfrm>
        </p:spPr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9332" y="622097"/>
            <a:ext cx="6757987" cy="56480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Why this </a:t>
            </a:r>
            <a:r>
              <a:rPr lang="en-US" sz="2400" dirty="0" smtClean="0"/>
              <a:t>Topic?</a:t>
            </a:r>
            <a:endParaRPr lang="en-US" sz="24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PCB Electrical Characteristics</a:t>
            </a:r>
          </a:p>
          <a:p>
            <a:r>
              <a:rPr lang="en-US" sz="2400" dirty="0"/>
              <a:t>DC Parasitics (Resistance)</a:t>
            </a:r>
          </a:p>
          <a:p>
            <a:r>
              <a:rPr lang="en-US" sz="2400" dirty="0" smtClean="0"/>
              <a:t>AC Parasitics</a:t>
            </a:r>
          </a:p>
          <a:p>
            <a:r>
              <a:rPr lang="en-US" sz="2400" dirty="0" smtClean="0"/>
              <a:t>Grounds and Grounding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PCB Thermal Characteristics</a:t>
            </a:r>
          </a:p>
          <a:p>
            <a:r>
              <a:rPr lang="en-US" sz="2400" dirty="0" smtClean="0"/>
              <a:t>Conduction Concepts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Convection Concepts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Examples</a:t>
            </a:r>
          </a:p>
          <a:p>
            <a:r>
              <a:rPr lang="en-US" sz="2400" dirty="0" smtClean="0"/>
              <a:t>Common “Poor” Thermal Layouts</a:t>
            </a:r>
          </a:p>
          <a:p>
            <a:r>
              <a:rPr lang="en-US" sz="2400" dirty="0" smtClean="0"/>
              <a:t>Good Thermal Layout</a:t>
            </a:r>
          </a:p>
          <a:p>
            <a:r>
              <a:rPr lang="en-US" sz="2400" dirty="0" smtClean="0"/>
              <a:t>Good Electrical Layout</a:t>
            </a:r>
          </a:p>
          <a:p>
            <a:endParaRPr lang="en-US" sz="2400" dirty="0" smtClean="0"/>
          </a:p>
          <a:p>
            <a:pPr algn="ctr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107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-128588"/>
            <a:ext cx="8458200" cy="814388"/>
          </a:xfrm>
        </p:spPr>
        <p:txBody>
          <a:bodyPr/>
          <a:lstStyle/>
          <a:p>
            <a:r>
              <a:rPr lang="en-US" smtClean="0"/>
              <a:t>Convection Cooling </a:t>
            </a:r>
          </a:p>
        </p:txBody>
      </p:sp>
      <p:sp>
        <p:nvSpPr>
          <p:cNvPr id="501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" y="1028700"/>
            <a:ext cx="8001000" cy="4953000"/>
          </a:xfrm>
        </p:spPr>
        <p:txBody>
          <a:bodyPr/>
          <a:lstStyle/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h - heat transfer coefficient ~0.006 W/in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/°C,          0.001 W/cm2/°C for air</a:t>
            </a: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1 W/1in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=166°C rise; 1 W/cm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 1000°C rise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Equation for the nonlinearity of h</a:t>
            </a:r>
          </a:p>
          <a:p>
            <a:endParaRPr lang="en-US" dirty="0" smtClean="0"/>
          </a:p>
        </p:txBody>
      </p:sp>
      <p:graphicFrame>
        <p:nvGraphicFramePr>
          <p:cNvPr id="5018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286000" y="685800"/>
          <a:ext cx="23622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" name="Equation" r:id="rId3" imgW="1054080" imgH="419040" progId="Equation.3">
                  <p:embed/>
                </p:oleObj>
              </mc:Choice>
              <mc:Fallback>
                <p:oleObj name="Equation" r:id="rId3" imgW="1054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85800"/>
                        <a:ext cx="236220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9" name="Rectangle 5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200" name="Rectangle 6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201" name="Rectangle 7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202" name="Rectangle 8"/>
          <p:cNvSpPr>
            <a:spLocks noChangeArrowheads="1"/>
          </p:cNvSpPr>
          <p:nvPr/>
        </p:nvSpPr>
        <p:spPr bwMode="auto">
          <a:xfrm>
            <a:off x="0" y="-381000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2286000" y="5410200"/>
          <a:ext cx="2895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" name="Equation" r:id="rId5" imgW="1498600" imgH="228600" progId="Equation.3">
                  <p:embed/>
                </p:oleObj>
              </mc:Choice>
              <mc:Fallback>
                <p:oleObj name="Equation" r:id="rId5" imgW="149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10200"/>
                        <a:ext cx="28956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3" name="Rectangle 10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914400" y="2438400"/>
          <a:ext cx="33464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" name="Equation" r:id="rId7" imgW="1790640" imgH="419040" progId="Equation.3">
                  <p:embed/>
                </p:oleObj>
              </mc:Choice>
              <mc:Fallback>
                <p:oleObj name="Equation" r:id="rId7" imgW="1790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33464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4" name="Rectangle 12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4648200" y="2438400"/>
          <a:ext cx="15954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" name="Equation" r:id="rId9" imgW="850680" imgH="393480" progId="Equation.3">
                  <p:embed/>
                </p:oleObj>
              </mc:Choice>
              <mc:Fallback>
                <p:oleObj name="Equation" r:id="rId9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8400"/>
                        <a:ext cx="1595438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5" name="Rectangle 14"/>
          <p:cNvSpPr>
            <a:spLocks noChangeArrowheads="1"/>
          </p:cNvSpPr>
          <p:nvPr/>
        </p:nvSpPr>
        <p:spPr bwMode="auto">
          <a:xfrm>
            <a:off x="152400" y="2819400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0191" name="Object 15"/>
          <p:cNvGraphicFramePr>
            <a:graphicFrameLocks noChangeAspect="1"/>
          </p:cNvGraphicFramePr>
          <p:nvPr/>
        </p:nvGraphicFramePr>
        <p:xfrm>
          <a:off x="6515100" y="2438400"/>
          <a:ext cx="19161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" name="Equation" r:id="rId11" imgW="1028520" imgH="393480" progId="Equation.3">
                  <p:embed/>
                </p:oleObj>
              </mc:Choice>
              <mc:Fallback>
                <p:oleObj name="Equation" r:id="rId11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438400"/>
                        <a:ext cx="191611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493887"/>
              </p:ext>
            </p:extLst>
          </p:nvPr>
        </p:nvGraphicFramePr>
        <p:xfrm>
          <a:off x="152400" y="246743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" name="Equation" r:id="rId13" imgW="152280" imgH="164880" progId="Equation.3">
                  <p:embed/>
                </p:oleObj>
              </mc:Choice>
              <mc:Fallback>
                <p:oleObj name="Equation" r:id="rId1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6743"/>
                        <a:ext cx="1524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3" name="Object 17"/>
          <p:cNvGraphicFramePr>
            <a:graphicFrameLocks noChangeAspect="1"/>
          </p:cNvGraphicFramePr>
          <p:nvPr/>
        </p:nvGraphicFramePr>
        <p:xfrm>
          <a:off x="914400" y="3429000"/>
          <a:ext cx="32305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" name="Equation" r:id="rId15" imgW="1828800" imgH="431800" progId="Equation.3">
                  <p:embed/>
                </p:oleObj>
              </mc:Choice>
              <mc:Fallback>
                <p:oleObj name="Equation" r:id="rId15" imgW="1828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3230563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4" name="Object 18"/>
          <p:cNvGraphicFramePr>
            <a:graphicFrameLocks noChangeAspect="1"/>
          </p:cNvGraphicFramePr>
          <p:nvPr/>
        </p:nvGraphicFramePr>
        <p:xfrm>
          <a:off x="4419600" y="3429000"/>
          <a:ext cx="16827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" name="Equation" r:id="rId17" imgW="952087" imgH="393529" progId="Equation.3">
                  <p:embed/>
                </p:oleObj>
              </mc:Choice>
              <mc:Fallback>
                <p:oleObj name="Equation" r:id="rId17" imgW="95208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29000"/>
                        <a:ext cx="1682750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5" name="Object 19"/>
          <p:cNvGraphicFramePr>
            <a:graphicFrameLocks noChangeAspect="1"/>
          </p:cNvGraphicFramePr>
          <p:nvPr/>
        </p:nvGraphicFramePr>
        <p:xfrm>
          <a:off x="6553200" y="3429000"/>
          <a:ext cx="12954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" name="Equation" r:id="rId19" imgW="736280" imgH="393529" progId="Equation.3">
                  <p:embed/>
                </p:oleObj>
              </mc:Choice>
              <mc:Fallback>
                <p:oleObj name="Equation" r:id="rId19" imgW="7362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429000"/>
                        <a:ext cx="12954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209800" y="5867400"/>
          <a:ext cx="30480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" name="Equation" r:id="rId21" imgW="1473120" imgH="228600" progId="Equation.3">
                  <p:embed/>
                </p:oleObj>
              </mc:Choice>
              <mc:Fallback>
                <p:oleObj name="Equation" r:id="rId21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867400"/>
                        <a:ext cx="30480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6" name="Rectangle 21"/>
          <p:cNvSpPr>
            <a:spLocks noChangeArrowheads="1"/>
          </p:cNvSpPr>
          <p:nvPr/>
        </p:nvSpPr>
        <p:spPr bwMode="auto">
          <a:xfrm>
            <a:off x="31750" y="2528888"/>
            <a:ext cx="596900" cy="519112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/>
              <a:t>in</a:t>
            </a:r>
            <a:r>
              <a:rPr lang="en-US" sz="2800" baseline="30000"/>
              <a:t>2</a:t>
            </a:r>
          </a:p>
        </p:txBody>
      </p:sp>
      <p:sp>
        <p:nvSpPr>
          <p:cNvPr id="50207" name="Rectangle 22"/>
          <p:cNvSpPr>
            <a:spLocks noChangeArrowheads="1"/>
          </p:cNvSpPr>
          <p:nvPr/>
        </p:nvSpPr>
        <p:spPr bwMode="auto">
          <a:xfrm>
            <a:off x="0" y="3505200"/>
            <a:ext cx="793750" cy="519113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/>
              <a:t>cm</a:t>
            </a:r>
            <a:r>
              <a:rPr lang="en-US" sz="2800" baseline="30000" dirty="0"/>
              <a:t>2</a:t>
            </a:r>
          </a:p>
        </p:txBody>
      </p:sp>
      <p:sp>
        <p:nvSpPr>
          <p:cNvPr id="50208" name="Rectangle 23"/>
          <p:cNvSpPr>
            <a:spLocks noChangeArrowheads="1"/>
          </p:cNvSpPr>
          <p:nvPr/>
        </p:nvSpPr>
        <p:spPr bwMode="auto">
          <a:xfrm>
            <a:off x="1447800" y="5410200"/>
            <a:ext cx="596900" cy="519113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/>
              <a:t>in</a:t>
            </a:r>
            <a:r>
              <a:rPr lang="en-US" sz="2800" baseline="30000"/>
              <a:t>2</a:t>
            </a:r>
          </a:p>
        </p:txBody>
      </p:sp>
      <p:sp>
        <p:nvSpPr>
          <p:cNvPr id="50209" name="Rectangle 24"/>
          <p:cNvSpPr>
            <a:spLocks noChangeArrowheads="1"/>
          </p:cNvSpPr>
          <p:nvPr/>
        </p:nvSpPr>
        <p:spPr bwMode="auto">
          <a:xfrm>
            <a:off x="1371600" y="5791200"/>
            <a:ext cx="793750" cy="519113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/>
              <a:t>cm</a:t>
            </a:r>
            <a:r>
              <a:rPr lang="en-US" sz="2800" baseline="3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57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4414" y="-212272"/>
            <a:ext cx="8458200" cy="814388"/>
          </a:xfrm>
        </p:spPr>
        <p:txBody>
          <a:bodyPr/>
          <a:lstStyle/>
          <a:p>
            <a:r>
              <a:rPr lang="en-US" dirty="0" smtClean="0"/>
              <a:t>Typical Thermal Requirements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0049" y="585452"/>
            <a:ext cx="7790808" cy="3831425"/>
          </a:xfrm>
        </p:spPr>
        <p:txBody>
          <a:bodyPr/>
          <a:lstStyle/>
          <a:p>
            <a:r>
              <a:rPr lang="en-US" sz="2200" dirty="0" smtClean="0"/>
              <a:t>Ambient temperature: 70°C, T</a:t>
            </a:r>
            <a:r>
              <a:rPr lang="en-US" sz="2200" baseline="-25000" dirty="0" smtClean="0"/>
              <a:t>A</a:t>
            </a:r>
            <a:endParaRPr lang="en-US" sz="2200" baseline="-25000" dirty="0" smtClean="0">
              <a:cs typeface="Arial" charset="0"/>
            </a:endParaRPr>
          </a:p>
          <a:p>
            <a:r>
              <a:rPr lang="en-US" sz="2200" dirty="0" smtClean="0"/>
              <a:t>Maximum semiconductor: 125°C, Max T</a:t>
            </a:r>
            <a:r>
              <a:rPr lang="en-US" sz="2200" baseline="-25000" dirty="0" smtClean="0"/>
              <a:t>J</a:t>
            </a:r>
          </a:p>
          <a:p>
            <a:r>
              <a:rPr lang="en-US" sz="2200" dirty="0" smtClean="0"/>
              <a:t>Maximum board temperature: 120°C</a:t>
            </a:r>
          </a:p>
          <a:p>
            <a:r>
              <a:rPr lang="en-US" sz="2200" dirty="0" smtClean="0"/>
              <a:t>Typical semiconductor loss: 2 W</a:t>
            </a:r>
          </a:p>
          <a:p>
            <a:r>
              <a:rPr lang="en-US" sz="2200" dirty="0" err="1" smtClean="0"/>
              <a:t>PowerPAD</a:t>
            </a:r>
            <a:r>
              <a:rPr lang="en-US" sz="2200" dirty="0" smtClean="0">
                <a:cs typeface="Arial" charset="0"/>
              </a:rPr>
              <a:t>™</a:t>
            </a:r>
            <a:r>
              <a:rPr lang="en-US" sz="2200" dirty="0" smtClean="0"/>
              <a:t> SO-8 thermal resistance: 2.3°C/W</a:t>
            </a:r>
          </a:p>
          <a:p>
            <a:r>
              <a:rPr lang="en-US" sz="2200" dirty="0" smtClean="0"/>
              <a:t>Calculated PWB temperature under semiconductor is 125°C – (2 W x 2.3°C/W) = 120°C </a:t>
            </a:r>
            <a:r>
              <a:rPr lang="en-US" sz="2200" dirty="0" smtClean="0">
                <a:sym typeface="Wingdings" pitchFamily="2" charset="2"/>
              </a:rPr>
              <a:t> Allowed PCB Temp</a:t>
            </a:r>
          </a:p>
          <a:p>
            <a:r>
              <a:rPr lang="en-US" sz="2200" dirty="0" smtClean="0">
                <a:sym typeface="Wingdings" pitchFamily="2" charset="2"/>
              </a:rPr>
              <a:t>Allowed Temperature Rise of PCB = 120</a:t>
            </a:r>
            <a:r>
              <a:rPr lang="en-US" sz="2200" dirty="0"/>
              <a:t>°</a:t>
            </a:r>
            <a:r>
              <a:rPr lang="en-US" sz="2200" dirty="0" smtClean="0">
                <a:sym typeface="Wingdings" pitchFamily="2" charset="2"/>
              </a:rPr>
              <a:t>C – 70</a:t>
            </a:r>
            <a:r>
              <a:rPr lang="en-US" sz="2200" dirty="0"/>
              <a:t>°</a:t>
            </a:r>
            <a:r>
              <a:rPr lang="en-US" sz="2200" dirty="0" smtClean="0">
                <a:sym typeface="Wingdings" pitchFamily="2" charset="2"/>
              </a:rPr>
              <a:t>C = 50</a:t>
            </a:r>
            <a:r>
              <a:rPr lang="en-US" sz="2200" dirty="0"/>
              <a:t>°</a:t>
            </a:r>
            <a:r>
              <a:rPr lang="en-US" sz="2200" dirty="0" smtClean="0">
                <a:sym typeface="Wingdings" pitchFamily="2" charset="2"/>
              </a:rPr>
              <a:t>C</a:t>
            </a: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915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52187192"/>
              </p:ext>
            </p:extLst>
          </p:nvPr>
        </p:nvGraphicFramePr>
        <p:xfrm>
          <a:off x="1463436" y="4455622"/>
          <a:ext cx="4970616" cy="19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VISIO" r:id="rId3" imgW="5796000" imgH="2255760" progId="Visio.Drawing.11">
                  <p:embed/>
                </p:oleObj>
              </mc:Choice>
              <mc:Fallback>
                <p:oleObj name="VISIO" r:id="rId3" imgW="5796000" imgH="22557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436" y="4455622"/>
                        <a:ext cx="4970616" cy="1935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6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814388"/>
          </a:xfrm>
        </p:spPr>
        <p:txBody>
          <a:bodyPr/>
          <a:lstStyle/>
          <a:p>
            <a:r>
              <a:rPr lang="en-US" sz="3200" dirty="0" smtClean="0"/>
              <a:t>Convection Cooling Area Calculations</a:t>
            </a:r>
          </a:p>
        </p:txBody>
      </p:sp>
      <p:sp>
        <p:nvSpPr>
          <p:cNvPr id="512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8793" y="790699"/>
            <a:ext cx="8866414" cy="572738"/>
          </a:xfrm>
        </p:spPr>
        <p:txBody>
          <a:bodyPr/>
          <a:lstStyle/>
          <a:p>
            <a:r>
              <a:rPr lang="en-US" sz="2500" dirty="0" smtClean="0"/>
              <a:t>Solving for Surface Area, for 2W dissipation &amp; a 50</a:t>
            </a:r>
            <a:r>
              <a:rPr lang="en-US" sz="2500" dirty="0" smtClean="0">
                <a:cs typeface="Arial" charset="0"/>
              </a:rPr>
              <a:t>°</a:t>
            </a:r>
            <a:r>
              <a:rPr lang="en-US" sz="2500" dirty="0" smtClean="0"/>
              <a:t>C rise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1224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25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26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27" name="Rectangle 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279162"/>
              </p:ext>
            </p:extLst>
          </p:nvPr>
        </p:nvGraphicFramePr>
        <p:xfrm>
          <a:off x="539750" y="2065854"/>
          <a:ext cx="1701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6" name="Equation" r:id="rId3" imgW="850680" imgH="393480" progId="Equation.3">
                  <p:embed/>
                </p:oleObj>
              </mc:Choice>
              <mc:Fallback>
                <p:oleObj name="Equation" r:id="rId3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5854"/>
                        <a:ext cx="17018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9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50117"/>
              </p:ext>
            </p:extLst>
          </p:nvPr>
        </p:nvGraphicFramePr>
        <p:xfrm>
          <a:off x="3232150" y="2065854"/>
          <a:ext cx="16256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" name="Equation" r:id="rId5" imgW="812520" imgH="393480" progId="Equation.3">
                  <p:embed/>
                </p:oleObj>
              </mc:Choice>
              <mc:Fallback>
                <p:oleObj name="Equation" r:id="rId5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2065854"/>
                        <a:ext cx="16256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0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47097"/>
              </p:ext>
            </p:extLst>
          </p:nvPr>
        </p:nvGraphicFramePr>
        <p:xfrm>
          <a:off x="5568950" y="2065854"/>
          <a:ext cx="20240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8" name="Equation" r:id="rId7" imgW="1015920" imgH="393480" progId="Equation.3">
                  <p:embed/>
                </p:oleObj>
              </mc:Choice>
              <mc:Fallback>
                <p:oleObj name="Equation" r:id="rId7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2065854"/>
                        <a:ext cx="2024063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1" name="Rectangle 14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32" name="Line 15"/>
          <p:cNvSpPr>
            <a:spLocks noChangeShapeType="1"/>
          </p:cNvSpPr>
          <p:nvPr/>
        </p:nvSpPr>
        <p:spPr bwMode="auto">
          <a:xfrm>
            <a:off x="2444750" y="2446854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33" name="Line 16"/>
          <p:cNvSpPr>
            <a:spLocks noChangeShapeType="1"/>
          </p:cNvSpPr>
          <p:nvPr/>
        </p:nvSpPr>
        <p:spPr bwMode="auto">
          <a:xfrm>
            <a:off x="5035550" y="2446854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17" name="Object 1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94536252"/>
              </p:ext>
            </p:extLst>
          </p:nvPr>
        </p:nvGraphicFramePr>
        <p:xfrm>
          <a:off x="5599113" y="2950885"/>
          <a:ext cx="25685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9" name="Equation" r:id="rId9" imgW="1168200" imgH="393480" progId="Equation.3">
                  <p:embed/>
                </p:oleObj>
              </mc:Choice>
              <mc:Fallback>
                <p:oleObj name="Equation" r:id="rId9" imgW="1168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2950885"/>
                        <a:ext cx="256857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4" name="Rectangle 18"/>
          <p:cNvSpPr>
            <a:spLocks noChangeArrowheads="1"/>
          </p:cNvSpPr>
          <p:nvPr/>
        </p:nvSpPr>
        <p:spPr bwMode="auto">
          <a:xfrm>
            <a:off x="8153400" y="1752600"/>
            <a:ext cx="596900" cy="519113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/>
              <a:t>in</a:t>
            </a:r>
            <a:r>
              <a:rPr lang="en-US" sz="2800" baseline="30000"/>
              <a:t>2</a:t>
            </a:r>
            <a:endParaRPr lang="en-US" sz="2800" baseline="-25000"/>
          </a:p>
        </p:txBody>
      </p:sp>
      <p:sp>
        <p:nvSpPr>
          <p:cNvPr id="51235" name="Rectangle 19"/>
          <p:cNvSpPr>
            <a:spLocks noChangeArrowheads="1"/>
          </p:cNvSpPr>
          <p:nvPr/>
        </p:nvSpPr>
        <p:spPr bwMode="auto">
          <a:xfrm>
            <a:off x="7704138" y="2751654"/>
            <a:ext cx="927100" cy="519113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/>
              <a:t>cm</a:t>
            </a:r>
            <a:r>
              <a:rPr lang="en-US" sz="2800" baseline="30000"/>
              <a:t>2  </a:t>
            </a:r>
            <a:endParaRPr lang="en-US" sz="2800" baseline="-25000"/>
          </a:p>
        </p:txBody>
      </p:sp>
      <p:graphicFrame>
        <p:nvGraphicFramePr>
          <p:cNvPr id="512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420401"/>
              </p:ext>
            </p:extLst>
          </p:nvPr>
        </p:nvGraphicFramePr>
        <p:xfrm>
          <a:off x="463550" y="3037404"/>
          <a:ext cx="1854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0" name="Equation" r:id="rId11" imgW="927000" imgH="393480" progId="Equation.3">
                  <p:embed/>
                </p:oleObj>
              </mc:Choice>
              <mc:Fallback>
                <p:oleObj name="Equation" r:id="rId11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3037404"/>
                        <a:ext cx="18542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464831"/>
              </p:ext>
            </p:extLst>
          </p:nvPr>
        </p:nvGraphicFramePr>
        <p:xfrm>
          <a:off x="3155950" y="3037404"/>
          <a:ext cx="17780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1" name="Equation" r:id="rId13" imgW="888840" imgH="393480" progId="Equation.3">
                  <p:embed/>
                </p:oleObj>
              </mc:Choice>
              <mc:Fallback>
                <p:oleObj name="Equation" r:id="rId13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3037404"/>
                        <a:ext cx="17780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6" name="Line 22"/>
          <p:cNvSpPr>
            <a:spLocks noChangeShapeType="1"/>
          </p:cNvSpPr>
          <p:nvPr/>
        </p:nvSpPr>
        <p:spPr bwMode="auto">
          <a:xfrm>
            <a:off x="2444750" y="3418404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37" name="Line 23"/>
          <p:cNvSpPr>
            <a:spLocks noChangeShapeType="1"/>
          </p:cNvSpPr>
          <p:nvPr/>
        </p:nvSpPr>
        <p:spPr bwMode="auto">
          <a:xfrm>
            <a:off x="4959350" y="3418404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8789" y="4869180"/>
            <a:ext cx="8765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component heat-sink </a:t>
            </a:r>
            <a:r>
              <a:rPr lang="en-US" sz="2400" dirty="0">
                <a:solidFill>
                  <a:schemeClr val="tx1"/>
                </a:solidFill>
              </a:rPr>
              <a:t>(PWRPAD) is much smaller than </a:t>
            </a:r>
            <a:r>
              <a:rPr lang="en-US" sz="2400" dirty="0" smtClean="0">
                <a:solidFill>
                  <a:schemeClr val="tx1"/>
                </a:solidFill>
              </a:rPr>
              <a:t>the required cooling area 7 in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so a heat sink or PCB copper plane has to be used (~2 in</a:t>
            </a:r>
            <a:r>
              <a:rPr lang="en-US" sz="2400" baseline="30000" dirty="0" smtClean="0">
                <a:solidFill>
                  <a:schemeClr val="tx1"/>
                </a:solidFill>
              </a:rPr>
              <a:t>2  </a:t>
            </a:r>
            <a:r>
              <a:rPr lang="en-US" sz="2400" dirty="0" smtClean="0">
                <a:solidFill>
                  <a:schemeClr val="tx1"/>
                </a:solidFill>
              </a:rPr>
              <a:t>PCB).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683678" y="2280167"/>
            <a:ext cx="94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in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276520" y="3218669"/>
            <a:ext cx="94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cm</a:t>
            </a:r>
            <a:r>
              <a:rPr lang="en-US" baseline="30000" dirty="0" smtClean="0">
                <a:solidFill>
                  <a:schemeClr val="tx1"/>
                </a:solidFill>
              </a:rPr>
              <a:t>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Dissipation on Double-Sided Board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91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smtClean="0"/>
              <a:t>2 W of point source dissipation on double-sided board calculates to ~30°C rise under the source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8164" y="294798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6326" name="Picture 7" descr="4_3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6764" y="1835150"/>
            <a:ext cx="8382000" cy="3803650"/>
          </a:xfrm>
        </p:spPr>
      </p:pic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922564" y="5562600"/>
            <a:ext cx="3200400" cy="30480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/>
              <a:t>Radius From Heat Source (cm)</a:t>
            </a:r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5265964" y="5638800"/>
            <a:ext cx="3200400" cy="30480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/>
              <a:t>Radius From Heat Source (inches)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310" y="5665623"/>
            <a:ext cx="876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Shown is ~ 33C rise for a </a:t>
            </a:r>
            <a:r>
              <a:rPr lang="en-US" dirty="0" smtClean="0">
                <a:solidFill>
                  <a:schemeClr val="tx1"/>
                </a:solidFill>
              </a:rPr>
              <a:t>2.5”x2.5” PCB x 2 sides </a:t>
            </a:r>
            <a:r>
              <a:rPr lang="en-US" dirty="0" smtClean="0">
                <a:solidFill>
                  <a:schemeClr val="tx1"/>
                </a:solidFill>
              </a:rPr>
              <a:t>or 12.5in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endParaRPr lang="en-US" baseline="300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-225425"/>
            <a:ext cx="9144000" cy="1143000"/>
          </a:xfrm>
        </p:spPr>
        <p:txBody>
          <a:bodyPr/>
          <a:lstStyle/>
          <a:p>
            <a:r>
              <a:rPr lang="en-US" sz="2800" smtClean="0"/>
              <a:t>Even a Whisper of Air can Reduce Temperatures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711" y="761249"/>
            <a:ext cx="8467725" cy="4692650"/>
          </a:xfrm>
        </p:spPr>
        <p:txBody>
          <a:bodyPr/>
          <a:lstStyle/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System airflow yields 20% to 60% drop in temperature rise</a:t>
            </a:r>
          </a:p>
        </p:txBody>
      </p:sp>
      <p:sp>
        <p:nvSpPr>
          <p:cNvPr id="60419" name="Line 4"/>
          <p:cNvSpPr>
            <a:spLocks noChangeShapeType="1"/>
          </p:cNvSpPr>
          <p:nvPr/>
        </p:nvSpPr>
        <p:spPr bwMode="auto">
          <a:xfrm>
            <a:off x="3810000" y="2514600"/>
            <a:ext cx="0" cy="1066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3810000" y="2438400"/>
            <a:ext cx="0" cy="1219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1963738" y="685800"/>
            <a:ext cx="1082675" cy="45720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Metric</a:t>
            </a: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6138863" y="685800"/>
            <a:ext cx="1282700" cy="45720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English</a:t>
            </a:r>
          </a:p>
        </p:txBody>
      </p:sp>
      <p:pic>
        <p:nvPicPr>
          <p:cNvPr id="60423" name="Picture 8" descr="4_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35088"/>
            <a:ext cx="8153400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2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710293"/>
          </a:xfrm>
        </p:spPr>
        <p:txBody>
          <a:bodyPr/>
          <a:lstStyle/>
          <a:p>
            <a:r>
              <a:rPr lang="en-US" dirty="0" smtClean="0"/>
              <a:t>PWB Cooling Strategy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367" y="1066800"/>
            <a:ext cx="8869183" cy="5257800"/>
          </a:xfrm>
        </p:spPr>
        <p:txBody>
          <a:bodyPr/>
          <a:lstStyle/>
          <a:p>
            <a:r>
              <a:rPr lang="en-US" sz="2600" dirty="0" smtClean="0"/>
              <a:t>Temperature Rise </a:t>
            </a:r>
            <a:r>
              <a:rPr lang="en-US" sz="2600" dirty="0" smtClean="0"/>
              <a:t>is a FCN </a:t>
            </a:r>
            <a:r>
              <a:rPr lang="en-US" sz="2600" dirty="0" smtClean="0"/>
              <a:t>of power dissipate divided by surface area; Low </a:t>
            </a:r>
            <a:r>
              <a:rPr lang="en-US" sz="2600" dirty="0" smtClean="0"/>
              <a:t>Temp Rise </a:t>
            </a:r>
            <a:r>
              <a:rPr lang="en-US" sz="2600" dirty="0" smtClean="0">
                <a:sym typeface="Wingdings" pitchFamily="2" charset="2"/>
              </a:rPr>
              <a:t></a:t>
            </a:r>
            <a:r>
              <a:rPr lang="en-US" sz="2600" dirty="0" smtClean="0">
                <a:latin typeface="Calibri"/>
                <a:cs typeface="Calibri"/>
              </a:rPr>
              <a:t> P</a:t>
            </a:r>
            <a:r>
              <a:rPr lang="en-US" sz="2600" baseline="-25000" dirty="0" smtClean="0">
                <a:latin typeface="Calibri"/>
                <a:cs typeface="Calibri"/>
              </a:rPr>
              <a:t>SMALL</a:t>
            </a:r>
            <a:r>
              <a:rPr lang="en-US" sz="2600" dirty="0" smtClean="0">
                <a:latin typeface="Calibri"/>
                <a:cs typeface="Calibri"/>
              </a:rPr>
              <a:t>/A</a:t>
            </a:r>
            <a:r>
              <a:rPr lang="en-US" sz="2600" baseline="-25000" dirty="0" smtClean="0">
                <a:latin typeface="Calibri"/>
                <a:cs typeface="Calibri"/>
              </a:rPr>
              <a:t>LARGE</a:t>
            </a:r>
            <a:r>
              <a:rPr lang="en-US" sz="2600" dirty="0" smtClean="0">
                <a:latin typeface="Calibri"/>
                <a:cs typeface="Calibri"/>
              </a:rPr>
              <a:t> = </a:t>
            </a:r>
            <a:r>
              <a:rPr lang="en-US" sz="2600" dirty="0" err="1" smtClean="0">
                <a:latin typeface="Calibri"/>
                <a:cs typeface="Calibri"/>
              </a:rPr>
              <a:t>dT</a:t>
            </a:r>
            <a:r>
              <a:rPr lang="en-US" sz="2600" baseline="-25000" dirty="0" err="1" smtClean="0">
                <a:latin typeface="Calibri"/>
                <a:cs typeface="Calibri"/>
              </a:rPr>
              <a:t>SMALL</a:t>
            </a:r>
            <a:endParaRPr lang="en-US" sz="2600" dirty="0" smtClean="0"/>
          </a:p>
          <a:p>
            <a:r>
              <a:rPr lang="en-US" sz="2600" dirty="0" smtClean="0"/>
              <a:t>Use thick copper, 2oz, to spread heat to larger area.</a:t>
            </a:r>
          </a:p>
          <a:p>
            <a:r>
              <a:rPr lang="en-US" sz="2600" dirty="0" smtClean="0"/>
              <a:t>Use multiple common planes on different layers connected by vias </a:t>
            </a:r>
          </a:p>
          <a:p>
            <a:r>
              <a:rPr lang="en-US" sz="2600" dirty="0" smtClean="0"/>
              <a:t>Internal Copper Planes are as effective as surface planes for spreading heat, but has temp rise through FR4 </a:t>
            </a:r>
            <a:r>
              <a:rPr lang="en-US" sz="2600" dirty="0" smtClean="0">
                <a:sym typeface="Wingdings" pitchFamily="2" charset="2"/>
              </a:rPr>
              <a:t> Very little penalty once heat is spread out.</a:t>
            </a:r>
            <a:endParaRPr lang="en-US" sz="2600" dirty="0" smtClean="0"/>
          </a:p>
          <a:p>
            <a:r>
              <a:rPr lang="en-US" sz="2600" dirty="0" smtClean="0"/>
              <a:t>Use both side to cool</a:t>
            </a:r>
          </a:p>
          <a:p>
            <a:r>
              <a:rPr lang="en-US" sz="2600" dirty="0" smtClean="0"/>
              <a:t>Avoid breaks in planes as they substantially degrade lateral heat flow </a:t>
            </a:r>
            <a:r>
              <a:rPr lang="en-US" sz="2600" dirty="0" smtClean="0">
                <a:sym typeface="Wingdings" pitchFamily="2" charset="2"/>
              </a:rPr>
              <a:t> Reduce Area</a:t>
            </a:r>
            <a:endParaRPr lang="en-US" sz="2600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1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570641"/>
          </a:xfrm>
        </p:spPr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29332" y="622097"/>
            <a:ext cx="6757987" cy="5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/>
              <a:t>Why this </a:t>
            </a:r>
            <a:r>
              <a:rPr lang="en-US" sz="2400" dirty="0" smtClean="0"/>
              <a:t>Topic?</a:t>
            </a:r>
            <a:endParaRPr lang="en-US" sz="2400" dirty="0"/>
          </a:p>
          <a:p>
            <a:pPr marL="0" indent="0">
              <a:buFontTx/>
              <a:buNone/>
            </a:pPr>
            <a:endParaRPr lang="en-US" sz="800" dirty="0" smtClean="0"/>
          </a:p>
          <a:p>
            <a:pPr marL="0" indent="0">
              <a:buFontTx/>
              <a:buNone/>
            </a:pPr>
            <a:r>
              <a:rPr lang="en-US" sz="2400" dirty="0" smtClean="0"/>
              <a:t>PCB Electrical Characteristics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DC Parasitics (Resistance)</a:t>
            </a:r>
          </a:p>
          <a:p>
            <a:r>
              <a:rPr lang="en-US" sz="2400" dirty="0" smtClean="0"/>
              <a:t>AC Parasitics</a:t>
            </a:r>
          </a:p>
          <a:p>
            <a:r>
              <a:rPr lang="en-US" sz="2400" dirty="0" smtClean="0"/>
              <a:t>Grounds and Grounding</a:t>
            </a:r>
          </a:p>
          <a:p>
            <a:pPr marL="0" indent="0">
              <a:buFontTx/>
              <a:buNone/>
            </a:pPr>
            <a:endParaRPr lang="en-US" sz="800" dirty="0" smtClean="0"/>
          </a:p>
          <a:p>
            <a:pPr marL="0" indent="0">
              <a:buFontTx/>
              <a:buNone/>
            </a:pPr>
            <a:r>
              <a:rPr lang="en-US" sz="2400" dirty="0" smtClean="0"/>
              <a:t>PCB Thermal Characteristics</a:t>
            </a:r>
          </a:p>
          <a:p>
            <a:r>
              <a:rPr lang="en-US" sz="2400" dirty="0" smtClean="0"/>
              <a:t>Conduction Concepts</a:t>
            </a:r>
          </a:p>
          <a:p>
            <a:r>
              <a:rPr lang="en-US" sz="2400" dirty="0" smtClean="0"/>
              <a:t>Convection Concepts</a:t>
            </a:r>
          </a:p>
          <a:p>
            <a:pPr marL="0" indent="0">
              <a:buFontTx/>
              <a:buNone/>
            </a:pPr>
            <a:endParaRPr lang="en-US" sz="800" dirty="0" smtClean="0"/>
          </a:p>
          <a:p>
            <a:pPr marL="0" indent="0">
              <a:buFontTx/>
              <a:buNone/>
            </a:pPr>
            <a:r>
              <a:rPr lang="en-US" sz="2400" dirty="0" smtClean="0"/>
              <a:t>Examples</a:t>
            </a:r>
          </a:p>
          <a:p>
            <a:r>
              <a:rPr lang="en-US" sz="2400" dirty="0" smtClean="0"/>
              <a:t>Common “Poor” Thermal Layouts</a:t>
            </a:r>
          </a:p>
          <a:p>
            <a:r>
              <a:rPr lang="en-US" sz="2400" dirty="0" smtClean="0"/>
              <a:t>Good Thermal Layout</a:t>
            </a:r>
          </a:p>
          <a:p>
            <a:r>
              <a:rPr lang="en-US" sz="2400" dirty="0" smtClean="0"/>
              <a:t>Good Electrical Layout</a:t>
            </a:r>
          </a:p>
          <a:p>
            <a:endParaRPr lang="en-US" sz="2400" dirty="0" smtClean="0"/>
          </a:p>
          <a:p>
            <a:pPr algn="ctr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2854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556890"/>
          </a:xfrm>
        </p:spPr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9332" y="622097"/>
            <a:ext cx="6757987" cy="56480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Why this </a:t>
            </a:r>
            <a:r>
              <a:rPr lang="en-US" sz="2400" dirty="0" smtClean="0"/>
              <a:t>Topic?</a:t>
            </a:r>
            <a:endParaRPr lang="en-US" sz="24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PCB Electrical Characteristics</a:t>
            </a:r>
          </a:p>
          <a:p>
            <a:r>
              <a:rPr lang="en-US" sz="2400" dirty="0"/>
              <a:t>DC Parasitics (Resistance)</a:t>
            </a:r>
          </a:p>
          <a:p>
            <a:r>
              <a:rPr lang="en-US" sz="2400" dirty="0" smtClean="0"/>
              <a:t>AC Parasitics</a:t>
            </a:r>
          </a:p>
          <a:p>
            <a:r>
              <a:rPr lang="en-US" sz="2400" dirty="0" smtClean="0"/>
              <a:t>Grounds and Grounding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PCB Thermal Characteristics</a:t>
            </a:r>
          </a:p>
          <a:p>
            <a:r>
              <a:rPr lang="en-US" sz="2400" dirty="0" smtClean="0"/>
              <a:t>Conduction Concepts</a:t>
            </a:r>
          </a:p>
          <a:p>
            <a:r>
              <a:rPr lang="en-US" sz="2400" dirty="0" smtClean="0"/>
              <a:t>Convection Concepts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Examples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Common “Poor” Thermal Layouts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Good Thermal Layout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Good Electrical Layout</a:t>
            </a:r>
          </a:p>
          <a:p>
            <a:endParaRPr lang="en-US" sz="2400" dirty="0" smtClean="0"/>
          </a:p>
          <a:p>
            <a:pPr algn="ctr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107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887186"/>
          </a:xfrm>
        </p:spPr>
        <p:txBody>
          <a:bodyPr>
            <a:noAutofit/>
          </a:bodyPr>
          <a:lstStyle/>
          <a:p>
            <a:r>
              <a:rPr lang="en-US" sz="3000" dirty="0" smtClean="0"/>
              <a:t>Top and Bottom Layers – Poor Thermal Design</a:t>
            </a:r>
            <a:endParaRPr lang="en-US" sz="3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7131"/>
            <a:ext cx="8479631" cy="234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8496300" cy="226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599" y="617537"/>
            <a:ext cx="8841921" cy="559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Top Layer – </a:t>
            </a:r>
          </a:p>
          <a:p>
            <a:pPr algn="l"/>
            <a:r>
              <a:rPr lang="en-US" sz="2000" dirty="0" smtClean="0"/>
              <a:t>Quad </a:t>
            </a:r>
            <a:r>
              <a:rPr lang="en-US" sz="2000" dirty="0" err="1" smtClean="0"/>
              <a:t>bqIC</a:t>
            </a:r>
            <a:r>
              <a:rPr lang="en-US" sz="2000" dirty="0" smtClean="0"/>
              <a:t> is isolated from top copper plane – No Conduction of heat 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3516732"/>
            <a:ext cx="7924800" cy="957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/>
              <a:t>Bottom Layer – </a:t>
            </a:r>
          </a:p>
          <a:p>
            <a:pPr algn="l"/>
            <a:r>
              <a:rPr lang="en-US" sz="1800" dirty="0" err="1" smtClean="0"/>
              <a:t>bqIC</a:t>
            </a:r>
            <a:r>
              <a:rPr lang="en-US" sz="1800" dirty="0" smtClean="0"/>
              <a:t> PWR-PAD vias connected to bottom plane, but area is cut away due to  </a:t>
            </a:r>
          </a:p>
          <a:p>
            <a:pPr algn="l"/>
            <a:r>
              <a:rPr lang="en-US" sz="1800" dirty="0" smtClean="0"/>
              <a:t>a cutout, parts and Cu pours.  Result is limited cooling area.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3682093" y="5119007"/>
            <a:ext cx="555171" cy="1314450"/>
          </a:xfrm>
          <a:prstGeom prst="rect">
            <a:avLst/>
          </a:prstGeom>
          <a:solidFill>
            <a:srgbClr val="0070C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37264" y="4419600"/>
            <a:ext cx="1322615" cy="10259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94064" y="1177131"/>
            <a:ext cx="2424570" cy="12150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7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37" y="-185602"/>
            <a:ext cx="8229600" cy="7162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Two Inner Layers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5385"/>
            <a:ext cx="8739188" cy="222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00570"/>
            <a:ext cx="8943975" cy="232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096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Inner Layer – </a:t>
            </a:r>
            <a:r>
              <a:rPr lang="en-US" sz="1800" dirty="0" err="1" smtClean="0"/>
              <a:t>bqIC</a:t>
            </a:r>
            <a:r>
              <a:rPr lang="en-US" sz="1800" dirty="0" smtClean="0"/>
              <a:t> PWR-PAD vias connected to plane.  </a:t>
            </a:r>
          </a:p>
          <a:p>
            <a:r>
              <a:rPr lang="en-US" sz="1800" dirty="0" smtClean="0"/>
              <a:t>Plane is very small due to Routing, vias.  Result is limited cooling.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6576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Inner Layer – </a:t>
            </a:r>
            <a:r>
              <a:rPr lang="en-US" sz="1800" dirty="0" err="1" smtClean="0"/>
              <a:t>bqIC</a:t>
            </a:r>
            <a:r>
              <a:rPr lang="en-US" sz="1800" dirty="0" smtClean="0"/>
              <a:t> PWR-PAD vias connected to plane.  </a:t>
            </a:r>
          </a:p>
          <a:p>
            <a:r>
              <a:rPr lang="en-US" sz="1800" dirty="0" smtClean="0"/>
              <a:t>Plane is very small due to Routing on all sides.  Result is limited cooling.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3771900" y="5282293"/>
            <a:ext cx="555171" cy="1094014"/>
          </a:xfrm>
          <a:prstGeom prst="rect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49499" y="1988727"/>
            <a:ext cx="1361049" cy="1244830"/>
          </a:xfrm>
          <a:custGeom>
            <a:avLst/>
            <a:gdLst>
              <a:gd name="connsiteX0" fmla="*/ 838730 w 1361049"/>
              <a:gd name="connsiteY0" fmla="*/ 60509 h 1244830"/>
              <a:gd name="connsiteX1" fmla="*/ 757087 w 1361049"/>
              <a:gd name="connsiteY1" fmla="*/ 264616 h 1244830"/>
              <a:gd name="connsiteX2" fmla="*/ 389694 w 1361049"/>
              <a:gd name="connsiteY2" fmla="*/ 133987 h 1244830"/>
              <a:gd name="connsiteX3" fmla="*/ 218244 w 1361049"/>
              <a:gd name="connsiteY3" fmla="*/ 280944 h 1244830"/>
              <a:gd name="connsiteX4" fmla="*/ 414187 w 1361049"/>
              <a:gd name="connsiteY4" fmla="*/ 444230 h 1244830"/>
              <a:gd name="connsiteX5" fmla="*/ 103944 w 1361049"/>
              <a:gd name="connsiteY5" fmla="*/ 656502 h 1244830"/>
              <a:gd name="connsiteX6" fmla="*/ 5972 w 1361049"/>
              <a:gd name="connsiteY6" fmla="*/ 974909 h 1244830"/>
              <a:gd name="connsiteX7" fmla="*/ 250901 w 1361049"/>
              <a:gd name="connsiteY7" fmla="*/ 1146359 h 1244830"/>
              <a:gd name="connsiteX8" fmla="*/ 544815 w 1361049"/>
              <a:gd name="connsiteY8" fmla="*/ 1023894 h 1244830"/>
              <a:gd name="connsiteX9" fmla="*/ 944865 w 1361049"/>
              <a:gd name="connsiteY9" fmla="*/ 1244330 h 1244830"/>
              <a:gd name="connsiteX10" fmla="*/ 1353080 w 1361049"/>
              <a:gd name="connsiteY10" fmla="*/ 950416 h 1244830"/>
              <a:gd name="connsiteX11" fmla="*/ 1197958 w 1361049"/>
              <a:gd name="connsiteY11" fmla="*/ 713652 h 1244830"/>
              <a:gd name="connsiteX12" fmla="*/ 985687 w 1361049"/>
              <a:gd name="connsiteY12" fmla="*/ 632009 h 1244830"/>
              <a:gd name="connsiteX13" fmla="*/ 1075494 w 1361049"/>
              <a:gd name="connsiteY13" fmla="*/ 427902 h 1244830"/>
              <a:gd name="connsiteX14" fmla="*/ 1230615 w 1361049"/>
              <a:gd name="connsiteY14" fmla="*/ 313602 h 1244830"/>
              <a:gd name="connsiteX15" fmla="*/ 1238780 w 1361049"/>
              <a:gd name="connsiteY15" fmla="*/ 44180 h 1244830"/>
              <a:gd name="connsiteX16" fmla="*/ 977522 w 1361049"/>
              <a:gd name="connsiteY16" fmla="*/ 3359 h 1244830"/>
              <a:gd name="connsiteX17" fmla="*/ 838730 w 1361049"/>
              <a:gd name="connsiteY17" fmla="*/ 60509 h 124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61049" h="1244830">
                <a:moveTo>
                  <a:pt x="838730" y="60509"/>
                </a:moveTo>
                <a:cubicBezTo>
                  <a:pt x="801991" y="104052"/>
                  <a:pt x="831926" y="252370"/>
                  <a:pt x="757087" y="264616"/>
                </a:cubicBezTo>
                <a:cubicBezTo>
                  <a:pt x="682248" y="276862"/>
                  <a:pt x="479501" y="131266"/>
                  <a:pt x="389694" y="133987"/>
                </a:cubicBezTo>
                <a:cubicBezTo>
                  <a:pt x="299887" y="136708"/>
                  <a:pt x="214162" y="229237"/>
                  <a:pt x="218244" y="280944"/>
                </a:cubicBezTo>
                <a:cubicBezTo>
                  <a:pt x="222326" y="332651"/>
                  <a:pt x="433237" y="381637"/>
                  <a:pt x="414187" y="444230"/>
                </a:cubicBezTo>
                <a:cubicBezTo>
                  <a:pt x="395137" y="506823"/>
                  <a:pt x="171980" y="568055"/>
                  <a:pt x="103944" y="656502"/>
                </a:cubicBezTo>
                <a:cubicBezTo>
                  <a:pt x="35908" y="744949"/>
                  <a:pt x="-18521" y="893266"/>
                  <a:pt x="5972" y="974909"/>
                </a:cubicBezTo>
                <a:cubicBezTo>
                  <a:pt x="30465" y="1056552"/>
                  <a:pt x="161094" y="1138195"/>
                  <a:pt x="250901" y="1146359"/>
                </a:cubicBezTo>
                <a:cubicBezTo>
                  <a:pt x="340708" y="1154523"/>
                  <a:pt x="429154" y="1007566"/>
                  <a:pt x="544815" y="1023894"/>
                </a:cubicBezTo>
                <a:cubicBezTo>
                  <a:pt x="660476" y="1040222"/>
                  <a:pt x="810154" y="1256576"/>
                  <a:pt x="944865" y="1244330"/>
                </a:cubicBezTo>
                <a:cubicBezTo>
                  <a:pt x="1079576" y="1232084"/>
                  <a:pt x="1310898" y="1038862"/>
                  <a:pt x="1353080" y="950416"/>
                </a:cubicBezTo>
                <a:cubicBezTo>
                  <a:pt x="1395262" y="861970"/>
                  <a:pt x="1259190" y="766720"/>
                  <a:pt x="1197958" y="713652"/>
                </a:cubicBezTo>
                <a:cubicBezTo>
                  <a:pt x="1136726" y="660584"/>
                  <a:pt x="1006098" y="679634"/>
                  <a:pt x="985687" y="632009"/>
                </a:cubicBezTo>
                <a:cubicBezTo>
                  <a:pt x="965276" y="584384"/>
                  <a:pt x="1034673" y="480970"/>
                  <a:pt x="1075494" y="427902"/>
                </a:cubicBezTo>
                <a:cubicBezTo>
                  <a:pt x="1116315" y="374834"/>
                  <a:pt x="1203401" y="377555"/>
                  <a:pt x="1230615" y="313602"/>
                </a:cubicBezTo>
                <a:cubicBezTo>
                  <a:pt x="1257829" y="249649"/>
                  <a:pt x="1280962" y="95887"/>
                  <a:pt x="1238780" y="44180"/>
                </a:cubicBezTo>
                <a:cubicBezTo>
                  <a:pt x="1196598" y="-7527"/>
                  <a:pt x="1044197" y="-2084"/>
                  <a:pt x="977522" y="3359"/>
                </a:cubicBezTo>
                <a:cubicBezTo>
                  <a:pt x="910847" y="8802"/>
                  <a:pt x="875469" y="16966"/>
                  <a:pt x="838730" y="60509"/>
                </a:cubicBezTo>
                <a:close/>
              </a:path>
            </a:pathLst>
          </a:cu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30779" y="4191000"/>
            <a:ext cx="2441121" cy="13198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68903" y="1125310"/>
            <a:ext cx="1794783" cy="11911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6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723569"/>
          </a:xfrm>
        </p:spPr>
        <p:txBody>
          <a:bodyPr/>
          <a:lstStyle/>
          <a:p>
            <a:r>
              <a:rPr lang="en-US" dirty="0" smtClean="0"/>
              <a:t>2 Layer </a:t>
            </a:r>
            <a:r>
              <a:rPr lang="en-US" dirty="0" err="1" smtClean="0"/>
              <a:t>bqIC</a:t>
            </a:r>
            <a:r>
              <a:rPr lang="en-US" dirty="0" smtClean="0"/>
              <a:t> Layout – Good Layout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935603"/>
            <a:ext cx="430997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35603"/>
            <a:ext cx="4305300" cy="381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270" y="5011207"/>
            <a:ext cx="4034352" cy="665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Top Layer – Quad </a:t>
            </a:r>
            <a:r>
              <a:rPr lang="en-US" sz="2000" dirty="0" err="1" smtClean="0"/>
              <a:t>bqIC</a:t>
            </a:r>
            <a:r>
              <a:rPr lang="en-US" sz="2000" dirty="0" smtClean="0"/>
              <a:t> is isolated from top copper plane 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95854" y="4835286"/>
            <a:ext cx="4548146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/>
              <a:t>Bottom Layer – </a:t>
            </a:r>
            <a:r>
              <a:rPr lang="en-US" sz="1800" dirty="0" err="1" smtClean="0"/>
              <a:t>bqIC</a:t>
            </a:r>
            <a:r>
              <a:rPr lang="en-US" sz="1800" dirty="0" smtClean="0"/>
              <a:t> PWR-PAD vias connected to bottom plane.  </a:t>
            </a:r>
            <a:endParaRPr lang="en-US" sz="1800" dirty="0" smtClean="0"/>
          </a:p>
          <a:p>
            <a:pPr algn="l"/>
            <a:r>
              <a:rPr lang="en-US" sz="1800" dirty="0" smtClean="0"/>
              <a:t>Best </a:t>
            </a:r>
            <a:r>
              <a:rPr lang="en-US" sz="1800" dirty="0" smtClean="0"/>
              <a:t>thermal layout – heat from </a:t>
            </a:r>
            <a:r>
              <a:rPr lang="en-US" sz="1800" dirty="0" smtClean="0"/>
              <a:t>vias </a:t>
            </a:r>
            <a:r>
              <a:rPr lang="en-US" sz="1800" dirty="0" smtClean="0"/>
              <a:t>can flow in all </a:t>
            </a:r>
            <a:r>
              <a:rPr lang="en-US" sz="1800" dirty="0" smtClean="0"/>
              <a:t>directions on bottom plane</a:t>
            </a:r>
            <a:endParaRPr lang="en-US" sz="1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056446" y="2374813"/>
            <a:ext cx="367232" cy="26125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EVM Thermal Plot – 2.23W Dissipated</a:t>
            </a:r>
            <a:br>
              <a:rPr lang="en-US" dirty="0" smtClean="0"/>
            </a:br>
            <a:r>
              <a:rPr lang="en-US" dirty="0" smtClean="0"/>
              <a:t>1”x2</a:t>
            </a:r>
            <a:r>
              <a:rPr lang="en-US" dirty="0"/>
              <a:t>” 2 Layer, 2oz Cu, 0.031” Thick PCB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7" y="940909"/>
            <a:ext cx="7046846" cy="26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4826441" y="1046197"/>
            <a:ext cx="4277802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Boost Converter –Top Layer</a:t>
            </a:r>
          </a:p>
          <a:p>
            <a:pPr lvl="0" algn="l"/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Vbatin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=3.3V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5Vout,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Iout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=2.12A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 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l"/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 IC, 2) Inductor, 3) PCB,  4) Edge of PCB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5" y="3543730"/>
            <a:ext cx="7030698" cy="28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826441" y="3721211"/>
            <a:ext cx="4317559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Boost Converter – Bottom Layer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Vbatin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3.3V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5Vout,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Iout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=2.12A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 IC, 2) Whole PCB, 3) Ambient,  4) ~1”sq Center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93859"/>
          </a:xfrm>
        </p:spPr>
        <p:txBody>
          <a:bodyPr>
            <a:normAutofit fontScale="90000"/>
          </a:bodyPr>
          <a:lstStyle/>
          <a:p>
            <a:r>
              <a:rPr lang="en-US" dirty="0"/>
              <a:t>EVM Thermal Plot – </a:t>
            </a:r>
            <a:r>
              <a:rPr lang="en-US" dirty="0" smtClean="0"/>
              <a:t>0.71W </a:t>
            </a:r>
            <a:r>
              <a:rPr lang="en-US" dirty="0"/>
              <a:t>Dissipated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1”x2” 2 Layer, 2oz Cu, 0.031” Thick PCB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105397"/>
            <a:ext cx="7124369" cy="2679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572000" y="1105397"/>
            <a:ext cx="4277802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Boost Converter –Top Layer</a:t>
            </a:r>
          </a:p>
          <a:p>
            <a:pPr lvl="0" algn="l"/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Vbatin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=3.3V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5Vout,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Iout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=1A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 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l"/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 IC, 2) Inductor, 3) PCB,  4) Edge of PCB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9263"/>
            <a:ext cx="7124368" cy="27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4639586" y="3807249"/>
            <a:ext cx="4317559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Boost Converter – Bottom Layer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Vbatin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3.3V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5Vout,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Iout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=1A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 IC, 2) Whole PCB, 3) Ambient,  4) ~1”sq Center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2" y="3511086"/>
            <a:ext cx="4848225" cy="277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1" y="560614"/>
            <a:ext cx="4862513" cy="273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42900" y="0"/>
            <a:ext cx="8458200" cy="6776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dirty="0" smtClean="0"/>
              <a:t>Good Electrical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0"/>
            <a:ext cx="8972549" cy="644979"/>
          </a:xfrm>
        </p:spPr>
        <p:txBody>
          <a:bodyPr/>
          <a:lstStyle/>
          <a:p>
            <a:r>
              <a:rPr lang="en-US" dirty="0" smtClean="0"/>
              <a:t>Electrical and Thermal Layout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08" y="696004"/>
            <a:ext cx="8882742" cy="5582331"/>
          </a:xfrm>
        </p:spPr>
        <p:txBody>
          <a:bodyPr/>
          <a:lstStyle/>
          <a:p>
            <a:r>
              <a:rPr lang="en-US" sz="2600" dirty="0" smtClean="0"/>
              <a:t>Place components to minimize inductive loops</a:t>
            </a:r>
          </a:p>
          <a:p>
            <a:r>
              <a:rPr lang="en-US" sz="2600" dirty="0" smtClean="0"/>
              <a:t>Understand circuit operation</a:t>
            </a:r>
          </a:p>
          <a:p>
            <a:pPr lvl="1"/>
            <a:r>
              <a:rPr lang="en-US" dirty="0"/>
              <a:t>Keep </a:t>
            </a:r>
            <a:r>
              <a:rPr lang="en-US" dirty="0" smtClean="0"/>
              <a:t>loop area small for </a:t>
            </a:r>
            <a:r>
              <a:rPr lang="en-US" dirty="0"/>
              <a:t>high </a:t>
            </a:r>
            <a:r>
              <a:rPr lang="en-US" dirty="0" smtClean="0"/>
              <a:t>frequency, di/</a:t>
            </a:r>
            <a:r>
              <a:rPr lang="en-US" dirty="0" err="1" smtClean="0"/>
              <a:t>dt</a:t>
            </a:r>
            <a:r>
              <a:rPr lang="en-US" dirty="0" smtClean="0"/>
              <a:t>, signals and away from high impedance </a:t>
            </a:r>
            <a:r>
              <a:rPr lang="en-US" dirty="0" smtClean="0"/>
              <a:t>circuits (Magnetic coupling)</a:t>
            </a:r>
            <a:endParaRPr lang="en-US" dirty="0" smtClean="0"/>
          </a:p>
          <a:p>
            <a:pPr lvl="1"/>
            <a:r>
              <a:rPr lang="en-US" dirty="0" smtClean="0"/>
              <a:t>Keep high </a:t>
            </a:r>
            <a:r>
              <a:rPr lang="en-US" dirty="0" err="1" smtClean="0"/>
              <a:t>dV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signal’s area small and away from high impedance </a:t>
            </a:r>
            <a:r>
              <a:rPr lang="en-US" dirty="0" smtClean="0"/>
              <a:t>circuits (Electric Coupling)</a:t>
            </a:r>
            <a:endParaRPr lang="en-US" dirty="0" smtClean="0"/>
          </a:p>
          <a:p>
            <a:r>
              <a:rPr lang="en-US" sz="2600" dirty="0" smtClean="0"/>
              <a:t>Use ground planes to lower over all impedance of the ground plane, thus reducing noise.</a:t>
            </a:r>
          </a:p>
          <a:p>
            <a:r>
              <a:rPr lang="en-US" sz="2600" dirty="0" smtClean="0"/>
              <a:t>Identify hot components and make sure there is a at least one 2oz copper plane to remove heat, &gt;1.5” Radius</a:t>
            </a:r>
          </a:p>
          <a:p>
            <a:r>
              <a:rPr lang="en-US" sz="2600" dirty="0" smtClean="0"/>
              <a:t>Use multiple vias to conduct heat to different plane layers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814388"/>
          </a:xfrm>
        </p:spPr>
        <p:txBody>
          <a:bodyPr/>
          <a:lstStyle/>
          <a:p>
            <a:r>
              <a:rPr lang="en-US" smtClean="0"/>
              <a:t>A Good Layout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1185863"/>
            <a:ext cx="8810625" cy="46926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 smtClean="0"/>
              <a:t>Makes For A Successful Design</a:t>
            </a:r>
          </a:p>
          <a:p>
            <a:endParaRPr lang="en-US" sz="2400" dirty="0" smtClean="0"/>
          </a:p>
          <a:p>
            <a:r>
              <a:rPr lang="en-US" sz="2200" dirty="0" smtClean="0"/>
              <a:t>Power supply layout is as important as any other design consideration</a:t>
            </a:r>
          </a:p>
          <a:p>
            <a:r>
              <a:rPr lang="en-US" sz="2200" dirty="0" smtClean="0"/>
              <a:t>The power supply engineer must be involved in parts placement and routing</a:t>
            </a:r>
          </a:p>
          <a:p>
            <a:r>
              <a:rPr lang="en-US" sz="2200" dirty="0" smtClean="0"/>
              <a:t>It is not black magic, but it is an understanding of AC and DC parasitics, grounding, and cooling that makes a successful design </a:t>
            </a:r>
          </a:p>
        </p:txBody>
      </p:sp>
    </p:spTree>
    <p:extLst>
      <p:ext uri="{BB962C8B-B14F-4D97-AF65-F5344CB8AC3E}">
        <p14:creationId xmlns:p14="http://schemas.microsoft.com/office/powerpoint/2010/main" val="10841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en-US" sz="2800" dirty="0" smtClean="0"/>
              <a:t>Copper is </a:t>
            </a:r>
            <a:r>
              <a:rPr lang="en-US" sz="2800" dirty="0" smtClean="0"/>
              <a:t>Good, </a:t>
            </a:r>
            <a:r>
              <a:rPr lang="en-US" sz="2800" dirty="0" smtClean="0"/>
              <a:t>but Not a Perfect </a:t>
            </a:r>
            <a:r>
              <a:rPr lang="en-US" sz="2800" dirty="0" smtClean="0"/>
              <a:t>Conductor</a:t>
            </a:r>
            <a:endParaRPr lang="en-US" sz="2800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686800" cy="3733800"/>
          </a:xfrm>
        </p:spPr>
        <p:txBody>
          <a:bodyPr/>
          <a:lstStyle/>
          <a:p>
            <a:r>
              <a:rPr lang="en-US" sz="2400" dirty="0" smtClean="0"/>
              <a:t>Optimizing Placement, Copper Thickness &amp; Routing impacts</a:t>
            </a:r>
          </a:p>
          <a:p>
            <a:pPr lvl="1"/>
            <a:r>
              <a:rPr lang="en-US" sz="2400" dirty="0" smtClean="0"/>
              <a:t>Regulation</a:t>
            </a:r>
          </a:p>
          <a:p>
            <a:pPr lvl="1"/>
            <a:r>
              <a:rPr lang="en-US" sz="2400" dirty="0" smtClean="0"/>
              <a:t>Transient Response</a:t>
            </a:r>
          </a:p>
          <a:p>
            <a:pPr lvl="1"/>
            <a:r>
              <a:rPr lang="en-US" sz="2400" dirty="0" smtClean="0"/>
              <a:t>Efficiency</a:t>
            </a:r>
          </a:p>
          <a:p>
            <a:pPr lvl="1"/>
            <a:r>
              <a:rPr lang="en-US" sz="2400" dirty="0" smtClean="0"/>
              <a:t>Temperature rise</a:t>
            </a:r>
          </a:p>
          <a:p>
            <a:pPr lvl="1"/>
            <a:r>
              <a:rPr lang="en-US" sz="2400" dirty="0" smtClean="0"/>
              <a:t>Noise immunity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969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2400" smtClean="0"/>
              <a:t>Metals are good Conductors</a:t>
            </a:r>
            <a:br>
              <a:rPr lang="en-US" sz="2400" smtClean="0"/>
            </a:br>
            <a:r>
              <a:rPr lang="en-US" sz="2400" smtClean="0"/>
              <a:t>Some better than others – </a:t>
            </a:r>
            <a:r>
              <a:rPr lang="el-GR" sz="2400" smtClean="0"/>
              <a:t>ρ</a:t>
            </a:r>
            <a:r>
              <a:rPr lang="en-US" sz="2400" smtClean="0"/>
              <a:t>(Ω-length)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4545013" y="1036638"/>
          <a:ext cx="3886200" cy="3998915"/>
        </p:xfrm>
        <a:graphic>
          <a:graphicData uri="http://schemas.openxmlformats.org/drawingml/2006/table">
            <a:tbl>
              <a:tblPr/>
              <a:tblGrid>
                <a:gridCol w="1524000"/>
                <a:gridCol w="1219200"/>
                <a:gridCol w="1143000"/>
              </a:tblGrid>
              <a:tr h="385763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mW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-cm)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(mW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Copper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Gold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8.66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Silver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Silver (Plated)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 -Lead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 (Plated)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Palladium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16" name="Rectangle 4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671" name="Object 47"/>
          <p:cNvGraphicFramePr>
            <a:graphicFrameLocks noChangeAspect="1"/>
          </p:cNvGraphicFramePr>
          <p:nvPr/>
        </p:nvGraphicFramePr>
        <p:xfrm>
          <a:off x="1039813" y="5227638"/>
          <a:ext cx="21494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4" imgW="799920" imgH="393480" progId="Equation.3">
                  <p:embed/>
                </p:oleObj>
              </mc:Choice>
              <mc:Fallback>
                <p:oleObj name="Equation" r:id="rId4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5227638"/>
                        <a:ext cx="21494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2" name="Object 4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554413" y="5532438"/>
          <a:ext cx="23622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6" imgW="901440" imgH="190440" progId="Equation.3">
                  <p:embed/>
                </p:oleObj>
              </mc:Choice>
              <mc:Fallback>
                <p:oleObj name="Equation" r:id="rId6" imgW="901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5532438"/>
                        <a:ext cx="236220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17" name="Text Box 49"/>
          <p:cNvSpPr txBox="1">
            <a:spLocks noChangeArrowheads="1"/>
          </p:cNvSpPr>
          <p:nvPr/>
        </p:nvSpPr>
        <p:spPr bwMode="auto">
          <a:xfrm>
            <a:off x="1676400" y="4059238"/>
            <a:ext cx="506413" cy="45720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i="1"/>
              <a:t>w</a:t>
            </a:r>
          </a:p>
        </p:txBody>
      </p:sp>
      <p:sp>
        <p:nvSpPr>
          <p:cNvPr id="26718" name="Text Box 50"/>
          <p:cNvSpPr txBox="1">
            <a:spLocks noChangeArrowheads="1"/>
          </p:cNvSpPr>
          <p:nvPr/>
        </p:nvSpPr>
        <p:spPr bwMode="auto">
          <a:xfrm>
            <a:off x="887413" y="3322638"/>
            <a:ext cx="506412" cy="45720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i="1"/>
              <a:t>t</a:t>
            </a:r>
          </a:p>
        </p:txBody>
      </p:sp>
      <p:sp>
        <p:nvSpPr>
          <p:cNvPr id="26719" name="Text Box 51"/>
          <p:cNvSpPr txBox="1">
            <a:spLocks noChangeArrowheads="1"/>
          </p:cNvSpPr>
          <p:nvPr/>
        </p:nvSpPr>
        <p:spPr bwMode="auto">
          <a:xfrm>
            <a:off x="2640013" y="5837238"/>
            <a:ext cx="457200" cy="519112"/>
          </a:xfrm>
          <a:prstGeom prst="rect">
            <a:avLst/>
          </a:prstGeom>
          <a:solidFill>
            <a:schemeClr val="folHlink">
              <a:alpha val="52156"/>
            </a:schemeClr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800" b="1"/>
          </a:p>
        </p:txBody>
      </p:sp>
      <p:sp>
        <p:nvSpPr>
          <p:cNvPr id="26720" name="Text Box 52"/>
          <p:cNvSpPr txBox="1">
            <a:spLocks noChangeArrowheads="1"/>
          </p:cNvSpPr>
          <p:nvPr/>
        </p:nvSpPr>
        <p:spPr bwMode="auto">
          <a:xfrm>
            <a:off x="1801813" y="5837238"/>
            <a:ext cx="457200" cy="519112"/>
          </a:xfrm>
          <a:prstGeom prst="rect">
            <a:avLst/>
          </a:prstGeom>
          <a:solidFill>
            <a:schemeClr val="folHlink">
              <a:alpha val="52156"/>
            </a:schemeClr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800" b="1"/>
          </a:p>
        </p:txBody>
      </p:sp>
      <p:grpSp>
        <p:nvGrpSpPr>
          <p:cNvPr id="26721" name="Group 101"/>
          <p:cNvGrpSpPr>
            <a:grpSpLocks/>
          </p:cNvGrpSpPr>
          <p:nvPr/>
        </p:nvGrpSpPr>
        <p:grpSpPr bwMode="auto">
          <a:xfrm>
            <a:off x="582613" y="884238"/>
            <a:ext cx="2686050" cy="3200400"/>
            <a:chOff x="367" y="557"/>
            <a:chExt cx="1692" cy="2016"/>
          </a:xfrm>
        </p:grpSpPr>
        <p:pic>
          <p:nvPicPr>
            <p:cNvPr id="26722" name="Picture 45" descr="4_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7" y="557"/>
              <a:ext cx="1692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723" name="Picture 10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55" y="1197"/>
              <a:ext cx="12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450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7329" y="-212272"/>
            <a:ext cx="8229600" cy="898072"/>
          </a:xfrm>
        </p:spPr>
        <p:txBody>
          <a:bodyPr/>
          <a:lstStyle/>
          <a:p>
            <a:r>
              <a:rPr lang="en-US" sz="2800" dirty="0" smtClean="0"/>
              <a:t>Count Squares to Estimate Trace Resistance</a:t>
            </a:r>
          </a:p>
        </p:txBody>
      </p:sp>
      <p:sp>
        <p:nvSpPr>
          <p:cNvPr id="28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6225" y="871538"/>
            <a:ext cx="8467725" cy="4692650"/>
          </a:xfrm>
        </p:spPr>
        <p:txBody>
          <a:bodyPr/>
          <a:lstStyle/>
          <a:p>
            <a:r>
              <a:rPr lang="en-US" dirty="0" smtClean="0"/>
              <a:t>Copper resistivity is 0.67 </a:t>
            </a:r>
            <a:r>
              <a:rPr lang="en-US" dirty="0" smtClean="0">
                <a:latin typeface="Symbol" pitchFamily="18" charset="2"/>
              </a:rPr>
              <a:t>mW</a:t>
            </a:r>
            <a:r>
              <a:rPr lang="en-US" dirty="0" smtClean="0"/>
              <a:t> in. at 25°C and doubles for 254</a:t>
            </a:r>
            <a:r>
              <a:rPr lang="en-US" dirty="0" smtClean="0">
                <a:cs typeface="Arial" charset="0"/>
              </a:rPr>
              <a:t>°</a:t>
            </a:r>
            <a:r>
              <a:rPr lang="en-US" dirty="0" smtClean="0"/>
              <a:t>C rise</a:t>
            </a:r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196263" y="3009900"/>
          <a:ext cx="947737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263" y="3009900"/>
                        <a:ext cx="947737" cy="179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Group 5"/>
          <p:cNvGraphicFramePr>
            <a:graphicFrameLocks noGrp="1"/>
          </p:cNvGraphicFramePr>
          <p:nvPr>
            <p:ph sz="half" idx="4294967295"/>
          </p:nvPr>
        </p:nvGraphicFramePr>
        <p:xfrm>
          <a:off x="1058863" y="4498975"/>
          <a:ext cx="6858000" cy="1735138"/>
        </p:xfrm>
        <a:graphic>
          <a:graphicData uri="http://schemas.openxmlformats.org/drawingml/2006/table">
            <a:tbl>
              <a:tblPr/>
              <a:tblGrid>
                <a:gridCol w="1958975"/>
                <a:gridCol w="1325562"/>
                <a:gridCol w="1722438"/>
                <a:gridCol w="1851025"/>
              </a:tblGrid>
              <a:tr h="639763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Copper Weight</a:t>
                      </a:r>
                    </a:p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(Oz.)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Thickness</a:t>
                      </a:r>
                    </a:p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(mm/mils)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Square</a:t>
                      </a:r>
                    </a:p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(25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Square</a:t>
                      </a:r>
                    </a:p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(100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0.02/0.7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0.04/1.4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0.07/2.8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35" name="Rectangle 3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8736" name="Group 68"/>
          <p:cNvGrpSpPr>
            <a:grpSpLocks/>
          </p:cNvGrpSpPr>
          <p:nvPr/>
        </p:nvGrpSpPr>
        <p:grpSpPr bwMode="auto">
          <a:xfrm>
            <a:off x="685800" y="1992313"/>
            <a:ext cx="3733800" cy="2601912"/>
            <a:chOff x="432" y="1255"/>
            <a:chExt cx="2352" cy="1639"/>
          </a:xfrm>
        </p:grpSpPr>
        <p:pic>
          <p:nvPicPr>
            <p:cNvPr id="28740" name="Picture 34" descr="4_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" y="1255"/>
              <a:ext cx="2352" cy="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1" name="Picture 6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82" y="1618"/>
              <a:ext cx="12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2" name="Picture 6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05" y="2441"/>
              <a:ext cx="12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737" name="Group 86"/>
          <p:cNvGrpSpPr>
            <a:grpSpLocks/>
          </p:cNvGrpSpPr>
          <p:nvPr/>
        </p:nvGrpSpPr>
        <p:grpSpPr bwMode="auto">
          <a:xfrm>
            <a:off x="6005513" y="2209800"/>
            <a:ext cx="1598612" cy="2209800"/>
            <a:chOff x="3783" y="1392"/>
            <a:chExt cx="1007" cy="1392"/>
          </a:xfrm>
        </p:grpSpPr>
        <p:graphicFrame>
          <p:nvGraphicFramePr>
            <p:cNvPr id="28705" name="Object 33"/>
            <p:cNvGraphicFramePr>
              <a:graphicFrameLocks noChangeAspect="1"/>
            </p:cNvGraphicFramePr>
            <p:nvPr/>
          </p:nvGraphicFramePr>
          <p:xfrm>
            <a:off x="3783" y="1392"/>
            <a:ext cx="1007" cy="1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1" name="Equation" r:id="rId7" imgW="609480" imgH="838080" progId="Equation.3">
                    <p:embed/>
                  </p:oleObj>
                </mc:Choice>
                <mc:Fallback>
                  <p:oleObj name="Equation" r:id="rId7" imgW="609480" imgH="838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3" y="1392"/>
                          <a:ext cx="1007" cy="13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8738" name="Picture 8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26" y="1455"/>
              <a:ext cx="12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9" name="Picture 8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82" y="1811"/>
              <a:ext cx="12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728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Vias Have Resistance Too</a:t>
            </a:r>
          </a:p>
        </p:txBody>
      </p:sp>
      <p:sp>
        <p:nvSpPr>
          <p:cNvPr id="29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Typical rule of thumb is 1 A to 3 A per via</a:t>
            </a:r>
          </a:p>
        </p:txBody>
      </p:sp>
      <p:sp>
        <p:nvSpPr>
          <p:cNvPr id="29708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505325" y="2438400"/>
          <a:ext cx="10271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3" imgW="482391" imgH="393529" progId="Equation.3">
                  <p:embed/>
                </p:oleObj>
              </mc:Choice>
              <mc:Fallback>
                <p:oleObj name="Equation" r:id="rId3" imgW="48239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2438400"/>
                        <a:ext cx="1027113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505325" y="3473450"/>
          <a:ext cx="20939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Equation" r:id="rId5" imgW="990170" imgH="444307" progId="Equation.3">
                  <p:embed/>
                </p:oleObj>
              </mc:Choice>
              <mc:Fallback>
                <p:oleObj name="Equation" r:id="rId5" imgW="99017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3473450"/>
                        <a:ext cx="2093913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12699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4557713" y="4660900"/>
          <a:ext cx="42275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Equation" r:id="rId7" imgW="1993680" imgH="444240" progId="Equation.3">
                  <p:embed/>
                </p:oleObj>
              </mc:Choice>
              <mc:Fallback>
                <p:oleObj name="Equation" r:id="rId7" imgW="1993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4660900"/>
                        <a:ext cx="4227512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11" name="Group 18"/>
          <p:cNvGrpSpPr>
            <a:grpSpLocks/>
          </p:cNvGrpSpPr>
          <p:nvPr/>
        </p:nvGrpSpPr>
        <p:grpSpPr bwMode="auto">
          <a:xfrm>
            <a:off x="790575" y="1752600"/>
            <a:ext cx="3324225" cy="4724400"/>
            <a:chOff x="498" y="1104"/>
            <a:chExt cx="2094" cy="2976"/>
          </a:xfrm>
        </p:grpSpPr>
        <p:pic>
          <p:nvPicPr>
            <p:cNvPr id="29712" name="Picture 10" descr="4_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8" y="1104"/>
              <a:ext cx="2094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3" name="Picture 1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97" y="2167"/>
              <a:ext cx="8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773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8458200" cy="556890"/>
          </a:xfrm>
        </p:spPr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9332" y="622097"/>
            <a:ext cx="6757987" cy="56480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Why this </a:t>
            </a:r>
            <a:r>
              <a:rPr lang="en-US" sz="2400" dirty="0" smtClean="0"/>
              <a:t>Topic?</a:t>
            </a:r>
            <a:endParaRPr lang="en-US" sz="24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PCB Electrical Characteristics</a:t>
            </a:r>
          </a:p>
          <a:p>
            <a:r>
              <a:rPr lang="en-US" sz="2400" dirty="0"/>
              <a:t>DC Parasitics (Resistance)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AC Parasitics</a:t>
            </a:r>
          </a:p>
          <a:p>
            <a:r>
              <a:rPr lang="en-US" sz="2400" dirty="0" smtClean="0"/>
              <a:t>Grounds and Grounding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PCB Thermal Characteristics</a:t>
            </a:r>
          </a:p>
          <a:p>
            <a:r>
              <a:rPr lang="en-US" sz="2400" dirty="0" smtClean="0"/>
              <a:t>Conduction Concepts</a:t>
            </a:r>
          </a:p>
          <a:p>
            <a:r>
              <a:rPr lang="en-US" sz="2400" dirty="0" smtClean="0"/>
              <a:t>Convection Concepts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Examples</a:t>
            </a:r>
          </a:p>
          <a:p>
            <a:r>
              <a:rPr lang="en-US" sz="2400" dirty="0" smtClean="0"/>
              <a:t>Common “Poor” Thermal Layouts</a:t>
            </a:r>
          </a:p>
          <a:p>
            <a:r>
              <a:rPr lang="en-US" sz="2400" dirty="0" smtClean="0"/>
              <a:t>Good Thermal Layout</a:t>
            </a:r>
          </a:p>
          <a:p>
            <a:r>
              <a:rPr lang="en-US" sz="2400" dirty="0" smtClean="0"/>
              <a:t>Good Electrical Layout</a:t>
            </a:r>
          </a:p>
          <a:p>
            <a:endParaRPr lang="en-US" sz="2400" dirty="0" smtClean="0"/>
          </a:p>
          <a:p>
            <a:pPr algn="ctr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107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FinalPowerpoint">
  <a:themeElements>
    <a:clrScheme name="4_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4_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>
          <a:defRPr sz="22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4_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B472D06B4304F9F004AE3C1C1E702" ma:contentTypeVersion="0" ma:contentTypeDescription="Create a new document." ma:contentTypeScope="" ma:versionID="0852f1d0d3462559de3a5abc2bf5dd7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61EF479-0CA5-460C-99CE-97F9C87D6453}"/>
</file>

<file path=customXml/itemProps2.xml><?xml version="1.0" encoding="utf-8"?>
<ds:datastoreItem xmlns:ds="http://schemas.openxmlformats.org/officeDocument/2006/customXml" ds:itemID="{F624A92A-C65F-4638-9170-91A51EEC9803}"/>
</file>

<file path=customXml/itemProps3.xml><?xml version="1.0" encoding="utf-8"?>
<ds:datastoreItem xmlns:ds="http://schemas.openxmlformats.org/officeDocument/2006/customXml" ds:itemID="{D216BBAD-C1ED-438A-86D3-82848FFAB8F9}"/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</Template>
  <TotalTime>127879</TotalTime>
  <Words>2517</Words>
  <Application>Microsoft Office PowerPoint</Application>
  <PresentationFormat>On-screen Show (4:3)</PresentationFormat>
  <Paragraphs>588</Paragraphs>
  <Slides>48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4_FinalPowerpoint</vt:lpstr>
      <vt:lpstr>Equation</vt:lpstr>
      <vt:lpstr>VISIO</vt:lpstr>
      <vt:lpstr>Thermal and Layout considerations for  Integrated FET chargers</vt:lpstr>
      <vt:lpstr>Agenda</vt:lpstr>
      <vt:lpstr>Why this Topic?</vt:lpstr>
      <vt:lpstr>Agenda</vt:lpstr>
      <vt:lpstr>Copper is Good, but Not a Perfect Conductor</vt:lpstr>
      <vt:lpstr>Metals are good Conductors Some better than others – ρ(Ω-length)</vt:lpstr>
      <vt:lpstr>Count Squares to Estimate Trace Resistance</vt:lpstr>
      <vt:lpstr>Vias Have Resistance Too</vt:lpstr>
      <vt:lpstr>Agenda</vt:lpstr>
      <vt:lpstr>Self Inductance of PWB Traces</vt:lpstr>
      <vt:lpstr>PWB Traces Over Ground Planes</vt:lpstr>
      <vt:lpstr>Leakage Inductance in AC (Pulsed) Circuits Matters – How much inductance is in a 3” wire?</vt:lpstr>
      <vt:lpstr>Inductance – Think again!</vt:lpstr>
      <vt:lpstr>Leakage Inductance – 3” Wire cont’</vt:lpstr>
      <vt:lpstr>Sample Capacitance Calculation</vt:lpstr>
      <vt:lpstr>Chaos Created by Noise Injection  </vt:lpstr>
      <vt:lpstr>Bypass Capacitor Layout</vt:lpstr>
      <vt:lpstr>Capacitors Are Inductive…</vt:lpstr>
      <vt:lpstr>And Inductors Turn Into Capacitors</vt:lpstr>
      <vt:lpstr>PowerPoint Presentation</vt:lpstr>
      <vt:lpstr>Connect Power Components Properly </vt:lpstr>
      <vt:lpstr>Watch Out for Parasitic Components</vt:lpstr>
      <vt:lpstr>Agenda</vt:lpstr>
      <vt:lpstr>Single Point Grounds</vt:lpstr>
      <vt:lpstr>Multipoint Grounding</vt:lpstr>
      <vt:lpstr>Agenda</vt:lpstr>
      <vt:lpstr>Modeling Temperature Rise</vt:lpstr>
      <vt:lpstr>Thermal Conductivity of Other Materials</vt:lpstr>
      <vt:lpstr>Thermal Resistance</vt:lpstr>
      <vt:lpstr>Lateral Heat Flow</vt:lpstr>
      <vt:lpstr>Thermal Resistance Gap </vt:lpstr>
      <vt:lpstr>Thermal Resistance for FR4</vt:lpstr>
      <vt:lpstr>Agenda</vt:lpstr>
      <vt:lpstr>Convection Cooling </vt:lpstr>
      <vt:lpstr>Typical Thermal Requirements</vt:lpstr>
      <vt:lpstr>Convection Cooling Area Calculations</vt:lpstr>
      <vt:lpstr>Dissipation on Double-Sided Board</vt:lpstr>
      <vt:lpstr>Even a Whisper of Air can Reduce Temperatures</vt:lpstr>
      <vt:lpstr>PWB Cooling Strategy</vt:lpstr>
      <vt:lpstr>Agenda</vt:lpstr>
      <vt:lpstr>Top and Bottom Layers – Poor Thermal Design</vt:lpstr>
      <vt:lpstr>Two Inner Layers</vt:lpstr>
      <vt:lpstr>2 Layer bqIC Layout – Good Layout</vt:lpstr>
      <vt:lpstr>EVM Thermal Plot – 2.23W Dissipated 1”x2” 2 Layer, 2oz Cu, 0.031” Thick PCB</vt:lpstr>
      <vt:lpstr>EVM Thermal Plot – 0.71W Dissipated  1”x2” 2 Layer, 2oz Cu, 0.031” Thick PCB</vt:lpstr>
      <vt:lpstr>PowerPoint Presentation</vt:lpstr>
      <vt:lpstr>Electrical and Thermal Layout Summary</vt:lpstr>
      <vt:lpstr>A Good Layout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Kiriaki, Sami</dc:creator>
  <cp:lastModifiedBy>a0183663</cp:lastModifiedBy>
  <cp:revision>1182</cp:revision>
  <cp:lastPrinted>2013-03-01T16:59:24Z</cp:lastPrinted>
  <dcterms:created xsi:type="dcterms:W3CDTF">2007-12-19T20:51:45Z</dcterms:created>
  <dcterms:modified xsi:type="dcterms:W3CDTF">2013-10-04T17:45:32Z</dcterms:modified>
</cp:coreProperties>
</file>