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4" r:id="rId2"/>
  </p:sldMasterIdLst>
  <p:notesMasterIdLst>
    <p:notesMasterId r:id="rId138"/>
  </p:notesMasterIdLst>
  <p:handoutMasterIdLst>
    <p:handoutMasterId r:id="rId139"/>
  </p:handoutMasterIdLst>
  <p:sldIdLst>
    <p:sldId id="397" r:id="rId3"/>
    <p:sldId id="271" r:id="rId4"/>
    <p:sldId id="272" r:id="rId5"/>
    <p:sldId id="410" r:id="rId6"/>
    <p:sldId id="411" r:id="rId7"/>
    <p:sldId id="274" r:id="rId8"/>
    <p:sldId id="412"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413" r:id="rId22"/>
    <p:sldId id="417" r:id="rId23"/>
    <p:sldId id="416" r:id="rId24"/>
    <p:sldId id="418" r:id="rId25"/>
    <p:sldId id="399" r:id="rId26"/>
    <p:sldId id="419" r:id="rId27"/>
    <p:sldId id="289" r:id="rId28"/>
    <p:sldId id="290" r:id="rId29"/>
    <p:sldId id="293" r:id="rId30"/>
    <p:sldId id="294" r:id="rId31"/>
    <p:sldId id="295" r:id="rId32"/>
    <p:sldId id="296" r:id="rId33"/>
    <p:sldId id="297" r:id="rId34"/>
    <p:sldId id="298" r:id="rId35"/>
    <p:sldId id="299" r:id="rId36"/>
    <p:sldId id="414" r:id="rId37"/>
    <p:sldId id="300" r:id="rId38"/>
    <p:sldId id="301" r:id="rId39"/>
    <p:sldId id="302" r:id="rId40"/>
    <p:sldId id="303" r:id="rId41"/>
    <p:sldId id="304" r:id="rId42"/>
    <p:sldId id="305" r:id="rId43"/>
    <p:sldId id="406" r:id="rId44"/>
    <p:sldId id="306" r:id="rId45"/>
    <p:sldId id="307" r:id="rId46"/>
    <p:sldId id="308" r:id="rId47"/>
    <p:sldId id="309" r:id="rId48"/>
    <p:sldId id="312" r:id="rId49"/>
    <p:sldId id="313" r:id="rId50"/>
    <p:sldId id="314" r:id="rId51"/>
    <p:sldId id="315" r:id="rId52"/>
    <p:sldId id="316" r:id="rId53"/>
    <p:sldId id="415" r:id="rId54"/>
    <p:sldId id="318" r:id="rId55"/>
    <p:sldId id="319" r:id="rId56"/>
    <p:sldId id="320" r:id="rId57"/>
    <p:sldId id="321" r:id="rId58"/>
    <p:sldId id="322" r:id="rId59"/>
    <p:sldId id="323" r:id="rId60"/>
    <p:sldId id="324" r:id="rId61"/>
    <p:sldId id="325" r:id="rId62"/>
    <p:sldId id="402" r:id="rId63"/>
    <p:sldId id="401" r:id="rId64"/>
    <p:sldId id="327" r:id="rId65"/>
    <p:sldId id="328" r:id="rId66"/>
    <p:sldId id="329" r:id="rId67"/>
    <p:sldId id="330" r:id="rId68"/>
    <p:sldId id="331" r:id="rId69"/>
    <p:sldId id="332" r:id="rId70"/>
    <p:sldId id="333" r:id="rId71"/>
    <p:sldId id="334" r:id="rId72"/>
    <p:sldId id="335" r:id="rId73"/>
    <p:sldId id="336" r:id="rId74"/>
    <p:sldId id="337" r:id="rId75"/>
    <p:sldId id="403" r:id="rId76"/>
    <p:sldId id="423" r:id="rId77"/>
    <p:sldId id="338" r:id="rId78"/>
    <p:sldId id="339" r:id="rId79"/>
    <p:sldId id="340" r:id="rId80"/>
    <p:sldId id="341" r:id="rId81"/>
    <p:sldId id="342" r:id="rId82"/>
    <p:sldId id="404"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94573" autoAdjust="0"/>
  </p:normalViewPr>
  <p:slideViewPr>
    <p:cSldViewPr snapToGrid="0">
      <p:cViewPr varScale="1">
        <p:scale>
          <a:sx n="83" d="100"/>
          <a:sy n="83" d="100"/>
        </p:scale>
        <p:origin x="-278" y="-221"/>
      </p:cViewPr>
      <p:guideLst>
        <p:guide orient="horz" pos="2160"/>
        <p:guide pos="2878"/>
      </p:guideLst>
    </p:cSldViewPr>
  </p:slideViewPr>
  <p:notesTextViewPr>
    <p:cViewPr>
      <p:scale>
        <a:sx n="100" d="100"/>
        <a:sy n="100" d="100"/>
      </p:scale>
      <p:origin x="0" y="0"/>
    </p:cViewPr>
  </p:notesTextViewPr>
  <p:sorterViewPr>
    <p:cViewPr>
      <p:scale>
        <a:sx n="66" d="100"/>
        <a:sy n="66" d="100"/>
      </p:scale>
      <p:origin x="0" y="8502"/>
    </p:cViewPr>
  </p:sorterViewPr>
  <p:notesViewPr>
    <p:cSldViewPr snapToGrid="0">
      <p:cViewPr varScale="1">
        <p:scale>
          <a:sx n="51" d="100"/>
          <a:sy n="51" d="100"/>
        </p:scale>
        <p:origin x="-2850"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446FE88-68CF-4727-9CA6-C906D05294DD}" type="slidenum">
              <a:rPr lang="en-US"/>
              <a:pPr>
                <a:defRPr/>
              </a:pPr>
              <a:t>‹#›</a:t>
            </a:fld>
            <a:endParaRPr lang="en-US"/>
          </a:p>
        </p:txBody>
      </p:sp>
    </p:spTree>
    <p:extLst>
      <p:ext uri="{BB962C8B-B14F-4D97-AF65-F5344CB8AC3E}">
        <p14:creationId xmlns:p14="http://schemas.microsoft.com/office/powerpoint/2010/main" val="80168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2277701-C6DA-4692-BA82-8E3C250797AF}" type="slidenum">
              <a:rPr lang="en-US"/>
              <a:pPr>
                <a:defRPr/>
              </a:pPr>
              <a:t>‹#›</a:t>
            </a:fld>
            <a:endParaRPr lang="en-US"/>
          </a:p>
        </p:txBody>
      </p:sp>
    </p:spTree>
    <p:extLst>
      <p:ext uri="{BB962C8B-B14F-4D97-AF65-F5344CB8AC3E}">
        <p14:creationId xmlns:p14="http://schemas.microsoft.com/office/powerpoint/2010/main" val="1074093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has chosen to focus on areas where we see high potential for volume, revenue,</a:t>
            </a:r>
            <a:r>
              <a:rPr lang="en-US" baseline="0" dirty="0" smtClean="0"/>
              <a:t> and the opportunity for electronics to add value to the lighting system.</a:t>
            </a:r>
          </a:p>
          <a:p>
            <a:endParaRPr lang="en-US" baseline="0" dirty="0" smtClean="0"/>
          </a:p>
          <a:p>
            <a:pPr eaLnBrk="1" hangingPunct="1">
              <a:spcBef>
                <a:spcPct val="0"/>
              </a:spcBef>
            </a:pPr>
            <a:r>
              <a:rPr lang="en-US" dirty="0" smtClean="0"/>
              <a:t>National has innovative, well-matched core IP</a:t>
            </a:r>
          </a:p>
          <a:p>
            <a:pPr lvl="1" eaLnBrk="1" hangingPunct="1">
              <a:spcBef>
                <a:spcPct val="0"/>
              </a:spcBef>
            </a:pPr>
            <a:r>
              <a:rPr lang="en-US" b="1" dirty="0" smtClean="0"/>
              <a:t>LM3445: best-in-class </a:t>
            </a:r>
            <a:r>
              <a:rPr lang="en-US" b="1" dirty="0" err="1" smtClean="0"/>
              <a:t>triac</a:t>
            </a:r>
            <a:r>
              <a:rPr lang="en-US" b="1" dirty="0" smtClean="0"/>
              <a:t> dimming</a:t>
            </a:r>
          </a:p>
          <a:p>
            <a:pPr lvl="1" eaLnBrk="1" hangingPunct="1">
              <a:spcBef>
                <a:spcPct val="0"/>
              </a:spcBef>
            </a:pPr>
            <a:r>
              <a:rPr lang="en-US" b="1" dirty="0" smtClean="0"/>
              <a:t>LM3464: ultra-efficient drive for large LED arrays</a:t>
            </a:r>
          </a:p>
          <a:p>
            <a:pPr eaLnBrk="1" hangingPunct="1">
              <a:spcBef>
                <a:spcPct val="0"/>
              </a:spcBef>
            </a:pPr>
            <a:r>
              <a:rPr lang="en-US" dirty="0" smtClean="0"/>
              <a:t>National can add value through vertical integration of electronics drive and control</a:t>
            </a:r>
          </a:p>
          <a:p>
            <a:pPr lvl="1" eaLnBrk="1" hangingPunct="1">
              <a:spcBef>
                <a:spcPct val="0"/>
              </a:spcBef>
            </a:pPr>
            <a:r>
              <a:rPr lang="en-US" b="1" dirty="0" smtClean="0"/>
              <a:t>Leverage LED drive and power supply design expertise</a:t>
            </a:r>
          </a:p>
          <a:p>
            <a:pPr lvl="1" eaLnBrk="1" hangingPunct="1">
              <a:spcBef>
                <a:spcPct val="0"/>
              </a:spcBef>
            </a:pPr>
            <a:r>
              <a:rPr lang="en-US" b="1" dirty="0" smtClean="0"/>
              <a:t>Apply intelligence/control capability to enable much more intelligent lighting</a:t>
            </a:r>
          </a:p>
          <a:p>
            <a:pPr eaLnBrk="1" hangingPunct="1">
              <a:spcBef>
                <a:spcPct val="0"/>
              </a:spcBef>
            </a:pPr>
            <a:r>
              <a:rPr lang="en-US" dirty="0" smtClean="0"/>
              <a:t>Markets have large volume and ROI potential</a:t>
            </a:r>
          </a:p>
          <a:p>
            <a:pPr eaLnBrk="1" hangingPunct="1">
              <a:spcBef>
                <a:spcPct val="0"/>
              </a:spcBef>
            </a:pPr>
            <a:r>
              <a:rPr lang="en-US" dirty="0" smtClean="0"/>
              <a:t>Market growth will benefit from:</a:t>
            </a:r>
          </a:p>
          <a:p>
            <a:pPr lvl="1" eaLnBrk="1" hangingPunct="1">
              <a:spcBef>
                <a:spcPct val="0"/>
              </a:spcBef>
            </a:pPr>
            <a:r>
              <a:rPr lang="en-US" b="1" dirty="0" smtClean="0"/>
              <a:t>Macro-economic factors such as “green” legislation</a:t>
            </a:r>
          </a:p>
          <a:p>
            <a:pPr lvl="1" eaLnBrk="1" hangingPunct="1">
              <a:spcBef>
                <a:spcPct val="0"/>
              </a:spcBef>
            </a:pPr>
            <a:r>
              <a:rPr lang="en-US" b="1" dirty="0" smtClean="0"/>
              <a:t>The need/drive to reduce “total cost of ownership”</a:t>
            </a:r>
            <a:endParaRPr lang="en-US" dirty="0"/>
          </a:p>
        </p:txBody>
      </p:sp>
      <p:sp>
        <p:nvSpPr>
          <p:cNvPr id="4" name="Slide Number Placeholder 3"/>
          <p:cNvSpPr>
            <a:spLocks noGrp="1"/>
          </p:cNvSpPr>
          <p:nvPr>
            <p:ph type="sldNum" sz="quarter" idx="10"/>
          </p:nvPr>
        </p:nvSpPr>
        <p:spPr/>
        <p:txBody>
          <a:bodyPr/>
          <a:lstStyle/>
          <a:p>
            <a:pPr>
              <a:defRPr/>
            </a:pPr>
            <a:fld id="{8D77AA32-4757-46B5-A1E6-B0C67BAABF61}"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04252"/>
            <a:fld id="{91EF5D8E-A56C-4FD2-A7CF-21F4C8B62125}" type="slidenum">
              <a:rPr lang="en-US" smtClean="0"/>
              <a:pPr defTabSz="904252"/>
              <a:t>29</a:t>
            </a:fld>
            <a:endParaRPr lang="en-US" dirty="0"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04252"/>
            <a:fld id="{91EF5D8E-A56C-4FD2-A7CF-21F4C8B62125}" type="slidenum">
              <a:rPr lang="en-US" smtClean="0"/>
              <a:pPr defTabSz="904252"/>
              <a:t>31</a:t>
            </a:fld>
            <a:endParaRPr lang="en-US" dirty="0"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pPr defTabSz="904252"/>
            <a:fld id="{3AF5A16D-118B-4E37-9639-95BCC3CBB266}" type="slidenum">
              <a:rPr lang="en-US" smtClean="0"/>
              <a:pPr defTabSz="904252"/>
              <a:t>33</a:t>
            </a:fld>
            <a:endParaRPr lang="en-US" dirty="0"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pPr defTabSz="904252"/>
            <a:fld id="{229080B5-8E00-48AC-948D-25CCA16DA6BF}" type="slidenum">
              <a:rPr lang="en-US" smtClean="0"/>
              <a:pPr defTabSz="904252"/>
              <a:t>37</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pPr defTabSz="904252"/>
            <a:fld id="{229080B5-8E00-48AC-948D-25CCA16DA6BF}" type="slidenum">
              <a:rPr lang="en-US" smtClean="0"/>
              <a:pPr defTabSz="904252"/>
              <a:t>39</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pPr defTabSz="904252"/>
            <a:fld id="{229080B5-8E00-48AC-948D-25CCA16DA6BF}" type="slidenum">
              <a:rPr lang="en-US" smtClean="0"/>
              <a:pPr defTabSz="904252"/>
              <a:t>44</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pPr defTabSz="904252"/>
            <a:fld id="{6D4515EC-958F-4E86-ACF9-825A512C83E4}" type="slidenum">
              <a:rPr lang="en-US" smtClean="0"/>
              <a:pPr defTabSz="904252"/>
              <a:t>46</a:t>
            </a:fld>
            <a:endParaRPr lang="en-US" dirty="0"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p:spPr>
        <p:txBody>
          <a:bodyPr/>
          <a:lstStyle/>
          <a:p>
            <a:endParaRPr lang="en-US" smtClean="0"/>
          </a:p>
        </p:txBody>
      </p:sp>
      <p:sp>
        <p:nvSpPr>
          <p:cNvPr id="208899" name="Slide Number Placeholder 3"/>
          <p:cNvSpPr>
            <a:spLocks noGrp="1"/>
          </p:cNvSpPr>
          <p:nvPr>
            <p:ph type="sldNum" sz="quarter" idx="5"/>
          </p:nvPr>
        </p:nvSpPr>
        <p:spPr>
          <a:noFill/>
        </p:spPr>
        <p:txBody>
          <a:bodyPr/>
          <a:lstStyle/>
          <a:p>
            <a:pPr defTabSz="904252"/>
            <a:fld id="{01FB8409-571A-418F-A56C-D1020D0ADABC}" type="slidenum">
              <a:rPr lang="en-US" smtClean="0"/>
              <a:pPr defTabSz="904252"/>
              <a:t>47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p>
            <a:pPr defTabSz="904252"/>
            <a:fld id="{5A869754-3F69-46D7-84DD-7CE501CC28AD}" type="slidenum">
              <a:rPr lang="en-US" smtClean="0"/>
              <a:pPr defTabSz="904252"/>
              <a:t>48</a:t>
            </a:fld>
            <a:endParaRPr lang="en-US" dirty="0"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pPr defTabSz="904252"/>
            <a:fld id="{0FC7945F-DE23-4767-944E-004084983DCA}" type="slidenum">
              <a:rPr lang="en-US" smtClean="0"/>
              <a:pPr defTabSz="904252"/>
              <a:t>50</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pPr eaLnBrk="1" hangingPunct="1"/>
            <a:r>
              <a:rPr lang="en-US" smtClean="0"/>
              <a:t>Here we see a block diagram for this design</a:t>
            </a:r>
          </a:p>
          <a:p>
            <a:pPr eaLnBrk="1" hangingPunct="1"/>
            <a:r>
              <a:rPr lang="en-US" smtClean="0"/>
              <a:t>It is based on a two stage design the first stage is a transition mode boost PFC which regulates a high voltage output to feed the second stage and also ensures the input current is sinusoidal</a:t>
            </a:r>
          </a:p>
          <a:p>
            <a:pPr eaLnBrk="1" hangingPunct="1"/>
            <a:r>
              <a:rPr lang="en-US" smtClean="0"/>
              <a:t>The second stage is a transition mode low side buck which regulates the LED current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78CD92F-5593-4BFB-BC83-49C6C17FDE02}" type="slidenum">
              <a:rPr lang="en-US" smtClean="0">
                <a:latin typeface="Arial" pitchFamily="34" charset="0"/>
                <a:ea typeface="ＭＳ Ｐゴシック" pitchFamily="34" charset="-128"/>
              </a:rPr>
              <a:pPr/>
              <a:t>3</a:t>
            </a:fld>
            <a:endParaRPr lang="en-US" smtClean="0">
              <a:latin typeface="Arial" pitchFamily="34" charset="0"/>
              <a:ea typeface="ＭＳ Ｐゴシック" pitchFamily="34" charset="-128"/>
            </a:endParaRPr>
          </a:p>
        </p:txBody>
      </p:sp>
      <p:sp>
        <p:nvSpPr>
          <p:cNvPr id="109571" name="Rectangle 7"/>
          <p:cNvSpPr txBox="1">
            <a:spLocks noGrp="1" noChangeArrowheads="1"/>
          </p:cNvSpPr>
          <p:nvPr/>
        </p:nvSpPr>
        <p:spPr bwMode="auto">
          <a:xfrm>
            <a:off x="3928083" y="8757302"/>
            <a:ext cx="3006137" cy="461326"/>
          </a:xfrm>
          <a:prstGeom prst="rect">
            <a:avLst/>
          </a:prstGeom>
          <a:noFill/>
          <a:ln w="9525">
            <a:noFill/>
            <a:miter lim="800000"/>
            <a:headEnd/>
            <a:tailEnd/>
          </a:ln>
        </p:spPr>
        <p:txBody>
          <a:bodyPr lIns="92292" tIns="46148" rIns="92292" bIns="46148" anchor="b"/>
          <a:lstStyle/>
          <a:p>
            <a:pPr algn="r"/>
            <a:fld id="{66E41EA0-08CB-4640-A831-11E481EE7805}" type="slidenum">
              <a:rPr lang="en-US" sz="1100"/>
              <a:pPr algn="r"/>
              <a:t>3</a:t>
            </a:fld>
            <a:endParaRPr lang="en-US" sz="1100" dirty="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pPr defTabSz="904252"/>
            <a:fld id="{ABF43FD4-B2CA-461E-ACE6-A8AC14A0A997}" type="slidenum">
              <a:rPr lang="en-US" smtClean="0"/>
              <a:pPr defTabSz="904252"/>
              <a:t>51</a:t>
            </a:fld>
            <a:endParaRPr 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pPr eaLnBrk="1" hangingPunct="1"/>
            <a:r>
              <a:rPr lang="en-US" smtClean="0"/>
              <a:t>Specification summary</a:t>
            </a:r>
          </a:p>
          <a:p>
            <a:pPr lvl="1" eaLnBrk="1" hangingPunct="1"/>
            <a:r>
              <a:rPr lang="en-US" smtClean="0"/>
              <a:t>15 to 30 LED’s in series</a:t>
            </a:r>
          </a:p>
          <a:p>
            <a:pPr lvl="1" eaLnBrk="1" hangingPunct="1"/>
            <a:r>
              <a:rPr lang="en-US" smtClean="0"/>
              <a:t>Shows efficiencies up to 93%</a:t>
            </a:r>
          </a:p>
          <a:p>
            <a:pPr lvl="1" eaLnBrk="1" hangingPunct="1"/>
            <a:r>
              <a:rPr lang="en-US" smtClean="0"/>
              <a:t>PF &gt; 0.97</a:t>
            </a:r>
          </a:p>
          <a:p>
            <a:pPr lvl="1" eaLnBrk="1" hangingPunct="1"/>
            <a:r>
              <a:rPr lang="en-US" smtClean="0"/>
              <a:t>0.9A output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pPr defTabSz="904252"/>
            <a:fld id="{F079B689-9422-4C82-8F35-58C7F8F8A638}" type="slidenum">
              <a:rPr lang="en-US" smtClean="0"/>
              <a:pPr defTabSz="904252"/>
              <a:t>53</a:t>
            </a:fld>
            <a:endParaRPr 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pPr eaLnBrk="1" hangingPunct="1"/>
            <a:r>
              <a:rPr lang="en-US" smtClean="0"/>
              <a:t>This design uses TI’s Series Input Multiple Parallel Equivalent LED Drive or SIMPLEDrive</a:t>
            </a:r>
          </a:p>
          <a:p>
            <a:pPr eaLnBrk="1" hangingPunct="1"/>
            <a:r>
              <a:rPr lang="en-US" smtClean="0"/>
              <a:t>Consists of three stages.</a:t>
            </a:r>
          </a:p>
          <a:p>
            <a:pPr eaLnBrk="1" hangingPunct="1"/>
            <a:r>
              <a:rPr lang="en-US" smtClean="0"/>
              <a:t>First stages similar to the previous design discussed.</a:t>
            </a:r>
          </a:p>
          <a:p>
            <a:pPr eaLnBrk="1" hangingPunct="1"/>
            <a:r>
              <a:rPr lang="en-US" smtClean="0"/>
              <a:t>Third stage is a resonant current half bridge with multiple transforms, more on this later.</a:t>
            </a:r>
          </a:p>
          <a:p>
            <a:pPr eaLnBrk="1" hangingPunct="1"/>
            <a:r>
              <a:rPr lang="en-US" smtClean="0"/>
              <a:t>Here is a picture of the EVM which is available on the TI web 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p:spPr>
        <p:txBody>
          <a:bodyPr/>
          <a:lstStyle/>
          <a:p>
            <a:pPr defTabSz="904252"/>
            <a:fld id="{77363C4A-0C7A-45CF-85B7-F5FDABD66CB9}" type="slidenum">
              <a:rPr lang="en-US" smtClean="0"/>
              <a:pPr defTabSz="904252"/>
              <a:t>54</a:t>
            </a:fld>
            <a:endParaRPr lang="en-US" dirty="0" smtClean="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p:spPr>
        <p:txBody>
          <a:bodyPr/>
          <a:lstStyle/>
          <a:p>
            <a:endParaRPr lang="en-US" smtClean="0"/>
          </a:p>
        </p:txBody>
      </p:sp>
      <p:sp>
        <p:nvSpPr>
          <p:cNvPr id="214019" name="Slide Number Placeholder 3"/>
          <p:cNvSpPr>
            <a:spLocks noGrp="1"/>
          </p:cNvSpPr>
          <p:nvPr>
            <p:ph type="sldNum" sz="quarter" idx="5"/>
          </p:nvPr>
        </p:nvSpPr>
        <p:spPr>
          <a:noFill/>
        </p:spPr>
        <p:txBody>
          <a:bodyPr/>
          <a:lstStyle/>
          <a:p>
            <a:pPr defTabSz="904252"/>
            <a:fld id="{EB9984C7-579F-4AD5-99D5-4A297C3A053A}" type="slidenum">
              <a:rPr lang="en-US" smtClean="0"/>
              <a:pPr defTabSz="904252"/>
              <a:t>57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pPr defTabSz="904252"/>
            <a:fld id="{825B54B3-5545-4CF7-8947-8232CA8E837C}" type="slidenum">
              <a:rPr lang="en-US" smtClean="0"/>
              <a:pPr defTabSz="904252"/>
              <a:t>64</a:t>
            </a:fld>
            <a:endParaRPr 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p:spPr>
        <p:txBody>
          <a:bodyPr/>
          <a:lstStyle/>
          <a:p>
            <a:pPr defTabSz="904252"/>
            <a:fld id="{05CAE832-D438-4EDE-8E21-2E67388CE009}" type="slidenum">
              <a:rPr lang="en-US" smtClean="0"/>
              <a:pPr defTabSz="904252"/>
              <a:t>66</a:t>
            </a:fld>
            <a:endParaRPr lang="en-US" dirty="0" smtClean="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pPr defTabSz="904252"/>
            <a:fld id="{71B8B697-EADA-4277-9529-23C11B8DE642}" type="slidenum">
              <a:rPr lang="en-US" smtClean="0"/>
              <a:pPr defTabSz="904252"/>
              <a:t>68</a:t>
            </a:fld>
            <a:endParaRPr 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p>
            <a:pPr defTabSz="904252"/>
            <a:fld id="{7D01201B-9318-49B6-B4E5-86F4B4B5B727}" type="slidenum">
              <a:rPr lang="en-US" smtClean="0"/>
              <a:pPr defTabSz="904252"/>
              <a:t>70</a:t>
            </a:fld>
            <a:endParaRPr lang="en-US" dirty="0" smtClean="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pPr defTabSz="904252"/>
            <a:fld id="{4C0597E8-6522-44F0-828A-3FB9D60A5056}" type="slidenum">
              <a:rPr lang="en-US" smtClean="0"/>
              <a:pPr defTabSz="904252"/>
              <a:t>72</a:t>
            </a:fld>
            <a:endParaRPr 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277701-C6DA-4692-BA82-8E3C250797AF}" type="slidenum">
              <a:rPr lang="en-US" smtClean="0"/>
              <a:pPr>
                <a:defRPr/>
              </a:pPr>
              <a:t>74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316" name="Slide Number Placeholder 3"/>
          <p:cNvSpPr>
            <a:spLocks noGrp="1"/>
          </p:cNvSpPr>
          <p:nvPr>
            <p:ph type="sldNum" sz="quarter" idx="5"/>
          </p:nvPr>
        </p:nvSpPr>
        <p:spPr/>
        <p:txBody>
          <a:bodyPr/>
          <a:lstStyle/>
          <a:p>
            <a:pPr>
              <a:defRPr/>
            </a:pPr>
            <a:fld id="{0C43E649-3F74-4444-82B3-0EA53CC19824}" type="slidenum">
              <a:rPr lang="en-US" smtClean="0"/>
              <a:pPr>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p:spPr>
        <p:txBody>
          <a:bodyPr/>
          <a:lstStyle/>
          <a:p>
            <a:pPr defTabSz="904252"/>
            <a:fld id="{45C6F260-3B59-453B-87CC-A6FDDD26C5FB}" type="slidenum">
              <a:rPr lang="en-US" smtClean="0"/>
              <a:pPr defTabSz="904252"/>
              <a:t>77</a:t>
            </a:fld>
            <a:endParaRPr lang="en-US" dirty="0" smtClean="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pPr defTabSz="904252"/>
            <a:fld id="{EC49CA8E-029D-4679-8F8C-64D06AAD95DD}" type="slidenum">
              <a:rPr lang="en-US" smtClean="0"/>
              <a:pPr defTabSz="904252"/>
              <a:t>79</a:t>
            </a:fld>
            <a:endParaRPr 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pPr defTabSz="904252"/>
            <a:fld id="{4B51686C-504D-43D0-B8F3-E444DB67C1C3}" type="slidenum">
              <a:rPr lang="en-US" smtClean="0"/>
              <a:pPr defTabSz="904252"/>
              <a:t>83</a:t>
            </a:fld>
            <a:endParaRPr 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p:spPr>
        <p:txBody>
          <a:bodyPr/>
          <a:lstStyle/>
          <a:p>
            <a:pPr defTabSz="904252"/>
            <a:fld id="{38F2C1FE-9EF6-4C1F-830B-ED2DFACB8F72}" type="slidenum">
              <a:rPr lang="en-US" smtClean="0"/>
              <a:pPr defTabSz="904252"/>
              <a:t>86</a:t>
            </a:fld>
            <a:endParaRPr lang="en-US" dirty="0" smtClean="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pPr defTabSz="904252"/>
            <a:fld id="{F8F4ED69-0043-4B9B-9E6F-9BC6DB19F0CC}" type="slidenum">
              <a:rPr lang="en-US" smtClean="0"/>
              <a:pPr defTabSz="904252"/>
              <a:t>92</a:t>
            </a:fld>
            <a:endParaRPr 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pPr defTabSz="904252"/>
            <a:fld id="{F8F4ED69-0043-4B9B-9E6F-9BC6DB19F0CC}" type="slidenum">
              <a:rPr lang="en-US" smtClean="0"/>
              <a:pPr defTabSz="904252"/>
              <a:t>94</a:t>
            </a:fld>
            <a:endParaRPr 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p:spPr>
        <p:txBody>
          <a:bodyPr/>
          <a:lstStyle/>
          <a:p>
            <a:pPr defTabSz="904252"/>
            <a:fld id="{F4A2F7E9-6A89-4700-AA88-3A88AE2DEC73}" type="slidenum">
              <a:rPr lang="en-US" smtClean="0"/>
              <a:pPr defTabSz="904252"/>
              <a:t>96</a:t>
            </a:fld>
            <a:endParaRPr lang="en-US" dirty="0" smtClean="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pPr defTabSz="904252"/>
            <a:fld id="{87AE78B8-98F4-45C5-99E5-3916E90774A3}" type="slidenum">
              <a:rPr lang="en-US" smtClean="0"/>
              <a:pPr defTabSz="904252"/>
              <a:t>98</a:t>
            </a:fld>
            <a:endParaRPr 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p:spPr>
        <p:txBody>
          <a:bodyPr/>
          <a:lstStyle/>
          <a:p>
            <a:pPr defTabSz="904252"/>
            <a:fld id="{5508BDFE-D620-41C8-85A3-6D05701A914D}" type="slidenum">
              <a:rPr lang="en-US" smtClean="0"/>
              <a:pPr defTabSz="904252"/>
              <a:t>100</a:t>
            </a:fld>
            <a:endParaRPr lang="en-US" dirty="0" smtClean="0"/>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pPr defTabSz="904252"/>
            <a:fld id="{0A4FB8BA-905A-4B6D-9278-9EAAFDC87216}" type="slidenum">
              <a:rPr lang="en-US" smtClean="0"/>
              <a:pPr defTabSz="904252"/>
              <a:t>102</a:t>
            </a:fld>
            <a:endParaRPr 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CAF098F-7146-4E7F-86D8-749A24F22BBA}"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pPr defTabSz="904252"/>
            <a:fld id="{3739BD66-2BAA-466C-9E62-B011F217BE45}" type="slidenum">
              <a:rPr lang="en-US" smtClean="0"/>
              <a:pPr defTabSz="904252"/>
              <a:t>104</a:t>
            </a:fld>
            <a:endParaRPr lang="en-US" dirty="0" smtClean="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pPr defTabSz="904252"/>
            <a:fld id="{CE336FEE-DAC7-412D-8EBB-BD634FD257BF}" type="slidenum">
              <a:rPr lang="en-US" smtClean="0"/>
              <a:pPr defTabSz="904252"/>
              <a:t>107</a:t>
            </a:fld>
            <a:endParaRPr 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pPr defTabSz="904252"/>
            <a:fld id="{CE336FEE-DAC7-412D-8EBB-BD634FD257BF}" type="slidenum">
              <a:rPr lang="en-US" smtClean="0"/>
              <a:pPr defTabSz="904252"/>
              <a:t>111</a:t>
            </a:fld>
            <a:endParaRPr 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pPr defTabSz="904252"/>
            <a:fld id="{07E81B24-FB94-47B1-A225-4D34E911AEBD}" type="slidenum">
              <a:rPr lang="en-US" smtClean="0"/>
              <a:pPr defTabSz="904252"/>
              <a:t>113</a:t>
            </a:fld>
            <a:endParaRPr lang="en-US" dirty="0" smtClean="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pPr defTabSz="904252"/>
            <a:fld id="{70706992-D473-44C2-B89C-FD6E5CC8353A}" type="slidenum">
              <a:rPr lang="en-US" smtClean="0"/>
              <a:pPr defTabSz="904252"/>
              <a:t>115</a:t>
            </a:fld>
            <a:endParaRPr 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p:spPr>
        <p:txBody>
          <a:bodyPr/>
          <a:lstStyle/>
          <a:p>
            <a:pPr defTabSz="904252"/>
            <a:fld id="{59C36330-5DFD-4DB2-BF4B-562F54B2ADDE}" type="slidenum">
              <a:rPr lang="en-US" smtClean="0"/>
              <a:pPr defTabSz="904252"/>
              <a:t>117</a:t>
            </a:fld>
            <a:endParaRPr lang="en-US" dirty="0" smtClean="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p:spPr>
        <p:txBody>
          <a:bodyPr/>
          <a:lstStyle/>
          <a:p>
            <a:pPr defTabSz="904252"/>
            <a:fld id="{651EF483-8AD9-4F6E-9FD1-56D4110A02A5}" type="slidenum">
              <a:rPr lang="en-US" smtClean="0"/>
              <a:pPr defTabSz="904252"/>
              <a:t>120</a:t>
            </a:fld>
            <a:endParaRPr lang="en-US" dirty="0" smtClean="0"/>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p:spPr>
        <p:txBody>
          <a:bodyPr/>
          <a:lstStyle/>
          <a:p>
            <a:pPr defTabSz="904252"/>
            <a:fld id="{651EF483-8AD9-4F6E-9FD1-56D4110A02A5}" type="slidenum">
              <a:rPr lang="en-US" smtClean="0"/>
              <a:pPr defTabSz="904252"/>
              <a:t>122</a:t>
            </a:fld>
            <a:endParaRPr lang="en-US" dirty="0" smtClean="0"/>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p:spPr>
        <p:txBody>
          <a:bodyPr/>
          <a:lstStyle/>
          <a:p>
            <a:pPr defTabSz="904252"/>
            <a:fld id="{4127086B-446B-435F-B064-C8B8D37FAA31}" type="slidenum">
              <a:rPr lang="en-US" smtClean="0"/>
              <a:pPr defTabSz="904252"/>
              <a:t>125</a:t>
            </a:fld>
            <a:endParaRPr lang="en-US" dirty="0" smtClean="0"/>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p:spPr>
        <p:txBody>
          <a:bodyPr/>
          <a:lstStyle/>
          <a:p>
            <a:pPr defTabSz="904252"/>
            <a:fld id="{4127086B-446B-435F-B064-C8B8D37FAA31}" type="slidenum">
              <a:rPr lang="en-US" smtClean="0"/>
              <a:pPr defTabSz="904252"/>
              <a:t>127</a:t>
            </a:fld>
            <a:endParaRPr lang="en-US" dirty="0" smtClean="0"/>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5458EF4-E506-4652-B870-0F03D6E7780F}" type="datetime1">
              <a:rPr lang="en-US" smtClean="0">
                <a:solidFill>
                  <a:prstClr val="black"/>
                </a:solidFill>
              </a:rPr>
              <a:pPr/>
              <a:t>12/1/2014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476E150E-9C03-4B21-83DD-CB75E6284EBB}"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07CD239A-57C1-4B6A-8F40-16D3F550432B}" type="slidenum">
              <a:rPr lang="en-US" smtClean="0"/>
              <a:pPr/>
              <a:t>133</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r>
              <a:rPr lang="en-US" dirty="0" smtClean="0"/>
              <a:t>Also available is a reference design cookbook showing details on many LED specific driver designs.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518CFB4-2879-4ADF-A5AD-E208FB9718E3}" type="slidenum">
              <a:rPr lang="en-US" smtClean="0">
                <a:solidFill>
                  <a:prstClr val="black"/>
                </a:solidFill>
              </a:rPr>
              <a:pPr/>
              <a:t>17</a:t>
            </a:fld>
            <a:endParaRPr lang="en-US" smtClean="0">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dirty="0" smtClean="0"/>
              <a:t>Typical TRIAC dimmer</a:t>
            </a:r>
          </a:p>
          <a:p>
            <a:pPr eaLnBrk="1" hangingPunct="1"/>
            <a:r>
              <a:rPr lang="en-US" dirty="0" smtClean="0"/>
              <a:t>It works by simply delaying the AC power to the light bulb</a:t>
            </a:r>
          </a:p>
          <a:p>
            <a:pPr eaLnBrk="1" hangingPunct="1"/>
            <a:r>
              <a:rPr lang="en-US" dirty="0" smtClean="0"/>
              <a:t>The blue sine wave is the input the red wave form is the output</a:t>
            </a:r>
          </a:p>
          <a:p>
            <a:pPr eaLnBrk="1" hangingPunct="1"/>
            <a:r>
              <a:rPr lang="en-US" dirty="0" smtClean="0"/>
              <a:t>The delay is controlled by the RC network formed by R1 and C1.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 have a couple of waveforms of a </a:t>
            </a:r>
            <a:r>
              <a:rPr lang="en-US" dirty="0" err="1" smtClean="0"/>
              <a:t>triac</a:t>
            </a:r>
            <a:r>
              <a:rPr lang="en-US" dirty="0" smtClean="0"/>
              <a:t> dimmer controlling a traditional 40W incandescent bulb.  the legend is at the bottom of the slide: </a:t>
            </a:r>
          </a:p>
          <a:p>
            <a:r>
              <a:rPr lang="en-US" dirty="0" smtClean="0"/>
              <a:t>- green is line current </a:t>
            </a:r>
          </a:p>
          <a:p>
            <a:r>
              <a:rPr lang="en-US" dirty="0" smtClean="0"/>
              <a:t>- black is line current for the same bulb without a dimmer.  this is just a reference trace.</a:t>
            </a:r>
          </a:p>
          <a:p>
            <a:r>
              <a:rPr lang="en-US" dirty="0" smtClean="0"/>
              <a:t>- and blue is line voltage.</a:t>
            </a:r>
          </a:p>
          <a:p>
            <a:endParaRPr lang="en-US" dirty="0" smtClean="0"/>
          </a:p>
          <a:p>
            <a:r>
              <a:rPr lang="en-US" dirty="0" smtClean="0"/>
              <a:t>the figure on the left shows the dimmer at maximum conduction, or </a:t>
            </a:r>
            <a:r>
              <a:rPr lang="en-US" dirty="0" err="1" smtClean="0"/>
              <a:t>maximim</a:t>
            </a:r>
            <a:r>
              <a:rPr lang="en-US" dirty="0" smtClean="0"/>
              <a:t> light output.  A couple of things to note are that at even at full light output, there is some phase cutting.  It may be small, but is </a:t>
            </a:r>
            <a:r>
              <a:rPr lang="en-US" dirty="0" err="1" smtClean="0"/>
              <a:t>is</a:t>
            </a:r>
            <a:r>
              <a:rPr lang="en-US" dirty="0" smtClean="0"/>
              <a:t> always present.  The second point here is that the </a:t>
            </a:r>
          </a:p>
          <a:p>
            <a:r>
              <a:rPr lang="en-US" dirty="0" smtClean="0"/>
              <a:t>this phase cutting produces a sharp edge.</a:t>
            </a:r>
          </a:p>
          <a:p>
            <a:endParaRPr lang="en-US" dirty="0" smtClean="0"/>
          </a:p>
          <a:p>
            <a:r>
              <a:rPr lang="en-US" dirty="0" smtClean="0"/>
              <a:t>The figure on the right shows the dimmer at minimum brightness.  There are a couple of things to note here too.  first, notice that this dimmer, like most of the ones I have seen, does not dim all the way to zero.  There is still some AC passing through even at the minimum setting.  The second is that there can be some asymmetry related to the point where the </a:t>
            </a:r>
            <a:r>
              <a:rPr lang="en-US" dirty="0" err="1" smtClean="0"/>
              <a:t>triac</a:t>
            </a:r>
            <a:r>
              <a:rPr lang="en-US" dirty="0" smtClean="0"/>
              <a:t> conducts.</a:t>
            </a:r>
          </a:p>
          <a:p>
            <a:endParaRPr lang="en-US" dirty="0" smtClean="0"/>
          </a:p>
          <a:p>
            <a:r>
              <a:rPr lang="en-US" dirty="0" smtClean="0"/>
              <a:t>okay, so now we have mental </a:t>
            </a:r>
            <a:r>
              <a:rPr lang="en-US" dirty="0" err="1" smtClean="0"/>
              <a:t>picutre</a:t>
            </a:r>
            <a:r>
              <a:rPr lang="en-US" dirty="0" smtClean="0"/>
              <a:t> of how </a:t>
            </a:r>
            <a:r>
              <a:rPr lang="en-US" dirty="0" err="1" smtClean="0"/>
              <a:t>triac</a:t>
            </a:r>
            <a:r>
              <a:rPr lang="en-US" dirty="0" smtClean="0"/>
              <a:t> dimmers work.  Let's talk about how the tps92070 manages this.</a:t>
            </a:r>
            <a:endParaRPr lang="en-US" dirty="0"/>
          </a:p>
        </p:txBody>
      </p:sp>
      <p:sp>
        <p:nvSpPr>
          <p:cNvPr id="4" name="Slide Number Placeholder 3"/>
          <p:cNvSpPr>
            <a:spLocks noGrp="1"/>
          </p:cNvSpPr>
          <p:nvPr>
            <p:ph type="sldNum" sz="quarter" idx="10"/>
          </p:nvPr>
        </p:nvSpPr>
        <p:spPr/>
        <p:txBody>
          <a:bodyPr/>
          <a:lstStyle/>
          <a:p>
            <a:pPr>
              <a:defRPr/>
            </a:pPr>
            <a:fld id="{22AB3099-5D15-412B-9531-FD223453B56A}"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277701-C6DA-4692-BA82-8E3C250797AF}"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pPr defTabSz="904252"/>
            <a:fld id="{7AB3A0A6-0CBF-42F7-A48C-2F59D47EC949}" type="slidenum">
              <a:rPr lang="en-US" smtClean="0"/>
              <a:pPr defTabSz="904252"/>
              <a:t>27</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C5A3E8DA-2180-4B6E-B7C6-5C5DF42B7E07}" type="slidenum">
              <a:rPr lang="en-US"/>
              <a:pPr>
                <a:defRPr/>
              </a:pPr>
              <a:t>‹#›</a:t>
            </a:fld>
            <a:endParaRPr lang="en-US"/>
          </a:p>
        </p:txBody>
      </p:sp>
    </p:spTree>
    <p:extLst>
      <p:ext uri="{BB962C8B-B14F-4D97-AF65-F5344CB8AC3E}">
        <p14:creationId xmlns:p14="http://schemas.microsoft.com/office/powerpoint/2010/main" val="390512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02220BD-D8C8-4681-BEDC-A3C66F31F6A5}" type="slidenum">
              <a:rPr lang="en-US"/>
              <a:pPr>
                <a:defRPr/>
              </a:pPr>
              <a:t>‹#›</a:t>
            </a:fld>
            <a:endParaRPr lang="en-US"/>
          </a:p>
        </p:txBody>
      </p:sp>
    </p:spTree>
    <p:extLst>
      <p:ext uri="{BB962C8B-B14F-4D97-AF65-F5344CB8AC3E}">
        <p14:creationId xmlns:p14="http://schemas.microsoft.com/office/powerpoint/2010/main" val="221594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D0646D-74A5-4EB3-8540-157BC131E0AF}" type="slidenum">
              <a:rPr lang="en-US"/>
              <a:pPr>
                <a:defRPr/>
              </a:pPr>
              <a:t>‹#›</a:t>
            </a:fld>
            <a:endParaRPr lang="en-US"/>
          </a:p>
        </p:txBody>
      </p:sp>
    </p:spTree>
    <p:extLst>
      <p:ext uri="{BB962C8B-B14F-4D97-AF65-F5344CB8AC3E}">
        <p14:creationId xmlns:p14="http://schemas.microsoft.com/office/powerpoint/2010/main" val="171998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4247CE-907C-4452-99B0-C67E763BF425}" type="slidenum">
              <a:rPr lang="en-US"/>
              <a:pPr>
                <a:defRPr/>
              </a:pPr>
              <a:t>‹#›</a:t>
            </a:fld>
            <a:endParaRPr lang="en-US"/>
          </a:p>
        </p:txBody>
      </p:sp>
    </p:spTree>
    <p:extLst>
      <p:ext uri="{BB962C8B-B14F-4D97-AF65-F5344CB8AC3E}">
        <p14:creationId xmlns:p14="http://schemas.microsoft.com/office/powerpoint/2010/main" val="197421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E763E9F-54DD-434A-9313-63DF0E1213C4}" type="slidenum">
              <a:rPr lang="en-US"/>
              <a:pPr>
                <a:defRPr/>
              </a:pPr>
              <a:t>‹#›</a:t>
            </a:fld>
            <a:endParaRPr lang="en-US"/>
          </a:p>
        </p:txBody>
      </p:sp>
    </p:spTree>
    <p:extLst>
      <p:ext uri="{BB962C8B-B14F-4D97-AF65-F5344CB8AC3E}">
        <p14:creationId xmlns:p14="http://schemas.microsoft.com/office/powerpoint/2010/main" val="406300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241C8F-445D-4D29-9023-B55326004E6F}" type="slidenum">
              <a:rPr lang="en-US"/>
              <a:pPr>
                <a:defRPr/>
              </a:pPr>
              <a:t>‹#›</a:t>
            </a:fld>
            <a:endParaRPr lang="en-US"/>
          </a:p>
        </p:txBody>
      </p:sp>
    </p:spTree>
    <p:extLst>
      <p:ext uri="{BB962C8B-B14F-4D97-AF65-F5344CB8AC3E}">
        <p14:creationId xmlns:p14="http://schemas.microsoft.com/office/powerpoint/2010/main" val="324050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a:solidFill>
                <a:srgbClr val="000000"/>
              </a:solidFill>
              <a:cs typeface="+mn-cs"/>
            </a:endParaRPr>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cs typeface="+mn-cs"/>
            </a:endParaRPr>
          </a:p>
        </p:txBody>
      </p:sp>
      <p:pic>
        <p:nvPicPr>
          <p:cNvPr id="7" name="Picture 29" descr="ti_stk_2c_pos_rgb"/>
          <p:cNvPicPr>
            <a:picLocks noChangeAspect="1" noChangeArrowheads="1"/>
          </p:cNvPicPr>
          <p:nvPr userDrawn="1"/>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6642100" y="6038850"/>
            <a:ext cx="2133600" cy="206375"/>
          </a:xfrm>
        </p:spPr>
        <p:txBody>
          <a:bodyPr/>
          <a:lstStyle>
            <a:lvl1pPr>
              <a:defRPr b="1"/>
            </a:lvl1pPr>
          </a:lstStyle>
          <a:p>
            <a:pPr>
              <a:defRPr/>
            </a:pPr>
            <a:fld id="{85F62256-FBE9-44DB-A51E-64BB0D063487}" type="slidenum">
              <a:rPr lang="en-US"/>
              <a:pPr>
                <a:defRPr/>
              </a:pPr>
              <a:t>‹#›</a:t>
            </a:fld>
            <a:endParaRPr lang="en-US"/>
          </a:p>
        </p:txBody>
      </p:sp>
    </p:spTree>
    <p:extLst>
      <p:ext uri="{BB962C8B-B14F-4D97-AF65-F5344CB8AC3E}">
        <p14:creationId xmlns:p14="http://schemas.microsoft.com/office/powerpoint/2010/main" val="39282808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b="1"/>
            </a:lvl1pPr>
          </a:lstStyle>
          <a:p>
            <a:pPr>
              <a:defRPr/>
            </a:pPr>
            <a:fld id="{E00FF1ED-B090-4BDF-91DC-995DBC0D20A1}" type="slidenum">
              <a:rPr lang="en-US"/>
              <a:pPr>
                <a:defRPr/>
              </a:pPr>
              <a:t>‹#›</a:t>
            </a:fld>
            <a:endParaRPr lang="en-US"/>
          </a:p>
        </p:txBody>
      </p:sp>
    </p:spTree>
    <p:extLst>
      <p:ext uri="{BB962C8B-B14F-4D97-AF65-F5344CB8AC3E}">
        <p14:creationId xmlns:p14="http://schemas.microsoft.com/office/powerpoint/2010/main" val="221936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b="1"/>
            </a:lvl1pPr>
          </a:lstStyle>
          <a:p>
            <a:pPr>
              <a:defRPr/>
            </a:pPr>
            <a:fld id="{8231B7D1-08A6-42A2-B287-3C10EE5DFE0D}" type="slidenum">
              <a:rPr lang="en-US"/>
              <a:pPr>
                <a:defRPr/>
              </a:pPr>
              <a:t>‹#›</a:t>
            </a:fld>
            <a:endParaRPr lang="en-US"/>
          </a:p>
        </p:txBody>
      </p:sp>
    </p:spTree>
    <p:extLst>
      <p:ext uri="{BB962C8B-B14F-4D97-AF65-F5344CB8AC3E}">
        <p14:creationId xmlns:p14="http://schemas.microsoft.com/office/powerpoint/2010/main" val="350293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b="1"/>
            </a:lvl1pPr>
          </a:lstStyle>
          <a:p>
            <a:pPr>
              <a:defRPr/>
            </a:pPr>
            <a:fld id="{6FF530FC-C47A-4C73-8A1F-D13DEFF221AD}" type="slidenum">
              <a:rPr lang="en-US"/>
              <a:pPr>
                <a:defRPr/>
              </a:pPr>
              <a:t>‹#›</a:t>
            </a:fld>
            <a:endParaRPr lang="en-US"/>
          </a:p>
        </p:txBody>
      </p:sp>
    </p:spTree>
    <p:extLst>
      <p:ext uri="{BB962C8B-B14F-4D97-AF65-F5344CB8AC3E}">
        <p14:creationId xmlns:p14="http://schemas.microsoft.com/office/powerpoint/2010/main" val="89015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1"/>
            </a:lvl1pPr>
          </a:lstStyle>
          <a:p>
            <a:pPr>
              <a:defRPr/>
            </a:pPr>
            <a:fld id="{E4BE82B2-53D3-4D56-9E9A-310763AA15F8}" type="slidenum">
              <a:rPr lang="en-US"/>
              <a:pPr>
                <a:defRPr/>
              </a:pPr>
              <a:t>‹#›</a:t>
            </a:fld>
            <a:endParaRPr lang="en-US"/>
          </a:p>
        </p:txBody>
      </p:sp>
    </p:spTree>
    <p:extLst>
      <p:ext uri="{BB962C8B-B14F-4D97-AF65-F5344CB8AC3E}">
        <p14:creationId xmlns:p14="http://schemas.microsoft.com/office/powerpoint/2010/main" val="236334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8"/>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754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0CD5CF33-F3B6-4741-AD28-7F102B9548C1}" type="slidenum">
              <a:rPr lang="en-US"/>
              <a:pPr>
                <a:defRPr/>
              </a:pPr>
              <a:t>‹#›</a:t>
            </a:fld>
            <a:endParaRPr lang="en-US"/>
          </a:p>
        </p:txBody>
      </p:sp>
    </p:spTree>
    <p:extLst>
      <p:ext uri="{BB962C8B-B14F-4D97-AF65-F5344CB8AC3E}">
        <p14:creationId xmlns:p14="http://schemas.microsoft.com/office/powerpoint/2010/main" val="28756222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b="1"/>
            </a:lvl1pPr>
          </a:lstStyle>
          <a:p>
            <a:pPr>
              <a:defRPr/>
            </a:pPr>
            <a:fld id="{DA436EC4-8C6D-4A90-A232-D360A51F9889}" type="slidenum">
              <a:rPr lang="en-US"/>
              <a:pPr>
                <a:defRPr/>
              </a:pPr>
              <a:t>‹#›</a:t>
            </a:fld>
            <a:endParaRPr lang="en-US"/>
          </a:p>
        </p:txBody>
      </p:sp>
    </p:spTree>
    <p:extLst>
      <p:ext uri="{BB962C8B-B14F-4D97-AF65-F5344CB8AC3E}">
        <p14:creationId xmlns:p14="http://schemas.microsoft.com/office/powerpoint/2010/main" val="2123377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5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705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3988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687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255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33375" y="1185863"/>
            <a:ext cx="8467725" cy="4692650"/>
          </a:xfrm>
        </p:spPr>
        <p:txBody>
          <a:bodyPr/>
          <a:lstStyle/>
          <a:p>
            <a:pPr lvl="0"/>
            <a:endParaRPr lang="en-US" noProof="0" smtClean="0"/>
          </a:p>
        </p:txBody>
      </p:sp>
    </p:spTree>
    <p:extLst>
      <p:ext uri="{BB962C8B-B14F-4D97-AF65-F5344CB8AC3E}">
        <p14:creationId xmlns:p14="http://schemas.microsoft.com/office/powerpoint/2010/main" val="47348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754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8F1282F3-A45E-4A22-8D6C-97CBC05F9AAF}" type="slidenum">
              <a:rPr lang="en-US"/>
              <a:pPr>
                <a:defRPr/>
              </a:pPr>
              <a:t>‹#›</a:t>
            </a:fld>
            <a:endParaRPr lang="en-US"/>
          </a:p>
        </p:txBody>
      </p:sp>
    </p:spTree>
    <p:extLst>
      <p:ext uri="{BB962C8B-B14F-4D97-AF65-F5344CB8AC3E}">
        <p14:creationId xmlns:p14="http://schemas.microsoft.com/office/powerpoint/2010/main" val="31600909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5" descr="ti_logo_powerpoint_1_lin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754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1"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D6C1CB57-648D-4AC2-91E4-8CFB18935025}" type="slidenum">
              <a:rPr lang="en-US"/>
              <a:pPr>
                <a:defRPr/>
              </a:pPr>
              <a:t>‹#›</a:t>
            </a:fld>
            <a:endParaRPr lang="en-US"/>
          </a:p>
        </p:txBody>
      </p:sp>
    </p:spTree>
    <p:extLst>
      <p:ext uri="{BB962C8B-B14F-4D97-AF65-F5344CB8AC3E}">
        <p14:creationId xmlns:p14="http://schemas.microsoft.com/office/powerpoint/2010/main" val="16043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87ACC3A-A01B-4183-AC64-164B924C0860}" type="slidenum">
              <a:rPr lang="en-US"/>
              <a:pPr>
                <a:defRPr/>
              </a:pPr>
              <a:t>‹#›</a:t>
            </a:fld>
            <a:endParaRPr lang="en-US"/>
          </a:p>
        </p:txBody>
      </p:sp>
    </p:spTree>
    <p:extLst>
      <p:ext uri="{BB962C8B-B14F-4D97-AF65-F5344CB8AC3E}">
        <p14:creationId xmlns:p14="http://schemas.microsoft.com/office/powerpoint/2010/main" val="126452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pPr>
              <a:defRPr/>
            </a:pPr>
            <a:fld id="{5324FBD5-D737-4312-93AD-FF7C5818A50F}" type="slidenum">
              <a:rPr lang="en-US"/>
              <a:pPr>
                <a:defRPr/>
              </a:pPr>
              <a:t>‹#›</a:t>
            </a:fld>
            <a:endParaRPr lang="en-US" dirty="0"/>
          </a:p>
        </p:txBody>
      </p:sp>
    </p:spTree>
    <p:extLst>
      <p:ext uri="{BB962C8B-B14F-4D97-AF65-F5344CB8AC3E}">
        <p14:creationId xmlns:p14="http://schemas.microsoft.com/office/powerpoint/2010/main" val="27915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8EE5FB1-1029-4139-9537-E930F470CA8B}" type="slidenum">
              <a:rPr lang="en-US"/>
              <a:pPr>
                <a:defRPr/>
              </a:pPr>
              <a:t>‹#›</a:t>
            </a:fld>
            <a:endParaRPr lang="en-US"/>
          </a:p>
        </p:txBody>
      </p:sp>
    </p:spTree>
    <p:extLst>
      <p:ext uri="{BB962C8B-B14F-4D97-AF65-F5344CB8AC3E}">
        <p14:creationId xmlns:p14="http://schemas.microsoft.com/office/powerpoint/2010/main" val="425141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FE4DD08-2F9D-4481-BCCE-51F5B5E3E112}" type="slidenum">
              <a:rPr lang="en-US"/>
              <a:pPr>
                <a:defRPr/>
              </a:pPr>
              <a:t>‹#›</a:t>
            </a:fld>
            <a:endParaRPr lang="en-US"/>
          </a:p>
        </p:txBody>
      </p:sp>
    </p:spTree>
    <p:extLst>
      <p:ext uri="{BB962C8B-B14F-4D97-AF65-F5344CB8AC3E}">
        <p14:creationId xmlns:p14="http://schemas.microsoft.com/office/powerpoint/2010/main" val="124602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E195658-5FE1-4DEC-A115-81E786CFD0AC}" type="slidenum">
              <a:rPr lang="en-US"/>
              <a:pPr>
                <a:defRPr/>
              </a:pPr>
              <a:t>‹#›</a:t>
            </a:fld>
            <a:endParaRPr lang="en-US"/>
          </a:p>
        </p:txBody>
      </p:sp>
    </p:spTree>
    <p:extLst>
      <p:ext uri="{BB962C8B-B14F-4D97-AF65-F5344CB8AC3E}">
        <p14:creationId xmlns:p14="http://schemas.microsoft.com/office/powerpoint/2010/main" val="283510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userDrawn="1"/>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8" descr="ti_logo_powerpoint_1_line.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675438"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231775" y="142875"/>
            <a:ext cx="84582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fld id="{21292897-2F4A-4B76-9887-0BDE40DD71C3}" type="slidenum">
              <a:rPr lang="en-US"/>
              <a:pPr>
                <a:defRPr/>
              </a:pPr>
              <a:t>‹#›</a:t>
            </a:fld>
            <a:endParaRPr lang="en-US"/>
          </a:p>
        </p:txBody>
      </p:sp>
      <p:grpSp>
        <p:nvGrpSpPr>
          <p:cNvPr id="1032" name="Group 16"/>
          <p:cNvGrpSpPr>
            <a:grpSpLocks/>
          </p:cNvGrpSpPr>
          <p:nvPr userDrawn="1"/>
        </p:nvGrpSpPr>
        <p:grpSpPr bwMode="auto">
          <a:xfrm>
            <a:off x="-7938" y="6323013"/>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userDrawn="1"/>
        </p:nvGrpSpPr>
        <p:grpSpPr bwMode="auto">
          <a:xfrm>
            <a:off x="-560388" y="-820738"/>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userDrawn="1"/>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47" r:id="rId5"/>
    <p:sldLayoutId id="2147483760"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solidFill>
                  <a:srgbClr val="000000"/>
                </a:solidFill>
                <a:latin typeface="Arial" charset="0"/>
              </a:defRPr>
            </a:lvl1pPr>
          </a:lstStyle>
          <a:p>
            <a:pPr>
              <a:defRPr/>
            </a:pPr>
            <a:fld id="{DF0A03EE-483A-4BB6-8603-D5DBD55D796F}" type="slidenum">
              <a:rPr lang="en-US">
                <a:cs typeface="+mn-cs"/>
              </a:rPr>
              <a:pPr>
                <a:defRPr/>
              </a:pPr>
              <a:t>‹#›</a:t>
            </a:fld>
            <a:endParaRPr lang="en-US">
              <a:cs typeface="+mn-cs"/>
            </a:endParaRPr>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cs typeface="+mn-cs"/>
            </a:endParaRPr>
          </a:p>
        </p:txBody>
      </p:sp>
      <p:pic>
        <p:nvPicPr>
          <p:cNvPr id="4102" name="Picture 30" descr="ti_stk_2c_pos_rgb"/>
          <p:cNvPicPr>
            <a:picLocks noChangeAspect="1" noChangeArrowheads="1"/>
          </p:cNvPicPr>
          <p:nvPr userDrawn="1"/>
        </p:nvPicPr>
        <p:blipFill>
          <a:blip r:embed="rId14" cstate="print"/>
          <a:srcRect/>
          <a:stretch>
            <a:fillRect/>
          </a:stretch>
        </p:blipFill>
        <p:spPr bwMode="auto">
          <a:xfrm>
            <a:off x="6629400" y="6418263"/>
            <a:ext cx="1136650" cy="280987"/>
          </a:xfrm>
          <a:prstGeom prst="rect">
            <a:avLst/>
          </a:prstGeom>
          <a:noFill/>
          <a:ln w="9525">
            <a:noFill/>
            <a:miter lim="800000"/>
            <a:headEnd/>
            <a:tailEnd/>
          </a:ln>
        </p:spPr>
      </p:pic>
    </p:spTree>
    <p:extLst>
      <p:ext uri="{BB962C8B-B14F-4D97-AF65-F5344CB8AC3E}">
        <p14:creationId xmlns:p14="http://schemas.microsoft.com/office/powerpoint/2010/main" val="189813488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00.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168.jpeg"/><Relationship Id="rId5" Type="http://schemas.openxmlformats.org/officeDocument/2006/relationships/image" Target="../media/image167.wmf"/><Relationship Id="rId4" Type="http://schemas.openxmlformats.org/officeDocument/2006/relationships/image" Target="../media/image71.jpeg"/></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69.png"/></Relationships>
</file>

<file path=ppt/slides/_rels/slide102.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170.wmf"/><Relationship Id="rId4" Type="http://schemas.openxmlformats.org/officeDocument/2006/relationships/image" Target="../media/image71.jpeg"/></Relationships>
</file>

<file path=ppt/slides/_rels/slide103.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71.png"/></Relationships>
</file>

<file path=ppt/slides/_rels/slide104.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74.jpe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173.jpeg"/><Relationship Id="rId5" Type="http://schemas.openxmlformats.org/officeDocument/2006/relationships/image" Target="../media/image172.wmf"/><Relationship Id="rId4" Type="http://schemas.openxmlformats.org/officeDocument/2006/relationships/image" Target="../media/image71.jpeg"/></Relationships>
</file>

<file path=ppt/slides/_rels/slide10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4" Type="http://schemas.openxmlformats.org/officeDocument/2006/relationships/image" Target="../media/image178.png"/></Relationships>
</file>

<file path=ppt/slides/_rels/slide10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180.emf"/><Relationship Id="rId5" Type="http://schemas.openxmlformats.org/officeDocument/2006/relationships/image" Target="../media/image179.jpeg"/><Relationship Id="rId4" Type="http://schemas.openxmlformats.org/officeDocument/2006/relationships/image" Target="../media/image7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7.png"/></Relationships>
</file>

<file path=ppt/slides/_rels/slide110.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73.jpeg"/><Relationship Id="rId5" Type="http://schemas.openxmlformats.org/officeDocument/2006/relationships/image" Target="../media/image181.png"/><Relationship Id="rId4" Type="http://schemas.openxmlformats.org/officeDocument/2006/relationships/image" Target="../media/image51.png"/></Relationships>
</file>

<file path=ppt/slides/_rels/slide111.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183.wmf"/><Relationship Id="rId5" Type="http://schemas.openxmlformats.org/officeDocument/2006/relationships/image" Target="../media/image182.jpeg"/><Relationship Id="rId4" Type="http://schemas.openxmlformats.org/officeDocument/2006/relationships/image" Target="../media/image71.jpeg"/></Relationships>
</file>

<file path=ppt/slides/_rels/slide1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84.png"/><Relationship Id="rId4" Type="http://schemas.openxmlformats.org/officeDocument/2006/relationships/image" Target="../media/image51.png"/></Relationships>
</file>

<file path=ppt/slides/_rels/slide113.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image" Target="../media/image185.wmf"/><Relationship Id="rId4" Type="http://schemas.openxmlformats.org/officeDocument/2006/relationships/image" Target="../media/image71.jpeg"/></Relationships>
</file>

<file path=ppt/slides/_rels/slide1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86.png"/><Relationship Id="rId4" Type="http://schemas.openxmlformats.org/officeDocument/2006/relationships/image" Target="../media/image51.png"/></Relationships>
</file>

<file path=ppt/slides/_rels/slide115.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187.wmf"/><Relationship Id="rId4" Type="http://schemas.openxmlformats.org/officeDocument/2006/relationships/image" Target="../media/image71.jpeg"/></Relationships>
</file>

<file path=ppt/slides/_rels/slide1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88.png"/><Relationship Id="rId4" Type="http://schemas.openxmlformats.org/officeDocument/2006/relationships/image" Target="../media/image51.png"/></Relationships>
</file>

<file path=ppt/slides/_rels/slide11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189.wmf"/><Relationship Id="rId4" Type="http://schemas.openxmlformats.org/officeDocument/2006/relationships/image" Target="../media/image71.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png"/><Relationship Id="rId1" Type="http://schemas.openxmlformats.org/officeDocument/2006/relationships/slideLayout" Target="../slideLayouts/slideLayout10.xml"/><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7.png"/></Relationships>
</file>

<file path=ppt/slides/_rels/slide120.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71.jpeg"/></Relationships>
</file>

<file path=ppt/slides/_rels/slide12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73.jpeg"/><Relationship Id="rId5" Type="http://schemas.openxmlformats.org/officeDocument/2006/relationships/image" Target="../media/image191.png"/><Relationship Id="rId4" Type="http://schemas.openxmlformats.org/officeDocument/2006/relationships/image" Target="../media/image51.png"/></Relationships>
</file>

<file path=ppt/slides/_rels/slide122.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94.jpe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93.jpeg"/><Relationship Id="rId5" Type="http://schemas.openxmlformats.org/officeDocument/2006/relationships/image" Target="../media/image192.wmf"/><Relationship Id="rId4" Type="http://schemas.openxmlformats.org/officeDocument/2006/relationships/image" Target="../media/image71.jpeg"/></Relationships>
</file>

<file path=ppt/slides/_rels/slide1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95.png"/><Relationship Id="rId4" Type="http://schemas.openxmlformats.org/officeDocument/2006/relationships/image" Target="../media/image51.png"/></Relationships>
</file>

<file path=ppt/slides/_rels/slide124.xml.rels><?xml version="1.0" encoding="UTF-8" standalone="yes"?>
<Relationships xmlns="http://schemas.openxmlformats.org/package/2006/relationships"><Relationship Id="rId3" Type="http://schemas.openxmlformats.org/officeDocument/2006/relationships/image" Target="../media/image196.png"/><Relationship Id="rId7" Type="http://schemas.openxmlformats.org/officeDocument/2006/relationships/image" Target="../media/image71.jpe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5" Type="http://schemas.openxmlformats.org/officeDocument/2006/relationships/image" Target="../media/image74.png"/><Relationship Id="rId4" Type="http://schemas.openxmlformats.org/officeDocument/2006/relationships/image" Target="../media/image73.jpeg"/></Relationships>
</file>

<file path=ppt/slides/_rels/slide125.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99.png"/><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image" Target="../media/image198.emf"/><Relationship Id="rId5" Type="http://schemas.openxmlformats.org/officeDocument/2006/relationships/image" Target="../media/image197.jpeg"/><Relationship Id="rId4" Type="http://schemas.openxmlformats.org/officeDocument/2006/relationships/image" Target="../media/image71.jpeg"/></Relationships>
</file>

<file path=ppt/slides/_rels/slide1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200.png"/><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202.wmf"/><Relationship Id="rId5" Type="http://schemas.openxmlformats.org/officeDocument/2006/relationships/image" Target="../media/image201.jpeg"/><Relationship Id="rId4" Type="http://schemas.openxmlformats.org/officeDocument/2006/relationships/image" Target="../media/image71.jpeg"/></Relationships>
</file>

<file path=ppt/slides/_rels/slide1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203.png"/><Relationship Id="rId4" Type="http://schemas.openxmlformats.org/officeDocument/2006/relationships/image" Target="../media/image51.png"/></Relationships>
</file>

<file path=ppt/slides/_rels/slide12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73.jpeg"/><Relationship Id="rId5" Type="http://schemas.openxmlformats.org/officeDocument/2006/relationships/image" Target="../media/image204.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image" Target="../media/image206.png"/><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image" Target="../media/image208.emf"/><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209.png"/></Relationships>
</file>

<file path=ppt/slides/_rels/slide13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3.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slide" Target="slide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3" Type="http://schemas.openxmlformats.org/officeDocument/2006/relationships/notesSlide" Target="../notesSlides/notesSlide8.xml"/><Relationship Id="rId7" Type="http://schemas.openxmlformats.org/officeDocument/2006/relationships/image" Target="../media/image52.jpe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50.emf"/><Relationship Id="rId5" Type="http://schemas.openxmlformats.org/officeDocument/2006/relationships/oleObject" Target="../embeddings/oleObject3.bin"/><Relationship Id="rId4" Type="http://schemas.openxmlformats.org/officeDocument/2006/relationships/image" Target="../media/image51.png"/><Relationship Id="rId9"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Layout" Target="../slideLayouts/slideLayout9.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1.png"/><Relationship Id="rId7"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57.emf"/><Relationship Id="rId5" Type="http://schemas.openxmlformats.org/officeDocument/2006/relationships/oleObject" Target="../embeddings/oleObject4.bin"/><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1.gif"/><Relationship Id="rId7" Type="http://schemas.openxmlformats.org/officeDocument/2006/relationships/image" Target="../media/image53.jpeg"/><Relationship Id="rId2" Type="http://schemas.openxmlformats.org/officeDocument/2006/relationships/image" Target="../media/image51.png"/><Relationship Id="rId1" Type="http://schemas.openxmlformats.org/officeDocument/2006/relationships/slideLayout" Target="../slideLayouts/slideLayout20.xml"/><Relationship Id="rId6"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1.jpeg"/><Relationship Id="rId9" Type="http://schemas.openxmlformats.org/officeDocument/2006/relationships/image" Target="../media/image79.em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slide" Target="slide3.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8"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3" Type="http://schemas.openxmlformats.org/officeDocument/2006/relationships/image" Target="../media/image51.png"/><Relationship Id="rId7" Type="http://schemas.openxmlformats.org/officeDocument/2006/relationships/image" Target="../media/image82.png"/><Relationship Id="rId2" Type="http://schemas.openxmlformats.org/officeDocument/2006/relationships/image" Target="../media/image73.jpeg"/><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1.jpeg"/></Relationships>
</file>

<file path=ppt/slides/_rels/slide3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85.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84.jpeg"/><Relationship Id="rId5" Type="http://schemas.openxmlformats.org/officeDocument/2006/relationships/image" Target="../media/image83.wmf"/><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73.jpeg"/><Relationship Id="rId5" Type="http://schemas.openxmlformats.org/officeDocument/2006/relationships/image" Target="../media/image87.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9.jpeg"/><Relationship Id="rId5" Type="http://schemas.openxmlformats.org/officeDocument/2006/relationships/image" Target="../media/image88.emf"/><Relationship Id="rId4" Type="http://schemas.openxmlformats.org/officeDocument/2006/relationships/image" Target="../media/image71.jpeg"/><Relationship Id="rId9" Type="http://schemas.openxmlformats.org/officeDocument/2006/relationships/image" Target="../media/image9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image" Target="../media/image93.jpg"/><Relationship Id="rId1" Type="http://schemas.openxmlformats.org/officeDocument/2006/relationships/slideLayout" Target="../slideLayouts/slideLayout9.xml"/><Relationship Id="rId6"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97.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40.xml.rels><?xml version="1.0" encoding="UTF-8" standalone="yes"?>
<Relationships xmlns="http://schemas.openxmlformats.org/package/2006/relationships"><Relationship Id="rId3" Type="http://schemas.openxmlformats.org/officeDocument/2006/relationships/image" Target="../media/image100.tiff"/><Relationship Id="rId2" Type="http://schemas.openxmlformats.org/officeDocument/2006/relationships/image" Target="../media/image51.png"/><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102.emf"/></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06.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05.jpeg"/><Relationship Id="rId5" Type="http://schemas.openxmlformats.org/officeDocument/2006/relationships/image" Target="../media/image104.wmf"/><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08.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notesSlide" Target="../notesSlides/notesSlide16.xml"/><Relationship Id="rId7"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109.emf"/><Relationship Id="rId5" Type="http://schemas.openxmlformats.org/officeDocument/2006/relationships/package" Target="../embeddings/Microsoft_Excel_Worksheet1.xlsx"/><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0.png"/><Relationship Id="rId5" Type="http://schemas.openxmlformats.org/officeDocument/2006/relationships/image" Target="../media/image51.png"/><Relationship Id="rId4" Type="http://schemas.openxmlformats.org/officeDocument/2006/relationships/image" Target="../media/image71.jpeg"/></Relationships>
</file>

<file path=ppt/slides/_rels/slide48.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71.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image" Target="../media/image112.png"/><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71.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notesSlide" Target="../notesSlides/notesSlide20.xml"/><Relationship Id="rId7" Type="http://schemas.openxmlformats.org/officeDocument/2006/relationships/package" Target="../embeddings/Microsoft_Excel_Worksheet2.xlsx"/><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1.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5.png"/><Relationship Id="rId1" Type="http://schemas.openxmlformats.org/officeDocument/2006/relationships/slideLayout" Target="../slideLayouts/slideLayout9.xml"/><Relationship Id="rId5" Type="http://schemas.openxmlformats.org/officeDocument/2006/relationships/image" Target="../media/image71.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5" Type="http://schemas.openxmlformats.org/officeDocument/2006/relationships/image" Target="../media/image117.jpeg"/><Relationship Id="rId4" Type="http://schemas.openxmlformats.org/officeDocument/2006/relationships/hyperlink" Target="http://focus.ti.com/docs/toolsw/folders/print/ucc28810evm-003.html"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notesSlide" Target="../notesSlides/notesSlide22.xml"/><Relationship Id="rId7" Type="http://schemas.openxmlformats.org/officeDocument/2006/relationships/package" Target="../embeddings/Microsoft_Excel_Worksheet3.xlsx"/><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71.jpeg"/><Relationship Id="rId4"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9" Type="http://schemas.openxmlformats.org/officeDocument/2006/relationships/image" Target="../media/image11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4" Type="http://schemas.openxmlformats.org/officeDocument/2006/relationships/image" Target="../media/image122.png"/></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23.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25.jpeg"/><Relationship Id="rId5" Type="http://schemas.openxmlformats.org/officeDocument/2006/relationships/image" Target="../media/image124.wmf"/><Relationship Id="rId4" Type="http://schemas.openxmlformats.org/officeDocument/2006/relationships/image" Target="../media/image71.jpeg"/></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26.png"/></Relationships>
</file>

<file path=ppt/slides/_rels/slide66.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29.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28.jpeg"/><Relationship Id="rId5" Type="http://schemas.openxmlformats.org/officeDocument/2006/relationships/image" Target="../media/image127.wmf"/><Relationship Id="rId4" Type="http://schemas.openxmlformats.org/officeDocument/2006/relationships/image" Target="../media/image71.jpeg"/></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30.png"/></Relationships>
</file>

<file path=ppt/slides/_rels/slide68.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32.wmf"/><Relationship Id="rId5" Type="http://schemas.openxmlformats.org/officeDocument/2006/relationships/image" Target="../media/image131.jpeg"/><Relationship Id="rId4" Type="http://schemas.openxmlformats.org/officeDocument/2006/relationships/image" Target="../media/image71.jpeg"/></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33.png"/></Relationships>
</file>

<file path=ppt/slides/_rels/slide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36.w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71.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37.png"/></Relationships>
</file>

<file path=ppt/slides/_rels/slide72.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40.wmf"/><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7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5" Type="http://schemas.openxmlformats.org/officeDocument/2006/relationships/image" Target="../media/image141.png"/><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43.png"/></Relationships>
</file>

<file path=ppt/slides/_rels/slide7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45.jpeg"/><Relationship Id="rId5" Type="http://schemas.openxmlformats.org/officeDocument/2006/relationships/image" Target="../media/image144.wmf"/><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46.png"/></Relationships>
</file>

<file path=ppt/slides/_rels/slide79.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49.jpe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148.wmf"/><Relationship Id="rId5" Type="http://schemas.openxmlformats.org/officeDocument/2006/relationships/image" Target="../media/image147.jpeg"/><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image" Target="../media/image71.jpeg"/><Relationship Id="rId5"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4" Type="http://schemas.openxmlformats.org/officeDocument/2006/relationships/image" Target="../media/image150.png"/></Relationships>
</file>

<file path=ppt/slides/_rels/slide8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5" Type="http://schemas.openxmlformats.org/officeDocument/2006/relationships/image" Target="../media/image123.png"/><Relationship Id="rId4" Type="http://schemas.openxmlformats.org/officeDocument/2006/relationships/image" Target="../media/image51.png"/></Relationships>
</file>

<file path=ppt/slides/_rels/slide83.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125.jpeg"/><Relationship Id="rId5" Type="http://schemas.openxmlformats.org/officeDocument/2006/relationships/image" Target="../media/image124.wmf"/><Relationship Id="rId4" Type="http://schemas.openxmlformats.org/officeDocument/2006/relationships/image" Target="../media/image71.jpeg"/></Relationships>
</file>

<file path=ppt/slides/_rels/slide84.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51.png"/></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52.png"/></Relationships>
</file>

<file path=ppt/slides/_rels/slide86.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153.wmf"/><Relationship Id="rId4" Type="http://schemas.openxmlformats.org/officeDocument/2006/relationships/image" Target="../media/image7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51.png"/><Relationship Id="rId7"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155.png"/><Relationship Id="rId5" Type="http://schemas.openxmlformats.org/officeDocument/2006/relationships/image" Target="../media/image154.emf"/><Relationship Id="rId4" Type="http://schemas.openxmlformats.org/officeDocument/2006/relationships/oleObject" Target="../embeddings/oleObject8.bin"/></Relationships>
</file>

<file path=ppt/slides/_rels/slide92.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4" Type="http://schemas.openxmlformats.org/officeDocument/2006/relationships/image" Target="../media/image157.png"/></Relationships>
</file>

<file path=ppt/slides/_rels/slide93.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58.png"/></Relationships>
</file>

<file path=ppt/slides/_rels/slide94.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159.wmf"/><Relationship Id="rId4" Type="http://schemas.openxmlformats.org/officeDocument/2006/relationships/image" Target="../media/image71.jpeg"/></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60.png"/></Relationships>
</file>

<file path=ppt/slides/_rels/slide96.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161.wmf"/><Relationship Id="rId4" Type="http://schemas.openxmlformats.org/officeDocument/2006/relationships/image" Target="../media/image71.jpeg"/></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62.png"/></Relationships>
</file>

<file path=ppt/slides/_rels/slide98.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165.jpe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164.jpeg"/><Relationship Id="rId5" Type="http://schemas.openxmlformats.org/officeDocument/2006/relationships/image" Target="../media/image163.wmf"/><Relationship Id="rId4" Type="http://schemas.openxmlformats.org/officeDocument/2006/relationships/image" Target="../media/image71.jpeg"/></Relationships>
</file>

<file path=ppt/slides/_rels/slide99.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73.jpeg"/><Relationship Id="rId4" Type="http://schemas.openxmlformats.org/officeDocument/2006/relationships/image" Target="../media/image1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ctrTitle"/>
          </p:nvPr>
        </p:nvSpPr>
        <p:spPr/>
        <p:txBody>
          <a:bodyPr/>
          <a:lstStyle/>
          <a:p>
            <a:pPr algn="ctr"/>
            <a:r>
              <a:rPr lang="en-US" dirty="0" smtClean="0"/>
              <a:t>LED Lighting Solutions</a:t>
            </a:r>
            <a:br>
              <a:rPr lang="en-US" dirty="0" smtClean="0"/>
            </a:br>
            <a:r>
              <a:rPr lang="en-US" dirty="0" smtClean="0"/>
              <a:t>Lighting Power Products (LPP)</a:t>
            </a:r>
          </a:p>
        </p:txBody>
      </p:sp>
      <p:sp>
        <p:nvSpPr>
          <p:cNvPr id="5" name="Subtitle 4"/>
          <p:cNvSpPr>
            <a:spLocks noGrp="1"/>
          </p:cNvSpPr>
          <p:nvPr>
            <p:ph type="subTitle" idx="1"/>
          </p:nvPr>
        </p:nvSpPr>
        <p:spPr/>
        <p:txBody>
          <a:bodyPr/>
          <a:lstStyle/>
          <a:p>
            <a:endParaRPr lang="en-US"/>
          </a:p>
        </p:txBody>
      </p:sp>
      <p:pic>
        <p:nvPicPr>
          <p:cNvPr id="73735" name="Picture 28" descr="http://2.bp.blogspot.com/_5YTTBWHZuuY/TNl3Wru2GWI/AAAAAAAAAFU/DZzXpUcsc70/s1600/GreenStar-LED-streetlight.jpg"/>
          <p:cNvPicPr>
            <a:picLocks noChangeAspect="1" noChangeArrowheads="1"/>
          </p:cNvPicPr>
          <p:nvPr/>
        </p:nvPicPr>
        <p:blipFill>
          <a:blip r:embed="rId2" cstate="email"/>
          <a:srcRect/>
          <a:stretch>
            <a:fillRect/>
          </a:stretch>
        </p:blipFill>
        <p:spPr bwMode="auto">
          <a:xfrm>
            <a:off x="3404883" y="507533"/>
            <a:ext cx="1943100" cy="1555750"/>
          </a:xfrm>
          <a:prstGeom prst="rect">
            <a:avLst/>
          </a:prstGeom>
          <a:noFill/>
          <a:ln w="9525">
            <a:noFill/>
            <a:miter lim="800000"/>
            <a:headEnd/>
            <a:tailEnd/>
          </a:ln>
        </p:spPr>
      </p:pic>
      <p:pic>
        <p:nvPicPr>
          <p:cNvPr id="73737" name="Picture 10"/>
          <p:cNvPicPr>
            <a:picLocks noChangeAspect="1" noChangeArrowheads="1"/>
          </p:cNvPicPr>
          <p:nvPr/>
        </p:nvPicPr>
        <p:blipFill>
          <a:blip r:embed="rId3" cstate="email"/>
          <a:srcRect/>
          <a:stretch>
            <a:fillRect/>
          </a:stretch>
        </p:blipFill>
        <p:spPr bwMode="auto">
          <a:xfrm>
            <a:off x="3773488" y="4522788"/>
            <a:ext cx="1573212" cy="1616075"/>
          </a:xfrm>
          <a:prstGeom prst="rect">
            <a:avLst/>
          </a:prstGeom>
          <a:noFill/>
          <a:ln w="9525">
            <a:noFill/>
            <a:miter lim="800000"/>
            <a:headEnd/>
            <a:tailEnd/>
          </a:ln>
        </p:spPr>
      </p:pic>
      <p:pic>
        <p:nvPicPr>
          <p:cNvPr id="967682" name="Picture 2" descr="http://www.iledcity.com/images/l/201104/13026736600.jpg"/>
          <p:cNvPicPr>
            <a:picLocks noChangeAspect="1" noChangeArrowheads="1"/>
          </p:cNvPicPr>
          <p:nvPr/>
        </p:nvPicPr>
        <p:blipFill rotWithShape="1">
          <a:blip r:embed="rId4">
            <a:extLst>
              <a:ext uri="{28A0092B-C50C-407E-A947-70E740481C1C}">
                <a14:useLocalDpi xmlns:a14="http://schemas.microsoft.com/office/drawing/2010/main" val="0"/>
              </a:ext>
            </a:extLst>
          </a:blip>
          <a:srcRect t="25152" b="26756"/>
          <a:stretch/>
        </p:blipFill>
        <p:spPr bwMode="auto">
          <a:xfrm>
            <a:off x="130104" y="562415"/>
            <a:ext cx="2686050" cy="12917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RQUEhQVFRUVFxcVFxgYGRoUGBQUFxgXFxcXFxQXHCYeGBkkHBgXHy8gIycpLCwsGB4xNTAqNSYrLCkBCQoKDgwOGg8PGiwkHCQpKSksKSwpKSwpKSwpKSksKSwsKSwsKSwsLCwpLCwsLCwsLCwpKSwsLCwsKSwpLCkpLP/AABEIAMIBAwMBIgACEQEDEQH/xAAcAAAABwEBAAAAAAAAAAAAAAAAAgMEBQYHAQj/xABKEAABAwEEBgYFBwoGAQUAAAABAAIRAwQSITEFBkFRYXETIoGRobEHMlLB0UJTYoKS0vAUIzNDVHJzk6KyFRYkwuHxRBc0g9Pi/8QAGQEAAwEBAQAAAAAAAAAAAAAAAAECAwQF/8QAIhEBAQACAQQCAwEAAAAAAAAAAAECERIDEyExQWEEIlEU/9oADAMBAAIRAxEAPwDbyU2daC7Bna4+qOXtHgO07E3fXLib/UbAIbPWfJIgxll6o7TmErmIIgQQG7MMp+GXNAdpNj1cSc3nEnlhj2YBGYAD2Yk7YnM9pXS4DmdmZn4Il3rY4mDhsGIz3oIepUJywE57TyHvXQzDcMOfaUYtwk/9Ll8nLvOHdhjzTDpbiO1G3JN0yMsz/aeCMXERl4pDQVh1TyK692I5+4pGs4lpyyO9KXThlx7kAZjsFHaR0TStTblWm1zZOJGIzxYcxz804tlqZSZfrODWjflPLMngs61h1/fVvMoyynJE5OcOJ2DgO9RlnMVSWoHXHV+jZ6t2z1OkHymnEsO6+MHclAOtlUwA9zrogMcSYG4A5DknlavtKirVXLsTDQPV2uJ3iMQublya60VNu2RdduOXftTWreEl5mYER3QjUS4/pReABE5HfBE4HnCVODYa4OBIhpxIdsB25b0tDZpQqPE3TdkOyi8QBOB2bMOSsWqOpte2OlmDB61R0luWIG0uxyHgobRtia8npHhsEkMxBJPszhsW86kUw2w0Q0ACHQPrOXRhGNznLj8m2gvR7ZrPBc3pqntPAIB+izIeKtAC4F1agSpVDcSYGHiYHikKrcKhOdw9gh2CLpJou/XpeFRq5bavUqfuO7eq5BCaAMWWh/CZ/aFzTT/9PaP4T/7HLuhG/wCno/wmf2hF0+Ysto/hP/sKfyJ6N9TGxYaH7n+4qaKidU//AGVn/hj3qUciienAJx7lUPSs7/QjjVZ5PKuSpHpXM2Wm2c6onhDXfFE9ll6OdTXXdH2fjT7fWeezNP61TYO4bfeUx1Xof6OzgnKk09+KkXvAy/HaouTown6q5rDTMU59o4fVcqrpQdQzlLf7grXp0l7qYkAdY8ciMO9VzSNmAu7es3PH5QPZks7U5a34ZdbyDVqHe93mVxL1sXOO8k+KCx5Ken20OtJxcWgTyJkRsGOXmlL0+r9o5DlvPh5Kjn0j0n1B61wXmxd9a9BYSb22MQMp2p7T9JllMS2rsMBrYE4e1jkuvbFaqFLDCeLjm6D8EZ0CI+lA2mSCqs70l2fCG1cY+S3AHbF7HFNrb6TbOxs02Pc8z60NGO8gk7Mglyg0tWkLUymwvrPDWjYcp2D6R4f9rPtPekqo90Wf82wHAkAvdzmQBwHeqzpvWKraX3qrp3DJrRua3YoZ1cG8A9gc0Ew4xeO4cVjc7fS5jr2s79fbXI/POwO5vLclf8+Wr54nsaP9qoNW2VAYw5QnDjW2NPcl+yvC5P19tcEdKcRubyiY4+C7S14thugVXkmAAACScgAAMSqNNoLgADeJDWi7JcScAAMSTgnWktLdGwUaRHSXSK9VpkYkyykdjbpDS4etBjqnr1Mcr8lbIslv1iZUqAWy0uc5uDgzrimBm0va0tNT6LQRvcMkxt+umjac9BZ7RWO+rUFNvdTxPgqJaa0CG4AYKOct8cIy5WrTa9e3F007NZqez9H0p+1Wc7whI0teK+MGgw7/AMnoYjdPRz+CqyVxVxg2s9bX21T1Ko24inSGHIU03drzbPnv6KX3FAISjUCcq64Wlxxqzzp0vuqXsHpQt1Noa20ODRkA1gA7A2FTZXQUcYTRrN6Zre0iagdwcxhnuAPipez+ni0D1qVJ3Y5vk5ZGHI19HENt/wDW9lRkPow7qkXXTi1zXCQRhkdvnhcNFa6We22asaT+s2i9z2uAa8dUz1Zy4gkLzNTfipjRukHMcHscWPbkRtG0EbQRgQcxIS1orXqPQ4/09H+HT/tCa6zuix2j+G7xEKp6telSg6yjpWubUpANe1gvANEAPAJm7kNsSN6R1g9Jtkq2atTZ0t54gS0AbNt7gkr4XTVgRY7P/CZ5KTaFn+ivSdY6dmosPSFzGMa4Bm0NAMGYzUwPSXYPniObH/dS2a0OVA9LNS7Qog7Xv2/RA8intt9KVnpvpgNcWv8Al5BokCS3Ext34Kp+lDWqz2kUG0Kl+7fLoDhE3Y9YDcU05ely1cqH8moB2Zp0w07CLjYE4dbHt2bg/qUd544fFZ5V9JtKlZ6dOm01C2m1pkGC4NE+tAzHHYqRpXXe21nEmo8NiAyWkDcfVxdxInOCEphv502mUk/rW9JVGuqNuEEBrpgzjLcCd8Ed6gNLn1f3vJrj7kw1MeW2YGo8Oc4vcTfvySWDPf1csYSum7TDSYOAqHKP1bhtjescpqje/LOJQRb53eSCwNYqTxhnk09zowC7TeNk4eIvnYUkHGOGXbe/7Sq2uWikGyjgI3/KLvei4k4YlJVLSxroe6MJMAuIA3gZKPtdo6zjTqO2XSCW4biPxMJTG5e1b0Vdpe64h1MubiIJumcjkmVlszatSkySL7mMxxIvECfGV1rHOEvM7ccyuVGm826IIMiNhn/hbY9PSLkvNi0TZ2xFJpja4l58THcAj6bs9JlEFtNrXSTIkYCJwBjGd2zvZ6Os9oeRdpVZOUg48QHYkcYWk6E1LBa19qaHEDBmYE5k8UcanbKLdfo0WuYxxrVwbph35qiZacfafjyZO14iAfoWtk2k88YiT2r0mylZ6HVa2m07miXfZElJVtOt2XW8XuAPYxt53eAr8RN8vOR1PtLyAKeAy4k54CfwE4pei+2P/Vu+w8/7VvbtPM21nHhTZHi+fckHado/N1H/AL7pHcSR4Jc5BpiB9FVpHrdXmI8ynVD0OWl2UnsH3lsrNZQ31KDR2x5NXDrS/ZTZ4n3pdyDTIXehq0DMOnkPKUk70SVRm4jsA962A6yVT8lncd0e0gdYq25vcd0b0u4emMv9GDh8s+BRHei9+yoP6fvLXrXb31DLg2csu3eg62znSpH6pHk5T3KNMiHomtJ9UtdyunycUWp6JLaP1bj9R/uBWsOe35sA8C4eZK5Ttbm+qSORjxGKfdGmPu9HFrEywNjHrFzJ5S1Nv8rWln6onkQcu1bk3T9UfKd3/eBPcQnVm1sc3A02kfRN0++SqnVhaYXQp16Lm1BTqNe3ewkOEQQREEEEgg4EEg4EqWdodj3UarWuFGq+65om9SeMX05OyOsxxzaROLXLaaWsbKnrvNLgBj/Mx8gn1GlZ6vzdSR8oh7uIlxJCrlKJNMvtOh7LdaW0WQQDm8HH6QcCVStZrE2k4XCQ10wJmCIkTuxGfFa5rbqqYH5I4NMfoz1ZBnBjzgNvVJ5blk+mNF2i9+co1RdMG812Hhgpxl2ZvaKpIbiYDY2ppcnb5Jy9mPHBFcMU8vYhsaeOaSfT4+CkRR2xgAgaTQcsiNw7lBrVqm+5Z27yHc8aj/ghp6vLHfuVPG6PekdEuik3l5lx96b6aq9R37sd7m/BTb4OKvC4lCEFyLWHo58E2ttZ1O6WgZzJknCJF0cwc9/bFWrSraoAuukHacIIxwBxStksRcRK9Ppfjb80rSda0OquxaBuLZEeOX/ClNB6p1rS4ijTc87XZNbzccB5qxavam9KWuqEMpzyLt90nDhPgVaNKa0usrehszGim0QC2MN8G4JP0sVrenx8Rhl1JPZtoj0S0mEflVW+849HTN1scXnrRxAHartZdXLLSaAyjSZhGAAP2vWPMlZnZtPNquioXB7zIv4g7BD9p57SpLo1jnvH2csrQBbLNQEB1NnBsT3NxURprWhjqZZRLpMC96sCcY28FVbqCyuSi2/iutauU0q1ZWmDWJQMXAlGqTKUqM7QOZA8ylxZB7Te+fIFINCUa1EIr+TN9pv9X3UboG+0P6vupMMRujTA35Oz2h3O+6gbM32x/V91F6NDo0ADZW+23x+6iOsX0m/aHvhdLEUtSBGrZ4zjsIPkSkXU04cEkUA3cxIvYnTgk3BAds+kywXTJEzmeAjlhkpmjptjQCKwB9m454HCDF36pCrTxJQDFcysNN6VtdG0i7WZZnj2iKjHj91waS09pCpukdQmDrUKwfvY4x3Pw54gc1MhihNK6wCm5zabHVHM9YjBrODnY8ufELSW1O9K3bbE6kQ14IcN+0EnvHEJoaZiJVvsVSrbBdNMFsTHrEHeHRI/GaT0pqs+i28R2bRzVT7OeTOxtIY3LJvkFH6Ycbpx9nZxJ38FLBsNjl5AKD00/q9o8ifepyhxEGd47v8AlBJl6C5uKgslOTvPgrvqjq+6u/LqshzyMmt48c+4qkWW0kYZea13V+iyy2SmHPPSVqfSloJAioWtbeg4m74E9vu7sxZ5XwvOg9HBtJpLQJAIG4fJHYPejad0CyvTcLovRgYCc6Lrg02gbAE8JXHlbMmckyjLbHqY6tVDHdRoAJJxgnDAbzH42vNJ6Nq2c3CGvw6ri66XtG2LpEjCcfNPNYtKVG2hzKcyHNhowmGDEDsTDSeka1qqNaGwZFyYYQ6C6IcetLeUhw3rquFzk3r055lxqOfbXDOlU7LjvJ8+CSOlWjNtUc6VTzDSndRpBLXCHNN1wmYPMZj8ZyESF52c1dOvG7R9PW6yba7BzkeYTlmtdkP/AJFL7QHmqdr3oBjHNrUmgX21C8Yx0jHB7ngYgywuN3LqE8DRhUcMoyPyQcRmMu1OdOXye23t1osv7TR+234pVms9l/aaP8xvxWGVKzvoxhk1g6rsQcAkg8794yGYR2Z/Rtv7NZ7L+0UP5jfinbNbbLsq2b+Y0+b153baHDEHZIw44+9KutlUSb78A07cjt8R3pdr7G3oka22fZXs3Y6kjDWyj+0UPt0vivP7NJVwYvZPDP0bDics254HuTix6VtVQhtMX3Yy1lCm9wje1tMnNHb+xtvH+baP7TR/mU/iuHXCh+02f7dIrFnM0iBLqVQQCTNmYIOOH6LcFF1NOWgXvzg6oaT1KWBMYRdzxOGeGO1Lt/Y23k652bbXs32qfuST9dLHtq2fsefc5YW7StpkjpDN8MyZ62MjBvBNTbqrjJe8zeOcYNGJgdqfbG26WjXOxbK1Nv1i4f2pm/XWxftDP6vgsSfWeRi5xwBx45eGK4Kjgc9sbD+9sR2oW2zv15sXz7exrz/tTerr7Y4wqk8mP+6sh6dx2nadnYMAn+ibA6q+4MbxDZMkhxcxkgDbLj2Byfag21CyaxMqtvUqdZ7ZiQwASMxL3BOm2+ocqDh++9jf7S4o1CxMotFOmLrG4NGe0kmduJOKPUqhoJJgDErLW74Mey0q9VzabOia98gYucRGbpIaMBjkcYG1c0r6PDQcwUnmrfBvNOBvQSOc4wd+G1KChXs1QVyRBaHdUh92neGAAMOnOJEnklX6wV3VKDnFs1CzBgIOD4LXGTtZlxXfh0tRhln5XnVrQws9BjML0S4jaTx8OxJa12Br6JcYF3bwJgqaa0DJQmtek20qDgY6wLceKwmPK6bb1GT2x4BOI2qs6bqYfW9wT3TtXC+2CGvLTxaSYOOeKgdJvBu/9J54yLlMX1cUEg4CUFhxPaY0Jod1prNp0us95yEzG08BxWpVtENpjogb7xdvvHyHC8Cxh2tgwSc4Wf6l2h1Cs57DBcwtkbiRIB2HBX+x6Wc4AXgfozdndwXbllfDGp/QNvZQDW9ce0QZB7Dl2Ky09N0T8sfjeqD/AIm05sLR4JdtZjht8/JZ5Xfmom56S2tdgY8mvSqNLw2LkgSR6r5+SQJGO/iqUypXoOFQXWXQYILXEki7Ia0yduOWOxWFjRm14BiM4MbkS0Nc4BrusBO52fMFaYdbjNIuG7tSq1vLKrqt9uZ6smHCcQcMDuO/tVks1obUaHtMtcJH437E20hoNz5uua3gaYj+kjyRtD6LdRa4OLTJmGyGjCDAIwyB71j1cscpvflrjLC1tsQq03MIBODmz7bZgHg4FzTwcsit1j6Go5mQGU+tjJYZ3xAPEFbK5xCo/pMsd406mwi4IAGGJLTG29JBOPWdjkssLq6XVCqVb2JGzHi04d4KIXd+H2m5HuXXH8bzGPeMeaJe90cx6p7sFuBr+M7JJ+q7Aj3IGcuBb9k3vgiT3Zdhx8CjM3k4SJ4HIz59iAXs9ndUdDcSQH/ZBntzwCfiu79GHOay8JY0w0gnBzyP0hyxOU4QMkLNbehdIiOs2NpHygeWcncIUjo+xF5vCm60UzE9CfzzBmRcxcAd5aRuKQOLXbvyWn0NGqHOeCajqRfTaQcIcC1pc7MDCAMcyogPdXaWvN57GyHEwSxsAtc7aAIgnKI3RabVQs7wBR0XbA8es55qPGA3NuBvfCgdJ1KVNhDWMZUdgQ1znlrdt49K9k8MSCBltkIYP28XO7skUA5cA37RlEnyA7zK6H/H3BURW/t43uxuDV2nTJw3AzymXmNp2I9Fme8ZTlGF047Cd+8FHfasgIMCPEEgcC7sTA7YB6sZgi8JBBEDZhAkx8FetQ9GEDpnAw2XMJzN6W0884bfd9cblRdHWJ9ao2mwXnOmB2FzjwGB7AtfsVkNKjSoySWNAMmcd3ADdsWXUupo4XlVrSekOmqljSblOdkh1QZk7wMhxngrN0BI9+5Rti1XuEfnXkDJoawDDfeDpU9LLGXdGWz3Q+sNQUzRFxzTAuPaYJzwu9Y74gZZ7FOavWGgwtqVsCx5LA1r7t8gZgtGUDPDAYppRBZEOuneCAcc5urpr083PJPee8rovW3NRnMPlbKut9MGA0kb8D3QSPFVbTWkHV3E4tacIGOeeJxE7hATerpKkMvP4SmNXTceqFjys9L9o/SGr7ajLgAaMgd2M478VQNL2Z1OoWOzbhw5q/W3TD3DcqRpu0fnDMmY3Im6qIJ5xQTs2jgfD4oJ8RtPaBwcQNys1ByhNDWfEqxU7MV15YXbPY7K5EQTgZCeU6zX+uA0+03DvABHgmfQoLO46Gy1QwSAZGwozLSQm8o9OpBWNhnYtxSgtxTKZP4HkurOxWz78qB2JO3t6WjVYMS5pw2OAjqmNhj35puCjsqEGQp1oMl0nozowCL113qkiMATgTODwcxETMSIJjeinL8bfNbe6rOYaeYB80ibNSPrUaJ502/BX3AxcWUnt5be3f3I7KDhiJ4wNhwPjC2k2ay5OZQkYEEAR2SgLDY/m6HgjufR6YsLIZxBmQMWnMDrDnjjuSlKw1ARda+RGTXSCDyw3LZm2CxD9VZ+5vwSgs1j9ij3N9zUd0tMitFC1ubDxXIjItqEZ7i3cmFXR7xN5r2jrZscInmOC28MsmxtLu//ACiOo2M506J+pP8AtS7n0emJfkRnJ2cZRi4dXbuyXG2XynMDDIYT4Z7YW2ilZBlToj/4z7mo4q0Bk2mOVN3wR3L/AAaYqLI4iMwJwBnLL1QewpWno114BrHkyIF0jDLM5HwWyutVMYC6CRIFwtkcLzRPYkzbXbDHKAju0aVXU/Vx1OsKj2wA287G9dxwbeiC4kXjdkCGicSBbalskz2xu3+Q7k2rWonAlI3lNuweOt5SD7Y7ekC5ELkpAVNc7ykXORC9AuVyE44pNxR1wsVzEtmlZVbTTJqdgVvq0Sqxpal1zyCvHE9oU0lxODTQV6DT9WtXy90AbPJW7/KxAyUrqxYA1oMKdc8fjJdXW63HPjiwmFyZvbtEFuxQ9ahC0rS1gBaSqJpOjBKW5njuJlsuqiCuSjPScrlyjaDhyMHJIFKNCy0opeQhANhcL1OgNeXC7A8kSUCc+SVhq3rDp19na0s2kyCXAZ/RI4qBdr9W9lnfV/8AsT7XSmSGgZk+9VWhZ2uJkmBm7IDlgZ8FeMmvITJ17r+yzvqffXP89V/ZZ31PvqDNiJaXNmBscIMThGw+CPXp9GbsYiCNpO9pjns96fHEbTg1xr4yGDAmJqTgDl18exNjrtX3N/r++ok2V0ACGxJxe2QTHKMgkzYnzBEdwGOWORS44jymf85V/o/1/fXDrhW+j/V99QgomSNomezNHNkcM4GE4uAPdKOOI3Wk6uWt1Sk1zjiT7v8AlTxcq5qq38xTVhu/j4rE3JkoORS/8bkRz0AYuSb3e5AlFJTAxXEUlHY2VpjCo9NkqSsmjC7YkLIzLj4K/ataKBbeK3mpN1nUDR1Me8YCJ2nAKma06udHWe0YgGATtgAT3rd2tgKg670Wgk7Suj8bXUz1WmMZA/R2KCmarMSgvS/z4tOLXdA6UaQGyrK0Tnisk0ZpW4Rir1o/Twc0Sdi4fyvx/wBt4ublxTOk6l2m47lm+lbSCSRBWj0rYCM1GaUsdCoCH02yflAAOH1hiufp24y46Rld3bL6tRRto0sG0+kwLb1yAYc12MXmnKYMHJT+nNCOokkG+zY4bODhs55Km6dsF4FwGBz4H2h71OXvy0l2c0NbqBMOLm75bP8AbKk6Wm6BwFVneB5rNq9ItOOfmN4RWvRwl9Kaq2uHZEHkZ8koGrM7A2XBbZqlqPTq2Rj+lqAuzumQInDHai9KSbtLaBuLjmYK7s9HzR+ueed34ImkdS2spud0pgQT1W5bdo2KOON9UbrG9cn3Q07ifMKrUarbpb1SJmH3m4ZQS3A8/grnrzZLwIZ1gHGCMZEgg4bCBmqM7RVT2T4/BRqTxVDWq2tF4Uxi71nYwQDsDtp29u9Nn26Tec1pdhj1pMZZOSp0TU9nz+CIdFVPZ8/gjeJg/SjjMtBBzEvjuDoRBpB0QQ0gYgR6pGV3cjf4VU3efwXf8IqbvP4JfqPIotxkm62TMnHGc/lI7dJv2R/UfMldGh6ns+DvglG6Dq+ye533UfqPLQ9W2gUKe4jtz93uUs4pnqtZmgUWVjdDgW5lpvOm6AYJmYyErRv/AE9s5cQXVSZGBe7IxspuBHhySmEs3StUEhMrTpeizB1VgO68Ce4YrQano+0a0Fzg03QS5zqjg0Zx6zi1vbO3PErJvShYbNTtH+lDQy43BhBbLrx6uMnAHICJHCdJ0pS2Vr65WduTnO/dafMwo6vr4PkUj9Z0eAB81TnFK0KcnKdgG87kcJD2uGj9Zn1HtDwADiQ3AhuZxdImPGFZbFabwvHCfVGcNO923uCq+gtF+1zcd52NHAfjYr7oHQnSkOebtMbsC7gNw49yXv0KdaF0XVrkmkwuAzOAAO6XQJWkaCsb6VKKl2dzcQBzjEpvo60tY0MYAxrcABsTi16WDGycldl9Jlh3Xtga0ncsy1p0iajicwnumtaw6Q0zy+KqL9Kh8wZXd+LMen+zXBGVKuJQR6gBJMBBdn+rFps1/wAXDY37t2KvVgspcxrqbyJE7wVjgrq06ua9Os7Qx4vMGW8DcuC9Tk5cptp1nt1el6zA8cDB5jPFCrrKPlNe3mJ8iVF6P17oVAJddMTju34Y+Cfv0hTqCQ5juRB8M1Fv2z435hCppVjsnDHYcO8FVnSNmDXG7ljxHYdym7Qxh2BMKllasM7auRR9K6LAO5hIxiSzHHCRPKVEW/Qz6TG1JY5jyQHMdeEtiQRm3MYEBaPW0YxwxcRzF4eBlVzSOql7BpGExkD3kAkcDKjHPS1Ss9pgzuV10BrtVpQG1C0AyMThOeQJ8Cq9X1SqjJpP44I1i0U6mfzlI1MD1bzm5T8ppEHDcdi6sOrj6pWNDpek+uBN4kZFwBiebzc8G5qK036TK1SlUYXyHQDiBIj2WgjucBhkoSqaMSKFRshuVam4tIEOwe0ukkTuG5RFttlOXXRWEtiDd9acJhrZbGeC25dP3NI1UfW09WaAGVXtAnAOI96au1gtHz9X7bvikKrHbkSlY3vMNaXHcMSuLOy3bWHB1gtPz9b+Y74oh09aPn638x3xTijqtan+pZqzv3abnR3BLs1Htx/8S0DnSePcs/ARx0xX+eq/bd8UQ6UrfO1Ptu+Km6Wo1s2WW0GQ4CaZGMbQeecpu/Uy2N9ag9v711n9zgls0YbdU+cf9t3xXPyl/tu+0fipF+q1cZtYOdaiPDpJSNTQtRonqHg2ox57mElOWE5Za7rzTiSO3b3q1UdZKoBAJEHZ0jOtAEuuuN7Z6zjlkq3ZLFUa4G4XAbIOPkVNWRtXACk1uJdJvnGZHVvOHDJdGHVxk81Ng1t0444OcTGIBLCJO2CxsGIxa3626uW61lxOOZJPE8cSe8lXL8jtR9Vwp4mSym1h6wg9dkOyw7+KbjU3K86MTOU9+ZU59fG+qcinUacnHAb1b6Gh6QfFO866YvuF3KR1WA4DE4mSYHq4hS1n1ZYImTGWAHj71L2XR7W7APFc16mz0Z2OzQAAMBwVnsVreGgMpnmTAKa03ZcEo7SzKfrOATxKpijTtLvltYOAk95lOTq9exq1HVDxJI7BkFUbR6SaNMGJeRuOA5wD7lA6T9KdV8hnVAMGMD3ySe8LUtVbNbLTRs1F0QHRAAzJWVC3kGQYKb2zSj6riXuvGTyTe+rmfH0ueEy3WF+0A8cQgoa8gp5nsaljgPxsStO7nOR25QIkEHmO/gY6xjRmDOI4Qd8pKqyTj+N/aUuQJ1LXuJwOB3TmOI/G1dp6WqtMh7u/3FENBJGknsJqy67WhmZDualLP6Rfbp9yp7mohaopaaLQ15s7syW81KUNN2d4npBjy+PArJQIOCUdVjBvHODuOUKLjA1/pafySOw4+C4WzkfAH3LHRaHjJzh2kJxS07XblVd3ylwDVX2QHY3uI8iknaMafkN7z8FnVPXO0t+XPMJzT1+rjMNPYpuFC9f4Kw/q/wCoe9c/y/TP6kn7J96pzfSLVGbG+KcU/SW4Z0+4pcKFwpasUcfzLuYbPkEnbtFUQAaVLpCXAED5Ag9aAJ/7VWHpQf8ANDvQqek5zs6LZ37R2p8aE2NHg52Q9rX4dzIlPaGiqN1s0Q15AJYJcWk5gwqi70ju+aHegPSZUAhtNoSuNoXZuhm7KMcyG+BdKH+GAfIYObj7gVRX+kmucmt8U3qa/wBoPsjsS7dNoYsI+gOwnzKUZSDduzYAO7BZnU13tBGDoJjYI7uPvKYVtYbQ7Oq/y8k+BbazVqtGb+8k+eCj62mqDM6jB2hZVUtT3es5x5kpKE+A202tr/QYIDi/hEjxy7FE2n0jH9XTjn+CqQF1VxkCfteudof8q6OH/KYuqueR0r3HMkSchM8JEHCNiZUjvGGSVfWJywHecoOMbvJXPBFalQNgDGJBGUgk58cseW5JdMSIJ/A80mGroKezLNcjhyRalWtStA8oI4plBIFiURzkuaCQq042LSwtkKj+aS6U70o4JMs8M1Chbx3ohxRnJWz0dp7EthwUCuGmQnkJGu/Yp2DJyIQlihCewQXITgs3rlxGyNyELqX6ILvRhGwbwhCWNNDo0bBGEIS4pbvxC5cCNgjC6lbiAalsE10NSi6jYJimjiijJQNMI2CXRLt3glQ1dDUbGiUIXUrcXW0SdiNgjdRhTT6lo5xUhZNFNkT+OxVJaERRsxOxPaVhKmKdmA2QlW0uCuYp2ixY+CCl/wAlO5BVxLaNaMkjaRDTzPuQQWnwXyj6gx/G9KVB+aH70dmOHJBBYVpEefepJowHIeSCCzyNx+aY2j1iuoKYZFK0MxzHiuoKidt4h5jh5BN1xBAG+K4ggkBkUoIII9ojq1ODcOEjGExKCCAC4uoIANXd6CCAVoJ7bh6nFsniZzXEEHCDR7kHIIJAtTbknzGie7yQQVQj5owH43J5Y29YcfccFxBbxIAYJUIIKgUJXEEEE//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000000"/>
              </a:solidFill>
              <a:latin typeface="Arial"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538" t="28853" r="7316" b="8852"/>
          <a:stretch/>
        </p:blipFill>
        <p:spPr>
          <a:xfrm>
            <a:off x="6062443" y="353319"/>
            <a:ext cx="1763964" cy="1709964"/>
          </a:xfrm>
          <a:prstGeom prst="rect">
            <a:avLst/>
          </a:prstGeom>
        </p:spPr>
      </p:pic>
      <p:sp>
        <p:nvSpPr>
          <p:cNvPr id="3" name="TextBox 2"/>
          <p:cNvSpPr txBox="1"/>
          <p:nvPr/>
        </p:nvSpPr>
        <p:spPr>
          <a:xfrm>
            <a:off x="0" y="6138863"/>
            <a:ext cx="833883" cy="215444"/>
          </a:xfrm>
          <a:prstGeom prst="rect">
            <a:avLst/>
          </a:prstGeom>
          <a:noFill/>
        </p:spPr>
        <p:txBody>
          <a:bodyPr wrap="none" rtlCol="0">
            <a:spAutoFit/>
          </a:bodyPr>
          <a:lstStyle/>
          <a:p>
            <a:r>
              <a:rPr lang="en-US" sz="800" b="1" dirty="0" smtClean="0"/>
              <a:t>JMP: 02/2014</a:t>
            </a:r>
            <a:endParaRPr lang="en-US" sz="800" b="1" dirty="0"/>
          </a:p>
        </p:txBody>
      </p:sp>
    </p:spTree>
    <p:extLst>
      <p:ext uri="{BB962C8B-B14F-4D97-AF65-F5344CB8AC3E}">
        <p14:creationId xmlns:p14="http://schemas.microsoft.com/office/powerpoint/2010/main" val="424712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09" name="Picture 1"/>
          <p:cNvPicPr>
            <a:picLocks noChangeAspect="1" noChangeArrowheads="1"/>
          </p:cNvPicPr>
          <p:nvPr/>
        </p:nvPicPr>
        <p:blipFill>
          <a:blip r:embed="rId2" cstate="email"/>
          <a:srcRect/>
          <a:stretch>
            <a:fillRect/>
          </a:stretch>
        </p:blipFill>
        <p:spPr bwMode="auto">
          <a:xfrm>
            <a:off x="4764025" y="1104663"/>
            <a:ext cx="3533047" cy="1261803"/>
          </a:xfrm>
          <a:prstGeom prst="rect">
            <a:avLst/>
          </a:prstGeom>
          <a:noFill/>
          <a:ln w="9525">
            <a:noFill/>
            <a:miter lim="800000"/>
            <a:headEnd/>
            <a:tailEnd/>
          </a:ln>
        </p:spPr>
      </p:pic>
      <p:pic>
        <p:nvPicPr>
          <p:cNvPr id="683010" name="Picture 2"/>
          <p:cNvPicPr>
            <a:picLocks noChangeAspect="1" noChangeArrowheads="1"/>
          </p:cNvPicPr>
          <p:nvPr/>
        </p:nvPicPr>
        <p:blipFill>
          <a:blip r:embed="rId3" cstate="email"/>
          <a:srcRect/>
          <a:stretch>
            <a:fillRect/>
          </a:stretch>
        </p:blipFill>
        <p:spPr bwMode="auto">
          <a:xfrm>
            <a:off x="4764025" y="4202662"/>
            <a:ext cx="2958349" cy="119055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Bulbs and </a:t>
            </a:r>
            <a:r>
              <a:rPr lang="en-US" sz="2000" dirty="0" err="1" smtClean="0"/>
              <a:t>Downlights</a:t>
            </a:r>
            <a:r>
              <a:rPr lang="en-US" sz="2000" dirty="0" smtClean="0"/>
              <a:t> (3-25W)</a:t>
            </a:r>
            <a:endParaRPr lang="en-US" dirty="0"/>
          </a:p>
        </p:txBody>
      </p:sp>
      <p:pic>
        <p:nvPicPr>
          <p:cNvPr id="741378" name="Picture 2"/>
          <p:cNvPicPr>
            <a:picLocks noChangeAspect="1" noChangeArrowheads="1"/>
          </p:cNvPicPr>
          <p:nvPr/>
        </p:nvPicPr>
        <p:blipFill>
          <a:blip r:embed="rId4" cstate="email"/>
          <a:srcRect/>
          <a:stretch>
            <a:fillRect/>
          </a:stretch>
        </p:blipFill>
        <p:spPr bwMode="auto">
          <a:xfrm>
            <a:off x="347663" y="1104663"/>
            <a:ext cx="2952017" cy="1188007"/>
          </a:xfrm>
          <a:prstGeom prst="rect">
            <a:avLst/>
          </a:prstGeom>
          <a:noFill/>
          <a:ln w="9525">
            <a:noFill/>
            <a:miter lim="800000"/>
            <a:headEnd/>
            <a:tailEnd/>
          </a:ln>
        </p:spPr>
      </p:pic>
      <p:pic>
        <p:nvPicPr>
          <p:cNvPr id="741379" name="Picture 3"/>
          <p:cNvPicPr>
            <a:picLocks noChangeAspect="1" noChangeArrowheads="1"/>
          </p:cNvPicPr>
          <p:nvPr/>
        </p:nvPicPr>
        <p:blipFill>
          <a:blip r:embed="rId5" cstate="email"/>
          <a:srcRect/>
          <a:stretch>
            <a:fillRect/>
          </a:stretch>
        </p:blipFill>
        <p:spPr bwMode="auto">
          <a:xfrm>
            <a:off x="347450" y="4202662"/>
            <a:ext cx="3530819" cy="1248997"/>
          </a:xfrm>
          <a:prstGeom prst="rect">
            <a:avLst/>
          </a:prstGeom>
          <a:noFill/>
          <a:ln w="9525">
            <a:noFill/>
            <a:miter lim="800000"/>
            <a:headEnd/>
            <a:tailEnd/>
          </a:ln>
        </p:spPr>
      </p:pic>
      <p:graphicFrame>
        <p:nvGraphicFramePr>
          <p:cNvPr id="17" name="Table 16"/>
          <p:cNvGraphicFramePr>
            <a:graphicFrameLocks noGrp="1"/>
          </p:cNvGraphicFramePr>
          <p:nvPr/>
        </p:nvGraphicFramePr>
        <p:xfrm>
          <a:off x="347663" y="2545685"/>
          <a:ext cx="4147528" cy="822960"/>
        </p:xfrm>
        <a:graphic>
          <a:graphicData uri="http://schemas.openxmlformats.org/drawingml/2006/table">
            <a:tbl>
              <a:tblPr firstRow="1" bandRow="1">
                <a:tableStyleId>{5940675A-B579-460E-94D1-54222C63F5DA}</a:tableStyleId>
              </a:tblPr>
              <a:tblGrid>
                <a:gridCol w="2073764"/>
                <a:gridCol w="2073764"/>
              </a:tblGrid>
              <a:tr h="22082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829">
                <a:tc>
                  <a:txBody>
                    <a:bodyPr/>
                    <a:lstStyle/>
                    <a:p>
                      <a:r>
                        <a:rPr lang="en-US" sz="1200" dirty="0" smtClean="0"/>
                        <a:t>Simple</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Not Isolated</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0829">
                <a:tc>
                  <a:txBody>
                    <a:bodyPr/>
                    <a:lstStyle/>
                    <a:p>
                      <a:r>
                        <a:rPr lang="en-US" sz="1200" dirty="0" smtClean="0"/>
                        <a:t>Good Efficiency</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High LED Current Ripple</a:t>
                      </a:r>
                      <a:endParaRPr lang="en-US" sz="12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nvGraphicFramePr>
        <p:xfrm>
          <a:off x="4610405" y="2545685"/>
          <a:ext cx="4147528" cy="1280160"/>
        </p:xfrm>
        <a:graphic>
          <a:graphicData uri="http://schemas.openxmlformats.org/drawingml/2006/table">
            <a:tbl>
              <a:tblPr firstRow="1" bandRow="1">
                <a:tableStyleId>{5940675A-B579-460E-94D1-54222C63F5DA}</a:tableStyleId>
              </a:tblPr>
              <a:tblGrid>
                <a:gridCol w="2073764"/>
                <a:gridCol w="2073764"/>
              </a:tblGrid>
              <a:tr h="19115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159">
                <a:tc>
                  <a:txBody>
                    <a:bodyPr/>
                    <a:lstStyle/>
                    <a:p>
                      <a:r>
                        <a:rPr lang="en-US" sz="1200" dirty="0" smtClean="0"/>
                        <a:t>Isolated</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Increased</a:t>
                      </a:r>
                      <a:r>
                        <a:rPr lang="en-US" sz="1200" baseline="0" dirty="0" smtClean="0"/>
                        <a:t> Complexity/Size</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1159">
                <a:tc>
                  <a:txBody>
                    <a:bodyPr/>
                    <a:lstStyle/>
                    <a:p>
                      <a:r>
                        <a:rPr lang="en-US" sz="1200" dirty="0" smtClean="0"/>
                        <a:t>High PFC</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LED</a:t>
                      </a:r>
                      <a:r>
                        <a:rPr lang="en-US" sz="1200" baseline="0" dirty="0" smtClean="0"/>
                        <a:t> Current Ripple (if PFC)</a:t>
                      </a:r>
                      <a:endParaRPr lang="en-US" sz="120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91159">
                <a:tc>
                  <a:txBody>
                    <a:bodyPr/>
                    <a:lstStyle/>
                    <a:p>
                      <a:r>
                        <a:rPr lang="en-US" sz="1200" dirty="0" smtClean="0"/>
                        <a:t>Good EMI (Valley </a:t>
                      </a:r>
                      <a:r>
                        <a:rPr lang="en-US" sz="1200" dirty="0" err="1" smtClean="0"/>
                        <a:t>Sw</a:t>
                      </a:r>
                      <a:r>
                        <a:rPr lang="en-US" sz="1200" dirty="0" smtClean="0"/>
                        <a:t>)</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nvGraphicFramePr>
        <p:xfrm>
          <a:off x="347450" y="5448010"/>
          <a:ext cx="4147528" cy="822960"/>
        </p:xfrm>
        <a:graphic>
          <a:graphicData uri="http://schemas.openxmlformats.org/drawingml/2006/table">
            <a:tbl>
              <a:tblPr firstRow="1" bandRow="1">
                <a:tableStyleId>{5940675A-B579-460E-94D1-54222C63F5DA}</a:tableStyleId>
              </a:tblPr>
              <a:tblGrid>
                <a:gridCol w="2073764"/>
                <a:gridCol w="2073764"/>
              </a:tblGrid>
              <a:tr h="22082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829">
                <a:tc>
                  <a:txBody>
                    <a:bodyPr/>
                    <a:lstStyle/>
                    <a:p>
                      <a:r>
                        <a:rPr lang="en-US" sz="1200" dirty="0" smtClean="0"/>
                        <a:t>Simple</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Not Isolated</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0829">
                <a:tc>
                  <a:txBody>
                    <a:bodyPr/>
                    <a:lstStyle/>
                    <a:p>
                      <a:r>
                        <a:rPr lang="en-US" sz="1200" dirty="0" smtClean="0"/>
                        <a:t>Good</a:t>
                      </a:r>
                      <a:r>
                        <a:rPr lang="en-US" sz="1200" baseline="0" dirty="0" smtClean="0"/>
                        <a:t> EMI, Efficiency</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dirty="0" smtClean="0"/>
                        <a:t>Non Dimming</a:t>
                      </a:r>
                      <a:endParaRPr lang="en-US" sz="12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6" name="Table 25"/>
          <p:cNvGraphicFramePr>
            <a:graphicFrameLocks noGrp="1"/>
          </p:cNvGraphicFramePr>
          <p:nvPr/>
        </p:nvGraphicFramePr>
        <p:xfrm>
          <a:off x="4610192" y="5448010"/>
          <a:ext cx="4147528" cy="1097280"/>
        </p:xfrm>
        <a:graphic>
          <a:graphicData uri="http://schemas.openxmlformats.org/drawingml/2006/table">
            <a:tbl>
              <a:tblPr firstRow="1" bandRow="1">
                <a:tableStyleId>{5940675A-B579-460E-94D1-54222C63F5DA}</a:tableStyleId>
              </a:tblPr>
              <a:tblGrid>
                <a:gridCol w="2073764"/>
                <a:gridCol w="2073764"/>
              </a:tblGrid>
              <a:tr h="19115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1159">
                <a:tc>
                  <a:txBody>
                    <a:bodyPr/>
                    <a:lstStyle/>
                    <a:p>
                      <a:r>
                        <a:rPr lang="en-US" sz="1200" dirty="0" smtClean="0"/>
                        <a:t>Simple</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200" dirty="0" smtClean="0"/>
                        <a:t>Not Isolated</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91159">
                <a:tc>
                  <a:txBody>
                    <a:bodyPr/>
                    <a:lstStyle/>
                    <a:p>
                      <a:r>
                        <a:rPr lang="en-US" sz="1200" dirty="0" smtClean="0"/>
                        <a:t>Great</a:t>
                      </a:r>
                      <a:r>
                        <a:rPr lang="en-US" sz="1200" baseline="0" dirty="0" smtClean="0"/>
                        <a:t> Efficiency</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2° volt)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91159">
                <a:tc>
                  <a:txBody>
                    <a:bodyPr/>
                    <a:lstStyle/>
                    <a:p>
                      <a:r>
                        <a:rPr lang="en-US" sz="1200" dirty="0" smtClean="0"/>
                        <a:t>Good PF</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5" name="TextBox 14"/>
          <p:cNvSpPr txBox="1"/>
          <p:nvPr/>
        </p:nvSpPr>
        <p:spPr>
          <a:xfrm>
            <a:off x="1928996" y="894270"/>
            <a:ext cx="748923" cy="369332"/>
          </a:xfrm>
          <a:prstGeom prst="rect">
            <a:avLst/>
          </a:prstGeom>
          <a:noFill/>
        </p:spPr>
        <p:txBody>
          <a:bodyPr wrap="none" rtlCol="0">
            <a:spAutoFit/>
          </a:bodyPr>
          <a:lstStyle/>
          <a:p>
            <a:pPr algn="r"/>
            <a:r>
              <a:rPr lang="en-US" sz="1800" u="sng" dirty="0" smtClean="0"/>
              <a:t>Buck</a:t>
            </a:r>
            <a:endParaRPr lang="en-US" sz="1800" u="sng" dirty="0"/>
          </a:p>
        </p:txBody>
      </p:sp>
      <p:sp>
        <p:nvSpPr>
          <p:cNvPr id="16" name="TextBox 15"/>
          <p:cNvSpPr txBox="1"/>
          <p:nvPr/>
        </p:nvSpPr>
        <p:spPr>
          <a:xfrm>
            <a:off x="1826001" y="3966670"/>
            <a:ext cx="877163" cy="369332"/>
          </a:xfrm>
          <a:prstGeom prst="rect">
            <a:avLst/>
          </a:prstGeom>
          <a:noFill/>
        </p:spPr>
        <p:txBody>
          <a:bodyPr wrap="none" rtlCol="0">
            <a:spAutoFit/>
          </a:bodyPr>
          <a:lstStyle/>
          <a:p>
            <a:pPr algn="r"/>
            <a:r>
              <a:rPr lang="en-US" sz="1800" u="sng" dirty="0" smtClean="0"/>
              <a:t>SEPIC</a:t>
            </a:r>
            <a:endParaRPr lang="en-US" sz="1800" u="sng" dirty="0"/>
          </a:p>
        </p:txBody>
      </p:sp>
      <p:sp>
        <p:nvSpPr>
          <p:cNvPr id="18" name="TextBox 17"/>
          <p:cNvSpPr txBox="1"/>
          <p:nvPr/>
        </p:nvSpPr>
        <p:spPr>
          <a:xfrm>
            <a:off x="6108200" y="3966670"/>
            <a:ext cx="838691" cy="369332"/>
          </a:xfrm>
          <a:prstGeom prst="rect">
            <a:avLst/>
          </a:prstGeom>
          <a:noFill/>
        </p:spPr>
        <p:txBody>
          <a:bodyPr wrap="none" rtlCol="0">
            <a:spAutoFit/>
          </a:bodyPr>
          <a:lstStyle/>
          <a:p>
            <a:pPr algn="r"/>
            <a:r>
              <a:rPr lang="en-US" sz="1800" u="sng" dirty="0" smtClean="0"/>
              <a:t>Boost</a:t>
            </a:r>
            <a:endParaRPr lang="en-US" sz="1800" u="sng" dirty="0"/>
          </a:p>
        </p:txBody>
      </p:sp>
      <p:sp>
        <p:nvSpPr>
          <p:cNvPr id="19" name="TextBox 18"/>
          <p:cNvSpPr txBox="1"/>
          <p:nvPr/>
        </p:nvSpPr>
        <p:spPr>
          <a:xfrm>
            <a:off x="6331689" y="894270"/>
            <a:ext cx="1043876" cy="369332"/>
          </a:xfrm>
          <a:prstGeom prst="rect">
            <a:avLst/>
          </a:prstGeom>
          <a:noFill/>
        </p:spPr>
        <p:txBody>
          <a:bodyPr wrap="none" rtlCol="0">
            <a:spAutoFit/>
          </a:bodyPr>
          <a:lstStyle/>
          <a:p>
            <a:pPr algn="r"/>
            <a:r>
              <a:rPr lang="en-US" sz="1800" u="sng" dirty="0" err="1" smtClean="0"/>
              <a:t>Flyback</a:t>
            </a:r>
            <a:endParaRPr lang="en-US" sz="1800" u="sng" dirty="0"/>
          </a:p>
        </p:txBody>
      </p:sp>
    </p:spTree>
    <p:extLst>
      <p:ext uri="{BB962C8B-B14F-4D97-AF65-F5344CB8AC3E}">
        <p14:creationId xmlns:p14="http://schemas.microsoft.com/office/powerpoint/2010/main" val="81153949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90"/>
          <p:cNvSpPr>
            <a:spLocks noGrp="1" noChangeArrowheads="1"/>
          </p:cNvSpPr>
          <p:nvPr>
            <p:ph type="title"/>
          </p:nvPr>
        </p:nvSpPr>
        <p:spPr/>
        <p:txBody>
          <a:bodyPr/>
          <a:lstStyle/>
          <a:p>
            <a:pPr eaLnBrk="1" hangingPunct="1"/>
            <a:r>
              <a:rPr lang="en-US" dirty="0" smtClean="0">
                <a:solidFill>
                  <a:schemeClr val="tx2"/>
                </a:solidFill>
              </a:rPr>
              <a:t>LM3405/A EVM Specifications</a:t>
            </a:r>
          </a:p>
        </p:txBody>
      </p:sp>
      <p:pic>
        <p:nvPicPr>
          <p:cNvPr id="26624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66244" name="Picture 2"/>
          <p:cNvPicPr>
            <a:picLocks noChangeAspect="1" noChangeArrowheads="1"/>
          </p:cNvPicPr>
          <p:nvPr/>
        </p:nvPicPr>
        <p:blipFill>
          <a:blip r:embed="rId5" cstate="email"/>
          <a:srcRect/>
          <a:stretch>
            <a:fillRect/>
          </a:stretch>
        </p:blipFill>
        <p:spPr bwMode="auto">
          <a:xfrm>
            <a:off x="347663" y="911225"/>
            <a:ext cx="8156575" cy="2689225"/>
          </a:xfrm>
          <a:prstGeom prst="rect">
            <a:avLst/>
          </a:prstGeom>
          <a:noFill/>
          <a:ln w="9525">
            <a:noFill/>
            <a:miter lim="800000"/>
            <a:headEnd/>
            <a:tailEnd/>
          </a:ln>
        </p:spPr>
      </p:pic>
      <p:pic>
        <p:nvPicPr>
          <p:cNvPr id="266245" name="Picture 4" descr="http://www.national.com/store-pics/boards/LM3405XEVAL.jpg"/>
          <p:cNvPicPr>
            <a:picLocks noChangeAspect="1" noChangeArrowheads="1"/>
          </p:cNvPicPr>
          <p:nvPr/>
        </p:nvPicPr>
        <p:blipFill>
          <a:blip r:embed="rId6" cstate="email"/>
          <a:srcRect/>
          <a:stretch>
            <a:fillRect/>
          </a:stretch>
        </p:blipFill>
        <p:spPr bwMode="auto">
          <a:xfrm>
            <a:off x="2149475" y="3641725"/>
            <a:ext cx="1997075" cy="1917700"/>
          </a:xfrm>
          <a:prstGeom prst="rect">
            <a:avLst/>
          </a:prstGeom>
          <a:noFill/>
          <a:ln w="9525">
            <a:noFill/>
            <a:miter lim="800000"/>
            <a:headEnd/>
            <a:tailEnd/>
          </a:ln>
        </p:spPr>
      </p:pic>
    </p:spTree>
    <p:extLst>
      <p:ext uri="{BB962C8B-B14F-4D97-AF65-F5344CB8AC3E}">
        <p14:creationId xmlns:p14="http://schemas.microsoft.com/office/powerpoint/2010/main" val="23231534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p:txBody>
          <a:bodyPr/>
          <a:lstStyle/>
          <a:p>
            <a:pPr eaLnBrk="1" hangingPunct="1"/>
            <a:r>
              <a:rPr lang="en-US" dirty="0" smtClean="0">
                <a:solidFill>
                  <a:schemeClr val="tx2"/>
                </a:solidFill>
              </a:rPr>
              <a:t>LM3407</a:t>
            </a:r>
            <a:br>
              <a:rPr lang="en-US" dirty="0" smtClean="0">
                <a:solidFill>
                  <a:schemeClr val="tx2"/>
                </a:solidFill>
              </a:rPr>
            </a:br>
            <a:r>
              <a:rPr lang="en-US" sz="2000" dirty="0" smtClean="0">
                <a:solidFill>
                  <a:schemeClr val="tx2"/>
                </a:solidFill>
              </a:rPr>
              <a:t>350mA Constant Current Floating Buck Reg. for Driving HB LEDs</a:t>
            </a:r>
          </a:p>
        </p:txBody>
      </p:sp>
      <p:graphicFrame>
        <p:nvGraphicFramePr>
          <p:cNvPr id="4" name="Table 3"/>
          <p:cNvGraphicFramePr>
            <a:graphicFrameLocks noGrp="1"/>
          </p:cNvGraphicFramePr>
          <p:nvPr/>
        </p:nvGraphicFramePr>
        <p:xfrm>
          <a:off x="342900" y="1016000"/>
          <a:ext cx="8505825" cy="412464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4.5 to 30V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Output Voltage Range: 0.1V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to 0.9V</a:t>
                      </a:r>
                      <a:r>
                        <a:rPr kumimoji="0" lang="en-US" sz="1000" b="0" i="0" u="none" strike="noStrike" cap="none" normalizeH="0" baseline="0" smtClean="0">
                          <a:ln>
                            <a:noFill/>
                          </a:ln>
                          <a:solidFill>
                            <a:schemeClr val="tx1"/>
                          </a:solidFill>
                          <a:effectLst/>
                          <a:latin typeface="Arial" charset="0"/>
                        </a:rPr>
                        <a:t>IN</a:t>
                      </a: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Switching Frequency: 300kHz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Optimization of Efficiency Versus Inductor Size</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Separate Enable and PWM Input Pins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External Source Can Control LED Brightness</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Disabling the Device Lowers I</a:t>
                      </a:r>
                      <a:r>
                        <a:rPr kumimoji="0" lang="en-US" sz="1000" b="0" i="0" u="none" strike="noStrike" cap="none" normalizeH="0" baseline="0" smtClean="0">
                          <a:ln>
                            <a:noFill/>
                          </a:ln>
                          <a:solidFill>
                            <a:schemeClr val="tx1"/>
                          </a:solidFill>
                          <a:effectLst/>
                          <a:latin typeface="Arial" charset="0"/>
                        </a:rPr>
                        <a:t>Q</a:t>
                      </a:r>
                      <a:r>
                        <a:rPr kumimoji="0" lang="en-US" sz="1400" b="0" i="0" u="none" strike="noStrike" cap="none" normalizeH="0" baseline="0" smtClean="0">
                          <a:ln>
                            <a:noFill/>
                          </a:ln>
                          <a:solidFill>
                            <a:schemeClr val="tx1"/>
                          </a:solidFill>
                          <a:effectLst/>
                          <a:latin typeface="Arial" charset="0"/>
                        </a:rPr>
                        <a:t> to &lt; 60</a:t>
                      </a:r>
                      <a:r>
                        <a:rPr kumimoji="0" lang="en-US" sz="1400" b="0" i="0" u="none" strike="noStrike" cap="none" normalizeH="0" baseline="0" smtClean="0">
                          <a:ln>
                            <a:noFill/>
                          </a:ln>
                          <a:solidFill>
                            <a:schemeClr val="tx1"/>
                          </a:solidFill>
                          <a:effectLst/>
                          <a:latin typeface="Symbol" pitchFamily="18" charset="2"/>
                        </a:rPr>
                        <a:t>m</a:t>
                      </a:r>
                      <a:r>
                        <a:rPr kumimoji="0" lang="en-US" sz="1400" b="0" i="0" u="none" strike="noStrike" cap="none" normalizeH="0" baseline="0" smtClean="0">
                          <a:ln>
                            <a:noFill/>
                          </a:ln>
                          <a:solidFill>
                            <a:schemeClr val="tx1"/>
                          </a:solidFill>
                          <a:effectLst/>
                          <a:latin typeface="Arial" charset="0"/>
                        </a:rPr>
                        <a:t>A</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Internally Compensated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and Reduces Component Count</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Thermal Shutdown and Open-Circuit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6831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68314" name="TextBox 11"/>
          <p:cNvSpPr txBox="1">
            <a:spLocks noChangeArrowheads="1"/>
          </p:cNvSpPr>
          <p:nvPr/>
        </p:nvSpPr>
        <p:spPr bwMode="auto">
          <a:xfrm>
            <a:off x="1752600" y="5453063"/>
            <a:ext cx="1577975"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LM3407EVAL/NOPB</a:t>
            </a:r>
          </a:p>
        </p:txBody>
      </p:sp>
      <p:pic>
        <p:nvPicPr>
          <p:cNvPr id="268315" name="Picture 2"/>
          <p:cNvPicPr>
            <a:picLocks noChangeAspect="1" noChangeArrowheads="1"/>
          </p:cNvPicPr>
          <p:nvPr/>
        </p:nvPicPr>
        <p:blipFill>
          <a:blip r:embed="rId4" cstate="email"/>
          <a:srcRect/>
          <a:stretch>
            <a:fillRect/>
          </a:stretch>
        </p:blipFill>
        <p:spPr bwMode="auto">
          <a:xfrm>
            <a:off x="4779963" y="3648075"/>
            <a:ext cx="3995737" cy="2584450"/>
          </a:xfrm>
          <a:prstGeom prst="rect">
            <a:avLst/>
          </a:prstGeom>
          <a:noFill/>
          <a:ln w="9525">
            <a:solidFill>
              <a:schemeClr val="tx1"/>
            </a:solidFill>
            <a:miter lim="800000"/>
            <a:headEnd/>
            <a:tailEnd/>
          </a:ln>
        </p:spPr>
      </p:pic>
      <p:pic>
        <p:nvPicPr>
          <p:cNvPr id="268316" name="Picture 10" descr="http://www.national.com/assets/en/other/PowerWise_banner.jpg"/>
          <p:cNvPicPr>
            <a:picLocks noChangeAspect="1" noChangeArrowheads="1"/>
          </p:cNvPicPr>
          <p:nvPr/>
        </p:nvPicPr>
        <p:blipFill>
          <a:blip r:embed="rId5" cstate="email"/>
          <a:srcRect/>
          <a:stretch>
            <a:fillRect/>
          </a:stretch>
        </p:blipFill>
        <p:spPr bwMode="auto">
          <a:xfrm>
            <a:off x="5600700" y="5897563"/>
            <a:ext cx="849313" cy="203200"/>
          </a:xfrm>
          <a:prstGeom prst="rect">
            <a:avLst/>
          </a:prstGeom>
          <a:noFill/>
          <a:ln w="9525">
            <a:noFill/>
            <a:miter lim="800000"/>
            <a:headEnd/>
            <a:tailEnd/>
          </a:ln>
        </p:spPr>
      </p:pic>
      <p:grpSp>
        <p:nvGrpSpPr>
          <p:cNvPr id="268317" name="Group 19"/>
          <p:cNvGrpSpPr>
            <a:grpSpLocks/>
          </p:cNvGrpSpPr>
          <p:nvPr/>
        </p:nvGrpSpPr>
        <p:grpSpPr bwMode="auto">
          <a:xfrm>
            <a:off x="347663" y="5521325"/>
            <a:ext cx="1447800" cy="449263"/>
            <a:chOff x="288" y="3365"/>
            <a:chExt cx="912" cy="283"/>
          </a:xfrm>
        </p:grpSpPr>
        <p:pic>
          <p:nvPicPr>
            <p:cNvPr id="268319"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6832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6832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68318"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40017952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90"/>
          <p:cNvSpPr>
            <a:spLocks noGrp="1" noChangeArrowheads="1"/>
          </p:cNvSpPr>
          <p:nvPr>
            <p:ph type="title"/>
          </p:nvPr>
        </p:nvSpPr>
        <p:spPr/>
        <p:txBody>
          <a:bodyPr/>
          <a:lstStyle/>
          <a:p>
            <a:pPr eaLnBrk="1" hangingPunct="1"/>
            <a:r>
              <a:rPr lang="en-US" dirty="0" smtClean="0">
                <a:solidFill>
                  <a:schemeClr val="tx2"/>
                </a:solidFill>
              </a:rPr>
              <a:t>LM3407 EVM Specifications</a:t>
            </a:r>
          </a:p>
        </p:txBody>
      </p:sp>
      <p:pic>
        <p:nvPicPr>
          <p:cNvPr id="269315"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69316" name="Picture 1"/>
          <p:cNvPicPr>
            <a:picLocks noChangeAspect="1" noChangeArrowheads="1"/>
          </p:cNvPicPr>
          <p:nvPr/>
        </p:nvPicPr>
        <p:blipFill>
          <a:blip r:embed="rId5" cstate="email"/>
          <a:srcRect/>
          <a:stretch>
            <a:fillRect/>
          </a:stretch>
        </p:blipFill>
        <p:spPr bwMode="auto">
          <a:xfrm>
            <a:off x="347663" y="990600"/>
            <a:ext cx="5584825" cy="3186113"/>
          </a:xfrm>
          <a:prstGeom prst="rect">
            <a:avLst/>
          </a:prstGeom>
          <a:noFill/>
          <a:ln w="9525">
            <a:noFill/>
            <a:miter lim="800000"/>
            <a:headEnd/>
            <a:tailEnd/>
          </a:ln>
        </p:spPr>
      </p:pic>
    </p:spTree>
    <p:extLst>
      <p:ext uri="{BB962C8B-B14F-4D97-AF65-F5344CB8AC3E}">
        <p14:creationId xmlns:p14="http://schemas.microsoft.com/office/powerpoint/2010/main" val="41302235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eaLnBrk="1" hangingPunct="1"/>
            <a:r>
              <a:rPr lang="en-US" dirty="0" smtClean="0">
                <a:solidFill>
                  <a:schemeClr val="tx2"/>
                </a:solidFill>
              </a:rPr>
              <a:t>LM3414/LM3414HV</a:t>
            </a:r>
            <a:br>
              <a:rPr lang="en-US" dirty="0" smtClean="0">
                <a:solidFill>
                  <a:schemeClr val="tx2"/>
                </a:solidFill>
              </a:rPr>
            </a:br>
            <a:r>
              <a:rPr lang="en-US" sz="2400" dirty="0" smtClean="0">
                <a:solidFill>
                  <a:schemeClr val="tx2"/>
                </a:solidFill>
              </a:rPr>
              <a:t>1A Floating Buck for Driving HB LEDs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49580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4.5 to 42V (LM3414)</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4.5 to 65V (LM3414HV)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LED current: 350-1000mA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1-3W HB LEDs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Switching Frequency: 250kHz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Optimization of Efficiency Versus Inductor Size, Reduced EMI</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and PWM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Up to 1/10 Switching Frequency (PWM)</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Internally Compensated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and Reduces Component Count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Thermal Shutdown and Open-Circuit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Light Output Designs (Troffers, Architectural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MR-16 Replacement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7138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71386" name="TextBox 11"/>
          <p:cNvSpPr txBox="1">
            <a:spLocks noChangeArrowheads="1"/>
          </p:cNvSpPr>
          <p:nvPr/>
        </p:nvSpPr>
        <p:spPr bwMode="auto">
          <a:xfrm>
            <a:off x="1752600" y="5453063"/>
            <a:ext cx="1993900" cy="43180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LM3414HVMREVAL/NOPB</a:t>
            </a:r>
          </a:p>
          <a:p>
            <a:pPr>
              <a:buFont typeface="Arial" charset="0"/>
              <a:buChar char="•"/>
            </a:pPr>
            <a:r>
              <a:rPr lang="en-US" sz="1100">
                <a:solidFill>
                  <a:srgbClr val="000000"/>
                </a:solidFill>
              </a:rPr>
              <a:t>LM3414HVSDEVAL/NOPB</a:t>
            </a:r>
          </a:p>
        </p:txBody>
      </p:sp>
      <p:pic>
        <p:nvPicPr>
          <p:cNvPr id="271387" name="Picture 32"/>
          <p:cNvPicPr>
            <a:picLocks noChangeAspect="1" noChangeArrowheads="1"/>
          </p:cNvPicPr>
          <p:nvPr/>
        </p:nvPicPr>
        <p:blipFill>
          <a:blip r:embed="rId4" cstate="email"/>
          <a:srcRect/>
          <a:stretch>
            <a:fillRect/>
          </a:stretch>
        </p:blipFill>
        <p:spPr bwMode="auto">
          <a:xfrm>
            <a:off x="4792663" y="4157663"/>
            <a:ext cx="3983037" cy="2035175"/>
          </a:xfrm>
          <a:prstGeom prst="rect">
            <a:avLst/>
          </a:prstGeom>
          <a:noFill/>
          <a:ln w="9525">
            <a:solidFill>
              <a:schemeClr val="tx1"/>
            </a:solidFill>
            <a:miter lim="800000"/>
            <a:headEnd/>
            <a:tailEnd/>
          </a:ln>
        </p:spPr>
      </p:pic>
      <p:pic>
        <p:nvPicPr>
          <p:cNvPr id="271388" name="Picture 10" descr="http://www.national.com/assets/en/other/PowerWise_banner.jpg"/>
          <p:cNvPicPr>
            <a:picLocks noChangeAspect="1" noChangeArrowheads="1"/>
          </p:cNvPicPr>
          <p:nvPr/>
        </p:nvPicPr>
        <p:blipFill>
          <a:blip r:embed="rId5" cstate="email"/>
          <a:srcRect/>
          <a:stretch>
            <a:fillRect/>
          </a:stretch>
        </p:blipFill>
        <p:spPr bwMode="auto">
          <a:xfrm>
            <a:off x="7856538" y="5908675"/>
            <a:ext cx="849312" cy="203200"/>
          </a:xfrm>
          <a:prstGeom prst="rect">
            <a:avLst/>
          </a:prstGeom>
          <a:noFill/>
          <a:ln w="9525">
            <a:noFill/>
            <a:miter lim="800000"/>
            <a:headEnd/>
            <a:tailEnd/>
          </a:ln>
        </p:spPr>
      </p:pic>
      <p:grpSp>
        <p:nvGrpSpPr>
          <p:cNvPr id="271389" name="Group 19"/>
          <p:cNvGrpSpPr>
            <a:grpSpLocks/>
          </p:cNvGrpSpPr>
          <p:nvPr/>
        </p:nvGrpSpPr>
        <p:grpSpPr bwMode="auto">
          <a:xfrm>
            <a:off x="347663" y="5521325"/>
            <a:ext cx="1447800" cy="449263"/>
            <a:chOff x="288" y="3365"/>
            <a:chExt cx="912" cy="283"/>
          </a:xfrm>
        </p:grpSpPr>
        <p:pic>
          <p:nvPicPr>
            <p:cNvPr id="271391"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7139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7139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7139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1558009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90"/>
          <p:cNvSpPr>
            <a:spLocks noGrp="1" noChangeArrowheads="1"/>
          </p:cNvSpPr>
          <p:nvPr>
            <p:ph type="title"/>
          </p:nvPr>
        </p:nvSpPr>
        <p:spPr/>
        <p:txBody>
          <a:bodyPr/>
          <a:lstStyle/>
          <a:p>
            <a:pPr eaLnBrk="1" hangingPunct="1"/>
            <a:r>
              <a:rPr lang="en-US" dirty="0" smtClean="0">
                <a:solidFill>
                  <a:schemeClr val="tx2"/>
                </a:solidFill>
              </a:rPr>
              <a:t>LM3414/HV EVM Specifications</a:t>
            </a:r>
          </a:p>
        </p:txBody>
      </p:sp>
      <p:pic>
        <p:nvPicPr>
          <p:cNvPr id="27238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72388" name="Picture 1"/>
          <p:cNvPicPr>
            <a:picLocks noChangeAspect="1" noChangeArrowheads="1"/>
          </p:cNvPicPr>
          <p:nvPr/>
        </p:nvPicPr>
        <p:blipFill>
          <a:blip r:embed="rId5" cstate="email"/>
          <a:srcRect/>
          <a:stretch>
            <a:fillRect/>
          </a:stretch>
        </p:blipFill>
        <p:spPr bwMode="auto">
          <a:xfrm>
            <a:off x="328613" y="968375"/>
            <a:ext cx="7226300" cy="2847975"/>
          </a:xfrm>
          <a:prstGeom prst="rect">
            <a:avLst/>
          </a:prstGeom>
          <a:noFill/>
          <a:ln w="9525">
            <a:noFill/>
            <a:miter lim="800000"/>
            <a:headEnd/>
            <a:tailEnd/>
          </a:ln>
        </p:spPr>
      </p:pic>
      <p:pic>
        <p:nvPicPr>
          <p:cNvPr id="272389" name="Picture 3" descr="http://www.national.com/store-pics/boards/LM3414HVMREVAL.jpg"/>
          <p:cNvPicPr>
            <a:picLocks noChangeAspect="1" noChangeArrowheads="1"/>
          </p:cNvPicPr>
          <p:nvPr/>
        </p:nvPicPr>
        <p:blipFill>
          <a:blip r:embed="rId6" cstate="email"/>
          <a:srcRect/>
          <a:stretch>
            <a:fillRect/>
          </a:stretch>
        </p:blipFill>
        <p:spPr bwMode="auto">
          <a:xfrm>
            <a:off x="2451100" y="3851275"/>
            <a:ext cx="1760538" cy="1133475"/>
          </a:xfrm>
          <a:prstGeom prst="rect">
            <a:avLst/>
          </a:prstGeom>
          <a:noFill/>
          <a:ln w="9525">
            <a:noFill/>
            <a:miter lim="800000"/>
            <a:headEnd/>
            <a:tailEnd/>
          </a:ln>
        </p:spPr>
      </p:pic>
      <p:pic>
        <p:nvPicPr>
          <p:cNvPr id="272390" name="Picture 5" descr="http://www.national.com/store-pics/boards/LM3414HVSDEVAL.jpg"/>
          <p:cNvPicPr>
            <a:picLocks noChangeAspect="1" noChangeArrowheads="1"/>
          </p:cNvPicPr>
          <p:nvPr/>
        </p:nvPicPr>
        <p:blipFill>
          <a:blip r:embed="rId7" cstate="email"/>
          <a:srcRect/>
          <a:stretch>
            <a:fillRect/>
          </a:stretch>
        </p:blipFill>
        <p:spPr bwMode="auto">
          <a:xfrm>
            <a:off x="4752975" y="3921125"/>
            <a:ext cx="1609725" cy="1028700"/>
          </a:xfrm>
          <a:prstGeom prst="rect">
            <a:avLst/>
          </a:prstGeom>
          <a:noFill/>
          <a:ln w="9525">
            <a:noFill/>
            <a:miter lim="800000"/>
            <a:headEnd/>
            <a:tailEnd/>
          </a:ln>
        </p:spPr>
      </p:pic>
      <p:sp>
        <p:nvSpPr>
          <p:cNvPr id="272391" name="TextBox 7"/>
          <p:cNvSpPr txBox="1">
            <a:spLocks noChangeArrowheads="1"/>
          </p:cNvSpPr>
          <p:nvPr/>
        </p:nvSpPr>
        <p:spPr bwMode="auto">
          <a:xfrm>
            <a:off x="2846388" y="4983163"/>
            <a:ext cx="936625" cy="338137"/>
          </a:xfrm>
          <a:prstGeom prst="rect">
            <a:avLst/>
          </a:prstGeom>
          <a:noFill/>
          <a:ln w="9525">
            <a:noFill/>
            <a:miter lim="800000"/>
            <a:headEnd/>
            <a:tailEnd/>
          </a:ln>
        </p:spPr>
        <p:txBody>
          <a:bodyPr wrap="none">
            <a:spAutoFit/>
          </a:bodyPr>
          <a:lstStyle/>
          <a:p>
            <a:r>
              <a:rPr lang="en-US" sz="1600"/>
              <a:t>PSOP-8</a:t>
            </a:r>
          </a:p>
        </p:txBody>
      </p:sp>
      <p:sp>
        <p:nvSpPr>
          <p:cNvPr id="272392" name="TextBox 8"/>
          <p:cNvSpPr txBox="1">
            <a:spLocks noChangeArrowheads="1"/>
          </p:cNvSpPr>
          <p:nvPr/>
        </p:nvSpPr>
        <p:spPr bwMode="auto">
          <a:xfrm>
            <a:off x="5159375" y="4987925"/>
            <a:ext cx="752475" cy="338138"/>
          </a:xfrm>
          <a:prstGeom prst="rect">
            <a:avLst/>
          </a:prstGeom>
          <a:noFill/>
          <a:ln w="9525">
            <a:noFill/>
            <a:miter lim="800000"/>
            <a:headEnd/>
            <a:tailEnd/>
          </a:ln>
        </p:spPr>
        <p:txBody>
          <a:bodyPr wrap="none">
            <a:spAutoFit/>
          </a:bodyPr>
          <a:lstStyle/>
          <a:p>
            <a:r>
              <a:rPr lang="en-US" sz="1600"/>
              <a:t>LLP-8</a:t>
            </a:r>
          </a:p>
        </p:txBody>
      </p:sp>
    </p:spTree>
    <p:extLst>
      <p:ext uri="{BB962C8B-B14F-4D97-AF65-F5344CB8AC3E}">
        <p14:creationId xmlns:p14="http://schemas.microsoft.com/office/powerpoint/2010/main" val="34606672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Box 6"/>
          <p:cNvSpPr txBox="1">
            <a:spLocks noChangeArrowheads="1"/>
          </p:cNvSpPr>
          <p:nvPr/>
        </p:nvSpPr>
        <p:spPr bwMode="auto">
          <a:xfrm>
            <a:off x="500247" y="3071813"/>
            <a:ext cx="8137164" cy="707886"/>
          </a:xfrm>
          <a:prstGeom prst="rect">
            <a:avLst/>
          </a:prstGeom>
          <a:noFill/>
          <a:ln w="9525">
            <a:noFill/>
            <a:miter lim="800000"/>
            <a:headEnd/>
            <a:tailEnd/>
          </a:ln>
        </p:spPr>
        <p:txBody>
          <a:bodyPr wrap="none">
            <a:spAutoFit/>
          </a:bodyPr>
          <a:lstStyle/>
          <a:p>
            <a:pPr algn="ctr"/>
            <a:r>
              <a:rPr lang="en-US" sz="4000" dirty="0">
                <a:solidFill>
                  <a:srgbClr val="FF0000"/>
                </a:solidFill>
              </a:rPr>
              <a:t>Buck </a:t>
            </a:r>
            <a:r>
              <a:rPr lang="en-US" sz="4000" dirty="0" smtClean="0">
                <a:solidFill>
                  <a:srgbClr val="FF0000"/>
                </a:solidFill>
              </a:rPr>
              <a:t>LED Driver Micro-Modules</a:t>
            </a:r>
            <a:endParaRPr lang="en-US" sz="4000" dirty="0">
              <a:solidFill>
                <a:srgbClr val="FF0000"/>
              </a:solidFill>
            </a:endParaRPr>
          </a:p>
        </p:txBody>
      </p:sp>
      <p:pic>
        <p:nvPicPr>
          <p:cNvPr id="3" name="Picture 27" descr="to-hi-curr-mod-exploded"/>
          <p:cNvPicPr>
            <a:picLocks noChangeAspect="1" noChangeArrowheads="1"/>
          </p:cNvPicPr>
          <p:nvPr/>
        </p:nvPicPr>
        <p:blipFill>
          <a:blip r:embed="rId2" cstate="print"/>
          <a:srcRect/>
          <a:stretch>
            <a:fillRect/>
          </a:stretch>
        </p:blipFill>
        <p:spPr bwMode="auto">
          <a:xfrm>
            <a:off x="1461195" y="3928265"/>
            <a:ext cx="2499054" cy="2154927"/>
          </a:xfrm>
          <a:prstGeom prst="rect">
            <a:avLst/>
          </a:prstGeom>
          <a:noFill/>
          <a:ln w="9525">
            <a:solidFill>
              <a:schemeClr val="tx1"/>
            </a:solidFill>
            <a:miter lim="800000"/>
            <a:headEnd/>
            <a:tailEnd/>
          </a:ln>
        </p:spPr>
      </p:pic>
      <p:pic>
        <p:nvPicPr>
          <p:cNvPr id="1198081" name="Picture 1"/>
          <p:cNvPicPr>
            <a:picLocks noChangeAspect="1" noChangeArrowheads="1"/>
          </p:cNvPicPr>
          <p:nvPr/>
        </p:nvPicPr>
        <p:blipFill>
          <a:blip r:embed="rId3" cstate="print"/>
          <a:srcRect/>
          <a:stretch>
            <a:fillRect/>
          </a:stretch>
        </p:blipFill>
        <p:spPr bwMode="auto">
          <a:xfrm>
            <a:off x="4226355" y="3889860"/>
            <a:ext cx="3302830" cy="2203666"/>
          </a:xfrm>
          <a:prstGeom prst="rect">
            <a:avLst/>
          </a:prstGeom>
          <a:noFill/>
          <a:ln w="9525">
            <a:noFill/>
            <a:miter lim="800000"/>
            <a:headEnd/>
            <a:tailEnd/>
          </a:ln>
        </p:spPr>
      </p:pic>
    </p:spTree>
    <p:extLst>
      <p:ext uri="{BB962C8B-B14F-4D97-AF65-F5344CB8AC3E}">
        <p14:creationId xmlns:p14="http://schemas.microsoft.com/office/powerpoint/2010/main" val="17237636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TPS92550/1</a:t>
            </a:r>
            <a:br>
              <a:rPr lang="en-US" dirty="0" smtClean="0"/>
            </a:br>
            <a:r>
              <a:rPr lang="en-US" sz="2400" dirty="0" smtClean="0"/>
              <a:t>450mA Constant Current Buck LED Driver Micro-Module</a:t>
            </a:r>
            <a:endParaRPr lang="en-US" sz="1400" dirty="0" smtClean="0"/>
          </a:p>
        </p:txBody>
      </p:sp>
      <p:graphicFrame>
        <p:nvGraphicFramePr>
          <p:cNvPr id="4" name="Table 3"/>
          <p:cNvGraphicFramePr>
            <a:graphicFrameLocks noGrp="1"/>
          </p:cNvGraphicFramePr>
          <p:nvPr/>
        </p:nvGraphicFramePr>
        <p:xfrm>
          <a:off x="342898" y="1016000"/>
          <a:ext cx="8665634" cy="4742477"/>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200" dirty="0" smtClean="0"/>
                        <a:t>Input</a:t>
                      </a:r>
                      <a:r>
                        <a:rPr lang="en-US" sz="1200" baseline="0" dirty="0" smtClean="0"/>
                        <a:t> voltage: </a:t>
                      </a:r>
                    </a:p>
                    <a:p>
                      <a:pPr marL="594360" lvl="1" indent="-137160">
                        <a:buFont typeface="Arial" pitchFamily="34" charset="0"/>
                        <a:buChar char="•"/>
                      </a:pPr>
                      <a:r>
                        <a:rPr lang="en-US" sz="1200" baseline="0" dirty="0" smtClean="0"/>
                        <a:t>TPS92550: 4.5 – 36V</a:t>
                      </a:r>
                    </a:p>
                    <a:p>
                      <a:pPr marL="594360" lvl="1" indent="-137160">
                        <a:buFont typeface="Arial" pitchFamily="34" charset="0"/>
                        <a:buChar char="•"/>
                      </a:pPr>
                      <a:r>
                        <a:rPr lang="en-US" sz="1200" baseline="0" dirty="0" smtClean="0"/>
                        <a:t>TPS92551: 4.5 – 60V</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Supports</a:t>
                      </a:r>
                    </a:p>
                    <a:p>
                      <a:pPr marL="594360" lvl="1" indent="-137160">
                        <a:buFont typeface="Arial" pitchFamily="34" charset="0"/>
                        <a:buChar char="•"/>
                      </a:pPr>
                      <a:r>
                        <a:rPr lang="en-US" sz="1200" dirty="0" smtClean="0"/>
                        <a:t>Up</a:t>
                      </a:r>
                      <a:r>
                        <a:rPr lang="en-US" sz="1200" baseline="0" dirty="0" smtClean="0"/>
                        <a:t> to 10 Series LEDs @ 14W</a:t>
                      </a:r>
                    </a:p>
                    <a:p>
                      <a:pPr marL="594360" lvl="1" indent="-137160">
                        <a:buFont typeface="Arial" pitchFamily="34" charset="0"/>
                        <a:buChar char="•"/>
                      </a:pPr>
                      <a:r>
                        <a:rPr lang="en-US" sz="1200" baseline="0" dirty="0" smtClean="0"/>
                        <a:t>Up to 16 Series LEDs @ 23W</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Switching</a:t>
                      </a:r>
                      <a:r>
                        <a:rPr lang="en-US" sz="1200" baseline="0" dirty="0" smtClean="0"/>
                        <a:t> Frequency:</a:t>
                      </a:r>
                    </a:p>
                    <a:p>
                      <a:pPr marL="594360" lvl="1" indent="-137160">
                        <a:buFont typeface="Arial" pitchFamily="34" charset="0"/>
                        <a:buChar char="•"/>
                      </a:pPr>
                      <a:r>
                        <a:rPr lang="en-US" sz="1200" baseline="0" dirty="0" smtClean="0"/>
                        <a:t>TPS92550: 400kHz</a:t>
                      </a:r>
                    </a:p>
                    <a:p>
                      <a:pPr marL="594360" lvl="1" indent="-137160">
                        <a:buFont typeface="Arial" pitchFamily="34" charset="0"/>
                        <a:buChar char="•"/>
                      </a:pPr>
                      <a:r>
                        <a:rPr lang="en-US" sz="1200" baseline="0" dirty="0" smtClean="0"/>
                        <a:t>TPS92551: 800kHz</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200" dirty="0" smtClean="0"/>
                        <a:t>Preset </a:t>
                      </a:r>
                      <a:r>
                        <a:rPr lang="en-US" sz="1200" dirty="0" err="1" smtClean="0"/>
                        <a:t>f</a:t>
                      </a:r>
                      <a:r>
                        <a:rPr lang="en-US" sz="1050" dirty="0" err="1" smtClean="0"/>
                        <a:t>SW</a:t>
                      </a:r>
                      <a:r>
                        <a:rPr lang="en-US" sz="1200" baseline="0" dirty="0" smtClean="0"/>
                        <a:t> </a:t>
                      </a:r>
                      <a:r>
                        <a:rPr lang="en-US" sz="1200" dirty="0" smtClean="0"/>
                        <a:t>to Optimize</a:t>
                      </a:r>
                      <a:r>
                        <a:rPr lang="en-US" sz="1200" baseline="0" dirty="0" smtClean="0"/>
                        <a:t> for Efficiency and Low EMI</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lvl="0" indent="-137160">
                        <a:buFont typeface="Arial" pitchFamily="34" charset="0"/>
                        <a:buChar char="•"/>
                      </a:pPr>
                      <a:r>
                        <a:rPr lang="en-US" sz="1200" dirty="0" smtClean="0"/>
                        <a:t>Integrated</a:t>
                      </a:r>
                      <a:r>
                        <a:rPr lang="en-US" sz="1200" baseline="0" dirty="0" smtClean="0"/>
                        <a:t> DC/DC Module</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Only One</a:t>
                      </a:r>
                      <a:r>
                        <a:rPr lang="en-US" sz="1200" baseline="0" dirty="0" smtClean="0"/>
                        <a:t> External Capacitor Required for 350mA Operation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LED</a:t>
                      </a:r>
                      <a:r>
                        <a:rPr lang="en-US" sz="1200" baseline="0" dirty="0" smtClean="0"/>
                        <a:t> Output Current: 300 – 450mA (350mA  factory default)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Single</a:t>
                      </a:r>
                      <a:r>
                        <a:rPr lang="en-US" sz="1200" baseline="0" dirty="0" smtClean="0"/>
                        <a:t> External Resistor for Fine LED Current Adjustment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Protection Features: </a:t>
                      </a:r>
                      <a:r>
                        <a:rPr lang="en-US" sz="1200" b="0" i="0" u="none" dirty="0" smtClean="0"/>
                        <a:t>LED Open and Short Circuit Protection;</a:t>
                      </a:r>
                      <a:r>
                        <a:rPr lang="en-US" sz="1200" b="0" i="0" u="none" baseline="0" dirty="0" smtClean="0"/>
                        <a:t> UVLO, IC Thermal Shutdown</a:t>
                      </a:r>
                      <a:endParaRPr lang="en-US" sz="1200" b="0" i="0" u="none"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Protects Against</a:t>
                      </a:r>
                      <a:r>
                        <a:rPr lang="en-US" sz="1200" baseline="0" dirty="0" smtClean="0"/>
                        <a:t> Fault and Abnormal Operating Conditions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baseline="0" dirty="0" smtClean="0"/>
                        <a:t>TO-PMOD 7 </a:t>
                      </a:r>
                      <a:r>
                        <a:rPr lang="en-US" sz="1200" dirty="0" smtClean="0"/>
                        <a:t>Package </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Street Lighting</a:t>
                      </a:r>
                    </a:p>
                    <a:p>
                      <a:pPr marL="137160" indent="-137160">
                        <a:buFont typeface="Arial" pitchFamily="34" charset="0"/>
                        <a:buChar char="•"/>
                      </a:pPr>
                      <a:r>
                        <a:rPr lang="en-US" sz="1200" dirty="0" smtClean="0"/>
                        <a:t>Architectural Lighting</a:t>
                      </a:r>
                    </a:p>
                    <a:p>
                      <a:pPr marL="137160" indent="-137160">
                        <a:buFont typeface="Arial" pitchFamily="34" charset="0"/>
                        <a:buChar char="•"/>
                      </a:pPr>
                      <a:r>
                        <a:rPr lang="en-US" sz="1200" dirty="0" smtClean="0"/>
                        <a:t>LED</a:t>
                      </a:r>
                      <a:r>
                        <a:rPr lang="en-US" sz="1200" baseline="0" dirty="0" smtClean="0"/>
                        <a:t> Lamps and </a:t>
                      </a:r>
                      <a:r>
                        <a:rPr lang="en-US" sz="1200" baseline="0" dirty="0" err="1" smtClean="0"/>
                        <a:t>Luminaires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672313"/>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604051"/>
            <a:ext cx="1208985" cy="430887"/>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TPS92550EVM</a:t>
            </a:r>
          </a:p>
          <a:p>
            <a:pPr>
              <a:buFont typeface="Arial" charset="0"/>
              <a:buChar char="•"/>
            </a:pPr>
            <a:r>
              <a:rPr lang="en-US" sz="1100" b="1" dirty="0" smtClean="0">
                <a:solidFill>
                  <a:srgbClr val="000000"/>
                </a:solidFill>
              </a:rPr>
              <a:t>TPS92551EVM</a:t>
            </a:r>
          </a:p>
        </p:txBody>
      </p:sp>
      <p:pic>
        <p:nvPicPr>
          <p:cNvPr id="1027" name="Picture 3"/>
          <p:cNvPicPr>
            <a:picLocks noChangeAspect="1" noChangeArrowheads="1"/>
          </p:cNvPicPr>
          <p:nvPr/>
        </p:nvPicPr>
        <p:blipFill>
          <a:blip r:embed="rId3" cstate="print"/>
          <a:srcRect/>
          <a:stretch>
            <a:fillRect/>
          </a:stretch>
        </p:blipFill>
        <p:spPr bwMode="auto">
          <a:xfrm>
            <a:off x="2370314" y="3612444"/>
            <a:ext cx="667876" cy="506942"/>
          </a:xfrm>
          <a:prstGeom prst="rect">
            <a:avLst/>
          </a:prstGeom>
          <a:noFill/>
          <a:ln w="9525">
            <a:noFill/>
            <a:miter lim="800000"/>
            <a:headEnd/>
            <a:tailEnd/>
          </a:ln>
        </p:spPr>
      </p:pic>
      <p:graphicFrame>
        <p:nvGraphicFramePr>
          <p:cNvPr id="14" name="Table 13"/>
          <p:cNvGraphicFramePr>
            <a:graphicFrameLocks noGrp="1"/>
          </p:cNvGraphicFramePr>
          <p:nvPr/>
        </p:nvGraphicFramePr>
        <p:xfrm>
          <a:off x="4973573" y="5243688"/>
          <a:ext cx="2537538" cy="1066800"/>
        </p:xfrm>
        <a:graphic>
          <a:graphicData uri="http://schemas.openxmlformats.org/drawingml/2006/table">
            <a:tbl>
              <a:tblPr firstRow="1" bandRow="1">
                <a:tableStyleId>{5C22544A-7EE6-4342-B048-85BDC9FD1C3A}</a:tableStyleId>
              </a:tblPr>
              <a:tblGrid>
                <a:gridCol w="845846"/>
                <a:gridCol w="845846"/>
                <a:gridCol w="845846"/>
              </a:tblGrid>
              <a:tr h="199813">
                <a:tc gridSpan="3">
                  <a:txBody>
                    <a:bodyPr/>
                    <a:lstStyle/>
                    <a:p>
                      <a:r>
                        <a:rPr lang="en-US" sz="800" b="1" dirty="0" smtClean="0"/>
                        <a:t>LED current</a:t>
                      </a:r>
                      <a:r>
                        <a:rPr lang="en-US" sz="800" b="1" baseline="0" dirty="0" smtClean="0"/>
                        <a:t> setting</a:t>
                      </a:r>
                      <a:endParaRPr lang="en-US" sz="800" b="1" dirty="0"/>
                    </a:p>
                  </a:txBody>
                  <a:tcPr>
                    <a:solidFill>
                      <a:schemeClr val="tx2"/>
                    </a:solidFill>
                  </a:tcPr>
                </a:tc>
                <a:tc hMerge="1">
                  <a:txBody>
                    <a:bodyPr/>
                    <a:lstStyle/>
                    <a:p>
                      <a:endParaRPr lang="en-US" sz="1200" dirty="0"/>
                    </a:p>
                  </a:txBody>
                  <a:tcPr/>
                </a:tc>
                <a:tc hMerge="1">
                  <a:txBody>
                    <a:bodyPr/>
                    <a:lstStyle/>
                    <a:p>
                      <a:endParaRPr lang="en-US" sz="1200" dirty="0"/>
                    </a:p>
                  </a:txBody>
                  <a:tcPr/>
                </a:tc>
              </a:tr>
              <a:tr h="199813">
                <a:tc>
                  <a:txBody>
                    <a:bodyPr/>
                    <a:lstStyle/>
                    <a:p>
                      <a:r>
                        <a:rPr lang="en-US" sz="800" b="1" dirty="0" smtClean="0"/>
                        <a:t>IADJ PIN</a:t>
                      </a:r>
                      <a:endParaRPr lang="en-US" sz="800" b="1" dirty="0"/>
                    </a:p>
                  </a:txBody>
                  <a:tcPr/>
                </a:tc>
                <a:tc>
                  <a:txBody>
                    <a:bodyPr/>
                    <a:lstStyle/>
                    <a:p>
                      <a:r>
                        <a:rPr lang="en-US" sz="800" b="1" dirty="0" smtClean="0"/>
                        <a:t>VREF</a:t>
                      </a:r>
                      <a:r>
                        <a:rPr lang="en-US" sz="800" b="1" baseline="0" dirty="0" smtClean="0"/>
                        <a:t> PIN</a:t>
                      </a:r>
                      <a:endParaRPr lang="en-US" sz="800" b="1" dirty="0"/>
                    </a:p>
                  </a:txBody>
                  <a:tcPr/>
                </a:tc>
                <a:tc>
                  <a:txBody>
                    <a:bodyPr/>
                    <a:lstStyle/>
                    <a:p>
                      <a:r>
                        <a:rPr lang="en-US" sz="800" b="1" dirty="0" smtClean="0"/>
                        <a:t>ILED</a:t>
                      </a:r>
                      <a:endParaRPr lang="en-US" sz="800" b="1" dirty="0"/>
                    </a:p>
                  </a:txBody>
                  <a:tcPr/>
                </a:tc>
              </a:tr>
              <a:tr h="199813">
                <a:tc>
                  <a:txBody>
                    <a:bodyPr/>
                    <a:lstStyle/>
                    <a:p>
                      <a:r>
                        <a:rPr lang="en-US" sz="800" dirty="0" smtClean="0"/>
                        <a:t>499</a:t>
                      </a:r>
                      <a:r>
                        <a:rPr lang="en-US" sz="800" baseline="0" dirty="0" smtClean="0"/>
                        <a:t> </a:t>
                      </a:r>
                      <a:r>
                        <a:rPr lang="el-GR" sz="800" dirty="0" smtClean="0">
                          <a:latin typeface="Times New Roman"/>
                          <a:cs typeface="Times New Roman"/>
                        </a:rPr>
                        <a:t>Ω</a:t>
                      </a:r>
                      <a:endParaRPr lang="en-US" sz="800" dirty="0"/>
                    </a:p>
                  </a:txBody>
                  <a:tcPr/>
                </a:tc>
                <a:tc>
                  <a:txBody>
                    <a:bodyPr/>
                    <a:lstStyle/>
                    <a:p>
                      <a:r>
                        <a:rPr lang="en-US" sz="800" dirty="0" smtClean="0"/>
                        <a:t>OPEN</a:t>
                      </a:r>
                      <a:endParaRPr lang="en-US" sz="800" dirty="0"/>
                    </a:p>
                  </a:txBody>
                  <a:tcPr/>
                </a:tc>
                <a:tc>
                  <a:txBody>
                    <a:bodyPr/>
                    <a:lstStyle/>
                    <a:p>
                      <a:r>
                        <a:rPr lang="en-US" sz="800" dirty="0" smtClean="0"/>
                        <a:t>300 </a:t>
                      </a:r>
                      <a:r>
                        <a:rPr lang="en-US" sz="800" dirty="0" err="1" smtClean="0"/>
                        <a:t>mA</a:t>
                      </a:r>
                      <a:endParaRPr lang="en-US" sz="800" dirty="0"/>
                    </a:p>
                  </a:txBody>
                  <a:tcPr/>
                </a:tc>
              </a:tr>
              <a:tr h="199813">
                <a:tc>
                  <a:txBody>
                    <a:bodyPr/>
                    <a:lstStyle/>
                    <a:p>
                      <a:r>
                        <a:rPr lang="en-US" sz="800" dirty="0" smtClean="0"/>
                        <a:t>GROUND</a:t>
                      </a:r>
                      <a:endParaRPr lang="en-US" sz="800" dirty="0"/>
                    </a:p>
                  </a:txBody>
                  <a:tcPr/>
                </a:tc>
                <a:tc>
                  <a:txBody>
                    <a:bodyPr/>
                    <a:lstStyle/>
                    <a:p>
                      <a:r>
                        <a:rPr lang="en-US" sz="800" dirty="0" smtClean="0"/>
                        <a:t>OPEN</a:t>
                      </a:r>
                      <a:endParaRPr lang="en-US" sz="800" dirty="0"/>
                    </a:p>
                  </a:txBody>
                  <a:tcPr/>
                </a:tc>
                <a:tc>
                  <a:txBody>
                    <a:bodyPr/>
                    <a:lstStyle/>
                    <a:p>
                      <a:r>
                        <a:rPr lang="en-US" sz="800" dirty="0" smtClean="0"/>
                        <a:t>350 </a:t>
                      </a:r>
                      <a:r>
                        <a:rPr lang="en-US" sz="800" dirty="0" err="1" smtClean="0"/>
                        <a:t>mA</a:t>
                      </a:r>
                      <a:endParaRPr lang="en-US" sz="800" dirty="0"/>
                    </a:p>
                  </a:txBody>
                  <a:tcPr/>
                </a:tc>
              </a:tr>
              <a:tr h="199813">
                <a:tc>
                  <a:txBody>
                    <a:bodyPr/>
                    <a:lstStyle/>
                    <a:p>
                      <a:r>
                        <a:rPr lang="en-US" sz="800" dirty="0" smtClean="0"/>
                        <a:t>GROUND</a:t>
                      </a:r>
                      <a:endParaRPr lang="en-US" sz="800" dirty="0"/>
                    </a:p>
                  </a:txBody>
                  <a:tcPr/>
                </a:tc>
                <a:tc>
                  <a:txBody>
                    <a:bodyPr/>
                    <a:lstStyle/>
                    <a:p>
                      <a:r>
                        <a:rPr lang="en-US" sz="800" dirty="0" smtClean="0"/>
                        <a:t>10.5k </a:t>
                      </a:r>
                      <a:r>
                        <a:rPr lang="el-GR" sz="800" dirty="0" smtClean="0">
                          <a:latin typeface="Times New Roman"/>
                          <a:cs typeface="Times New Roman"/>
                        </a:rPr>
                        <a:t>Ω</a:t>
                      </a:r>
                      <a:endParaRPr lang="en-US" sz="800" dirty="0"/>
                    </a:p>
                  </a:txBody>
                  <a:tcPr/>
                </a:tc>
                <a:tc>
                  <a:txBody>
                    <a:bodyPr/>
                    <a:lstStyle/>
                    <a:p>
                      <a:r>
                        <a:rPr lang="en-US" sz="800" dirty="0" smtClean="0"/>
                        <a:t>450 </a:t>
                      </a:r>
                      <a:r>
                        <a:rPr lang="en-US" sz="800" dirty="0" err="1" smtClean="0"/>
                        <a:t>mA</a:t>
                      </a:r>
                      <a:endParaRPr lang="en-US" sz="800" dirty="0"/>
                    </a:p>
                  </a:txBody>
                  <a:tcPr/>
                </a:tc>
              </a:tr>
            </a:tbl>
          </a:graphicData>
        </a:graphic>
      </p:graphicFrame>
      <p:pic>
        <p:nvPicPr>
          <p:cNvPr id="1034" name="Picture 10"/>
          <p:cNvPicPr>
            <a:picLocks noChangeAspect="1" noChangeArrowheads="1"/>
          </p:cNvPicPr>
          <p:nvPr/>
        </p:nvPicPr>
        <p:blipFill>
          <a:blip r:embed="rId4" cstate="print"/>
          <a:srcRect/>
          <a:stretch>
            <a:fillRect/>
          </a:stretch>
        </p:blipFill>
        <p:spPr bwMode="auto">
          <a:xfrm>
            <a:off x="4783016" y="3461749"/>
            <a:ext cx="3676283" cy="1708128"/>
          </a:xfrm>
          <a:prstGeom prst="rect">
            <a:avLst/>
          </a:prstGeom>
          <a:noFill/>
          <a:ln w="9525">
            <a:noFill/>
            <a:miter lim="800000"/>
            <a:headEnd/>
            <a:tailEnd/>
          </a:ln>
        </p:spPr>
      </p:pic>
      <p:cxnSp>
        <p:nvCxnSpPr>
          <p:cNvPr id="13" name="Straight Connector 12"/>
          <p:cNvCxnSpPr/>
          <p:nvPr/>
        </p:nvCxnSpPr>
        <p:spPr>
          <a:xfrm>
            <a:off x="8335690" y="2699305"/>
            <a:ext cx="384050" cy="0"/>
          </a:xfrm>
          <a:prstGeom prst="line">
            <a:avLst/>
          </a:prstGeom>
          <a:ln w="38100">
            <a:solidFill>
              <a:srgbClr val="4383D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874830" y="2737710"/>
            <a:ext cx="844910" cy="1152150"/>
          </a:xfrm>
          <a:prstGeom prst="line">
            <a:avLst/>
          </a:prstGeom>
          <a:ln w="38100">
            <a:solidFill>
              <a:srgbClr val="4383D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 name="Picture 55" descr="available_en">
            <a:hlinkClick r:id="rId5"/>
          </p:cNvPr>
          <p:cNvPicPr>
            <a:picLocks noChangeAspect="1" noChangeArrowheads="1"/>
          </p:cNvPicPr>
          <p:nvPr/>
        </p:nvPicPr>
        <p:blipFill>
          <a:blip r:embed="rId6"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22477481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90"/>
          <p:cNvSpPr>
            <a:spLocks noGrp="1" noChangeArrowheads="1"/>
          </p:cNvSpPr>
          <p:nvPr>
            <p:ph type="title"/>
          </p:nvPr>
        </p:nvSpPr>
        <p:spPr/>
        <p:txBody>
          <a:bodyPr/>
          <a:lstStyle/>
          <a:p>
            <a:pPr eaLnBrk="1" hangingPunct="1"/>
            <a:r>
              <a:rPr lang="en-US" dirty="0" smtClean="0">
                <a:solidFill>
                  <a:schemeClr val="tx2"/>
                </a:solidFill>
              </a:rPr>
              <a:t>TPS92550/1 EVM Specifications</a:t>
            </a:r>
          </a:p>
        </p:txBody>
      </p:sp>
      <p:pic>
        <p:nvPicPr>
          <p:cNvPr id="27750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223682" name="Picture 2" descr="http://www.ti.com/diagrams/med_tps92550evm_tps92550evm.jpg"/>
          <p:cNvPicPr>
            <a:picLocks noChangeAspect="1" noChangeArrowheads="1"/>
          </p:cNvPicPr>
          <p:nvPr/>
        </p:nvPicPr>
        <p:blipFill>
          <a:blip r:embed="rId5" cstate="print"/>
          <a:srcRect l="18432" r="21664"/>
          <a:stretch>
            <a:fillRect/>
          </a:stretch>
        </p:blipFill>
        <p:spPr bwMode="auto">
          <a:xfrm>
            <a:off x="3189420" y="3621025"/>
            <a:ext cx="1997060" cy="2143125"/>
          </a:xfrm>
          <a:prstGeom prst="rect">
            <a:avLst/>
          </a:prstGeom>
          <a:noFill/>
        </p:spPr>
      </p:pic>
      <p:pic>
        <p:nvPicPr>
          <p:cNvPr id="1223684" name="Picture 4"/>
          <p:cNvPicPr>
            <a:picLocks noChangeAspect="1" noChangeArrowheads="1"/>
          </p:cNvPicPr>
          <p:nvPr/>
        </p:nvPicPr>
        <p:blipFill>
          <a:blip r:embed="rId6" cstate="print"/>
          <a:srcRect/>
          <a:stretch>
            <a:fillRect/>
          </a:stretch>
        </p:blipFill>
        <p:spPr bwMode="auto">
          <a:xfrm>
            <a:off x="347663" y="894270"/>
            <a:ext cx="6528637" cy="2573529"/>
          </a:xfrm>
          <a:prstGeom prst="rect">
            <a:avLst/>
          </a:prstGeom>
          <a:noFill/>
          <a:ln w="9525">
            <a:noFill/>
            <a:miter lim="800000"/>
            <a:headEnd/>
            <a:tailEnd/>
          </a:ln>
          <a:effectLst/>
        </p:spPr>
      </p:pic>
    </p:spTree>
    <p:extLst>
      <p:ext uri="{BB962C8B-B14F-4D97-AF65-F5344CB8AC3E}">
        <p14:creationId xmlns:p14="http://schemas.microsoft.com/office/powerpoint/2010/main" val="4935906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extBox 6"/>
          <p:cNvSpPr txBox="1">
            <a:spLocks noChangeArrowheads="1"/>
          </p:cNvSpPr>
          <p:nvPr/>
        </p:nvSpPr>
        <p:spPr bwMode="auto">
          <a:xfrm>
            <a:off x="246063" y="3071813"/>
            <a:ext cx="8645525" cy="708025"/>
          </a:xfrm>
          <a:prstGeom prst="rect">
            <a:avLst/>
          </a:prstGeom>
          <a:noFill/>
          <a:ln w="9525">
            <a:noFill/>
            <a:miter lim="800000"/>
            <a:headEnd/>
            <a:tailEnd/>
          </a:ln>
        </p:spPr>
        <p:txBody>
          <a:bodyPr wrap="none">
            <a:spAutoFit/>
          </a:bodyPr>
          <a:lstStyle/>
          <a:p>
            <a:pPr algn="ctr"/>
            <a:r>
              <a:rPr lang="en-US" sz="4000">
                <a:solidFill>
                  <a:srgbClr val="FF0000"/>
                </a:solidFill>
              </a:rPr>
              <a:t>Boost Converters for LED Lighting</a:t>
            </a:r>
          </a:p>
        </p:txBody>
      </p:sp>
    </p:spTree>
    <p:extLst>
      <p:ext uri="{BB962C8B-B14F-4D97-AF65-F5344CB8AC3E}">
        <p14:creationId xmlns:p14="http://schemas.microsoft.com/office/powerpoint/2010/main" val="17646502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p:txBody>
          <a:bodyPr/>
          <a:lstStyle/>
          <a:p>
            <a:r>
              <a:rPr lang="en-US" smtClean="0"/>
              <a:t>DC/DC Boost Converters for LED Lighting</a:t>
            </a:r>
          </a:p>
        </p:txBody>
      </p:sp>
      <p:graphicFrame>
        <p:nvGraphicFramePr>
          <p:cNvPr id="13" name="Table 12"/>
          <p:cNvGraphicFramePr>
            <a:graphicFrameLocks noGrp="1"/>
          </p:cNvGraphicFramePr>
          <p:nvPr/>
        </p:nvGraphicFramePr>
        <p:xfrm>
          <a:off x="1046163" y="836613"/>
          <a:ext cx="6771700" cy="5442332"/>
        </p:xfrm>
        <a:graphic>
          <a:graphicData uri="http://schemas.openxmlformats.org/drawingml/2006/table">
            <a:tbl>
              <a:tblPr firstRow="1" bandRow="1">
                <a:tableStyleId>{5940675A-B579-460E-94D1-54222C63F5DA}</a:tableStyleId>
              </a:tblPr>
              <a:tblGrid>
                <a:gridCol w="677170"/>
                <a:gridCol w="677170"/>
                <a:gridCol w="677170"/>
                <a:gridCol w="677170"/>
                <a:gridCol w="677170"/>
                <a:gridCol w="677170"/>
                <a:gridCol w="677170"/>
                <a:gridCol w="677170"/>
                <a:gridCol w="677170"/>
                <a:gridCol w="677170"/>
              </a:tblGrid>
              <a:tr h="719770">
                <a:tc>
                  <a:txBody>
                    <a:bodyPr/>
                    <a:lstStyle/>
                    <a:p>
                      <a:pPr algn="r"/>
                      <a:r>
                        <a:rPr lang="en-US" dirty="0" smtClean="0"/>
                        <a:t>3A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2.5A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2A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1.5A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1A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0.5A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0A</a:t>
                      </a: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3942">
                <a:tc>
                  <a:txBody>
                    <a:bodyPr/>
                    <a:lstStyle/>
                    <a:p>
                      <a:pPr algn="r"/>
                      <a:endParaRPr lang="en-US"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10</a:t>
                      </a:r>
                      <a:endParaRPr lang="en-US" dirty="0"/>
                    </a:p>
                  </a:txBody>
                  <a:tcPr marR="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20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30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40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50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60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70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80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90</a:t>
                      </a:r>
                      <a:endParaRPr lang="en-US" dirty="0"/>
                    </a:p>
                  </a:txBody>
                  <a:tcPr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Rounded Rectangle 14"/>
          <p:cNvSpPr/>
          <p:nvPr/>
        </p:nvSpPr>
        <p:spPr>
          <a:xfrm>
            <a:off x="1884363" y="1376363"/>
            <a:ext cx="2489200" cy="166687"/>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TPS61500 </a:t>
            </a:r>
            <a:endParaRPr lang="en-US" dirty="0"/>
          </a:p>
        </p:txBody>
      </p:sp>
      <p:sp>
        <p:nvSpPr>
          <p:cNvPr id="16" name="Rounded Rectangle 15"/>
          <p:cNvSpPr/>
          <p:nvPr/>
        </p:nvSpPr>
        <p:spPr>
          <a:xfrm>
            <a:off x="1871663" y="2282825"/>
            <a:ext cx="1376362" cy="174625"/>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LM3410</a:t>
            </a:r>
            <a:endParaRPr lang="en-US" dirty="0"/>
          </a:p>
        </p:txBody>
      </p:sp>
      <p:sp>
        <p:nvSpPr>
          <p:cNvPr id="17" name="Rounded Rectangle 16"/>
          <p:cNvSpPr/>
          <p:nvPr/>
        </p:nvSpPr>
        <p:spPr>
          <a:xfrm>
            <a:off x="1905000" y="4111625"/>
            <a:ext cx="2489200" cy="1651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TPS61165</a:t>
            </a:r>
            <a:endParaRPr lang="en-US" dirty="0"/>
          </a:p>
        </p:txBody>
      </p:sp>
      <p:sp>
        <p:nvSpPr>
          <p:cNvPr id="18" name="Rounded Rectangle 17"/>
          <p:cNvSpPr/>
          <p:nvPr/>
        </p:nvSpPr>
        <p:spPr>
          <a:xfrm>
            <a:off x="1852613" y="4300538"/>
            <a:ext cx="1103312" cy="168275"/>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TPS61166</a:t>
            </a:r>
            <a:endParaRPr lang="en-US" dirty="0"/>
          </a:p>
        </p:txBody>
      </p:sp>
      <p:sp>
        <p:nvSpPr>
          <p:cNvPr id="275559" name="TextBox 18"/>
          <p:cNvSpPr txBox="1">
            <a:spLocks noChangeArrowheads="1"/>
          </p:cNvSpPr>
          <p:nvPr/>
        </p:nvSpPr>
        <p:spPr bwMode="auto">
          <a:xfrm rot="-5400000">
            <a:off x="-469900" y="3348038"/>
            <a:ext cx="2520950" cy="400050"/>
          </a:xfrm>
          <a:prstGeom prst="rect">
            <a:avLst/>
          </a:prstGeom>
          <a:noFill/>
          <a:ln w="9525">
            <a:noFill/>
            <a:miter lim="800000"/>
            <a:headEnd/>
            <a:tailEnd/>
          </a:ln>
        </p:spPr>
        <p:txBody>
          <a:bodyPr wrap="none">
            <a:spAutoFit/>
          </a:bodyPr>
          <a:lstStyle/>
          <a:p>
            <a:r>
              <a:rPr lang="en-US" sz="2000" b="0"/>
              <a:t>Peak Switch Current</a:t>
            </a:r>
          </a:p>
        </p:txBody>
      </p:sp>
      <p:sp>
        <p:nvSpPr>
          <p:cNvPr id="275560" name="TextBox 19"/>
          <p:cNvSpPr txBox="1">
            <a:spLocks noChangeArrowheads="1"/>
          </p:cNvSpPr>
          <p:nvPr/>
        </p:nvSpPr>
        <p:spPr bwMode="auto">
          <a:xfrm>
            <a:off x="3478213" y="6042025"/>
            <a:ext cx="2292350" cy="400050"/>
          </a:xfrm>
          <a:prstGeom prst="rect">
            <a:avLst/>
          </a:prstGeom>
          <a:noFill/>
          <a:ln w="9525">
            <a:noFill/>
            <a:miter lim="800000"/>
            <a:headEnd/>
            <a:tailEnd/>
          </a:ln>
        </p:spPr>
        <p:txBody>
          <a:bodyPr wrap="none">
            <a:spAutoFit/>
          </a:bodyPr>
          <a:lstStyle/>
          <a:p>
            <a:r>
              <a:rPr lang="en-US" sz="2000" b="0"/>
              <a:t>Output Voltage (V)</a:t>
            </a:r>
          </a:p>
        </p:txBody>
      </p:sp>
    </p:spTree>
    <p:extLst>
      <p:ext uri="{BB962C8B-B14F-4D97-AF65-F5344CB8AC3E}">
        <p14:creationId xmlns:p14="http://schemas.microsoft.com/office/powerpoint/2010/main" val="527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email"/>
          <a:srcRect/>
          <a:stretch>
            <a:fillRect/>
          </a:stretch>
        </p:blipFill>
        <p:spPr bwMode="auto">
          <a:xfrm>
            <a:off x="347450" y="4125852"/>
            <a:ext cx="3530819" cy="1248997"/>
          </a:xfrm>
          <a:prstGeom prst="rect">
            <a:avLst/>
          </a:prstGeom>
          <a:noFill/>
          <a:ln w="9525">
            <a:noFill/>
            <a:miter lim="800000"/>
            <a:headEnd/>
            <a:tailEnd/>
          </a:ln>
        </p:spPr>
      </p:pic>
      <p:pic>
        <p:nvPicPr>
          <p:cNvPr id="4" name="Picture 1"/>
          <p:cNvPicPr>
            <a:picLocks noChangeAspect="1" noChangeArrowheads="1"/>
          </p:cNvPicPr>
          <p:nvPr/>
        </p:nvPicPr>
        <p:blipFill>
          <a:blip r:embed="rId3" cstate="email"/>
          <a:srcRect/>
          <a:stretch>
            <a:fillRect/>
          </a:stretch>
        </p:blipFill>
        <p:spPr bwMode="auto">
          <a:xfrm>
            <a:off x="4572000" y="4120290"/>
            <a:ext cx="4147527" cy="1468046"/>
          </a:xfrm>
          <a:prstGeom prst="rect">
            <a:avLst/>
          </a:prstGeom>
          <a:noFill/>
          <a:ln w="9525">
            <a:noFill/>
            <a:miter lim="800000"/>
            <a:headEnd/>
            <a:tailEnd/>
          </a:ln>
        </p:spPr>
      </p:pic>
      <p:pic>
        <p:nvPicPr>
          <p:cNvPr id="3" name="Picture 1"/>
          <p:cNvPicPr>
            <a:picLocks noChangeAspect="1" noChangeArrowheads="1"/>
          </p:cNvPicPr>
          <p:nvPr/>
        </p:nvPicPr>
        <p:blipFill>
          <a:blip r:embed="rId4" cstate="email"/>
          <a:srcRect/>
          <a:stretch>
            <a:fillRect/>
          </a:stretch>
        </p:blipFill>
        <p:spPr bwMode="auto">
          <a:xfrm>
            <a:off x="4533595" y="971080"/>
            <a:ext cx="4578625" cy="1497795"/>
          </a:xfrm>
          <a:prstGeom prst="rect">
            <a:avLst/>
          </a:prstGeom>
          <a:noFill/>
          <a:ln w="9525">
            <a:noFill/>
            <a:miter lim="800000"/>
            <a:headEnd/>
            <a:tailEnd/>
          </a:ln>
        </p:spPr>
      </p:pic>
      <p:pic>
        <p:nvPicPr>
          <p:cNvPr id="683009" name="Picture 1"/>
          <p:cNvPicPr>
            <a:picLocks noChangeAspect="1" noChangeArrowheads="1"/>
          </p:cNvPicPr>
          <p:nvPr/>
        </p:nvPicPr>
        <p:blipFill>
          <a:blip r:embed="rId5" cstate="email"/>
          <a:srcRect/>
          <a:stretch>
            <a:fillRect/>
          </a:stretch>
        </p:blipFill>
        <p:spPr bwMode="auto">
          <a:xfrm>
            <a:off x="354391" y="1104663"/>
            <a:ext cx="3533047" cy="126180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Area Lights (20-100W)</a:t>
            </a:r>
            <a:endParaRPr lang="en-US" dirty="0"/>
          </a:p>
        </p:txBody>
      </p:sp>
      <p:sp>
        <p:nvSpPr>
          <p:cNvPr id="11" name="TextBox 10"/>
          <p:cNvSpPr txBox="1"/>
          <p:nvPr/>
        </p:nvSpPr>
        <p:spPr>
          <a:xfrm>
            <a:off x="6016495" y="832178"/>
            <a:ext cx="1935145" cy="369332"/>
          </a:xfrm>
          <a:prstGeom prst="rect">
            <a:avLst/>
          </a:prstGeom>
          <a:noFill/>
        </p:spPr>
        <p:txBody>
          <a:bodyPr wrap="none" rtlCol="0">
            <a:spAutoFit/>
          </a:bodyPr>
          <a:lstStyle/>
          <a:p>
            <a:pPr algn="r"/>
            <a:r>
              <a:rPr lang="en-US" sz="1800" u="sng" dirty="0" smtClean="0"/>
              <a:t>PFC Boost + FB</a:t>
            </a:r>
            <a:endParaRPr lang="en-US" sz="1800" u="sng" dirty="0"/>
          </a:p>
        </p:txBody>
      </p:sp>
      <p:sp>
        <p:nvSpPr>
          <p:cNvPr id="12" name="TextBox 11"/>
          <p:cNvSpPr txBox="1"/>
          <p:nvPr/>
        </p:nvSpPr>
        <p:spPr>
          <a:xfrm>
            <a:off x="5990444" y="3928265"/>
            <a:ext cx="2191626" cy="369332"/>
          </a:xfrm>
          <a:prstGeom prst="rect">
            <a:avLst/>
          </a:prstGeom>
          <a:noFill/>
        </p:spPr>
        <p:txBody>
          <a:bodyPr wrap="none" rtlCol="0">
            <a:spAutoFit/>
          </a:bodyPr>
          <a:lstStyle/>
          <a:p>
            <a:pPr algn="r"/>
            <a:r>
              <a:rPr lang="en-US" sz="1800" u="sng" dirty="0" smtClean="0"/>
              <a:t>PFC Boost + Buck</a:t>
            </a:r>
            <a:endParaRPr lang="en-US" sz="1800" u="sng" dirty="0"/>
          </a:p>
        </p:txBody>
      </p:sp>
      <p:sp>
        <p:nvSpPr>
          <p:cNvPr id="13" name="TextBox 12"/>
          <p:cNvSpPr txBox="1"/>
          <p:nvPr/>
        </p:nvSpPr>
        <p:spPr>
          <a:xfrm>
            <a:off x="1730030" y="832178"/>
            <a:ext cx="1043876" cy="369332"/>
          </a:xfrm>
          <a:prstGeom prst="rect">
            <a:avLst/>
          </a:prstGeom>
          <a:noFill/>
        </p:spPr>
        <p:txBody>
          <a:bodyPr wrap="none" rtlCol="0">
            <a:spAutoFit/>
          </a:bodyPr>
          <a:lstStyle/>
          <a:p>
            <a:pPr algn="r"/>
            <a:r>
              <a:rPr lang="en-US" sz="1800" u="sng" dirty="0" err="1" smtClean="0"/>
              <a:t>Flyback</a:t>
            </a:r>
            <a:endParaRPr lang="en-US" sz="1800" u="sng" dirty="0"/>
          </a:p>
        </p:txBody>
      </p:sp>
      <p:sp>
        <p:nvSpPr>
          <p:cNvPr id="17" name="TextBox 16"/>
          <p:cNvSpPr txBox="1"/>
          <p:nvPr/>
        </p:nvSpPr>
        <p:spPr>
          <a:xfrm>
            <a:off x="1768435" y="3946390"/>
            <a:ext cx="877163" cy="369332"/>
          </a:xfrm>
          <a:prstGeom prst="rect">
            <a:avLst/>
          </a:prstGeom>
          <a:noFill/>
        </p:spPr>
        <p:txBody>
          <a:bodyPr wrap="none" rtlCol="0">
            <a:spAutoFit/>
          </a:bodyPr>
          <a:lstStyle/>
          <a:p>
            <a:pPr algn="r"/>
            <a:r>
              <a:rPr lang="en-US" sz="1800" u="sng" dirty="0" smtClean="0"/>
              <a:t>SEPIC</a:t>
            </a:r>
            <a:endParaRPr lang="en-US" sz="1800" u="sng" dirty="0"/>
          </a:p>
        </p:txBody>
      </p:sp>
      <p:graphicFrame>
        <p:nvGraphicFramePr>
          <p:cNvPr id="20" name="Table 19"/>
          <p:cNvGraphicFramePr>
            <a:graphicFrameLocks noGrp="1"/>
          </p:cNvGraphicFramePr>
          <p:nvPr>
            <p:extLst>
              <p:ext uri="{D42A27DB-BD31-4B8C-83A1-F6EECF244321}">
                <p14:modId xmlns:p14="http://schemas.microsoft.com/office/powerpoint/2010/main" val="422328439"/>
              </p:ext>
            </p:extLst>
          </p:nvPr>
        </p:nvGraphicFramePr>
        <p:xfrm>
          <a:off x="347663" y="2507280"/>
          <a:ext cx="3417832" cy="1493520"/>
        </p:xfrm>
        <a:graphic>
          <a:graphicData uri="http://schemas.openxmlformats.org/drawingml/2006/table">
            <a:tbl>
              <a:tblPr firstRow="1" bandRow="1">
                <a:tableStyleId>{5940675A-B579-460E-94D1-54222C63F5DA}</a:tableStyleId>
              </a:tblPr>
              <a:tblGrid>
                <a:gridCol w="960126"/>
                <a:gridCol w="576075"/>
                <a:gridCol w="576075"/>
                <a:gridCol w="729481"/>
                <a:gridCol w="576075"/>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b="1" dirty="0" smtClean="0"/>
                        <a:t>PFC (&gt;0.9)</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r>
                        <a:rPr lang="en-US" sz="800" b="1" dirty="0" smtClean="0"/>
                        <a:t>TPS92310/11</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No</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LM3450</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Phase</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LM3447</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Phase</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TPS92210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UCC28810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bl>
          </a:graphicData>
        </a:graphic>
      </p:graphicFrame>
      <p:graphicFrame>
        <p:nvGraphicFramePr>
          <p:cNvPr id="21" name="Table 20"/>
          <p:cNvGraphicFramePr>
            <a:graphicFrameLocks noGrp="1"/>
          </p:cNvGraphicFramePr>
          <p:nvPr/>
        </p:nvGraphicFramePr>
        <p:xfrm>
          <a:off x="4687215" y="2507280"/>
          <a:ext cx="4206867" cy="1280160"/>
        </p:xfrm>
        <a:graphic>
          <a:graphicData uri="http://schemas.openxmlformats.org/drawingml/2006/table">
            <a:tbl>
              <a:tblPr firstRow="1" bandRow="1">
                <a:tableStyleId>{5940675A-B579-460E-94D1-54222C63F5DA}</a:tableStyleId>
              </a:tblPr>
              <a:tblGrid>
                <a:gridCol w="960126"/>
                <a:gridCol w="576075"/>
                <a:gridCol w="576075"/>
                <a:gridCol w="691289"/>
                <a:gridCol w="883315"/>
                <a:gridCol w="519987"/>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dirty="0" smtClean="0"/>
                        <a:t>Topology</a:t>
                      </a:r>
                      <a:endParaRPr lang="en-US" sz="800" dirty="0"/>
                    </a:p>
                  </a:txBody>
                  <a:tcPr anchor="ctr"/>
                </a:tc>
                <a:tc rowSpan="2">
                  <a:txBody>
                    <a:bodyPr/>
                    <a:lstStyle/>
                    <a:p>
                      <a:pPr algn="ctr"/>
                      <a:r>
                        <a:rPr lang="en-US" sz="800" b="1" dirty="0" smtClean="0"/>
                        <a:t>PFC (&gt;0.9)</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r>
                        <a:rPr lang="en-US" sz="800" b="1" dirty="0" smtClean="0"/>
                        <a:t>UCC28810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baseline="30000"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Boost/</a:t>
                      </a:r>
                      <a:r>
                        <a:rPr lang="en-US" sz="800" b="1" i="1" dirty="0" err="1" smtClean="0"/>
                        <a:t>Flyback</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LM3450</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Phase</a:t>
                      </a:r>
                      <a:endParaRPr lang="en-US" sz="800" b="1" i="1" dirty="0"/>
                    </a:p>
                  </a:txBody>
                  <a:tcPr/>
                </a:tc>
                <a:tc>
                  <a:txBody>
                    <a:bodyPr/>
                    <a:lstStyle/>
                    <a:p>
                      <a:pPr algn="ctr"/>
                      <a:r>
                        <a:rPr lang="en-US" sz="800" b="1" i="1" dirty="0" err="1" smtClean="0"/>
                        <a:t>Flyback</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LM3447</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Phase</a:t>
                      </a:r>
                      <a:endParaRPr lang="en-US" sz="800" b="1" i="1" dirty="0"/>
                    </a:p>
                  </a:txBody>
                  <a:tcPr/>
                </a:tc>
                <a:tc>
                  <a:txBody>
                    <a:bodyPr/>
                    <a:lstStyle/>
                    <a:p>
                      <a:pPr algn="ctr"/>
                      <a:r>
                        <a:rPr lang="en-US" sz="800" b="1" i="1" dirty="0" err="1" smtClean="0"/>
                        <a:t>Flyback</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TPS92210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err="1" smtClean="0"/>
                        <a:t>Flyback</a:t>
                      </a:r>
                      <a:endParaRPr lang="en-US" sz="800" b="1" i="1" dirty="0"/>
                    </a:p>
                  </a:txBody>
                  <a:tcPr/>
                </a:tc>
                <a:tc>
                  <a:txBody>
                    <a:bodyPr/>
                    <a:lstStyle/>
                    <a:p>
                      <a:pPr algn="ctr"/>
                      <a:r>
                        <a:rPr lang="en-US" sz="800" b="1" i="1" dirty="0" smtClean="0"/>
                        <a:t>Yes</a:t>
                      </a:r>
                      <a:endParaRPr lang="en-US" sz="800" b="1" i="1" dirty="0"/>
                    </a:p>
                  </a:txBody>
                  <a:tcPr/>
                </a:tc>
              </a:tr>
            </a:tbl>
          </a:graphicData>
        </a:graphic>
      </p:graphicFrame>
      <p:graphicFrame>
        <p:nvGraphicFramePr>
          <p:cNvPr id="15" name="Table 14"/>
          <p:cNvGraphicFramePr>
            <a:graphicFrameLocks noGrp="1"/>
          </p:cNvGraphicFramePr>
          <p:nvPr/>
        </p:nvGraphicFramePr>
        <p:xfrm>
          <a:off x="347663" y="5349250"/>
          <a:ext cx="3417832" cy="853440"/>
        </p:xfrm>
        <a:graphic>
          <a:graphicData uri="http://schemas.openxmlformats.org/drawingml/2006/table">
            <a:tbl>
              <a:tblPr firstRow="1" bandRow="1">
                <a:tableStyleId>{5940675A-B579-460E-94D1-54222C63F5DA}</a:tableStyleId>
              </a:tblPr>
              <a:tblGrid>
                <a:gridCol w="960126"/>
                <a:gridCol w="576075"/>
                <a:gridCol w="576075"/>
                <a:gridCol w="729481"/>
                <a:gridCol w="576075"/>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b="1" dirty="0" smtClean="0"/>
                        <a:t>PFC (&gt;0.9)</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r>
                        <a:rPr lang="en-US" sz="800" b="1" dirty="0" smtClean="0"/>
                        <a:t>TPS92210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TPS92010</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No</a:t>
                      </a:r>
                      <a:endParaRPr lang="en-US" sz="800" b="1" i="1"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0449889"/>
              </p:ext>
            </p:extLst>
          </p:nvPr>
        </p:nvGraphicFramePr>
        <p:xfrm>
          <a:off x="4687215" y="5374860"/>
          <a:ext cx="4206867" cy="853440"/>
        </p:xfrm>
        <a:graphic>
          <a:graphicData uri="http://schemas.openxmlformats.org/drawingml/2006/table">
            <a:tbl>
              <a:tblPr firstRow="1" bandRow="1">
                <a:tableStyleId>{5940675A-B579-460E-94D1-54222C63F5DA}</a:tableStyleId>
              </a:tblPr>
              <a:tblGrid>
                <a:gridCol w="960126"/>
                <a:gridCol w="576075"/>
                <a:gridCol w="576075"/>
                <a:gridCol w="691289"/>
                <a:gridCol w="883315"/>
                <a:gridCol w="519987"/>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dirty="0" smtClean="0"/>
                        <a:t>Topology</a:t>
                      </a:r>
                      <a:endParaRPr lang="en-US" sz="800" dirty="0"/>
                    </a:p>
                  </a:txBody>
                  <a:tcPr anchor="ctr"/>
                </a:tc>
                <a:tc rowSpan="2">
                  <a:txBody>
                    <a:bodyPr/>
                    <a:lstStyle/>
                    <a:p>
                      <a:pPr algn="ctr"/>
                      <a:r>
                        <a:rPr lang="en-US" sz="800" b="1" dirty="0" smtClean="0"/>
                        <a:t>PFC (&gt;0.9)</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r>
                        <a:rPr lang="en-US" sz="800" b="1" dirty="0" smtClean="0"/>
                        <a:t>UCC28810</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baseline="30000"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Boost</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LM3444</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Buck</a:t>
                      </a:r>
                      <a:endParaRPr lang="en-US" sz="800" b="1" i="1" dirty="0"/>
                    </a:p>
                  </a:txBody>
                  <a:tcPr/>
                </a:tc>
                <a:tc>
                  <a:txBody>
                    <a:bodyPr/>
                    <a:lstStyle/>
                    <a:p>
                      <a:pPr algn="ctr"/>
                      <a:r>
                        <a:rPr lang="en-US" sz="800" b="1" i="1" dirty="0" smtClean="0"/>
                        <a:t>Yes</a:t>
                      </a:r>
                      <a:endParaRPr lang="en-US" sz="800" b="1" i="1" dirty="0"/>
                    </a:p>
                  </a:txBody>
                  <a:tcPr/>
                </a:tc>
              </a:tr>
            </a:tbl>
          </a:graphicData>
        </a:graphic>
      </p:graphicFrame>
    </p:spTree>
    <p:extLst>
      <p:ext uri="{BB962C8B-B14F-4D97-AF65-F5344CB8AC3E}">
        <p14:creationId xmlns:p14="http://schemas.microsoft.com/office/powerpoint/2010/main" val="636582472"/>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itle 1"/>
          <p:cNvSpPr>
            <a:spLocks noGrp="1"/>
          </p:cNvSpPr>
          <p:nvPr>
            <p:ph type="title"/>
          </p:nvPr>
        </p:nvSpPr>
        <p:spPr/>
        <p:txBody>
          <a:bodyPr/>
          <a:lstStyle/>
          <a:p>
            <a:pPr eaLnBrk="1" hangingPunct="1"/>
            <a:r>
              <a:rPr lang="en-US" dirty="0" smtClean="0">
                <a:solidFill>
                  <a:schemeClr val="tx2"/>
                </a:solidFill>
              </a:rPr>
              <a:t>LM3410</a:t>
            </a:r>
            <a:br>
              <a:rPr lang="en-US" dirty="0" smtClean="0">
                <a:solidFill>
                  <a:schemeClr val="tx2"/>
                </a:solidFill>
              </a:rPr>
            </a:br>
            <a:r>
              <a:rPr lang="en-US" sz="2000" dirty="0" smtClean="0">
                <a:solidFill>
                  <a:schemeClr val="tx2"/>
                </a:solidFill>
              </a:rPr>
              <a:t>525kHz/1.6MHz Constant Current Boost/SEPIC LED Driver</a:t>
            </a:r>
          </a:p>
        </p:txBody>
      </p:sp>
      <p:graphicFrame>
        <p:nvGraphicFramePr>
          <p:cNvPr id="4" name="Table 3"/>
          <p:cNvGraphicFramePr>
            <a:graphicFrameLocks noGrp="1"/>
          </p:cNvGraphicFramePr>
          <p:nvPr/>
        </p:nvGraphicFramePr>
        <p:xfrm>
          <a:off x="342900" y="1016000"/>
          <a:ext cx="8505825" cy="4099560"/>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Operating Voltage Ranges:</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2.7V to 5.5V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a:t>
                      </a:r>
                      <a:r>
                        <a:rPr kumimoji="0" lang="en-US" sz="1400" b="0" i="0" u="none" strike="noStrike" cap="none" normalizeH="0" baseline="0" smtClean="0">
                          <a:ln>
                            <a:noFill/>
                          </a:ln>
                          <a:solidFill>
                            <a:schemeClr val="tx1"/>
                          </a:solidFill>
                          <a:effectLst/>
                          <a:latin typeface="Arial" charset="0"/>
                        </a:rPr>
                        <a:t>: 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to 24V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Battery Operated Equipment</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2.8A Peak Switch Current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to Drive High Current LEDs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Options</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525kHz (LM3410-Y)</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1.6MHz (LM3410-X)</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Efficiency</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Compact Design – Smaller Component Sizes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Input (200Hz – 1kHz)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Prevents Visible LED Flicker</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Current Limit and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7650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76506" name="Group 19"/>
          <p:cNvGrpSpPr>
            <a:grpSpLocks/>
          </p:cNvGrpSpPr>
          <p:nvPr/>
        </p:nvGrpSpPr>
        <p:grpSpPr bwMode="auto">
          <a:xfrm>
            <a:off x="347663" y="5521325"/>
            <a:ext cx="1447800" cy="449263"/>
            <a:chOff x="288" y="3365"/>
            <a:chExt cx="912" cy="283"/>
          </a:xfrm>
        </p:grpSpPr>
        <p:pic>
          <p:nvPicPr>
            <p:cNvPr id="276511"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765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765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32796" name="TextBox 11"/>
          <p:cNvSpPr txBox="1">
            <a:spLocks noChangeArrowheads="1"/>
          </p:cNvSpPr>
          <p:nvPr/>
        </p:nvSpPr>
        <p:spPr bwMode="auto">
          <a:xfrm>
            <a:off x="1752600" y="5440363"/>
            <a:ext cx="1982788" cy="739775"/>
          </a:xfrm>
          <a:prstGeom prst="rect">
            <a:avLst/>
          </a:prstGeom>
          <a:noFill/>
          <a:ln w="9525">
            <a:noFill/>
            <a:miter lim="800000"/>
            <a:headEnd/>
            <a:tailEnd/>
          </a:ln>
        </p:spPr>
        <p:txBody>
          <a:bodyPr wrap="none">
            <a:spAutoFit/>
          </a:bodyPr>
          <a:lstStyle/>
          <a:p>
            <a:pPr>
              <a:buFont typeface="Arial" pitchFamily="34" charset="0"/>
              <a:buChar char="•"/>
              <a:defRPr/>
            </a:pPr>
            <a:r>
              <a:rPr lang="en-US" sz="1050" dirty="0">
                <a:solidFill>
                  <a:srgbClr val="000000"/>
                </a:solidFill>
                <a:latin typeface="Arial" pitchFamily="34" charset="0"/>
              </a:rPr>
              <a:t>LM3410XBSTOVPEN/NOPB</a:t>
            </a:r>
          </a:p>
          <a:p>
            <a:pPr>
              <a:buFont typeface="Arial" pitchFamily="34" charset="0"/>
              <a:buChar char="•"/>
              <a:defRPr/>
            </a:pPr>
            <a:r>
              <a:rPr lang="en-US" sz="1050" dirty="0">
                <a:solidFill>
                  <a:srgbClr val="000000"/>
                </a:solidFill>
                <a:latin typeface="Arial" pitchFamily="34" charset="0"/>
              </a:rPr>
              <a:t>LM3410XMFLEDEV/NOPB</a:t>
            </a:r>
          </a:p>
          <a:p>
            <a:pPr>
              <a:buFont typeface="Arial" pitchFamily="34" charset="0"/>
              <a:buChar char="•"/>
              <a:defRPr/>
            </a:pPr>
            <a:r>
              <a:rPr lang="en-US" sz="1050" dirty="0">
                <a:solidFill>
                  <a:srgbClr val="000000"/>
                </a:solidFill>
                <a:latin typeface="Arial" pitchFamily="34" charset="0"/>
              </a:rPr>
              <a:t>LM3410XSDLEDEV</a:t>
            </a:r>
          </a:p>
          <a:p>
            <a:pPr>
              <a:buFont typeface="Arial" pitchFamily="34" charset="0"/>
              <a:buChar char="•"/>
              <a:defRPr/>
            </a:pPr>
            <a:r>
              <a:rPr lang="en-US" sz="1050" dirty="0">
                <a:solidFill>
                  <a:srgbClr val="000000"/>
                </a:solidFill>
                <a:latin typeface="Arial" pitchFamily="34" charset="0"/>
              </a:rPr>
              <a:t>LM3410XSDSEPEV/NOPB</a:t>
            </a:r>
          </a:p>
        </p:txBody>
      </p:sp>
      <p:pic>
        <p:nvPicPr>
          <p:cNvPr id="276508" name="Picture 2"/>
          <p:cNvPicPr>
            <a:picLocks noChangeAspect="1" noChangeArrowheads="1"/>
          </p:cNvPicPr>
          <p:nvPr/>
        </p:nvPicPr>
        <p:blipFill>
          <a:blip r:embed="rId5" cstate="email"/>
          <a:srcRect/>
          <a:stretch>
            <a:fillRect/>
          </a:stretch>
        </p:blipFill>
        <p:spPr bwMode="auto">
          <a:xfrm>
            <a:off x="4522788" y="4264025"/>
            <a:ext cx="4343400" cy="1962150"/>
          </a:xfrm>
          <a:prstGeom prst="rect">
            <a:avLst/>
          </a:prstGeom>
          <a:noFill/>
          <a:ln w="9525">
            <a:solidFill>
              <a:schemeClr val="tx1"/>
            </a:solidFill>
            <a:miter lim="800000"/>
            <a:headEnd/>
            <a:tailEnd/>
          </a:ln>
        </p:spPr>
      </p:pic>
      <p:pic>
        <p:nvPicPr>
          <p:cNvPr id="276509" name="Picture 10" descr="http://www.national.com/assets/en/other/PowerWise_banner.jpg"/>
          <p:cNvPicPr>
            <a:picLocks noChangeAspect="1" noChangeArrowheads="1"/>
          </p:cNvPicPr>
          <p:nvPr/>
        </p:nvPicPr>
        <p:blipFill>
          <a:blip r:embed="rId6" cstate="email"/>
          <a:srcRect/>
          <a:stretch>
            <a:fillRect/>
          </a:stretch>
        </p:blipFill>
        <p:spPr bwMode="auto">
          <a:xfrm>
            <a:off x="6892925" y="5946775"/>
            <a:ext cx="849313" cy="203200"/>
          </a:xfrm>
          <a:prstGeom prst="rect">
            <a:avLst/>
          </a:prstGeom>
          <a:noFill/>
          <a:ln w="9525">
            <a:noFill/>
            <a:miter lim="800000"/>
            <a:headEnd/>
            <a:tailEnd/>
          </a:ln>
        </p:spPr>
      </p:pic>
      <p:pic>
        <p:nvPicPr>
          <p:cNvPr id="27651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8427524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90"/>
          <p:cNvSpPr>
            <a:spLocks noGrp="1" noChangeArrowheads="1"/>
          </p:cNvSpPr>
          <p:nvPr>
            <p:ph type="title"/>
          </p:nvPr>
        </p:nvSpPr>
        <p:spPr/>
        <p:txBody>
          <a:bodyPr/>
          <a:lstStyle/>
          <a:p>
            <a:pPr eaLnBrk="1" hangingPunct="1"/>
            <a:r>
              <a:rPr lang="en-US" smtClean="0">
                <a:solidFill>
                  <a:schemeClr val="tx2"/>
                </a:solidFill>
              </a:rPr>
              <a:t>LM3410 EVM Specifications</a:t>
            </a:r>
          </a:p>
        </p:txBody>
      </p:sp>
      <p:pic>
        <p:nvPicPr>
          <p:cNvPr id="27750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77508" name="Picture 4" descr="http://www.national.com/store-pics/boards/LM3410XBSTOVPEV.jpg"/>
          <p:cNvPicPr>
            <a:picLocks noChangeAspect="1" noChangeArrowheads="1"/>
          </p:cNvPicPr>
          <p:nvPr/>
        </p:nvPicPr>
        <p:blipFill>
          <a:blip r:embed="rId5" cstate="email"/>
          <a:srcRect/>
          <a:stretch>
            <a:fillRect/>
          </a:stretch>
        </p:blipFill>
        <p:spPr bwMode="auto">
          <a:xfrm>
            <a:off x="6057900" y="1243013"/>
            <a:ext cx="2892425" cy="1431925"/>
          </a:xfrm>
          <a:prstGeom prst="rect">
            <a:avLst/>
          </a:prstGeom>
          <a:noFill/>
          <a:ln w="9525">
            <a:noFill/>
            <a:miter lim="800000"/>
            <a:headEnd/>
            <a:tailEnd/>
          </a:ln>
        </p:spPr>
      </p:pic>
      <p:pic>
        <p:nvPicPr>
          <p:cNvPr id="277509" name="Picture 2"/>
          <p:cNvPicPr>
            <a:picLocks noChangeAspect="1" noChangeArrowheads="1"/>
          </p:cNvPicPr>
          <p:nvPr/>
        </p:nvPicPr>
        <p:blipFill>
          <a:blip r:embed="rId6" cstate="email"/>
          <a:srcRect/>
          <a:stretch>
            <a:fillRect/>
          </a:stretch>
        </p:blipFill>
        <p:spPr bwMode="auto">
          <a:xfrm>
            <a:off x="347663" y="990600"/>
            <a:ext cx="5235575" cy="2987675"/>
          </a:xfrm>
          <a:prstGeom prst="rect">
            <a:avLst/>
          </a:prstGeom>
          <a:noFill/>
          <a:ln w="9525">
            <a:noFill/>
            <a:miter lim="800000"/>
            <a:headEnd/>
            <a:tailEnd/>
          </a:ln>
        </p:spPr>
      </p:pic>
    </p:spTree>
    <p:extLst>
      <p:ext uri="{BB962C8B-B14F-4D97-AF65-F5344CB8AC3E}">
        <p14:creationId xmlns:p14="http://schemas.microsoft.com/office/powerpoint/2010/main" val="14956253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p:txBody>
          <a:bodyPr/>
          <a:lstStyle/>
          <a:p>
            <a:pPr eaLnBrk="1" hangingPunct="1"/>
            <a:r>
              <a:rPr lang="en-US" smtClean="0"/>
              <a:t>TPS61165</a:t>
            </a:r>
            <a:br>
              <a:rPr lang="en-US" smtClean="0"/>
            </a:br>
            <a:r>
              <a:rPr lang="en-US" sz="2400" smtClean="0"/>
              <a:t>350mA, 90% Efficient, Boost HB LED Driver</a:t>
            </a:r>
            <a:endParaRPr lang="en-US" sz="1400" smtClean="0"/>
          </a:p>
        </p:txBody>
      </p:sp>
      <p:graphicFrame>
        <p:nvGraphicFramePr>
          <p:cNvPr id="4" name="Table 3"/>
          <p:cNvGraphicFramePr>
            <a:graphicFrameLocks noGrp="1"/>
          </p:cNvGraphicFramePr>
          <p:nvPr/>
        </p:nvGraphicFramePr>
        <p:xfrm>
          <a:off x="342900" y="1016000"/>
          <a:ext cx="8505825" cy="4267200"/>
        </p:xfrm>
        <a:graphic>
          <a:graphicData uri="http://schemas.openxmlformats.org/drawingml/2006/table">
            <a:tbl>
              <a:tblPr/>
              <a:tblGrid>
                <a:gridCol w="4252913"/>
                <a:gridCol w="4252912"/>
              </a:tblGrid>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482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Operating Voltage Ranges</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3-18V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a:t>
                      </a:r>
                      <a:r>
                        <a:rPr kumimoji="0" lang="en-US" sz="1400" b="0" i="0" u="none" strike="noStrike" cap="none" normalizeH="0" baseline="0" smtClean="0">
                          <a:ln>
                            <a:noFill/>
                          </a:ln>
                          <a:solidFill>
                            <a:schemeClr val="tx1"/>
                          </a:solidFill>
                          <a:effectLst/>
                          <a:latin typeface="Arial" charset="0"/>
                        </a:rPr>
                        <a:t>: 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to 38V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Battery,12V, or 15V Systems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1.2A Peak Switch Current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to Drive High Current LEDs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Fixed Switching Frequency: 1.2MHz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Optimized for Compact Designs</a:t>
                      </a:r>
                    </a:p>
                  </a:txBody>
                  <a:tcPr marT="0" horzOverflow="overflow">
                    <a:lnL>
                      <a:noFill/>
                    </a:lnL>
                    <a:lnR>
                      <a:noFill/>
                    </a:lnR>
                    <a:lnT>
                      <a:noFill/>
                    </a:lnT>
                    <a:lnB>
                      <a:noFill/>
                    </a:lnB>
                    <a:lnTlToBr>
                      <a:noFill/>
                    </a:lnTlToBr>
                    <a:lnBlToTr>
                      <a:noFill/>
                    </a:lnBlToTr>
                    <a:noFill/>
                  </a:tcPr>
                </a:tc>
              </a:tr>
              <a:tr h="63341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PWM Input (5kHz – 100kHz) Maps to Analog Dimming</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EasyScale</a:t>
                      </a:r>
                      <a:r>
                        <a:rPr kumimoji="0" lang="en-US" sz="1400" b="0" i="0" u="none" strike="noStrike" cap="none" normalizeH="0" baseline="30000" smtClean="0">
                          <a:ln>
                            <a:noFill/>
                          </a:ln>
                          <a:solidFill>
                            <a:schemeClr val="tx1"/>
                          </a:solidFill>
                          <a:effectLst/>
                          <a:latin typeface="Arial" charset="0"/>
                        </a:rPr>
                        <a:t>TM</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Signal Lowers Internal Feedback Voltage Reducing Light Output</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One-wire Interface for Digital Brightness Control</a:t>
                      </a:r>
                    </a:p>
                  </a:txBody>
                  <a:tcPr marT="0" horzOverflow="overflow">
                    <a:lnL>
                      <a:noFill/>
                    </a:lnL>
                    <a:lnR>
                      <a:noFill/>
                    </a:lnR>
                    <a:lnT>
                      <a:noFill/>
                    </a:lnT>
                    <a:lnB>
                      <a:noFill/>
                    </a:lnB>
                    <a:lnTlToBr>
                      <a:noFill/>
                    </a:lnTlToBr>
                    <a:lnBlToTr>
                      <a:noFill/>
                    </a:lnBlToTr>
                    <a:noFill/>
                  </a:tcPr>
                </a:tc>
              </a:tr>
              <a:tr h="3333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LED Open Detection, Current Limit and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7957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79576" name="Group 19"/>
          <p:cNvGrpSpPr>
            <a:grpSpLocks/>
          </p:cNvGrpSpPr>
          <p:nvPr/>
        </p:nvGrpSpPr>
        <p:grpSpPr bwMode="auto">
          <a:xfrm>
            <a:off x="347663" y="5521325"/>
            <a:ext cx="1447800" cy="449263"/>
            <a:chOff x="288" y="3365"/>
            <a:chExt cx="912" cy="283"/>
          </a:xfrm>
        </p:grpSpPr>
        <p:pic>
          <p:nvPicPr>
            <p:cNvPr id="279582"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79583"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79584"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32796" name="TextBox 11"/>
          <p:cNvSpPr txBox="1">
            <a:spLocks noChangeArrowheads="1"/>
          </p:cNvSpPr>
          <p:nvPr/>
        </p:nvSpPr>
        <p:spPr bwMode="auto">
          <a:xfrm>
            <a:off x="1752600" y="5440363"/>
            <a:ext cx="2908300" cy="415925"/>
          </a:xfrm>
          <a:prstGeom prst="rect">
            <a:avLst/>
          </a:prstGeom>
          <a:noFill/>
          <a:ln w="9525">
            <a:noFill/>
            <a:miter lim="800000"/>
            <a:headEnd/>
            <a:tailEnd/>
          </a:ln>
        </p:spPr>
        <p:txBody>
          <a:bodyPr wrap="none">
            <a:spAutoFit/>
          </a:bodyPr>
          <a:lstStyle/>
          <a:p>
            <a:pPr>
              <a:buFont typeface="Arial" pitchFamily="34" charset="0"/>
              <a:buChar char="•"/>
              <a:defRPr/>
            </a:pPr>
            <a:r>
              <a:rPr lang="en-US" sz="1050" dirty="0">
                <a:solidFill>
                  <a:srgbClr val="000000"/>
                </a:solidFill>
                <a:latin typeface="Arial" pitchFamily="34" charset="0"/>
              </a:rPr>
              <a:t>TPS61165EVM-283</a:t>
            </a:r>
          </a:p>
          <a:p>
            <a:pPr>
              <a:buFont typeface="Arial" pitchFamily="34" charset="0"/>
              <a:buChar char="•"/>
              <a:defRPr/>
            </a:pPr>
            <a:r>
              <a:rPr lang="en-US" sz="1050" dirty="0">
                <a:solidFill>
                  <a:srgbClr val="000000"/>
                </a:solidFill>
                <a:latin typeface="Arial" pitchFamily="34" charset="0"/>
              </a:rPr>
              <a:t>Design Tool: Analog Dimming using PWM</a:t>
            </a:r>
          </a:p>
        </p:txBody>
      </p:sp>
      <p:pic>
        <p:nvPicPr>
          <p:cNvPr id="279578" name="Picture 2"/>
          <p:cNvPicPr>
            <a:picLocks noChangeAspect="1" noChangeArrowheads="1"/>
          </p:cNvPicPr>
          <p:nvPr/>
        </p:nvPicPr>
        <p:blipFill>
          <a:blip r:embed="rId5" cstate="email"/>
          <a:srcRect/>
          <a:stretch>
            <a:fillRect/>
          </a:stretch>
        </p:blipFill>
        <p:spPr bwMode="auto">
          <a:xfrm>
            <a:off x="5057775" y="3779838"/>
            <a:ext cx="3721100" cy="2090737"/>
          </a:xfrm>
          <a:prstGeom prst="rect">
            <a:avLst/>
          </a:prstGeom>
          <a:noFill/>
          <a:ln w="9525">
            <a:solidFill>
              <a:schemeClr val="tx1"/>
            </a:solidFill>
            <a:miter lim="800000"/>
            <a:headEnd/>
            <a:tailEnd/>
          </a:ln>
        </p:spPr>
      </p:pic>
      <p:cxnSp>
        <p:nvCxnSpPr>
          <p:cNvPr id="16" name="Straight Arrow Connector 15"/>
          <p:cNvCxnSpPr/>
          <p:nvPr/>
        </p:nvCxnSpPr>
        <p:spPr>
          <a:xfrm rot="5400000" flipH="1" flipV="1">
            <a:off x="4840288" y="5486400"/>
            <a:ext cx="866775" cy="2317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81600" y="6035675"/>
            <a:ext cx="377825" cy="1095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9581" name="TextBox 19"/>
          <p:cNvSpPr txBox="1">
            <a:spLocks noChangeArrowheads="1"/>
          </p:cNvSpPr>
          <p:nvPr/>
        </p:nvSpPr>
        <p:spPr bwMode="auto">
          <a:xfrm>
            <a:off x="5583238" y="6010275"/>
            <a:ext cx="2217737" cy="339725"/>
          </a:xfrm>
          <a:prstGeom prst="rect">
            <a:avLst/>
          </a:prstGeom>
          <a:noFill/>
          <a:ln w="9525">
            <a:noFill/>
            <a:miter lim="800000"/>
            <a:headEnd/>
            <a:tailEnd/>
          </a:ln>
        </p:spPr>
        <p:txBody>
          <a:bodyPr wrap="none">
            <a:spAutoFit/>
          </a:bodyPr>
          <a:lstStyle/>
          <a:p>
            <a:r>
              <a:rPr lang="en-US" sz="1600"/>
              <a:t>PWM or EasyScale</a:t>
            </a:r>
            <a:r>
              <a:rPr lang="en-US" sz="1600" baseline="30000"/>
              <a:t>TM</a:t>
            </a:r>
          </a:p>
        </p:txBody>
      </p:sp>
    </p:spTree>
    <p:extLst>
      <p:ext uri="{BB962C8B-B14F-4D97-AF65-F5344CB8AC3E}">
        <p14:creationId xmlns:p14="http://schemas.microsoft.com/office/powerpoint/2010/main" val="35867021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90"/>
          <p:cNvSpPr>
            <a:spLocks noGrp="1" noChangeArrowheads="1"/>
          </p:cNvSpPr>
          <p:nvPr>
            <p:ph type="title"/>
          </p:nvPr>
        </p:nvSpPr>
        <p:spPr/>
        <p:txBody>
          <a:bodyPr/>
          <a:lstStyle/>
          <a:p>
            <a:pPr eaLnBrk="1" hangingPunct="1"/>
            <a:r>
              <a:rPr lang="en-US" smtClean="0"/>
              <a:t>TPS61165 EVM Specifications</a:t>
            </a:r>
          </a:p>
        </p:txBody>
      </p:sp>
      <p:pic>
        <p:nvPicPr>
          <p:cNvPr id="28057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80580" name="Picture 2"/>
          <p:cNvPicPr>
            <a:picLocks noChangeAspect="1" noChangeArrowheads="1"/>
          </p:cNvPicPr>
          <p:nvPr/>
        </p:nvPicPr>
        <p:blipFill>
          <a:blip r:embed="rId5" cstate="email"/>
          <a:srcRect/>
          <a:stretch>
            <a:fillRect/>
          </a:stretch>
        </p:blipFill>
        <p:spPr bwMode="auto">
          <a:xfrm>
            <a:off x="347663" y="979488"/>
            <a:ext cx="5218112" cy="2976562"/>
          </a:xfrm>
          <a:prstGeom prst="rect">
            <a:avLst/>
          </a:prstGeom>
          <a:noFill/>
          <a:ln w="9525">
            <a:noFill/>
            <a:miter lim="800000"/>
            <a:headEnd/>
            <a:tailEnd/>
          </a:ln>
        </p:spPr>
      </p:pic>
    </p:spTree>
    <p:extLst>
      <p:ext uri="{BB962C8B-B14F-4D97-AF65-F5344CB8AC3E}">
        <p14:creationId xmlns:p14="http://schemas.microsoft.com/office/powerpoint/2010/main" val="421338631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p:txBody>
          <a:bodyPr/>
          <a:lstStyle/>
          <a:p>
            <a:pPr eaLnBrk="1" hangingPunct="1"/>
            <a:r>
              <a:rPr lang="en-US" smtClean="0"/>
              <a:t>TPS61500</a:t>
            </a:r>
            <a:br>
              <a:rPr lang="en-US" smtClean="0"/>
            </a:br>
            <a:r>
              <a:rPr lang="en-US" sz="2400" smtClean="0"/>
              <a:t>3A, Boost High Brightness LED Driver</a:t>
            </a:r>
            <a:endParaRPr lang="en-US" sz="1400" smtClean="0"/>
          </a:p>
        </p:txBody>
      </p:sp>
      <p:graphicFrame>
        <p:nvGraphicFramePr>
          <p:cNvPr id="4" name="Table 3"/>
          <p:cNvGraphicFramePr>
            <a:graphicFrameLocks noGrp="1"/>
          </p:cNvGraphicFramePr>
          <p:nvPr/>
        </p:nvGraphicFramePr>
        <p:xfrm>
          <a:off x="342900" y="1016000"/>
          <a:ext cx="8505825" cy="4214813"/>
        </p:xfrm>
        <a:graphic>
          <a:graphicData uri="http://schemas.openxmlformats.org/drawingml/2006/table">
            <a:tbl>
              <a:tblPr/>
              <a:tblGrid>
                <a:gridCol w="4252913"/>
                <a:gridCol w="4252912"/>
              </a:tblGrid>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482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Operating Voltage Ranges:</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2.9-18V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a:t>
                      </a:r>
                      <a:r>
                        <a:rPr kumimoji="0" lang="en-US" sz="1400" b="0" i="0" u="none" strike="noStrike" cap="none" normalizeH="0" baseline="0" smtClean="0">
                          <a:ln>
                            <a:noFill/>
                          </a:ln>
                          <a:solidFill>
                            <a:schemeClr val="tx1"/>
                          </a:solidFill>
                          <a:effectLst/>
                          <a:latin typeface="Arial" charset="0"/>
                        </a:rPr>
                        <a:t>: 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to 38V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Battery,12V, or 15V Systems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3A Peak Switch Current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to Drive High Current LEDs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Switching Frequency: 200k-2.2MHz with up to 93% Efficiency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Designed to be Optimized for Efficiency or Size</a:t>
                      </a:r>
                    </a:p>
                  </a:txBody>
                  <a:tcPr marT="0" horzOverflow="overflow">
                    <a:lnL>
                      <a:noFill/>
                    </a:lnL>
                    <a:lnR>
                      <a:noFill/>
                    </a:lnR>
                    <a:lnT>
                      <a:noFill/>
                    </a:lnT>
                    <a:lnB>
                      <a:noFill/>
                    </a:lnB>
                    <a:lnTlToBr>
                      <a:noFill/>
                    </a:lnTlToBr>
                    <a:lnBlToTr>
                      <a:noFill/>
                    </a:lnBlToTr>
                    <a:noFill/>
                  </a:tcPr>
                </a:tc>
              </a:tr>
              <a:tr h="63341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or PWM-to-Analog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Use PWM for No LED Color Shift.  Use Analog to Eliminate Audible Noise from Pulsed Currents.</a:t>
                      </a:r>
                    </a:p>
                  </a:txBody>
                  <a:tcPr marT="0" horzOverflow="overflow">
                    <a:lnL>
                      <a:noFill/>
                    </a:lnL>
                    <a:lnR>
                      <a:noFill/>
                    </a:lnR>
                    <a:lnT>
                      <a:noFill/>
                    </a:lnT>
                    <a:lnB>
                      <a:noFill/>
                    </a:lnB>
                    <a:lnTlToBr>
                      <a:noFill/>
                    </a:lnTlToBr>
                    <a:lnBlToTr>
                      <a:noFill/>
                    </a:lnBlToTr>
                    <a:noFill/>
                  </a:tcPr>
                </a:tc>
              </a:tr>
              <a:tr h="3333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Current Limit and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8264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82648" name="Group 19"/>
          <p:cNvGrpSpPr>
            <a:grpSpLocks/>
          </p:cNvGrpSpPr>
          <p:nvPr/>
        </p:nvGrpSpPr>
        <p:grpSpPr bwMode="auto">
          <a:xfrm>
            <a:off x="347663" y="5521325"/>
            <a:ext cx="1447800" cy="449263"/>
            <a:chOff x="288" y="3365"/>
            <a:chExt cx="912" cy="283"/>
          </a:xfrm>
        </p:grpSpPr>
        <p:pic>
          <p:nvPicPr>
            <p:cNvPr id="282651"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8265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8265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32796" name="TextBox 11"/>
          <p:cNvSpPr txBox="1">
            <a:spLocks noChangeArrowheads="1"/>
          </p:cNvSpPr>
          <p:nvPr/>
        </p:nvSpPr>
        <p:spPr bwMode="auto">
          <a:xfrm>
            <a:off x="1752600" y="5440363"/>
            <a:ext cx="1431925" cy="254000"/>
          </a:xfrm>
          <a:prstGeom prst="rect">
            <a:avLst/>
          </a:prstGeom>
          <a:noFill/>
          <a:ln w="9525">
            <a:noFill/>
            <a:miter lim="800000"/>
            <a:headEnd/>
            <a:tailEnd/>
          </a:ln>
        </p:spPr>
        <p:txBody>
          <a:bodyPr wrap="none">
            <a:spAutoFit/>
          </a:bodyPr>
          <a:lstStyle/>
          <a:p>
            <a:pPr>
              <a:buFont typeface="Arial" pitchFamily="34" charset="0"/>
              <a:buChar char="•"/>
              <a:defRPr/>
            </a:pPr>
            <a:r>
              <a:rPr lang="en-US" sz="1050" dirty="0">
                <a:solidFill>
                  <a:srgbClr val="000000"/>
                </a:solidFill>
                <a:latin typeface="Arial" pitchFamily="34" charset="0"/>
              </a:rPr>
              <a:t>TPS61500EVM-369</a:t>
            </a:r>
          </a:p>
        </p:txBody>
      </p:sp>
      <p:pic>
        <p:nvPicPr>
          <p:cNvPr id="282650" name="Picture 2"/>
          <p:cNvPicPr>
            <a:picLocks noChangeAspect="1" noChangeArrowheads="1"/>
          </p:cNvPicPr>
          <p:nvPr/>
        </p:nvPicPr>
        <p:blipFill>
          <a:blip r:embed="rId5" cstate="email"/>
          <a:srcRect/>
          <a:stretch>
            <a:fillRect/>
          </a:stretch>
        </p:blipFill>
        <p:spPr bwMode="auto">
          <a:xfrm>
            <a:off x="4645025" y="4017963"/>
            <a:ext cx="4151313" cy="224313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427569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90"/>
          <p:cNvSpPr>
            <a:spLocks noGrp="1" noChangeArrowheads="1"/>
          </p:cNvSpPr>
          <p:nvPr>
            <p:ph type="title"/>
          </p:nvPr>
        </p:nvSpPr>
        <p:spPr/>
        <p:txBody>
          <a:bodyPr/>
          <a:lstStyle/>
          <a:p>
            <a:pPr eaLnBrk="1" hangingPunct="1"/>
            <a:r>
              <a:rPr lang="en-US" smtClean="0"/>
              <a:t>TPS61500 EVM Specifications</a:t>
            </a:r>
          </a:p>
        </p:txBody>
      </p:sp>
      <p:pic>
        <p:nvPicPr>
          <p:cNvPr id="28365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83652" name="Picture 2"/>
          <p:cNvPicPr>
            <a:picLocks noChangeAspect="1" noChangeArrowheads="1"/>
          </p:cNvPicPr>
          <p:nvPr/>
        </p:nvPicPr>
        <p:blipFill>
          <a:blip r:embed="rId5" cstate="email"/>
          <a:srcRect/>
          <a:stretch>
            <a:fillRect/>
          </a:stretch>
        </p:blipFill>
        <p:spPr bwMode="auto">
          <a:xfrm>
            <a:off x="347663" y="1047750"/>
            <a:ext cx="5881687" cy="3355975"/>
          </a:xfrm>
          <a:prstGeom prst="rect">
            <a:avLst/>
          </a:prstGeom>
          <a:noFill/>
          <a:ln w="9525">
            <a:noFill/>
            <a:miter lim="800000"/>
            <a:headEnd/>
            <a:tailEnd/>
          </a:ln>
        </p:spPr>
      </p:pic>
    </p:spTree>
    <p:extLst>
      <p:ext uri="{BB962C8B-B14F-4D97-AF65-F5344CB8AC3E}">
        <p14:creationId xmlns:p14="http://schemas.microsoft.com/office/powerpoint/2010/main" val="19690327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itle 1"/>
          <p:cNvSpPr>
            <a:spLocks noGrp="1"/>
          </p:cNvSpPr>
          <p:nvPr>
            <p:ph type="title"/>
          </p:nvPr>
        </p:nvSpPr>
        <p:spPr/>
        <p:txBody>
          <a:bodyPr/>
          <a:lstStyle/>
          <a:p>
            <a:pPr eaLnBrk="1" hangingPunct="1"/>
            <a:r>
              <a:rPr lang="en-US" smtClean="0"/>
              <a:t>TPS61166</a:t>
            </a:r>
            <a:br>
              <a:rPr lang="en-US" smtClean="0"/>
            </a:br>
            <a:r>
              <a:rPr lang="en-US" sz="2200" smtClean="0"/>
              <a:t>1A, Boost High Brightness LED Driver w/Integrated Diode</a:t>
            </a:r>
          </a:p>
        </p:txBody>
      </p:sp>
      <p:graphicFrame>
        <p:nvGraphicFramePr>
          <p:cNvPr id="4" name="Table 3"/>
          <p:cNvGraphicFramePr>
            <a:graphicFrameLocks noGrp="1"/>
          </p:cNvGraphicFramePr>
          <p:nvPr/>
        </p:nvGraphicFramePr>
        <p:xfrm>
          <a:off x="342900" y="1016000"/>
          <a:ext cx="8505825" cy="4053840"/>
        </p:xfrm>
        <a:graphic>
          <a:graphicData uri="http://schemas.openxmlformats.org/drawingml/2006/table">
            <a:tbl>
              <a:tblPr/>
              <a:tblGrid>
                <a:gridCol w="4252913"/>
                <a:gridCol w="4252912"/>
              </a:tblGrid>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482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Operating Voltage Ranges:</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IN(IC)</a:t>
                      </a:r>
                      <a:r>
                        <a:rPr kumimoji="0" lang="en-US" sz="1400" b="0" i="0" u="none" strike="noStrike" cap="none" normalizeH="0" baseline="0" smtClean="0">
                          <a:ln>
                            <a:noFill/>
                          </a:ln>
                          <a:solidFill>
                            <a:schemeClr val="tx1"/>
                          </a:solidFill>
                          <a:effectLst/>
                          <a:latin typeface="Arial" charset="0"/>
                        </a:rPr>
                        <a:t>: 2.5-6V, V</a:t>
                      </a:r>
                      <a:r>
                        <a:rPr kumimoji="0" lang="en-US" sz="1000" b="0" i="0" u="none" strike="noStrike" cap="none" normalizeH="0" baseline="0" smtClean="0">
                          <a:ln>
                            <a:noFill/>
                          </a:ln>
                          <a:solidFill>
                            <a:schemeClr val="tx1"/>
                          </a:solidFill>
                          <a:effectLst/>
                          <a:latin typeface="Arial" charset="0"/>
                        </a:rPr>
                        <a:t>IN(BAT)</a:t>
                      </a:r>
                      <a:r>
                        <a:rPr kumimoji="0" lang="en-US" sz="1400" b="0" i="0" u="none" strike="noStrike" cap="none" normalizeH="0" baseline="0" smtClean="0">
                          <a:ln>
                            <a:noFill/>
                          </a:ln>
                          <a:solidFill>
                            <a:schemeClr val="tx1"/>
                          </a:solidFill>
                          <a:effectLst/>
                          <a:latin typeface="Arial" charset="0"/>
                        </a:rPr>
                        <a:t>: 4.5-10V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a:t>
                      </a:r>
                      <a:r>
                        <a:rPr kumimoji="0" lang="en-US" sz="1400" b="0" i="0" u="none" strike="noStrike" cap="none" normalizeH="0" baseline="0" smtClean="0">
                          <a:ln>
                            <a:noFill/>
                          </a:ln>
                          <a:solidFill>
                            <a:schemeClr val="tx1"/>
                          </a:solidFill>
                          <a:effectLst/>
                          <a:latin typeface="Arial" charset="0"/>
                        </a:rPr>
                        <a:t>: 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to 18V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Battery, or 9V Systems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1.1A Peak Switch Current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to Drive High Current LEDs</a:t>
                      </a:r>
                    </a:p>
                  </a:txBody>
                  <a:tcPr marT="0" horzOverflow="overflow">
                    <a:lnL>
                      <a:noFill/>
                    </a:lnL>
                    <a:lnR>
                      <a:noFill/>
                    </a:lnR>
                    <a:lnT>
                      <a:noFill/>
                    </a:lnT>
                    <a:lnB>
                      <a:noFill/>
                    </a:lnB>
                    <a:lnTlToBr>
                      <a:noFill/>
                    </a:lnTlToBr>
                    <a:lnBlToTr>
                      <a:noFill/>
                    </a:lnBlToTr>
                    <a:noFill/>
                  </a:tcPr>
                </a:tc>
              </a:tr>
              <a:tr h="1825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Fixed Switching Frequency: 1.2MHz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Optimized for Small External Components</a:t>
                      </a:r>
                    </a:p>
                  </a:txBody>
                  <a:tcPr marT="0" horzOverflow="overflow">
                    <a:lnL>
                      <a:noFill/>
                    </a:lnL>
                    <a:lnR>
                      <a:noFill/>
                    </a:lnR>
                    <a:lnT>
                      <a:noFill/>
                    </a:lnT>
                    <a:lnB>
                      <a:noFill/>
                    </a:lnB>
                    <a:lnTlToBr>
                      <a:noFill/>
                    </a:lnTlToBr>
                    <a:lnBlToTr>
                      <a:noFill/>
                    </a:lnBlToTr>
                    <a:noFill/>
                  </a:tcPr>
                </a:tc>
              </a:tr>
              <a:tr h="63341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60Hz-40kHz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Output Capacitor Not Discharged During PWM Dimming, Reducing Audible Noise from Pulsed Currents.</a:t>
                      </a:r>
                    </a:p>
                  </a:txBody>
                  <a:tcPr marT="0" horzOverflow="overflow">
                    <a:lnL>
                      <a:noFill/>
                    </a:lnL>
                    <a:lnR>
                      <a:noFill/>
                    </a:lnR>
                    <a:lnT>
                      <a:noFill/>
                    </a:lnT>
                    <a:lnB>
                      <a:noFill/>
                    </a:lnB>
                    <a:lnTlToBr>
                      <a:noFill/>
                    </a:lnTlToBr>
                    <a:lnBlToTr>
                      <a:noFill/>
                    </a:lnBlToTr>
                    <a:noFill/>
                  </a:tcPr>
                </a:tc>
              </a:tr>
              <a:tr h="3333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Current Limit and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9051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047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85719"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85720" name="Group 19"/>
          <p:cNvGrpSpPr>
            <a:grpSpLocks/>
          </p:cNvGrpSpPr>
          <p:nvPr/>
        </p:nvGrpSpPr>
        <p:grpSpPr bwMode="auto">
          <a:xfrm>
            <a:off x="347663" y="5521325"/>
            <a:ext cx="1447800" cy="449263"/>
            <a:chOff x="288" y="3365"/>
            <a:chExt cx="912" cy="283"/>
          </a:xfrm>
        </p:grpSpPr>
        <p:pic>
          <p:nvPicPr>
            <p:cNvPr id="285723"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8572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8572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32796" name="TextBox 11"/>
          <p:cNvSpPr txBox="1">
            <a:spLocks noChangeArrowheads="1"/>
          </p:cNvSpPr>
          <p:nvPr/>
        </p:nvSpPr>
        <p:spPr bwMode="auto">
          <a:xfrm>
            <a:off x="1752600" y="5440363"/>
            <a:ext cx="2551113" cy="595312"/>
          </a:xfrm>
          <a:prstGeom prst="rect">
            <a:avLst/>
          </a:prstGeom>
          <a:noFill/>
          <a:ln w="9525">
            <a:noFill/>
            <a:miter lim="800000"/>
            <a:headEnd/>
            <a:tailEnd/>
          </a:ln>
        </p:spPr>
        <p:txBody>
          <a:bodyPr>
            <a:spAutoFit/>
          </a:bodyPr>
          <a:lstStyle/>
          <a:p>
            <a:pPr>
              <a:buFont typeface="Arial" pitchFamily="34" charset="0"/>
              <a:buChar char="•"/>
              <a:defRPr/>
            </a:pPr>
            <a:r>
              <a:rPr lang="en-US" sz="1050" dirty="0">
                <a:solidFill>
                  <a:srgbClr val="000000"/>
                </a:solidFill>
                <a:latin typeface="Arial" pitchFamily="34" charset="0"/>
              </a:rPr>
              <a:t>TPS61166EVM-446</a:t>
            </a:r>
          </a:p>
          <a:p>
            <a:pPr>
              <a:buFont typeface="Arial" pitchFamily="34" charset="0"/>
              <a:buChar char="•"/>
              <a:defRPr/>
            </a:pPr>
            <a:r>
              <a:rPr lang="en-US" sz="1050" dirty="0">
                <a:solidFill>
                  <a:srgbClr val="000000"/>
                </a:solidFill>
                <a:latin typeface="Arial" pitchFamily="34" charset="0"/>
              </a:rPr>
              <a:t>Design Tool for Analog Dimming Using A PWM Signal</a:t>
            </a:r>
          </a:p>
        </p:txBody>
      </p:sp>
      <p:pic>
        <p:nvPicPr>
          <p:cNvPr id="285722" name="Picture 2"/>
          <p:cNvPicPr>
            <a:picLocks noChangeAspect="1" noChangeArrowheads="1"/>
          </p:cNvPicPr>
          <p:nvPr/>
        </p:nvPicPr>
        <p:blipFill>
          <a:blip r:embed="rId5" cstate="email"/>
          <a:srcRect/>
          <a:stretch>
            <a:fillRect/>
          </a:stretch>
        </p:blipFill>
        <p:spPr bwMode="auto">
          <a:xfrm>
            <a:off x="4365625" y="4400550"/>
            <a:ext cx="4432300" cy="185896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138931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90"/>
          <p:cNvSpPr>
            <a:spLocks noGrp="1" noChangeArrowheads="1"/>
          </p:cNvSpPr>
          <p:nvPr>
            <p:ph type="title"/>
          </p:nvPr>
        </p:nvSpPr>
        <p:spPr/>
        <p:txBody>
          <a:bodyPr/>
          <a:lstStyle/>
          <a:p>
            <a:pPr eaLnBrk="1" hangingPunct="1"/>
            <a:r>
              <a:rPr lang="en-US" smtClean="0"/>
              <a:t>TPS61166 EVM Specifications</a:t>
            </a:r>
          </a:p>
        </p:txBody>
      </p:sp>
      <p:pic>
        <p:nvPicPr>
          <p:cNvPr id="28672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86724" name="Picture 2"/>
          <p:cNvPicPr>
            <a:picLocks noChangeAspect="1" noChangeArrowheads="1"/>
          </p:cNvPicPr>
          <p:nvPr/>
        </p:nvPicPr>
        <p:blipFill>
          <a:blip r:embed="rId5" cstate="email"/>
          <a:srcRect/>
          <a:stretch>
            <a:fillRect/>
          </a:stretch>
        </p:blipFill>
        <p:spPr bwMode="auto">
          <a:xfrm>
            <a:off x="347663" y="990600"/>
            <a:ext cx="5138737" cy="2932113"/>
          </a:xfrm>
          <a:prstGeom prst="rect">
            <a:avLst/>
          </a:prstGeom>
          <a:noFill/>
          <a:ln w="9525">
            <a:noFill/>
            <a:miter lim="800000"/>
            <a:headEnd/>
            <a:tailEnd/>
          </a:ln>
        </p:spPr>
      </p:pic>
    </p:spTree>
    <p:extLst>
      <p:ext uri="{BB962C8B-B14F-4D97-AF65-F5344CB8AC3E}">
        <p14:creationId xmlns:p14="http://schemas.microsoft.com/office/powerpoint/2010/main" val="5581438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Box 6"/>
          <p:cNvSpPr txBox="1">
            <a:spLocks noChangeArrowheads="1"/>
          </p:cNvSpPr>
          <p:nvPr/>
        </p:nvSpPr>
        <p:spPr bwMode="auto">
          <a:xfrm>
            <a:off x="15875" y="3071813"/>
            <a:ext cx="9105900" cy="708025"/>
          </a:xfrm>
          <a:prstGeom prst="rect">
            <a:avLst/>
          </a:prstGeom>
          <a:noFill/>
          <a:ln w="9525">
            <a:noFill/>
            <a:miter lim="800000"/>
            <a:headEnd/>
            <a:tailEnd/>
          </a:ln>
        </p:spPr>
        <p:txBody>
          <a:bodyPr wrap="none">
            <a:spAutoFit/>
          </a:bodyPr>
          <a:lstStyle/>
          <a:p>
            <a:pPr algn="ctr"/>
            <a:r>
              <a:rPr lang="en-US" sz="4000">
                <a:solidFill>
                  <a:srgbClr val="FF0000"/>
                </a:solidFill>
              </a:rPr>
              <a:t>Constant Current LED String Drivers</a:t>
            </a:r>
          </a:p>
        </p:txBody>
      </p:sp>
    </p:spTree>
    <p:extLst>
      <p:ext uri="{BB962C8B-B14F-4D97-AF65-F5344CB8AC3E}">
        <p14:creationId xmlns:p14="http://schemas.microsoft.com/office/powerpoint/2010/main" val="1709750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5"/>
          <p:cNvSpPr>
            <a:spLocks noGrp="1"/>
          </p:cNvSpPr>
          <p:nvPr>
            <p:ph type="title" idx="4294967295"/>
          </p:nvPr>
        </p:nvSpPr>
        <p:spPr>
          <a:xfrm>
            <a:off x="246063" y="133350"/>
            <a:ext cx="8458200" cy="830263"/>
          </a:xfrm>
        </p:spPr>
        <p:txBody>
          <a:bodyPr/>
          <a:lstStyle/>
          <a:p>
            <a:pPr eaLnBrk="1" hangingPunct="1"/>
            <a:r>
              <a:rPr lang="en-US" dirty="0" smtClean="0"/>
              <a:t>LM3463 </a:t>
            </a:r>
            <a:br>
              <a:rPr lang="en-US" dirty="0" smtClean="0"/>
            </a:br>
            <a:r>
              <a:rPr lang="en-US" sz="2400" dirty="0" smtClean="0"/>
              <a:t>6-Channel High Voltage, Constant Current LED Driver with Dynamic Headroom Control</a:t>
            </a:r>
            <a:endParaRPr lang="en-US" dirty="0" smtClean="0"/>
          </a:p>
        </p:txBody>
      </p:sp>
      <p:graphicFrame>
        <p:nvGraphicFramePr>
          <p:cNvPr id="14" name="Table 13"/>
          <p:cNvGraphicFramePr>
            <a:graphicFrameLocks noGrp="1"/>
          </p:cNvGraphicFramePr>
          <p:nvPr/>
        </p:nvGraphicFramePr>
        <p:xfrm>
          <a:off x="342900" y="1016000"/>
          <a:ext cx="8505826" cy="4922520"/>
        </p:xfrm>
        <a:graphic>
          <a:graphicData uri="http://schemas.openxmlformats.org/drawingml/2006/table">
            <a:tbl>
              <a:tblPr firstRow="1" bandRow="1">
                <a:tableStyleId>{3B4B98B0-60AC-42C2-AFA5-B58CD77FA1E5}</a:tableStyleId>
              </a:tblPr>
              <a:tblGrid>
                <a:gridCol w="4252913"/>
                <a:gridCol w="4252913"/>
              </a:tblGrid>
              <a:tr h="246807">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371">
                <a:tc>
                  <a:txBody>
                    <a:bodyPr/>
                    <a:lstStyle/>
                    <a:p>
                      <a:pPr marL="137160" indent="-137160">
                        <a:buFont typeface="Arial" pitchFamily="34" charset="0"/>
                        <a:buChar char="•"/>
                      </a:pPr>
                      <a:r>
                        <a:rPr lang="en-US" sz="1400" dirty="0" smtClean="0"/>
                        <a:t>Input</a:t>
                      </a:r>
                      <a:r>
                        <a:rPr lang="en-US" sz="1400" baseline="0" dirty="0" smtClean="0"/>
                        <a:t> Operating Range: 12V to 95V</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Seamless</a:t>
                      </a:r>
                      <a:r>
                        <a:rPr lang="en-US" sz="1400" baseline="0" dirty="0" smtClean="0"/>
                        <a:t> connection to standard constant voltage power supplies</a:t>
                      </a: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397">
                <a:tc>
                  <a:txBody>
                    <a:bodyPr/>
                    <a:lstStyle/>
                    <a:p>
                      <a:pPr marL="137160" indent="-137160">
                        <a:buFont typeface="Arial" pitchFamily="34" charset="0"/>
                        <a:buChar char="•"/>
                      </a:pPr>
                      <a:r>
                        <a:rPr lang="en-US" sz="1400" dirty="0" smtClean="0"/>
                        <a:t>Dynamic</a:t>
                      </a:r>
                      <a:r>
                        <a:rPr lang="en-US" sz="1400" baseline="0" dirty="0" smtClean="0"/>
                        <a:t> Headroom Control</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Provides</a:t>
                      </a:r>
                      <a:r>
                        <a:rPr lang="en-US" sz="1400" baseline="0" dirty="0" smtClean="0"/>
                        <a:t> Feedback to AC/DC or DC/DC converter to Ensure Maximum Efficiency</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371">
                <a:tc>
                  <a:txBody>
                    <a:bodyPr/>
                    <a:lstStyle/>
                    <a:p>
                      <a:pPr marL="137160" indent="-137160">
                        <a:buFont typeface="Arial" pitchFamily="34" charset="0"/>
                        <a:buChar char="•"/>
                      </a:pPr>
                      <a:r>
                        <a:rPr lang="en-US" sz="1400" dirty="0" smtClean="0"/>
                        <a:t>Dimming</a:t>
                      </a:r>
                      <a:r>
                        <a:rPr lang="en-US" sz="1400" baseline="0" dirty="0" smtClean="0"/>
                        <a:t> Control Options</a:t>
                      </a:r>
                    </a:p>
                    <a:p>
                      <a:pPr marL="594360" lvl="1" indent="-137160">
                        <a:buFont typeface="Arial" pitchFamily="34" charset="0"/>
                        <a:buChar char="•"/>
                      </a:pPr>
                      <a:r>
                        <a:rPr lang="en-US" sz="1400" dirty="0" smtClean="0"/>
                        <a:t>Direct PWM (4 pins-to</a:t>
                      </a:r>
                      <a:r>
                        <a:rPr lang="en-US" sz="1400" baseline="0" dirty="0" smtClean="0"/>
                        <a:t>-six outputs)</a:t>
                      </a:r>
                      <a:endParaRPr lang="en-US" sz="1400" dirty="0" smtClean="0"/>
                    </a:p>
                    <a:p>
                      <a:pPr marL="594360" lvl="1" indent="-137160">
                        <a:buFont typeface="Arial" pitchFamily="34" charset="0"/>
                        <a:buChar char="•"/>
                      </a:pPr>
                      <a:r>
                        <a:rPr lang="en-US" sz="1400" dirty="0" smtClean="0"/>
                        <a:t>3-wire Serial Interface</a:t>
                      </a:r>
                    </a:p>
                    <a:p>
                      <a:pPr marL="594360" lvl="1" indent="-137160">
                        <a:buFont typeface="Arial" pitchFamily="34" charset="0"/>
                        <a:buChar char="•"/>
                      </a:pPr>
                      <a:r>
                        <a:rPr lang="en-US" sz="1400" dirty="0" smtClean="0"/>
                        <a:t>Analog</a:t>
                      </a:r>
                      <a:r>
                        <a:rPr lang="en-US" sz="1400" baseline="0" dirty="0" smtClean="0"/>
                        <a:t>-to-PWM Conversion</a:t>
                      </a:r>
                    </a:p>
                    <a:p>
                      <a:pPr marL="594360" lvl="1" indent="-137160">
                        <a:buFont typeface="Arial" pitchFamily="34" charset="0"/>
                        <a:buChar char="•"/>
                      </a:pPr>
                      <a:r>
                        <a:rPr lang="en-US" sz="1400" dirty="0" smtClean="0"/>
                        <a:t>Analog</a:t>
                      </a:r>
                      <a:r>
                        <a:rPr lang="en-US" sz="1400" baseline="0" dirty="0" smtClean="0"/>
                        <a:t> Current Set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Works</a:t>
                      </a:r>
                      <a:r>
                        <a:rPr lang="en-US" sz="1400" baseline="0" dirty="0" smtClean="0"/>
                        <a:t> with Common Dimming Control Schemes</a:t>
                      </a:r>
                    </a:p>
                    <a:p>
                      <a:pPr marL="594360" lvl="1" indent="-137160">
                        <a:buFont typeface="Arial" pitchFamily="34" charset="0"/>
                        <a:buChar char="•"/>
                      </a:pPr>
                      <a:r>
                        <a:rPr lang="en-US" sz="1400" baseline="0" dirty="0" smtClean="0"/>
                        <a:t>Simple PWM Operation from Ext. Controller</a:t>
                      </a:r>
                    </a:p>
                    <a:p>
                      <a:pPr marL="594360" lvl="1" indent="-137160">
                        <a:buFont typeface="Arial" pitchFamily="34" charset="0"/>
                        <a:buChar char="•"/>
                      </a:pPr>
                      <a:r>
                        <a:rPr lang="en-US" sz="1400" baseline="0" dirty="0" smtClean="0"/>
                        <a:t>Reduced Overhead from Ext. Controller</a:t>
                      </a:r>
                    </a:p>
                    <a:p>
                      <a:pPr marL="594360" lvl="1" indent="-137160">
                        <a:buFont typeface="Arial" pitchFamily="34" charset="0"/>
                        <a:buChar char="•"/>
                      </a:pPr>
                      <a:r>
                        <a:rPr lang="en-US" sz="1400" baseline="0" dirty="0" smtClean="0"/>
                        <a:t>Easy Connection to Analog Controller</a:t>
                      </a:r>
                    </a:p>
                    <a:p>
                      <a:pPr marL="594360" lvl="1" indent="-137160">
                        <a:buFont typeface="Arial" pitchFamily="34" charset="0"/>
                        <a:buChar char="•"/>
                      </a:pPr>
                      <a:r>
                        <a:rPr lang="en-US" sz="1400" baseline="0" dirty="0" smtClean="0"/>
                        <a:t>True Analog Dimming</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LED Open Fault Detection</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err="1" smtClean="0"/>
                        <a:t>Faultb</a:t>
                      </a:r>
                      <a:r>
                        <a:rPr lang="en-US" sz="1400" baseline="0" dirty="0" smtClean="0"/>
                        <a:t> Flag Notifies MCU of Open LED Condition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LED Short / Ext MOSFET Protection</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LEDs and MOSFETs</a:t>
                      </a:r>
                      <a:r>
                        <a:rPr lang="en-US" sz="1400" baseline="0" dirty="0" smtClean="0"/>
                        <a:t> from Damage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UVLO, IC Over-Temperature Protection</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Driver from</a:t>
                      </a:r>
                      <a:r>
                        <a:rPr lang="en-US" sz="1400" baseline="0" dirty="0" smtClean="0"/>
                        <a:t> Fault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07">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3679">
                <a:tc>
                  <a:txBody>
                    <a:bodyPr/>
                    <a:lstStyle/>
                    <a:p>
                      <a:pPr marL="137160" indent="-137160">
                        <a:buFont typeface="Arial" pitchFamily="34" charset="0"/>
                        <a:buChar char="•"/>
                      </a:pPr>
                      <a:r>
                        <a:rPr lang="en-US" sz="1400" dirty="0" smtClean="0"/>
                        <a:t>Street Lighting, Wide Area Lighting</a:t>
                      </a:r>
                    </a:p>
                    <a:p>
                      <a:pPr marL="137160" indent="-137160">
                        <a:buFont typeface="Arial" pitchFamily="34" charset="0"/>
                        <a:buChar char="•"/>
                      </a:pPr>
                      <a:r>
                        <a:rPr lang="en-US" sz="1400" baseline="0" dirty="0" smtClean="0"/>
                        <a:t>Multi-String LED </a:t>
                      </a:r>
                      <a:r>
                        <a:rPr lang="en-US" sz="1400" baseline="0" dirty="0" err="1" smtClean="0"/>
                        <a:t>Luminaires</a:t>
                      </a:r>
                      <a:endParaRPr lang="en-US" sz="1400" baseline="0" dirty="0" smtClean="0"/>
                    </a:p>
                    <a:p>
                      <a:pPr marL="137160" indent="-137160">
                        <a:buFont typeface="Arial" pitchFamily="34" charset="0"/>
                        <a:buChar char="•"/>
                      </a:pPr>
                      <a:r>
                        <a:rPr lang="en-US" sz="1400" baseline="0" dirty="0" smtClean="0"/>
                        <a:t>LED Ballasts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1058" name="Picture 20" descr="image001"/>
            <p:cNvPicPr>
              <a:picLocks noChangeAspect="1" noChangeArrowheads="1"/>
            </p:cNvPicPr>
            <p:nvPr/>
          </p:nvPicPr>
          <p:blipFill>
            <a:blip r:embed="rId2" cstate="email"/>
            <a:srcRect/>
            <a:stretch>
              <a:fillRect/>
            </a:stretch>
          </p:blipFill>
          <p:spPr bwMode="auto">
            <a:xfrm>
              <a:off x="288" y="3365"/>
              <a:ext cx="912" cy="282"/>
            </a:xfrm>
            <a:prstGeom prst="rect">
              <a:avLst/>
            </a:prstGeom>
            <a:noFill/>
            <a:ln w="9525">
              <a:noFill/>
              <a:miter lim="800000"/>
              <a:headEnd/>
              <a:tailEnd/>
            </a:ln>
          </p:spPr>
        </p:pic>
        <p:sp>
          <p:nvSpPr>
            <p:cNvPr id="1059"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latin typeface="Arial"/>
              </a:endParaRPr>
            </a:p>
          </p:txBody>
        </p:sp>
        <p:sp>
          <p:nvSpPr>
            <p:cNvPr id="1060"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latin typeface="Arial"/>
                </a:rPr>
                <a:t>TOOLS</a:t>
              </a:r>
            </a:p>
          </p:txBody>
        </p:sp>
      </p:grpSp>
      <p:sp>
        <p:nvSpPr>
          <p:cNvPr id="1056" name="TextBox 11"/>
          <p:cNvSpPr txBox="1">
            <a:spLocks noChangeArrowheads="1"/>
          </p:cNvSpPr>
          <p:nvPr/>
        </p:nvSpPr>
        <p:spPr bwMode="auto">
          <a:xfrm>
            <a:off x="1752600" y="5453063"/>
            <a:ext cx="1390124" cy="430887"/>
          </a:xfrm>
          <a:prstGeom prst="rect">
            <a:avLst/>
          </a:prstGeom>
          <a:noFill/>
          <a:ln w="9525">
            <a:noFill/>
            <a:miter lim="800000"/>
            <a:headEnd/>
            <a:tailEnd/>
          </a:ln>
        </p:spPr>
        <p:txBody>
          <a:bodyPr wrap="none">
            <a:spAutoFit/>
          </a:bodyPr>
          <a:lstStyle/>
          <a:p>
            <a:pPr>
              <a:buFont typeface="Arial" charset="0"/>
              <a:buChar char="•"/>
            </a:pPr>
            <a:r>
              <a:rPr lang="en-US" sz="1100" dirty="0" smtClean="0">
                <a:solidFill>
                  <a:srgbClr val="000000"/>
                </a:solidFill>
                <a:latin typeface="Arial"/>
              </a:rPr>
              <a:t>LM3463EVAL???</a:t>
            </a:r>
          </a:p>
          <a:p>
            <a:pPr>
              <a:buFont typeface="Arial" charset="0"/>
              <a:buChar char="•"/>
            </a:pPr>
            <a:endParaRPr lang="en-US" sz="1100" dirty="0">
              <a:solidFill>
                <a:srgbClr val="000000"/>
              </a:solidFill>
              <a:latin typeface="Arial"/>
            </a:endParaRPr>
          </a:p>
        </p:txBody>
      </p:sp>
      <p:pic>
        <p:nvPicPr>
          <p:cNvPr id="16" name="Picture 6"/>
          <p:cNvPicPr>
            <a:picLocks noChangeAspect="1" noChangeArrowheads="1"/>
          </p:cNvPicPr>
          <p:nvPr/>
        </p:nvPicPr>
        <p:blipFill>
          <a:blip r:embed="rId3" cstate="email"/>
          <a:srcRect/>
          <a:stretch>
            <a:fillRect/>
          </a:stretch>
        </p:blipFill>
        <p:spPr bwMode="auto">
          <a:xfrm>
            <a:off x="347663" y="5951538"/>
            <a:ext cx="871537" cy="17145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4572000" y="4241297"/>
            <a:ext cx="3581400" cy="1877659"/>
          </a:xfrm>
          <a:prstGeom prst="rect">
            <a:avLst/>
          </a:prstGeom>
          <a:noFill/>
          <a:ln w="9525">
            <a:noFill/>
            <a:miter lim="800000"/>
            <a:headEnd/>
            <a:tailEnd/>
          </a:ln>
        </p:spPr>
      </p:pic>
      <p:sp>
        <p:nvSpPr>
          <p:cNvPr id="12" name="24-Point Star 11"/>
          <p:cNvSpPr/>
          <p:nvPr/>
        </p:nvSpPr>
        <p:spPr>
          <a:xfrm>
            <a:off x="8075613" y="0"/>
            <a:ext cx="1068387" cy="992188"/>
          </a:xfrm>
          <a:prstGeom prst="star2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13" name="TextBox 17"/>
          <p:cNvSpPr txBox="1">
            <a:spLocks noChangeArrowheads="1"/>
          </p:cNvSpPr>
          <p:nvPr/>
        </p:nvSpPr>
        <p:spPr bwMode="auto">
          <a:xfrm>
            <a:off x="8164513" y="263525"/>
            <a:ext cx="901700" cy="461963"/>
          </a:xfrm>
          <a:prstGeom prst="rect">
            <a:avLst/>
          </a:prstGeom>
          <a:noFill/>
          <a:ln w="9525">
            <a:noFill/>
            <a:miter lim="800000"/>
            <a:headEnd/>
            <a:tailEnd/>
          </a:ln>
        </p:spPr>
        <p:txBody>
          <a:bodyPr wrap="none">
            <a:spAutoFit/>
          </a:bodyPr>
          <a:lstStyle/>
          <a:p>
            <a:r>
              <a:rPr lang="en-US" dirty="0">
                <a:solidFill>
                  <a:schemeClr val="bg1"/>
                </a:solidFill>
              </a:rPr>
              <a:t>NEW</a:t>
            </a:r>
          </a:p>
        </p:txBody>
      </p:sp>
    </p:spTree>
    <p:extLst>
      <p:ext uri="{BB962C8B-B14F-4D97-AF65-F5344CB8AC3E}">
        <p14:creationId xmlns:p14="http://schemas.microsoft.com/office/powerpoint/2010/main" val="8968110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email"/>
          <a:srcRect/>
          <a:stretch>
            <a:fillRect/>
          </a:stretch>
        </p:blipFill>
        <p:spPr bwMode="auto">
          <a:xfrm>
            <a:off x="347450" y="4125852"/>
            <a:ext cx="3530819" cy="1248997"/>
          </a:xfrm>
          <a:prstGeom prst="rect">
            <a:avLst/>
          </a:prstGeom>
          <a:noFill/>
          <a:ln w="9525">
            <a:noFill/>
            <a:miter lim="800000"/>
            <a:headEnd/>
            <a:tailEnd/>
          </a:ln>
        </p:spPr>
      </p:pic>
      <p:pic>
        <p:nvPicPr>
          <p:cNvPr id="4" name="Picture 1"/>
          <p:cNvPicPr>
            <a:picLocks noChangeAspect="1" noChangeArrowheads="1"/>
          </p:cNvPicPr>
          <p:nvPr/>
        </p:nvPicPr>
        <p:blipFill>
          <a:blip r:embed="rId3" cstate="email"/>
          <a:srcRect/>
          <a:stretch>
            <a:fillRect/>
          </a:stretch>
        </p:blipFill>
        <p:spPr bwMode="auto">
          <a:xfrm>
            <a:off x="4572000" y="4120290"/>
            <a:ext cx="4147527" cy="1468046"/>
          </a:xfrm>
          <a:prstGeom prst="rect">
            <a:avLst/>
          </a:prstGeom>
          <a:noFill/>
          <a:ln w="9525">
            <a:noFill/>
            <a:miter lim="800000"/>
            <a:headEnd/>
            <a:tailEnd/>
          </a:ln>
        </p:spPr>
      </p:pic>
      <p:pic>
        <p:nvPicPr>
          <p:cNvPr id="3" name="Picture 1"/>
          <p:cNvPicPr>
            <a:picLocks noChangeAspect="1" noChangeArrowheads="1"/>
          </p:cNvPicPr>
          <p:nvPr/>
        </p:nvPicPr>
        <p:blipFill>
          <a:blip r:embed="rId4" cstate="email"/>
          <a:srcRect/>
          <a:stretch>
            <a:fillRect/>
          </a:stretch>
        </p:blipFill>
        <p:spPr bwMode="auto">
          <a:xfrm>
            <a:off x="4533595" y="971080"/>
            <a:ext cx="4578625" cy="1497795"/>
          </a:xfrm>
          <a:prstGeom prst="rect">
            <a:avLst/>
          </a:prstGeom>
          <a:noFill/>
          <a:ln w="9525">
            <a:noFill/>
            <a:miter lim="800000"/>
            <a:headEnd/>
            <a:tailEnd/>
          </a:ln>
        </p:spPr>
      </p:pic>
      <p:pic>
        <p:nvPicPr>
          <p:cNvPr id="683009" name="Picture 1"/>
          <p:cNvPicPr>
            <a:picLocks noChangeAspect="1" noChangeArrowheads="1"/>
          </p:cNvPicPr>
          <p:nvPr/>
        </p:nvPicPr>
        <p:blipFill>
          <a:blip r:embed="rId5" cstate="email"/>
          <a:srcRect/>
          <a:stretch>
            <a:fillRect/>
          </a:stretch>
        </p:blipFill>
        <p:spPr bwMode="auto">
          <a:xfrm>
            <a:off x="354391" y="1104663"/>
            <a:ext cx="3533047" cy="126180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Area Lights (20-100W)</a:t>
            </a:r>
            <a:endParaRPr lang="en-US" dirty="0"/>
          </a:p>
        </p:txBody>
      </p:sp>
      <p:sp>
        <p:nvSpPr>
          <p:cNvPr id="11" name="TextBox 10"/>
          <p:cNvSpPr txBox="1"/>
          <p:nvPr/>
        </p:nvSpPr>
        <p:spPr>
          <a:xfrm>
            <a:off x="6016495" y="832178"/>
            <a:ext cx="1935145" cy="369332"/>
          </a:xfrm>
          <a:prstGeom prst="rect">
            <a:avLst/>
          </a:prstGeom>
          <a:noFill/>
        </p:spPr>
        <p:txBody>
          <a:bodyPr wrap="none" rtlCol="0">
            <a:spAutoFit/>
          </a:bodyPr>
          <a:lstStyle/>
          <a:p>
            <a:pPr algn="r"/>
            <a:r>
              <a:rPr lang="en-US" sz="1800" u="sng" dirty="0" smtClean="0"/>
              <a:t>PFC Boost + FB</a:t>
            </a:r>
            <a:endParaRPr lang="en-US" sz="1800" u="sng" dirty="0"/>
          </a:p>
        </p:txBody>
      </p:sp>
      <p:sp>
        <p:nvSpPr>
          <p:cNvPr id="12" name="TextBox 11"/>
          <p:cNvSpPr txBox="1"/>
          <p:nvPr/>
        </p:nvSpPr>
        <p:spPr>
          <a:xfrm>
            <a:off x="5990444" y="3928265"/>
            <a:ext cx="2191626" cy="369332"/>
          </a:xfrm>
          <a:prstGeom prst="rect">
            <a:avLst/>
          </a:prstGeom>
          <a:noFill/>
        </p:spPr>
        <p:txBody>
          <a:bodyPr wrap="none" rtlCol="0">
            <a:spAutoFit/>
          </a:bodyPr>
          <a:lstStyle/>
          <a:p>
            <a:pPr algn="r"/>
            <a:r>
              <a:rPr lang="en-US" sz="1800" u="sng" dirty="0" smtClean="0"/>
              <a:t>PFC Boost + Buck</a:t>
            </a:r>
            <a:endParaRPr lang="en-US" sz="1800" u="sng" dirty="0"/>
          </a:p>
        </p:txBody>
      </p:sp>
      <p:sp>
        <p:nvSpPr>
          <p:cNvPr id="13" name="TextBox 12"/>
          <p:cNvSpPr txBox="1"/>
          <p:nvPr/>
        </p:nvSpPr>
        <p:spPr>
          <a:xfrm>
            <a:off x="1730030" y="832178"/>
            <a:ext cx="1043876" cy="369332"/>
          </a:xfrm>
          <a:prstGeom prst="rect">
            <a:avLst/>
          </a:prstGeom>
          <a:noFill/>
        </p:spPr>
        <p:txBody>
          <a:bodyPr wrap="none" rtlCol="0">
            <a:spAutoFit/>
          </a:bodyPr>
          <a:lstStyle/>
          <a:p>
            <a:pPr algn="r"/>
            <a:r>
              <a:rPr lang="en-US" sz="1800" u="sng" dirty="0" err="1" smtClean="0"/>
              <a:t>Flyback</a:t>
            </a:r>
            <a:endParaRPr lang="en-US" sz="1800" u="sng" dirty="0"/>
          </a:p>
        </p:txBody>
      </p:sp>
      <p:sp>
        <p:nvSpPr>
          <p:cNvPr id="17" name="TextBox 16"/>
          <p:cNvSpPr txBox="1"/>
          <p:nvPr/>
        </p:nvSpPr>
        <p:spPr>
          <a:xfrm>
            <a:off x="1768435" y="3946390"/>
            <a:ext cx="877163" cy="369332"/>
          </a:xfrm>
          <a:prstGeom prst="rect">
            <a:avLst/>
          </a:prstGeom>
          <a:noFill/>
        </p:spPr>
        <p:txBody>
          <a:bodyPr wrap="none" rtlCol="0">
            <a:spAutoFit/>
          </a:bodyPr>
          <a:lstStyle/>
          <a:p>
            <a:pPr algn="r"/>
            <a:r>
              <a:rPr lang="en-US" sz="1800" u="sng" dirty="0" smtClean="0"/>
              <a:t>SEPIC</a:t>
            </a:r>
            <a:endParaRPr lang="en-US" sz="1800" u="sng" dirty="0"/>
          </a:p>
        </p:txBody>
      </p:sp>
      <p:graphicFrame>
        <p:nvGraphicFramePr>
          <p:cNvPr id="18" name="Table 17"/>
          <p:cNvGraphicFramePr>
            <a:graphicFrameLocks noGrp="1"/>
          </p:cNvGraphicFramePr>
          <p:nvPr/>
        </p:nvGraphicFramePr>
        <p:xfrm>
          <a:off x="347663" y="2545685"/>
          <a:ext cx="4147528" cy="822960"/>
        </p:xfrm>
        <a:graphic>
          <a:graphicData uri="http://schemas.openxmlformats.org/drawingml/2006/table">
            <a:tbl>
              <a:tblPr firstRow="1" bandRow="1">
                <a:tableStyleId>{5940675A-B579-460E-94D1-54222C63F5DA}</a:tableStyleId>
              </a:tblPr>
              <a:tblGrid>
                <a:gridCol w="2073764"/>
                <a:gridCol w="2073764"/>
              </a:tblGrid>
              <a:tr h="22082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829">
                <a:tc>
                  <a:txBody>
                    <a:bodyPr/>
                    <a:lstStyle/>
                    <a:p>
                      <a:r>
                        <a:rPr lang="en-US" sz="1200" dirty="0" smtClean="0"/>
                        <a:t>Isolated</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Large</a:t>
                      </a:r>
                      <a:r>
                        <a:rPr lang="en-US" sz="1200" baseline="0" dirty="0" smtClean="0"/>
                        <a:t> Transformer</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0829">
                <a:tc>
                  <a:txBody>
                    <a:bodyPr/>
                    <a:lstStyle/>
                    <a:p>
                      <a:r>
                        <a:rPr lang="en-US" sz="1200" dirty="0" smtClean="0"/>
                        <a:t>High</a:t>
                      </a:r>
                      <a:r>
                        <a:rPr lang="en-US" sz="1200" baseline="0" dirty="0" smtClean="0"/>
                        <a:t> PFC</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200" baseline="0" dirty="0" smtClean="0"/>
                        <a:t>LED Current Ripple (2 x </a:t>
                      </a:r>
                      <a:r>
                        <a:rPr lang="en-US" sz="1200" baseline="0" dirty="0" err="1" smtClean="0"/>
                        <a:t>f</a:t>
                      </a:r>
                      <a:r>
                        <a:rPr lang="en-US" sz="1050" baseline="0" dirty="0" err="1" smtClean="0"/>
                        <a:t>ac</a:t>
                      </a:r>
                      <a:r>
                        <a:rPr lang="en-US" sz="1200" baseline="0" dirty="0" smtClean="0"/>
                        <a:t>)</a:t>
                      </a:r>
                      <a:endParaRPr lang="en-US" sz="12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nvGraphicFramePr>
        <p:xfrm>
          <a:off x="4610405" y="2545685"/>
          <a:ext cx="4147528" cy="822960"/>
        </p:xfrm>
        <a:graphic>
          <a:graphicData uri="http://schemas.openxmlformats.org/drawingml/2006/table">
            <a:tbl>
              <a:tblPr firstRow="1" bandRow="1">
                <a:tableStyleId>{5940675A-B579-460E-94D1-54222C63F5DA}</a:tableStyleId>
              </a:tblPr>
              <a:tblGrid>
                <a:gridCol w="2073764"/>
                <a:gridCol w="2073764"/>
              </a:tblGrid>
              <a:tr h="19115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159">
                <a:tc>
                  <a:txBody>
                    <a:bodyPr/>
                    <a:lstStyle/>
                    <a:p>
                      <a:r>
                        <a:rPr lang="en-US" sz="1200" dirty="0" smtClean="0"/>
                        <a:t>Isolated, High PFC</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Two</a:t>
                      </a:r>
                      <a:r>
                        <a:rPr lang="en-US" sz="1200" baseline="0" dirty="0" smtClean="0"/>
                        <a:t> Stage Solution</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1159">
                <a:tc>
                  <a:txBody>
                    <a:bodyPr/>
                    <a:lstStyle/>
                    <a:p>
                      <a:r>
                        <a:rPr lang="en-US" sz="1200" dirty="0" smtClean="0"/>
                        <a:t>No</a:t>
                      </a:r>
                      <a:r>
                        <a:rPr lang="en-US" sz="1200" baseline="0" dirty="0" smtClean="0"/>
                        <a:t> LED Current Ripple</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2" name="Table 21"/>
          <p:cNvGraphicFramePr>
            <a:graphicFrameLocks noGrp="1"/>
          </p:cNvGraphicFramePr>
          <p:nvPr/>
        </p:nvGraphicFramePr>
        <p:xfrm>
          <a:off x="347450" y="5448010"/>
          <a:ext cx="4147528" cy="822960"/>
        </p:xfrm>
        <a:graphic>
          <a:graphicData uri="http://schemas.openxmlformats.org/drawingml/2006/table">
            <a:tbl>
              <a:tblPr firstRow="1" bandRow="1">
                <a:tableStyleId>{5940675A-B579-460E-94D1-54222C63F5DA}</a:tableStyleId>
              </a:tblPr>
              <a:tblGrid>
                <a:gridCol w="2073764"/>
                <a:gridCol w="2073764"/>
              </a:tblGrid>
              <a:tr h="22082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829">
                <a:tc>
                  <a:txBody>
                    <a:bodyPr/>
                    <a:lstStyle/>
                    <a:p>
                      <a:r>
                        <a:rPr lang="en-US" sz="1200" dirty="0" smtClean="0"/>
                        <a:t>Simple</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Not Isolated</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0829">
                <a:tc>
                  <a:txBody>
                    <a:bodyPr/>
                    <a:lstStyle/>
                    <a:p>
                      <a:r>
                        <a:rPr lang="en-US" sz="1200" dirty="0" smtClean="0"/>
                        <a:t>Good</a:t>
                      </a:r>
                      <a:r>
                        <a:rPr lang="en-US" sz="1200" baseline="0" dirty="0" smtClean="0"/>
                        <a:t> EMI, Efficiency</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nvGraphicFramePr>
        <p:xfrm>
          <a:off x="4610192" y="5448010"/>
          <a:ext cx="4147528" cy="822960"/>
        </p:xfrm>
        <a:graphic>
          <a:graphicData uri="http://schemas.openxmlformats.org/drawingml/2006/table">
            <a:tbl>
              <a:tblPr firstRow="1" bandRow="1">
                <a:tableStyleId>{5940675A-B579-460E-94D1-54222C63F5DA}</a:tableStyleId>
              </a:tblPr>
              <a:tblGrid>
                <a:gridCol w="2073764"/>
                <a:gridCol w="2073764"/>
              </a:tblGrid>
              <a:tr h="191159">
                <a:tc>
                  <a:txBody>
                    <a:bodyPr/>
                    <a:lstStyle/>
                    <a:p>
                      <a:r>
                        <a:rPr lang="en-US" sz="1200" b="1" dirty="0" smtClean="0"/>
                        <a:t>Pros</a:t>
                      </a:r>
                      <a:endParaRPr lang="en-US" sz="12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Cons</a:t>
                      </a:r>
                      <a:endParaRPr lang="en-US" sz="12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159">
                <a:tc>
                  <a:txBody>
                    <a:bodyPr/>
                    <a:lstStyle/>
                    <a:p>
                      <a:r>
                        <a:rPr lang="en-US" sz="1200" dirty="0" smtClean="0"/>
                        <a:t>No</a:t>
                      </a:r>
                      <a:r>
                        <a:rPr lang="en-US" sz="1200" baseline="0" dirty="0" smtClean="0"/>
                        <a:t> LED Current Ripple</a:t>
                      </a:r>
                      <a:endParaRPr lang="en-US" sz="1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smtClean="0"/>
                        <a:t>Not Isolated</a:t>
                      </a:r>
                      <a:endParaRPr lang="en-US" sz="1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91159">
                <a:tc>
                  <a:txBody>
                    <a:bodyPr/>
                    <a:lstStyle/>
                    <a:p>
                      <a:r>
                        <a:rPr lang="en-US" sz="1200" dirty="0" smtClean="0"/>
                        <a:t>High</a:t>
                      </a:r>
                      <a:r>
                        <a:rPr lang="en-US" sz="1200" baseline="0" dirty="0" smtClean="0"/>
                        <a:t> PFC</a:t>
                      </a:r>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6212496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90"/>
          <p:cNvSpPr>
            <a:spLocks noGrp="1" noChangeArrowheads="1"/>
          </p:cNvSpPr>
          <p:nvPr>
            <p:ph type="title"/>
          </p:nvPr>
        </p:nvSpPr>
        <p:spPr/>
        <p:txBody>
          <a:bodyPr/>
          <a:lstStyle/>
          <a:p>
            <a:pPr eaLnBrk="1" hangingPunct="1"/>
            <a:r>
              <a:rPr lang="en-US" dirty="0" smtClean="0">
                <a:solidFill>
                  <a:schemeClr val="tx2"/>
                </a:solidFill>
              </a:rPr>
              <a:t>LM3463 EVM Specifications</a:t>
            </a:r>
          </a:p>
        </p:txBody>
      </p:sp>
      <p:graphicFrame>
        <p:nvGraphicFramePr>
          <p:cNvPr id="6" name="Table 5"/>
          <p:cNvGraphicFramePr>
            <a:graphicFrameLocks noGrp="1"/>
          </p:cNvGraphicFramePr>
          <p:nvPr/>
        </p:nvGraphicFramePr>
        <p:xfrm>
          <a:off x="347663" y="894270"/>
          <a:ext cx="6096000" cy="3465576"/>
        </p:xfrm>
        <a:graphic>
          <a:graphicData uri="http://schemas.openxmlformats.org/drawingml/2006/table">
            <a:tbl>
              <a:tblPr/>
              <a:tblGrid>
                <a:gridCol w="2353056"/>
                <a:gridCol w="2731008"/>
                <a:gridCol w="1011936"/>
              </a:tblGrid>
              <a:tr h="246888">
                <a:tc>
                  <a:txBody>
                    <a:bodyPr/>
                    <a:lstStyle/>
                    <a:p>
                      <a:pPr algn="l" fontAlgn="b"/>
                      <a:r>
                        <a:rPr lang="en-US" sz="1500" b="1" i="0" u="none" strike="noStrike">
                          <a:solidFill>
                            <a:srgbClr val="FFFFFF"/>
                          </a:solidFill>
                          <a:latin typeface="Arial"/>
                        </a:rPr>
                        <a:t>LM3463</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500" b="1" i="0" u="none" strike="noStrike">
                          <a:solidFill>
                            <a:srgbClr val="FFFFFF"/>
                          </a:solidFill>
                          <a:latin typeface="Arial"/>
                        </a:rPr>
                        <a:t>LM3463EVAL</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500" b="1" i="0" u="none" strike="noStrike">
                          <a:solidFill>
                            <a:srgbClr val="FFFFFF"/>
                          </a:solidFill>
                          <a:latin typeface="Arial"/>
                        </a:rPr>
                        <a:t> </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6888">
                <a:tc>
                  <a:txBody>
                    <a:bodyPr/>
                    <a:lstStyle/>
                    <a:p>
                      <a:pPr algn="l" fontAlgn="b"/>
                      <a:r>
                        <a:rPr lang="en-US" sz="1500" b="1" i="0" u="none" strike="noStrike">
                          <a:solidFill>
                            <a:srgbClr val="FFFFFF"/>
                          </a:solidFill>
                          <a:latin typeface="Arial"/>
                        </a:rPr>
                        <a:t>Specification</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500" b="1" i="0" u="none" strike="noStrike">
                          <a:solidFill>
                            <a:srgbClr val="FFFFFF"/>
                          </a:solidFill>
                          <a:latin typeface="Arial"/>
                        </a:rPr>
                        <a:t>Value</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500" b="1" i="0" u="none" strike="noStrike">
                          <a:solidFill>
                            <a:srgbClr val="FFFFFF"/>
                          </a:solidFill>
                          <a:latin typeface="Arial"/>
                        </a:rPr>
                        <a:t>Unit</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46888">
                <a:tc>
                  <a:txBody>
                    <a:bodyPr/>
                    <a:lstStyle/>
                    <a:p>
                      <a:pPr algn="l" fontAlgn="b"/>
                      <a:r>
                        <a:rPr lang="en-US" sz="1500" b="0" i="0" u="none" strike="noStrike">
                          <a:solidFill>
                            <a:srgbClr val="000000"/>
                          </a:solidFill>
                          <a:latin typeface="Arial"/>
                        </a:rPr>
                        <a:t>Input Voltage</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12-95 (48)</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VDC</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LED Configuration</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500" b="0" i="1" u="none" strike="noStrike">
                          <a:solidFill>
                            <a:srgbClr val="000000"/>
                          </a:solidFill>
                          <a:latin typeface="Arial"/>
                        </a:rPr>
                        <a:t>14 per string x 6 strings</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Series</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Output Current</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1500" b="0" i="1" u="none" strike="noStrike">
                          <a:solidFill>
                            <a:srgbClr val="000000"/>
                          </a:solidFill>
                          <a:latin typeface="Arial"/>
                        </a:rPr>
                        <a:t>200 per string x 6 strings</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mA</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Output Voltage</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42-45 w/DHC</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VDC</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Output Power</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54</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W</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Topology</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DHC String Control</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 </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Efficiency</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97</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Power Factor</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n/a</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 </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Dimming Input</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PWM</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 </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Dimming Level</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0-100</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888">
                <a:tc>
                  <a:txBody>
                    <a:bodyPr/>
                    <a:lstStyle/>
                    <a:p>
                      <a:pPr algn="l" fontAlgn="b"/>
                      <a:r>
                        <a:rPr lang="en-US" sz="1500" b="0" i="0" u="none" strike="noStrike">
                          <a:solidFill>
                            <a:srgbClr val="000000"/>
                          </a:solidFill>
                          <a:latin typeface="Arial"/>
                        </a:rPr>
                        <a:t>Current Sensing</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Resistive</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latin typeface="Arial"/>
                        </a:rPr>
                        <a:t> </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32">
                <a:tc>
                  <a:txBody>
                    <a:bodyPr/>
                    <a:lstStyle/>
                    <a:p>
                      <a:pPr algn="l" fontAlgn="b"/>
                      <a:r>
                        <a:rPr lang="en-US" sz="1500" b="0" i="0" u="none" strike="noStrike">
                          <a:solidFill>
                            <a:srgbClr val="000000"/>
                          </a:solidFill>
                          <a:latin typeface="Arial"/>
                        </a:rPr>
                        <a:t>Driver Dimensions</a:t>
                      </a:r>
                    </a:p>
                  </a:txBody>
                  <a:tcPr marL="9144" marR="9144" marT="9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0" i="1" u="none" strike="noStrike">
                          <a:solidFill>
                            <a:srgbClr val="000000"/>
                          </a:solidFill>
                          <a:latin typeface="Arial"/>
                        </a:rPr>
                        <a:t>tbd</a:t>
                      </a:r>
                    </a:p>
                  </a:txBody>
                  <a:tcPr marL="9144" marR="9144" marT="9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0" i="0" u="none" strike="noStrike" dirty="0">
                          <a:solidFill>
                            <a:srgbClr val="000000"/>
                          </a:solidFill>
                          <a:latin typeface="Arial"/>
                        </a:rPr>
                        <a:t>mm</a:t>
                      </a:r>
                    </a:p>
                  </a:txBody>
                  <a:tcPr marL="9144" marR="9144" marT="91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40799150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1"/>
          <p:cNvSpPr>
            <a:spLocks noGrp="1"/>
          </p:cNvSpPr>
          <p:nvPr>
            <p:ph type="title"/>
          </p:nvPr>
        </p:nvSpPr>
        <p:spPr/>
        <p:txBody>
          <a:bodyPr/>
          <a:lstStyle/>
          <a:p>
            <a:pPr eaLnBrk="1" hangingPunct="1"/>
            <a:r>
              <a:rPr lang="en-US" dirty="0" smtClean="0">
                <a:solidFill>
                  <a:schemeClr val="tx2"/>
                </a:solidFill>
              </a:rPr>
              <a:t>LM3464/LM3464A</a:t>
            </a:r>
            <a:br>
              <a:rPr lang="en-US" dirty="0" smtClean="0">
                <a:solidFill>
                  <a:schemeClr val="tx2"/>
                </a:solidFill>
              </a:rPr>
            </a:br>
            <a:r>
              <a:rPr lang="en-US" sz="2000" dirty="0" smtClean="0">
                <a:solidFill>
                  <a:schemeClr val="tx2"/>
                </a:solidFill>
              </a:rPr>
              <a:t>4-Channel High-Voltage, Constant Current LED Driver with Dynamic Headroom Voltage Monitoring</a:t>
            </a:r>
          </a:p>
        </p:txBody>
      </p:sp>
      <p:graphicFrame>
        <p:nvGraphicFramePr>
          <p:cNvPr id="4" name="Table 3"/>
          <p:cNvGraphicFramePr>
            <a:graphicFrameLocks noGrp="1"/>
          </p:cNvGraphicFramePr>
          <p:nvPr/>
        </p:nvGraphicFramePr>
        <p:xfrm>
          <a:off x="342900" y="1016000"/>
          <a:ext cx="8505825" cy="431292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Wide Input Voltage Range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12 to 60V (LM3464)</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12 to 95V (LM3464A)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Dynamic Headroom Control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Provides Feedback to AC/DC Converter to Ensure Maximum Efficiency</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and PWM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LED Color Shift and Brightness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Open, LED Short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Fault Flag Notifies MCU of Abnormal Condition</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Thermal Detection with Foldback</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Maintains LEDs ON, but at Reduced Brightness Until LED Over-Temperature Condition Clears.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Street Lighting, High-Bay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LED Luminaires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8981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89818" name="Group 19"/>
          <p:cNvGrpSpPr>
            <a:grpSpLocks/>
          </p:cNvGrpSpPr>
          <p:nvPr/>
        </p:nvGrpSpPr>
        <p:grpSpPr bwMode="auto">
          <a:xfrm>
            <a:off x="347663" y="5521325"/>
            <a:ext cx="1447800" cy="449263"/>
            <a:chOff x="288" y="3365"/>
            <a:chExt cx="912" cy="283"/>
          </a:xfrm>
        </p:grpSpPr>
        <p:pic>
          <p:nvPicPr>
            <p:cNvPr id="289823"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8982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8982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89819" name="TextBox 11"/>
          <p:cNvSpPr txBox="1">
            <a:spLocks noChangeArrowheads="1"/>
          </p:cNvSpPr>
          <p:nvPr/>
        </p:nvSpPr>
        <p:spPr bwMode="auto">
          <a:xfrm>
            <a:off x="1752600" y="5453063"/>
            <a:ext cx="1866900" cy="430212"/>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LM3464-120V24W/NOPB</a:t>
            </a:r>
          </a:p>
          <a:p>
            <a:pPr>
              <a:buFont typeface="Arial" charset="0"/>
              <a:buChar char="•"/>
            </a:pPr>
            <a:r>
              <a:rPr lang="en-US" sz="1100">
                <a:solidFill>
                  <a:srgbClr val="000000"/>
                </a:solidFill>
              </a:rPr>
              <a:t>LM3464EVAL/NOPB</a:t>
            </a:r>
          </a:p>
        </p:txBody>
      </p:sp>
      <p:pic>
        <p:nvPicPr>
          <p:cNvPr id="289820" name="Picture 2"/>
          <p:cNvPicPr>
            <a:picLocks noChangeAspect="1" noChangeArrowheads="1"/>
          </p:cNvPicPr>
          <p:nvPr/>
        </p:nvPicPr>
        <p:blipFill>
          <a:blip r:embed="rId5" cstate="email"/>
          <a:srcRect/>
          <a:stretch>
            <a:fillRect/>
          </a:stretch>
        </p:blipFill>
        <p:spPr bwMode="auto">
          <a:xfrm>
            <a:off x="4940300" y="3883025"/>
            <a:ext cx="3789363" cy="2355850"/>
          </a:xfrm>
          <a:prstGeom prst="rect">
            <a:avLst/>
          </a:prstGeom>
          <a:noFill/>
          <a:ln w="9525">
            <a:solidFill>
              <a:schemeClr val="tx1"/>
            </a:solidFill>
            <a:miter lim="800000"/>
            <a:headEnd/>
            <a:tailEnd/>
          </a:ln>
        </p:spPr>
      </p:pic>
      <p:pic>
        <p:nvPicPr>
          <p:cNvPr id="289821" name="Picture 10" descr="http://www.national.com/assets/en/other/PowerWise_banner.jpg"/>
          <p:cNvPicPr>
            <a:picLocks noChangeAspect="1" noChangeArrowheads="1"/>
          </p:cNvPicPr>
          <p:nvPr/>
        </p:nvPicPr>
        <p:blipFill>
          <a:blip r:embed="rId6" cstate="email"/>
          <a:srcRect/>
          <a:stretch>
            <a:fillRect/>
          </a:stretch>
        </p:blipFill>
        <p:spPr bwMode="auto">
          <a:xfrm>
            <a:off x="7708900" y="5946775"/>
            <a:ext cx="849313" cy="203200"/>
          </a:xfrm>
          <a:prstGeom prst="rect">
            <a:avLst/>
          </a:prstGeom>
          <a:noFill/>
          <a:ln w="9525">
            <a:noFill/>
            <a:miter lim="800000"/>
            <a:headEnd/>
            <a:tailEnd/>
          </a:ln>
        </p:spPr>
      </p:pic>
      <p:pic>
        <p:nvPicPr>
          <p:cNvPr id="289822"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5375509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90"/>
          <p:cNvSpPr>
            <a:spLocks noGrp="1" noChangeArrowheads="1"/>
          </p:cNvSpPr>
          <p:nvPr>
            <p:ph type="title"/>
          </p:nvPr>
        </p:nvSpPr>
        <p:spPr/>
        <p:txBody>
          <a:bodyPr/>
          <a:lstStyle/>
          <a:p>
            <a:pPr eaLnBrk="1" hangingPunct="1"/>
            <a:r>
              <a:rPr lang="en-US" dirty="0" smtClean="0">
                <a:solidFill>
                  <a:schemeClr val="tx2"/>
                </a:solidFill>
              </a:rPr>
              <a:t>LM3464/A EVM Specifications</a:t>
            </a:r>
          </a:p>
        </p:txBody>
      </p:sp>
      <p:pic>
        <p:nvPicPr>
          <p:cNvPr id="29081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90820" name="Picture 2"/>
          <p:cNvPicPr>
            <a:picLocks noChangeAspect="1" noChangeArrowheads="1"/>
          </p:cNvPicPr>
          <p:nvPr/>
        </p:nvPicPr>
        <p:blipFill>
          <a:blip r:embed="rId5" cstate="email"/>
          <a:srcRect/>
          <a:stretch>
            <a:fillRect/>
          </a:stretch>
        </p:blipFill>
        <p:spPr bwMode="auto">
          <a:xfrm>
            <a:off x="347663" y="955675"/>
            <a:ext cx="7481887" cy="2647950"/>
          </a:xfrm>
          <a:prstGeom prst="rect">
            <a:avLst/>
          </a:prstGeom>
          <a:noFill/>
          <a:ln w="9525">
            <a:noFill/>
            <a:miter lim="800000"/>
            <a:headEnd/>
            <a:tailEnd/>
          </a:ln>
        </p:spPr>
      </p:pic>
      <p:pic>
        <p:nvPicPr>
          <p:cNvPr id="290821" name="Picture 4" descr="http://www.national.com/store-pics/boards/LM3464-120V24W.jpg"/>
          <p:cNvPicPr>
            <a:picLocks noChangeAspect="1" noChangeArrowheads="1"/>
          </p:cNvPicPr>
          <p:nvPr/>
        </p:nvPicPr>
        <p:blipFill>
          <a:blip r:embed="rId6" cstate="email"/>
          <a:srcRect/>
          <a:stretch>
            <a:fillRect/>
          </a:stretch>
        </p:blipFill>
        <p:spPr bwMode="auto">
          <a:xfrm>
            <a:off x="2108200" y="3713163"/>
            <a:ext cx="2600325" cy="1468437"/>
          </a:xfrm>
          <a:prstGeom prst="rect">
            <a:avLst/>
          </a:prstGeom>
          <a:noFill/>
          <a:ln w="9525">
            <a:noFill/>
            <a:miter lim="800000"/>
            <a:headEnd/>
            <a:tailEnd/>
          </a:ln>
        </p:spPr>
      </p:pic>
      <p:pic>
        <p:nvPicPr>
          <p:cNvPr id="290822" name="Picture 6" descr="http://www.national.com/store-pics/boards/LM3464eval.jpg"/>
          <p:cNvPicPr>
            <a:picLocks noChangeAspect="1" noChangeArrowheads="1"/>
          </p:cNvPicPr>
          <p:nvPr/>
        </p:nvPicPr>
        <p:blipFill>
          <a:blip r:embed="rId7" cstate="email"/>
          <a:srcRect/>
          <a:stretch>
            <a:fillRect/>
          </a:stretch>
        </p:blipFill>
        <p:spPr bwMode="auto">
          <a:xfrm>
            <a:off x="5749925" y="3744913"/>
            <a:ext cx="1644650" cy="1216025"/>
          </a:xfrm>
          <a:prstGeom prst="rect">
            <a:avLst/>
          </a:prstGeom>
          <a:noFill/>
          <a:ln w="9525">
            <a:noFill/>
            <a:miter lim="800000"/>
            <a:headEnd/>
            <a:tailEnd/>
          </a:ln>
        </p:spPr>
      </p:pic>
    </p:spTree>
    <p:extLst>
      <p:ext uri="{BB962C8B-B14F-4D97-AF65-F5344CB8AC3E}">
        <p14:creationId xmlns:p14="http://schemas.microsoft.com/office/powerpoint/2010/main" val="38622911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p:txBody>
          <a:bodyPr/>
          <a:lstStyle/>
          <a:p>
            <a:pPr eaLnBrk="1" hangingPunct="1"/>
            <a:r>
              <a:rPr lang="en-US" smtClean="0"/>
              <a:t>TLC5960</a:t>
            </a:r>
            <a:br>
              <a:rPr lang="en-US" smtClean="0"/>
            </a:br>
            <a:r>
              <a:rPr lang="en-US" sz="2000" smtClean="0"/>
              <a:t>8-Channel High-Voltage, Constant Current LED Driver with Intelligent Headroom Voltage Monitoring</a:t>
            </a:r>
          </a:p>
        </p:txBody>
      </p:sp>
      <p:graphicFrame>
        <p:nvGraphicFramePr>
          <p:cNvPr id="4" name="Table 3"/>
          <p:cNvGraphicFramePr>
            <a:graphicFrameLocks noGrp="1"/>
          </p:cNvGraphicFramePr>
          <p:nvPr/>
        </p:nvGraphicFramePr>
        <p:xfrm>
          <a:off x="342900" y="1016000"/>
          <a:ext cx="8505825" cy="455676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Wide Input Voltage Range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10 to 28V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D</a:t>
                      </a:r>
                      <a:r>
                        <a:rPr kumimoji="0" lang="en-US" sz="1400" b="0" i="0" u="none" strike="noStrike" cap="none" normalizeH="0" baseline="0" smtClean="0">
                          <a:ln>
                            <a:noFill/>
                          </a:ln>
                          <a:solidFill>
                            <a:schemeClr val="tx1"/>
                          </a:solidFill>
                          <a:effectLst/>
                          <a:latin typeface="Arial" charset="0"/>
                        </a:rPr>
                        <a:t>: GND to 34V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Operates from 12V or 24V Supplies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Intelligent Headroom Control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Provides Feedback to DC/DC Converters to Ensure Maximum Efficiency</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and PWM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LED Color Shift and Brightness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Open, LED Short, FET Open, and FET Short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Fault Flag Notifies MCU of Abnormal Condition</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IC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Driver IC from Over-Temperature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Street Lighting, High-Bay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LED Luminaires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92889"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92890" name="Group 19"/>
          <p:cNvGrpSpPr>
            <a:grpSpLocks/>
          </p:cNvGrpSpPr>
          <p:nvPr/>
        </p:nvGrpSpPr>
        <p:grpSpPr bwMode="auto">
          <a:xfrm>
            <a:off x="347663" y="5521325"/>
            <a:ext cx="1447800" cy="449263"/>
            <a:chOff x="288" y="3365"/>
            <a:chExt cx="912" cy="283"/>
          </a:xfrm>
        </p:grpSpPr>
        <p:pic>
          <p:nvPicPr>
            <p:cNvPr id="292893"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9289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9289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92891" name="TextBox 11"/>
          <p:cNvSpPr txBox="1">
            <a:spLocks noChangeArrowheads="1"/>
          </p:cNvSpPr>
          <p:nvPr/>
        </p:nvSpPr>
        <p:spPr bwMode="auto">
          <a:xfrm>
            <a:off x="1752600" y="5453063"/>
            <a:ext cx="1905000"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TLC5960 HVM Calculator</a:t>
            </a:r>
          </a:p>
        </p:txBody>
      </p:sp>
      <p:pic>
        <p:nvPicPr>
          <p:cNvPr id="292892" name="Picture 2"/>
          <p:cNvPicPr>
            <a:picLocks noChangeAspect="1" noChangeArrowheads="1"/>
          </p:cNvPicPr>
          <p:nvPr/>
        </p:nvPicPr>
        <p:blipFill>
          <a:blip r:embed="rId5" cstate="email"/>
          <a:srcRect/>
          <a:stretch>
            <a:fillRect/>
          </a:stretch>
        </p:blipFill>
        <p:spPr bwMode="auto">
          <a:xfrm>
            <a:off x="5962650" y="3983038"/>
            <a:ext cx="2836863" cy="226218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635759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p:txBody>
          <a:bodyPr/>
          <a:lstStyle/>
          <a:p>
            <a:pPr eaLnBrk="1" hangingPunct="1"/>
            <a:r>
              <a:rPr lang="en-US" dirty="0" smtClean="0">
                <a:solidFill>
                  <a:schemeClr val="tx2"/>
                </a:solidFill>
              </a:rPr>
              <a:t>LM3466</a:t>
            </a:r>
            <a:br>
              <a:rPr lang="en-US" dirty="0" smtClean="0">
                <a:solidFill>
                  <a:schemeClr val="tx2"/>
                </a:solidFill>
              </a:rPr>
            </a:br>
            <a:r>
              <a:rPr lang="en-US" sz="2400" dirty="0" smtClean="0">
                <a:solidFill>
                  <a:schemeClr val="tx2"/>
                </a:solidFill>
              </a:rPr>
              <a:t>Smart Linear LED Driver for Multi-Channel LED Systems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09956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Wide Input Voltage Range: 6 to 70V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70V, 1.5A MOSFET with 2A Limit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 Up to 20 LEDs in Series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Works with Constant Current Power Supplies.  Up to 10 LM3466’s can be cascaded.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Regulates LED String Current Based on User Settings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Automatic Equalization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Balances Current of Every Active String, Even if String Voltages Are Not Equal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Open, LED Short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Fault Flag Notifies MCU of Abnormal Condition</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LM3466 Against High-Temperature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Street Lighting, High-Bay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LED Luminaires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293913" name="Group 19"/>
          <p:cNvGrpSpPr>
            <a:grpSpLocks/>
          </p:cNvGrpSpPr>
          <p:nvPr/>
        </p:nvGrpSpPr>
        <p:grpSpPr bwMode="auto">
          <a:xfrm>
            <a:off x="347663" y="5521325"/>
            <a:ext cx="1447800" cy="449263"/>
            <a:chOff x="288" y="3365"/>
            <a:chExt cx="912" cy="283"/>
          </a:xfrm>
        </p:grpSpPr>
        <p:pic>
          <p:nvPicPr>
            <p:cNvPr id="293919" name="Picture 20" descr="image001"/>
            <p:cNvPicPr>
              <a:picLocks noChangeAspect="1" noChangeArrowheads="1"/>
            </p:cNvPicPr>
            <p:nvPr/>
          </p:nvPicPr>
          <p:blipFill>
            <a:blip r:embed="rId2" cstate="email"/>
            <a:srcRect/>
            <a:stretch>
              <a:fillRect/>
            </a:stretch>
          </p:blipFill>
          <p:spPr bwMode="auto">
            <a:xfrm>
              <a:off x="288" y="3365"/>
              <a:ext cx="912" cy="282"/>
            </a:xfrm>
            <a:prstGeom prst="rect">
              <a:avLst/>
            </a:prstGeom>
            <a:noFill/>
            <a:ln w="9525">
              <a:noFill/>
              <a:miter lim="800000"/>
              <a:headEnd/>
              <a:tailEnd/>
            </a:ln>
          </p:spPr>
        </p:pic>
        <p:sp>
          <p:nvSpPr>
            <p:cNvPr id="29392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9392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93914" name="TextBox 11"/>
          <p:cNvSpPr txBox="1">
            <a:spLocks noChangeArrowheads="1"/>
          </p:cNvSpPr>
          <p:nvPr/>
        </p:nvSpPr>
        <p:spPr bwMode="auto">
          <a:xfrm>
            <a:off x="1752600" y="5453063"/>
            <a:ext cx="1350050" cy="261610"/>
          </a:xfrm>
          <a:prstGeom prst="rect">
            <a:avLst/>
          </a:prstGeom>
          <a:noFill/>
          <a:ln w="9525">
            <a:noFill/>
            <a:miter lim="800000"/>
            <a:headEnd/>
            <a:tailEnd/>
          </a:ln>
        </p:spPr>
        <p:txBody>
          <a:bodyPr wrap="none">
            <a:spAutoFit/>
          </a:bodyPr>
          <a:lstStyle/>
          <a:p>
            <a:pPr>
              <a:buFont typeface="Arial" charset="0"/>
              <a:buChar char="•"/>
            </a:pPr>
            <a:r>
              <a:rPr lang="en-US" sz="1100" dirty="0" smtClean="0">
                <a:solidFill>
                  <a:srgbClr val="000000"/>
                </a:solidFill>
              </a:rPr>
              <a:t>LM3466MREVAL</a:t>
            </a:r>
            <a:endParaRPr lang="en-US" sz="1100" dirty="0">
              <a:solidFill>
                <a:srgbClr val="000000"/>
              </a:solidFill>
            </a:endParaRPr>
          </a:p>
        </p:txBody>
      </p:sp>
      <p:pic>
        <p:nvPicPr>
          <p:cNvPr id="293915" name="Picture 2"/>
          <p:cNvPicPr>
            <a:picLocks noChangeAspect="1" noChangeArrowheads="1"/>
          </p:cNvPicPr>
          <p:nvPr/>
        </p:nvPicPr>
        <p:blipFill>
          <a:blip r:embed="rId3" cstate="email"/>
          <a:srcRect/>
          <a:stretch>
            <a:fillRect/>
          </a:stretch>
        </p:blipFill>
        <p:spPr bwMode="auto">
          <a:xfrm>
            <a:off x="4818063" y="3708400"/>
            <a:ext cx="3957637" cy="2547938"/>
          </a:xfrm>
          <a:prstGeom prst="rect">
            <a:avLst/>
          </a:prstGeom>
          <a:noFill/>
          <a:ln w="9525">
            <a:solidFill>
              <a:schemeClr val="tx1"/>
            </a:solidFill>
            <a:miter lim="800000"/>
            <a:headEnd/>
            <a:tailEnd/>
          </a:ln>
        </p:spPr>
      </p:pic>
      <p:pic>
        <p:nvPicPr>
          <p:cNvPr id="293916" name="Picture 10" descr="http://www.national.com/assets/en/other/PowerWise_banner.jpg"/>
          <p:cNvPicPr>
            <a:picLocks noChangeAspect="1" noChangeArrowheads="1"/>
          </p:cNvPicPr>
          <p:nvPr/>
        </p:nvPicPr>
        <p:blipFill>
          <a:blip r:embed="rId4" cstate="email"/>
          <a:srcRect/>
          <a:stretch>
            <a:fillRect/>
          </a:stretch>
        </p:blipFill>
        <p:spPr bwMode="auto">
          <a:xfrm>
            <a:off x="7380288" y="5970588"/>
            <a:ext cx="849312" cy="203200"/>
          </a:xfrm>
          <a:prstGeom prst="rect">
            <a:avLst/>
          </a:prstGeom>
          <a:noFill/>
          <a:ln w="9525">
            <a:noFill/>
            <a:miter lim="800000"/>
            <a:headEnd/>
            <a:tailEnd/>
          </a:ln>
        </p:spPr>
      </p:pic>
      <p:pic>
        <p:nvPicPr>
          <p:cNvPr id="293917" name="Picture 6"/>
          <p:cNvPicPr>
            <a:picLocks noChangeAspect="1" noChangeArrowheads="1"/>
          </p:cNvPicPr>
          <p:nvPr/>
        </p:nvPicPr>
        <p:blipFill>
          <a:blip r:embed="rId5" cstate="email"/>
          <a:srcRect/>
          <a:stretch>
            <a:fillRect/>
          </a:stretch>
        </p:blipFill>
        <p:spPr bwMode="auto">
          <a:xfrm>
            <a:off x="347663" y="5951538"/>
            <a:ext cx="871537" cy="171450"/>
          </a:xfrm>
          <a:prstGeom prst="rect">
            <a:avLst/>
          </a:prstGeom>
          <a:noFill/>
          <a:ln w="9525">
            <a:noFill/>
            <a:miter lim="800000"/>
            <a:headEnd/>
            <a:tailEnd/>
          </a:ln>
        </p:spPr>
      </p:pic>
      <p:pic>
        <p:nvPicPr>
          <p:cNvPr id="14" name="Picture 55" descr="available_en">
            <a:hlinkClick r:id="rId6"/>
          </p:cNvPr>
          <p:cNvPicPr>
            <a:picLocks noChangeAspect="1" noChangeArrowheads="1"/>
          </p:cNvPicPr>
          <p:nvPr/>
        </p:nvPicPr>
        <p:blipFill>
          <a:blip r:embed="rId7"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8961708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90"/>
          <p:cNvSpPr>
            <a:spLocks noGrp="1" noChangeArrowheads="1"/>
          </p:cNvSpPr>
          <p:nvPr>
            <p:ph type="title"/>
          </p:nvPr>
        </p:nvSpPr>
        <p:spPr/>
        <p:txBody>
          <a:bodyPr/>
          <a:lstStyle/>
          <a:p>
            <a:pPr eaLnBrk="1" hangingPunct="1"/>
            <a:r>
              <a:rPr lang="en-US" dirty="0" smtClean="0"/>
              <a:t>LM3466MREVAL Specifications</a:t>
            </a:r>
          </a:p>
        </p:txBody>
      </p:sp>
      <p:pic>
        <p:nvPicPr>
          <p:cNvPr id="29593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217540" name="Picture 4" descr="http://www.ti.com/diagrams/med_lm3466mreval_lm3466mreval.jpg"/>
          <p:cNvPicPr>
            <a:picLocks noChangeAspect="1" noChangeArrowheads="1"/>
          </p:cNvPicPr>
          <p:nvPr/>
        </p:nvPicPr>
        <p:blipFill>
          <a:blip r:embed="rId5" cstate="print"/>
          <a:srcRect/>
          <a:stretch>
            <a:fillRect/>
          </a:stretch>
        </p:blipFill>
        <p:spPr bwMode="auto">
          <a:xfrm>
            <a:off x="2037270" y="4043480"/>
            <a:ext cx="3333750" cy="2143125"/>
          </a:xfrm>
          <a:prstGeom prst="rect">
            <a:avLst/>
          </a:prstGeom>
          <a:noFill/>
        </p:spPr>
      </p:pic>
      <p:pic>
        <p:nvPicPr>
          <p:cNvPr id="1217541" name="Picture 5"/>
          <p:cNvPicPr>
            <a:picLocks noChangeAspect="1" noChangeArrowheads="1"/>
          </p:cNvPicPr>
          <p:nvPr/>
        </p:nvPicPr>
        <p:blipFill>
          <a:blip r:embed="rId6" cstate="print"/>
          <a:srcRect/>
          <a:stretch>
            <a:fillRect/>
          </a:stretch>
        </p:blipFill>
        <p:spPr bwMode="auto">
          <a:xfrm>
            <a:off x="347663" y="769625"/>
            <a:ext cx="5338082" cy="3045752"/>
          </a:xfrm>
          <a:prstGeom prst="rect">
            <a:avLst/>
          </a:prstGeom>
          <a:noFill/>
          <a:ln w="9525">
            <a:noFill/>
            <a:miter lim="800000"/>
            <a:headEnd/>
            <a:tailEnd/>
          </a:ln>
          <a:effectLst/>
        </p:spPr>
      </p:pic>
      <p:pic>
        <p:nvPicPr>
          <p:cNvPr id="1217542" name="Picture 6"/>
          <p:cNvPicPr>
            <a:picLocks noChangeAspect="1" noChangeArrowheads="1"/>
          </p:cNvPicPr>
          <p:nvPr/>
        </p:nvPicPr>
        <p:blipFill>
          <a:blip r:embed="rId7" cstate="print"/>
          <a:srcRect/>
          <a:stretch>
            <a:fillRect/>
          </a:stretch>
        </p:blipFill>
        <p:spPr bwMode="auto">
          <a:xfrm>
            <a:off x="5877770" y="3178991"/>
            <a:ext cx="2957185" cy="3015169"/>
          </a:xfrm>
          <a:prstGeom prst="rect">
            <a:avLst/>
          </a:prstGeom>
          <a:noFill/>
          <a:ln w="9525">
            <a:noFill/>
            <a:miter lim="800000"/>
            <a:headEnd/>
            <a:tailEnd/>
          </a:ln>
        </p:spPr>
      </p:pic>
    </p:spTree>
    <p:extLst>
      <p:ext uri="{BB962C8B-B14F-4D97-AF65-F5344CB8AC3E}">
        <p14:creationId xmlns:p14="http://schemas.microsoft.com/office/powerpoint/2010/main" val="28063034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p:txBody>
          <a:bodyPr/>
          <a:lstStyle/>
          <a:p>
            <a:pPr eaLnBrk="1" hangingPunct="1"/>
            <a:r>
              <a:rPr lang="en-US" smtClean="0"/>
              <a:t>TPS61195</a:t>
            </a:r>
            <a:br>
              <a:rPr lang="en-US" smtClean="0"/>
            </a:br>
            <a:r>
              <a:rPr lang="en-US" sz="2400" smtClean="0"/>
              <a:t>8-Channel Const. Current LED Driver w/Integrated Boost</a:t>
            </a:r>
            <a:endParaRPr lang="en-US" sz="1400" smtClean="0"/>
          </a:p>
        </p:txBody>
      </p:sp>
      <p:graphicFrame>
        <p:nvGraphicFramePr>
          <p:cNvPr id="4" name="Table 3"/>
          <p:cNvGraphicFramePr>
            <a:graphicFrameLocks noGrp="1"/>
          </p:cNvGraphicFramePr>
          <p:nvPr/>
        </p:nvGraphicFramePr>
        <p:xfrm>
          <a:off x="342900" y="1016000"/>
          <a:ext cx="8505825" cy="405384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:4.5 to 21V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a:t>
                      </a:r>
                      <a:r>
                        <a:rPr kumimoji="0" lang="en-US" sz="1400" b="0" i="0" u="none" strike="noStrike" cap="none" normalizeH="0" baseline="0" smtClean="0">
                          <a:ln>
                            <a:noFill/>
                          </a:ln>
                          <a:solidFill>
                            <a:schemeClr val="tx1"/>
                          </a:solidFill>
                          <a:effectLst/>
                          <a:latin typeface="Arial" charset="0"/>
                        </a:rPr>
                        <a:t>: 0 to 45V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Multi-String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8-Channel Constant Current Programmable LED Up To 30mA/Channel, </a:t>
                      </a:r>
                      <a:r>
                        <a:rPr kumimoji="0" lang="en-US" sz="1400" b="0" i="0" u="sng" strike="noStrike" cap="none" normalizeH="0" baseline="0" smtClean="0">
                          <a:ln>
                            <a:noFill/>
                          </a:ln>
                          <a:solidFill>
                            <a:schemeClr val="tx1"/>
                          </a:solidFill>
                          <a:effectLst/>
                          <a:latin typeface="Arial" charset="0"/>
                        </a:rPr>
                        <a:t>+</a:t>
                      </a:r>
                      <a:r>
                        <a:rPr kumimoji="0" lang="en-US" sz="1400" b="0" i="0" u="none" strike="noStrike" cap="none" normalizeH="0" baseline="0" smtClean="0">
                          <a:ln>
                            <a:noFill/>
                          </a:ln>
                          <a:solidFill>
                            <a:schemeClr val="tx1"/>
                          </a:solidFill>
                          <a:effectLst/>
                          <a:latin typeface="Arial" charset="0"/>
                        </a:rPr>
                        <a:t>1% Matching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Tight Current Matching Ensure Uniform Brightness Between LED Strings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Boost Converter with Headroom Control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Maximizes Efficiency by Optimizing for LED String V</a:t>
                      </a:r>
                      <a:r>
                        <a:rPr kumimoji="0" lang="en-US" sz="1000" b="0" i="0" u="none" strike="noStrike" cap="none" normalizeH="0" baseline="0" smtClean="0">
                          <a:ln>
                            <a:noFill/>
                          </a:ln>
                          <a:solidFill>
                            <a:schemeClr val="tx1"/>
                          </a:solidFill>
                          <a:effectLst/>
                          <a:latin typeface="Arial" charset="0"/>
                        </a:rPr>
                        <a:t>F</a:t>
                      </a: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Analog and Programmable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Multiple Options of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Open, LED Short Protection,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 Driver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Low-Bay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9493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94936" name="Group 19"/>
          <p:cNvGrpSpPr>
            <a:grpSpLocks/>
          </p:cNvGrpSpPr>
          <p:nvPr/>
        </p:nvGrpSpPr>
        <p:grpSpPr bwMode="auto">
          <a:xfrm>
            <a:off x="347663" y="5522913"/>
            <a:ext cx="1447800" cy="449262"/>
            <a:chOff x="288" y="3365"/>
            <a:chExt cx="912" cy="283"/>
          </a:xfrm>
        </p:grpSpPr>
        <p:pic>
          <p:nvPicPr>
            <p:cNvPr id="294939"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949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949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94937" name="TextBox 11"/>
          <p:cNvSpPr txBox="1">
            <a:spLocks noChangeArrowheads="1"/>
          </p:cNvSpPr>
          <p:nvPr/>
        </p:nvSpPr>
        <p:spPr bwMode="auto">
          <a:xfrm>
            <a:off x="1752600" y="5453063"/>
            <a:ext cx="1490663"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TPS61195EVM-460</a:t>
            </a:r>
          </a:p>
        </p:txBody>
      </p:sp>
      <p:pic>
        <p:nvPicPr>
          <p:cNvPr id="294938" name="Picture 51"/>
          <p:cNvPicPr>
            <a:picLocks noChangeAspect="1" noChangeArrowheads="1"/>
          </p:cNvPicPr>
          <p:nvPr/>
        </p:nvPicPr>
        <p:blipFill>
          <a:blip r:embed="rId5" cstate="email"/>
          <a:srcRect/>
          <a:stretch>
            <a:fillRect/>
          </a:stretch>
        </p:blipFill>
        <p:spPr bwMode="auto">
          <a:xfrm>
            <a:off x="5095875" y="4206875"/>
            <a:ext cx="3656013" cy="202406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539856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90"/>
          <p:cNvSpPr>
            <a:spLocks noGrp="1" noChangeArrowheads="1"/>
          </p:cNvSpPr>
          <p:nvPr>
            <p:ph type="title"/>
          </p:nvPr>
        </p:nvSpPr>
        <p:spPr/>
        <p:txBody>
          <a:bodyPr/>
          <a:lstStyle/>
          <a:p>
            <a:pPr eaLnBrk="1" hangingPunct="1"/>
            <a:r>
              <a:rPr lang="en-US" smtClean="0"/>
              <a:t>TPS61195EVM-460 Specifications</a:t>
            </a:r>
          </a:p>
        </p:txBody>
      </p:sp>
      <p:pic>
        <p:nvPicPr>
          <p:cNvPr id="29593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95940" name="Picture 2" descr="http://www.ti.com/graphics/tool/tps61195evm-460a_800.jpg"/>
          <p:cNvPicPr>
            <a:picLocks noChangeAspect="1" noChangeArrowheads="1"/>
          </p:cNvPicPr>
          <p:nvPr/>
        </p:nvPicPr>
        <p:blipFill>
          <a:blip r:embed="rId5" cstate="email"/>
          <a:srcRect/>
          <a:stretch>
            <a:fillRect/>
          </a:stretch>
        </p:blipFill>
        <p:spPr bwMode="auto">
          <a:xfrm>
            <a:off x="5921375" y="1106488"/>
            <a:ext cx="2616200" cy="2093912"/>
          </a:xfrm>
          <a:prstGeom prst="rect">
            <a:avLst/>
          </a:prstGeom>
          <a:noFill/>
          <a:ln w="9525">
            <a:noFill/>
            <a:miter lim="800000"/>
            <a:headEnd/>
            <a:tailEnd/>
          </a:ln>
        </p:spPr>
      </p:pic>
      <p:pic>
        <p:nvPicPr>
          <p:cNvPr id="295941" name="Picture 3"/>
          <p:cNvPicPr>
            <a:picLocks noChangeAspect="1" noChangeArrowheads="1"/>
          </p:cNvPicPr>
          <p:nvPr/>
        </p:nvPicPr>
        <p:blipFill>
          <a:blip r:embed="rId6" cstate="email"/>
          <a:srcRect/>
          <a:stretch>
            <a:fillRect/>
          </a:stretch>
        </p:blipFill>
        <p:spPr bwMode="auto">
          <a:xfrm>
            <a:off x="347663" y="979488"/>
            <a:ext cx="5378450" cy="3068637"/>
          </a:xfrm>
          <a:prstGeom prst="rect">
            <a:avLst/>
          </a:prstGeom>
          <a:noFill/>
          <a:ln w="9525">
            <a:noFill/>
            <a:miter lim="800000"/>
            <a:headEnd/>
            <a:tailEnd/>
          </a:ln>
        </p:spPr>
      </p:pic>
    </p:spTree>
    <p:extLst>
      <p:ext uri="{BB962C8B-B14F-4D97-AF65-F5344CB8AC3E}">
        <p14:creationId xmlns:p14="http://schemas.microsoft.com/office/powerpoint/2010/main" val="33618049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pPr eaLnBrk="1" hangingPunct="1"/>
            <a:r>
              <a:rPr lang="en-US" dirty="0" smtClean="0">
                <a:solidFill>
                  <a:schemeClr val="tx2"/>
                </a:solidFill>
              </a:rPr>
              <a:t>LM3432/LM3432B</a:t>
            </a:r>
            <a:br>
              <a:rPr lang="en-US" dirty="0" smtClean="0">
                <a:solidFill>
                  <a:schemeClr val="tx2"/>
                </a:solidFill>
              </a:rPr>
            </a:br>
            <a:r>
              <a:rPr lang="en-US" sz="2000" dirty="0" smtClean="0">
                <a:solidFill>
                  <a:schemeClr val="tx2"/>
                </a:solidFill>
              </a:rPr>
              <a:t>6-Channel Const. Current LED Driver w/Dynamic Headroom Control</a:t>
            </a:r>
          </a:p>
        </p:txBody>
      </p:sp>
      <p:graphicFrame>
        <p:nvGraphicFramePr>
          <p:cNvPr id="4" name="Table 3"/>
          <p:cNvGraphicFramePr>
            <a:graphicFrameLocks noGrp="1"/>
          </p:cNvGraphicFramePr>
          <p:nvPr/>
        </p:nvGraphicFramePr>
        <p:xfrm>
          <a:off x="342900" y="1016000"/>
          <a:ext cx="8505825" cy="4541520"/>
        </p:xfrm>
        <a:graphic>
          <a:graphicData uri="http://schemas.openxmlformats.org/drawingml/2006/table">
            <a:tbl>
              <a:tblPr/>
              <a:tblGrid>
                <a:gridCol w="850900"/>
                <a:gridCol w="647700"/>
                <a:gridCol w="693738"/>
                <a:gridCol w="1049337"/>
                <a:gridCol w="1011238"/>
                <a:gridCol w="4252912"/>
              </a:tblGrid>
              <a:tr h="382588">
                <a:tc gridSpan="5">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IN</a:t>
                      </a:r>
                      <a:r>
                        <a:rPr kumimoji="0" lang="en-US" sz="1400" b="0" i="0" u="none" strike="noStrike" cap="none" normalizeH="0" baseline="0" smtClean="0">
                          <a:ln>
                            <a:noFill/>
                          </a:ln>
                          <a:solidFill>
                            <a:schemeClr val="tx1"/>
                          </a:solidFill>
                          <a:effectLst/>
                          <a:latin typeface="Arial" charset="0"/>
                        </a:rPr>
                        <a:t>: 5 to 40V</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V</a:t>
                      </a:r>
                      <a:r>
                        <a:rPr kumimoji="0" lang="en-US" sz="1000" b="0" i="0" u="none" strike="noStrike" cap="none" normalizeH="0" baseline="0" smtClean="0">
                          <a:ln>
                            <a:noFill/>
                          </a:ln>
                          <a:solidFill>
                            <a:schemeClr val="tx1"/>
                          </a:solidFill>
                          <a:effectLst/>
                          <a:latin typeface="Arial" charset="0"/>
                        </a:rPr>
                        <a:t>OUTn</a:t>
                      </a:r>
                      <a:r>
                        <a:rPr kumimoji="0" lang="en-US" sz="1400" b="0" i="0" u="none" strike="noStrike" cap="none" normalizeH="0" baseline="0" smtClean="0">
                          <a:ln>
                            <a:noFill/>
                          </a:ln>
                          <a:solidFill>
                            <a:schemeClr val="tx1"/>
                          </a:solidFill>
                          <a:effectLst/>
                          <a:latin typeface="Arial" charset="0"/>
                        </a:rPr>
                        <a:t>: 0 to 80V</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Use in Multi-String LED Applications</a:t>
                      </a:r>
                    </a:p>
                  </a:txBody>
                  <a:tcPr marT="0" horzOverflow="overflow">
                    <a:lnL>
                      <a:noFill/>
                    </a:lnL>
                    <a:lnR>
                      <a:noFill/>
                    </a:lnR>
                    <a:lnT>
                      <a:noFill/>
                    </a:lnT>
                    <a:lnB>
                      <a:noFill/>
                    </a:lnB>
                    <a:lnTlToBr>
                      <a:noFill/>
                    </a:lnTlToBr>
                    <a:lnBlToTr>
                      <a:noFill/>
                    </a:lnBlToTr>
                    <a:noFill/>
                  </a:tcPr>
                </a:tc>
              </a:tr>
              <a:tr h="241300">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6-Channel Constant Current Programmable LED From 15 to 40mA/Channel, </a:t>
                      </a:r>
                      <a:r>
                        <a:rPr kumimoji="0" lang="en-US" sz="1400" b="0" i="0" u="sng" strike="noStrike" cap="none" normalizeH="0" baseline="0" smtClean="0">
                          <a:ln>
                            <a:noFill/>
                          </a:ln>
                          <a:solidFill>
                            <a:schemeClr val="tx1"/>
                          </a:solidFill>
                          <a:effectLst/>
                          <a:latin typeface="Arial" charset="0"/>
                        </a:rPr>
                        <a:t>+</a:t>
                      </a:r>
                      <a:r>
                        <a:rPr kumimoji="0" lang="en-US" sz="1400" b="0" i="0" u="none" strike="noStrike" cap="none" normalizeH="0" baseline="0" smtClean="0">
                          <a:ln>
                            <a:noFill/>
                          </a:ln>
                          <a:solidFill>
                            <a:schemeClr val="tx1"/>
                          </a:solidFill>
                          <a:effectLst/>
                          <a:latin typeface="Arial" charset="0"/>
                        </a:rPr>
                        <a:t>2% Matching</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Tight Current Matching Ensure Uniform Brightness Between LED Strings</a:t>
                      </a:r>
                    </a:p>
                  </a:txBody>
                  <a:tcPr marT="0" horzOverflow="overflow">
                    <a:lnL>
                      <a:noFill/>
                    </a:lnL>
                    <a:lnR>
                      <a:noFill/>
                    </a:lnR>
                    <a:lnT>
                      <a:noFill/>
                    </a:lnT>
                    <a:lnB>
                      <a:noFill/>
                    </a:lnB>
                    <a:lnTlToBr>
                      <a:noFill/>
                    </a:lnTlToBr>
                    <a:lnBlToTr>
                      <a:noFill/>
                    </a:lnBlToTr>
                    <a:noFill/>
                  </a:tcPr>
                </a:tc>
              </a:tr>
              <a:tr h="241300">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Dynamic Headroom Control (DHC) </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Maximizes Efficiency when Used in Conjunction with LM3430</a:t>
                      </a:r>
                    </a:p>
                  </a:txBody>
                  <a:tcPr marT="0" horzOverflow="overflow">
                    <a:lnL>
                      <a:noFill/>
                    </a:lnL>
                    <a:lnR>
                      <a:noFill/>
                    </a:lnR>
                    <a:lnT>
                      <a:noFill/>
                    </a:lnT>
                    <a:lnB>
                      <a:noFill/>
                    </a:lnB>
                    <a:lnTlToBr>
                      <a:noFill/>
                    </a:lnTlToBr>
                    <a:lnBlToTr>
                      <a:noFill/>
                    </a:lnBlToTr>
                    <a:noFill/>
                  </a:tcPr>
                </a:tc>
              </a:tr>
              <a:tr h="241300">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or PWM Dimming</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Achieve 4000:1 Contrast Ratio</a:t>
                      </a:r>
                    </a:p>
                  </a:txBody>
                  <a:tcPr marT="0" horzOverflow="overflow">
                    <a:lnL>
                      <a:noFill/>
                    </a:lnL>
                    <a:lnR>
                      <a:noFill/>
                    </a:lnR>
                    <a:lnT>
                      <a:noFill/>
                    </a:lnT>
                    <a:lnB>
                      <a:noFill/>
                    </a:lnB>
                    <a:lnTlToBr>
                      <a:noFill/>
                    </a:lnTlToBr>
                    <a:lnBlToTr>
                      <a:noFill/>
                    </a:lnBlToTr>
                    <a:noFill/>
                  </a:tcPr>
                </a:tc>
              </a:tr>
              <a:tr h="85725">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Fault Protection / Indication</a:t>
                      </a:r>
                    </a:p>
                  </a:txBody>
                  <a:tcPr marT="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LM3432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LED Open</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LED Short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Over-Temp Indication</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Thermal Shutdown</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0">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   LM3432B</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LED Short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Over-Temp Indication</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Thermal Shutdown</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82588">
                <a:tc gridSpan="5">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 Driver</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Low-Bay Lighting</a:t>
                      </a: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gridSpan="5">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98026"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98027" name="Group 19"/>
          <p:cNvGrpSpPr>
            <a:grpSpLocks/>
          </p:cNvGrpSpPr>
          <p:nvPr/>
        </p:nvGrpSpPr>
        <p:grpSpPr bwMode="auto">
          <a:xfrm>
            <a:off x="347663" y="5522913"/>
            <a:ext cx="1447800" cy="449262"/>
            <a:chOff x="288" y="3365"/>
            <a:chExt cx="912" cy="283"/>
          </a:xfrm>
        </p:grpSpPr>
        <p:pic>
          <p:nvPicPr>
            <p:cNvPr id="298031"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9803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9803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98028" name="TextBox 11"/>
          <p:cNvSpPr txBox="1">
            <a:spLocks noChangeArrowheads="1"/>
          </p:cNvSpPr>
          <p:nvPr/>
        </p:nvSpPr>
        <p:spPr bwMode="auto">
          <a:xfrm>
            <a:off x="1752600" y="5453063"/>
            <a:ext cx="588963"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None</a:t>
            </a:r>
          </a:p>
        </p:txBody>
      </p:sp>
      <p:pic>
        <p:nvPicPr>
          <p:cNvPr id="298029" name="Picture 2"/>
          <p:cNvPicPr>
            <a:picLocks noChangeAspect="1" noChangeArrowheads="1"/>
          </p:cNvPicPr>
          <p:nvPr/>
        </p:nvPicPr>
        <p:blipFill>
          <a:blip r:embed="rId5" cstate="email"/>
          <a:srcRect/>
          <a:stretch>
            <a:fillRect/>
          </a:stretch>
        </p:blipFill>
        <p:spPr bwMode="auto">
          <a:xfrm>
            <a:off x="6062663" y="3846513"/>
            <a:ext cx="2628900" cy="2405062"/>
          </a:xfrm>
          <a:prstGeom prst="rect">
            <a:avLst/>
          </a:prstGeom>
          <a:noFill/>
          <a:ln w="9525">
            <a:solidFill>
              <a:schemeClr val="tx1"/>
            </a:solidFill>
            <a:miter lim="800000"/>
            <a:headEnd/>
            <a:tailEnd/>
          </a:ln>
        </p:spPr>
      </p:pic>
      <p:pic>
        <p:nvPicPr>
          <p:cNvPr id="298030" name="Picture 6"/>
          <p:cNvPicPr>
            <a:picLocks noChangeAspect="1" noChangeArrowheads="1"/>
          </p:cNvPicPr>
          <p:nvPr/>
        </p:nvPicPr>
        <p:blipFill>
          <a:blip r:embed="rId6"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1584383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pPr eaLnBrk="1" hangingPunct="1"/>
            <a:r>
              <a:rPr lang="en-US" dirty="0" smtClean="0">
                <a:solidFill>
                  <a:schemeClr val="tx2"/>
                </a:solidFill>
              </a:rPr>
              <a:t>LM3430</a:t>
            </a:r>
            <a:br>
              <a:rPr lang="en-US" dirty="0" smtClean="0">
                <a:solidFill>
                  <a:schemeClr val="tx2"/>
                </a:solidFill>
              </a:rPr>
            </a:br>
            <a:r>
              <a:rPr lang="en-US" sz="2400" dirty="0" smtClean="0">
                <a:solidFill>
                  <a:schemeClr val="tx2"/>
                </a:solidFill>
              </a:rPr>
              <a:t>Boost Controller for LED Backlighting/Gen. Illumination</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35864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6 to 40V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Boost and SEPIC Topologies Useful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Duty Cycle Limit &gt;90%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Wide Input Voltage Range Designs Possible</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Headroom Voltage Feedback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Regulate LED Load for Maximum Efficiency (with LM3432)</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1A Peak MOSFET Gate Drive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Eliminates Need for External Gate Drivers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Frequencies Up To 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Cost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External Synchronization Option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Eliminate Beat Frequencies When Using Multiple Controllers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Current Limit,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 Driver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High-Bay, Street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9903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99036" name="Group 19"/>
          <p:cNvGrpSpPr>
            <a:grpSpLocks/>
          </p:cNvGrpSpPr>
          <p:nvPr/>
        </p:nvGrpSpPr>
        <p:grpSpPr bwMode="auto">
          <a:xfrm>
            <a:off x="347663" y="5522913"/>
            <a:ext cx="1447800" cy="449262"/>
            <a:chOff x="288" y="3365"/>
            <a:chExt cx="912" cy="283"/>
          </a:xfrm>
        </p:grpSpPr>
        <p:pic>
          <p:nvPicPr>
            <p:cNvPr id="299041"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9904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9904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99037" name="TextBox 11"/>
          <p:cNvSpPr txBox="1">
            <a:spLocks noChangeArrowheads="1"/>
          </p:cNvSpPr>
          <p:nvPr/>
        </p:nvSpPr>
        <p:spPr bwMode="auto">
          <a:xfrm>
            <a:off x="1752600" y="5441950"/>
            <a:ext cx="1577975" cy="26035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LM3430EVAL/NOPB</a:t>
            </a:r>
          </a:p>
        </p:txBody>
      </p:sp>
      <p:pic>
        <p:nvPicPr>
          <p:cNvPr id="299038" name="Picture 2"/>
          <p:cNvPicPr>
            <a:picLocks noChangeAspect="1" noChangeArrowheads="1"/>
          </p:cNvPicPr>
          <p:nvPr/>
        </p:nvPicPr>
        <p:blipFill>
          <a:blip r:embed="rId5" cstate="email"/>
          <a:srcRect/>
          <a:stretch>
            <a:fillRect/>
          </a:stretch>
        </p:blipFill>
        <p:spPr bwMode="auto">
          <a:xfrm>
            <a:off x="6510338" y="3844925"/>
            <a:ext cx="2268537" cy="2405063"/>
          </a:xfrm>
          <a:prstGeom prst="rect">
            <a:avLst/>
          </a:prstGeom>
          <a:noFill/>
          <a:ln w="9525">
            <a:solidFill>
              <a:schemeClr val="tx1"/>
            </a:solidFill>
            <a:miter lim="800000"/>
            <a:headEnd/>
            <a:tailEnd/>
          </a:ln>
        </p:spPr>
      </p:pic>
      <p:pic>
        <p:nvPicPr>
          <p:cNvPr id="299039" name="Picture 10" descr="http://www.national.com/assets/en/other/PowerWise_banner.jpg"/>
          <p:cNvPicPr>
            <a:picLocks noChangeAspect="1" noChangeArrowheads="1"/>
          </p:cNvPicPr>
          <p:nvPr/>
        </p:nvPicPr>
        <p:blipFill>
          <a:blip r:embed="rId6" cstate="email"/>
          <a:srcRect/>
          <a:stretch>
            <a:fillRect/>
          </a:stretch>
        </p:blipFill>
        <p:spPr bwMode="auto">
          <a:xfrm>
            <a:off x="7453313" y="5056188"/>
            <a:ext cx="849312" cy="203200"/>
          </a:xfrm>
          <a:prstGeom prst="rect">
            <a:avLst/>
          </a:prstGeom>
          <a:noFill/>
          <a:ln w="9525">
            <a:noFill/>
            <a:miter lim="800000"/>
            <a:headEnd/>
            <a:tailEnd/>
          </a:ln>
        </p:spPr>
      </p:pic>
      <p:pic>
        <p:nvPicPr>
          <p:cNvPr id="29904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246215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Wide Area Lights (75-250W)</a:t>
            </a:r>
            <a:endParaRPr lang="en-US" dirty="0"/>
          </a:p>
        </p:txBody>
      </p:sp>
      <p:sp>
        <p:nvSpPr>
          <p:cNvPr id="9" name="TextBox 8"/>
          <p:cNvSpPr txBox="1"/>
          <p:nvPr/>
        </p:nvSpPr>
        <p:spPr>
          <a:xfrm>
            <a:off x="1154168" y="932675"/>
            <a:ext cx="3441968" cy="369332"/>
          </a:xfrm>
          <a:prstGeom prst="rect">
            <a:avLst/>
          </a:prstGeom>
          <a:noFill/>
        </p:spPr>
        <p:txBody>
          <a:bodyPr wrap="none" rtlCol="0">
            <a:spAutoFit/>
          </a:bodyPr>
          <a:lstStyle/>
          <a:p>
            <a:pPr algn="r"/>
            <a:r>
              <a:rPr lang="en-US" sz="1800" u="sng" dirty="0" smtClean="0"/>
              <a:t>PFC Boost + LLC (CV) + Buck</a:t>
            </a:r>
            <a:endParaRPr lang="en-US" sz="1800" u="sng" dirty="0"/>
          </a:p>
        </p:txBody>
      </p:sp>
      <p:pic>
        <p:nvPicPr>
          <p:cNvPr id="681986" name="Picture 2"/>
          <p:cNvPicPr>
            <a:picLocks noChangeAspect="1" noChangeArrowheads="1"/>
          </p:cNvPicPr>
          <p:nvPr/>
        </p:nvPicPr>
        <p:blipFill>
          <a:blip r:embed="rId2" cstate="email"/>
          <a:srcRect/>
          <a:stretch>
            <a:fillRect/>
          </a:stretch>
        </p:blipFill>
        <p:spPr bwMode="auto">
          <a:xfrm>
            <a:off x="347662" y="1316724"/>
            <a:ext cx="5115885" cy="1574605"/>
          </a:xfrm>
          <a:prstGeom prst="rect">
            <a:avLst/>
          </a:prstGeom>
          <a:noFill/>
          <a:ln w="9525">
            <a:noFill/>
            <a:miter lim="800000"/>
            <a:headEnd/>
            <a:tailEnd/>
          </a:ln>
        </p:spPr>
      </p:pic>
      <p:pic>
        <p:nvPicPr>
          <p:cNvPr id="681987" name="Picture 3"/>
          <p:cNvPicPr>
            <a:picLocks noChangeAspect="1" noChangeArrowheads="1"/>
          </p:cNvPicPr>
          <p:nvPr/>
        </p:nvPicPr>
        <p:blipFill>
          <a:blip r:embed="rId3" cstate="email"/>
          <a:srcRect/>
          <a:stretch>
            <a:fillRect/>
          </a:stretch>
        </p:blipFill>
        <p:spPr bwMode="auto">
          <a:xfrm>
            <a:off x="347663" y="3697835"/>
            <a:ext cx="5261272" cy="1411421"/>
          </a:xfrm>
          <a:prstGeom prst="rect">
            <a:avLst/>
          </a:prstGeom>
          <a:noFill/>
          <a:ln w="9525">
            <a:noFill/>
            <a:miter lim="800000"/>
            <a:headEnd/>
            <a:tailEnd/>
          </a:ln>
        </p:spPr>
      </p:pic>
      <p:sp>
        <p:nvSpPr>
          <p:cNvPr id="14" name="TextBox 13"/>
          <p:cNvSpPr txBox="1"/>
          <p:nvPr/>
        </p:nvSpPr>
        <p:spPr>
          <a:xfrm>
            <a:off x="705114" y="3405313"/>
            <a:ext cx="3890809" cy="369332"/>
          </a:xfrm>
          <a:prstGeom prst="rect">
            <a:avLst/>
          </a:prstGeom>
          <a:noFill/>
        </p:spPr>
        <p:txBody>
          <a:bodyPr wrap="none" rtlCol="0">
            <a:spAutoFit/>
          </a:bodyPr>
          <a:lstStyle/>
          <a:p>
            <a:pPr algn="r"/>
            <a:r>
              <a:rPr lang="en-US" sz="1800" u="sng" dirty="0" smtClean="0"/>
              <a:t>PFC Boost + Buck (CC) + HB (CC)</a:t>
            </a:r>
            <a:endParaRPr lang="en-US" sz="1800" u="sng" dirty="0"/>
          </a:p>
        </p:txBody>
      </p:sp>
      <p:graphicFrame>
        <p:nvGraphicFramePr>
          <p:cNvPr id="19" name="Table 18"/>
          <p:cNvGraphicFramePr>
            <a:graphicFrameLocks noGrp="1"/>
          </p:cNvGraphicFramePr>
          <p:nvPr/>
        </p:nvGraphicFramePr>
        <p:xfrm>
          <a:off x="6185010" y="1431940"/>
          <a:ext cx="2363426" cy="640080"/>
        </p:xfrm>
        <a:graphic>
          <a:graphicData uri="http://schemas.openxmlformats.org/drawingml/2006/table">
            <a:tbl>
              <a:tblPr firstRow="1" bandRow="1">
                <a:tableStyleId>{5940675A-B579-460E-94D1-54222C63F5DA}</a:tableStyleId>
              </a:tblPr>
              <a:tblGrid>
                <a:gridCol w="576075"/>
                <a:gridCol w="576075"/>
                <a:gridCol w="691289"/>
                <a:gridCol w="519987"/>
              </a:tblGrid>
              <a:tr h="154228">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b="1" dirty="0" smtClean="0"/>
                        <a:t>PFC (&gt;0.9)</a:t>
                      </a:r>
                      <a:endParaRPr lang="en-US" sz="800" b="1" dirty="0"/>
                    </a:p>
                  </a:txBody>
                  <a:tcPr anchor="ctr"/>
                </a:tc>
              </a:tr>
              <a:tr h="154228">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PWM</a:t>
                      </a:r>
                      <a:endParaRPr lang="en-US" sz="800" b="1" i="1" dirty="0"/>
                    </a:p>
                  </a:txBody>
                  <a:tcPr/>
                </a:tc>
                <a:tc>
                  <a:txBody>
                    <a:bodyPr/>
                    <a:lstStyle/>
                    <a:p>
                      <a:pPr algn="ctr"/>
                      <a:r>
                        <a:rPr lang="en-US" sz="800" b="1" i="1" dirty="0" smtClean="0"/>
                        <a:t>Yes</a:t>
                      </a:r>
                      <a:endParaRPr lang="en-US" sz="800" b="1" i="1" dirty="0"/>
                    </a:p>
                  </a:txBody>
                  <a:tcPr/>
                </a:tc>
              </a:tr>
            </a:tbl>
          </a:graphicData>
        </a:graphic>
      </p:graphicFrame>
      <p:sp>
        <p:nvSpPr>
          <p:cNvPr id="20" name="TextBox 19"/>
          <p:cNvSpPr txBox="1"/>
          <p:nvPr/>
        </p:nvSpPr>
        <p:spPr>
          <a:xfrm>
            <a:off x="808310" y="2929735"/>
            <a:ext cx="1326004" cy="369332"/>
          </a:xfrm>
          <a:prstGeom prst="rect">
            <a:avLst/>
          </a:prstGeom>
          <a:noFill/>
        </p:spPr>
        <p:txBody>
          <a:bodyPr wrap="none" rtlCol="0">
            <a:spAutoFit/>
          </a:bodyPr>
          <a:lstStyle/>
          <a:p>
            <a:r>
              <a:rPr lang="en-US" sz="1800" i="1" dirty="0" smtClean="0">
                <a:solidFill>
                  <a:srgbClr val="FF0000"/>
                </a:solidFill>
              </a:rPr>
              <a:t>UCC28810</a:t>
            </a:r>
            <a:endParaRPr lang="en-US" sz="1800" i="1" dirty="0">
              <a:solidFill>
                <a:srgbClr val="FF0000"/>
              </a:solidFill>
            </a:endParaRPr>
          </a:p>
        </p:txBody>
      </p:sp>
      <p:sp>
        <p:nvSpPr>
          <p:cNvPr id="21" name="TextBox 20"/>
          <p:cNvSpPr txBox="1"/>
          <p:nvPr/>
        </p:nvSpPr>
        <p:spPr>
          <a:xfrm>
            <a:off x="2382915" y="2929735"/>
            <a:ext cx="1467068" cy="369332"/>
          </a:xfrm>
          <a:prstGeom prst="rect">
            <a:avLst/>
          </a:prstGeom>
          <a:noFill/>
        </p:spPr>
        <p:txBody>
          <a:bodyPr wrap="none" rtlCol="0">
            <a:spAutoFit/>
          </a:bodyPr>
          <a:lstStyle/>
          <a:p>
            <a:r>
              <a:rPr lang="en-US" sz="1800" i="1" dirty="0" smtClean="0">
                <a:solidFill>
                  <a:srgbClr val="FF0000"/>
                </a:solidFill>
              </a:rPr>
              <a:t>TPS92020/3</a:t>
            </a:r>
            <a:endParaRPr lang="en-US" sz="1800" i="1" dirty="0">
              <a:solidFill>
                <a:srgbClr val="FF0000"/>
              </a:solidFill>
            </a:endParaRPr>
          </a:p>
        </p:txBody>
      </p:sp>
      <p:sp>
        <p:nvSpPr>
          <p:cNvPr id="22" name="TextBox 21"/>
          <p:cNvSpPr txBox="1"/>
          <p:nvPr/>
        </p:nvSpPr>
        <p:spPr>
          <a:xfrm>
            <a:off x="4495190" y="2929735"/>
            <a:ext cx="1402948" cy="369332"/>
          </a:xfrm>
          <a:prstGeom prst="rect">
            <a:avLst/>
          </a:prstGeom>
          <a:noFill/>
        </p:spPr>
        <p:txBody>
          <a:bodyPr wrap="none" rtlCol="0">
            <a:spAutoFit/>
          </a:bodyPr>
          <a:lstStyle/>
          <a:p>
            <a:r>
              <a:rPr lang="en-US" sz="1800" i="1" dirty="0" smtClean="0">
                <a:solidFill>
                  <a:srgbClr val="FF0000"/>
                </a:solidFill>
              </a:rPr>
              <a:t>LM3409/HV</a:t>
            </a:r>
            <a:endParaRPr lang="en-US" sz="1800" i="1" dirty="0">
              <a:solidFill>
                <a:srgbClr val="FF0000"/>
              </a:solidFill>
            </a:endParaRPr>
          </a:p>
        </p:txBody>
      </p:sp>
      <p:sp>
        <p:nvSpPr>
          <p:cNvPr id="23" name="TextBox 22"/>
          <p:cNvSpPr txBox="1"/>
          <p:nvPr/>
        </p:nvSpPr>
        <p:spPr>
          <a:xfrm>
            <a:off x="808310" y="5133538"/>
            <a:ext cx="1326004" cy="369332"/>
          </a:xfrm>
          <a:prstGeom prst="rect">
            <a:avLst/>
          </a:prstGeom>
          <a:noFill/>
        </p:spPr>
        <p:txBody>
          <a:bodyPr wrap="none" rtlCol="0">
            <a:spAutoFit/>
          </a:bodyPr>
          <a:lstStyle/>
          <a:p>
            <a:r>
              <a:rPr lang="en-US" sz="1800" i="1" dirty="0" smtClean="0">
                <a:solidFill>
                  <a:srgbClr val="FF0000"/>
                </a:solidFill>
              </a:rPr>
              <a:t>UCC28810</a:t>
            </a:r>
            <a:endParaRPr lang="en-US" sz="1800" i="1" dirty="0">
              <a:solidFill>
                <a:srgbClr val="FF0000"/>
              </a:solidFill>
            </a:endParaRPr>
          </a:p>
        </p:txBody>
      </p:sp>
      <p:sp>
        <p:nvSpPr>
          <p:cNvPr id="24" name="TextBox 23"/>
          <p:cNvSpPr txBox="1"/>
          <p:nvPr/>
        </p:nvSpPr>
        <p:spPr>
          <a:xfrm>
            <a:off x="2110966" y="5133538"/>
            <a:ext cx="1308884" cy="369332"/>
          </a:xfrm>
          <a:prstGeom prst="rect">
            <a:avLst/>
          </a:prstGeom>
          <a:noFill/>
        </p:spPr>
        <p:txBody>
          <a:bodyPr wrap="none" rtlCol="0">
            <a:spAutoFit/>
          </a:bodyPr>
          <a:lstStyle/>
          <a:p>
            <a:r>
              <a:rPr lang="en-US" sz="1800" i="1" dirty="0" smtClean="0">
                <a:solidFill>
                  <a:srgbClr val="FF0000"/>
                </a:solidFill>
              </a:rPr>
              <a:t>UCC28811</a:t>
            </a:r>
            <a:endParaRPr lang="en-US" sz="1800" i="1" dirty="0">
              <a:solidFill>
                <a:srgbClr val="FF0000"/>
              </a:solidFill>
            </a:endParaRPr>
          </a:p>
        </p:txBody>
      </p:sp>
      <p:sp>
        <p:nvSpPr>
          <p:cNvPr id="25" name="TextBox 24"/>
          <p:cNvSpPr txBox="1"/>
          <p:nvPr/>
        </p:nvSpPr>
        <p:spPr>
          <a:xfrm>
            <a:off x="3419850" y="5133538"/>
            <a:ext cx="1467068" cy="369332"/>
          </a:xfrm>
          <a:prstGeom prst="rect">
            <a:avLst/>
          </a:prstGeom>
          <a:noFill/>
        </p:spPr>
        <p:txBody>
          <a:bodyPr wrap="none" rtlCol="0">
            <a:spAutoFit/>
          </a:bodyPr>
          <a:lstStyle/>
          <a:p>
            <a:r>
              <a:rPr lang="en-US" sz="1800" i="1" dirty="0" smtClean="0">
                <a:solidFill>
                  <a:srgbClr val="FF0000"/>
                </a:solidFill>
              </a:rPr>
              <a:t>TPS92020/3</a:t>
            </a:r>
            <a:endParaRPr lang="en-US" sz="1800" i="1" dirty="0">
              <a:solidFill>
                <a:srgbClr val="FF0000"/>
              </a:solidFill>
            </a:endParaRPr>
          </a:p>
        </p:txBody>
      </p:sp>
      <p:graphicFrame>
        <p:nvGraphicFramePr>
          <p:cNvPr id="26" name="Table 25"/>
          <p:cNvGraphicFramePr>
            <a:graphicFrameLocks noGrp="1"/>
          </p:cNvGraphicFramePr>
          <p:nvPr/>
        </p:nvGraphicFramePr>
        <p:xfrm>
          <a:off x="6185010" y="3813050"/>
          <a:ext cx="2363426" cy="640080"/>
        </p:xfrm>
        <a:graphic>
          <a:graphicData uri="http://schemas.openxmlformats.org/drawingml/2006/table">
            <a:tbl>
              <a:tblPr firstRow="1" bandRow="1">
                <a:tableStyleId>{5940675A-B579-460E-94D1-54222C63F5DA}</a:tableStyleId>
              </a:tblPr>
              <a:tblGrid>
                <a:gridCol w="576075"/>
                <a:gridCol w="576075"/>
                <a:gridCol w="691289"/>
                <a:gridCol w="519987"/>
              </a:tblGrid>
              <a:tr h="154228">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rowSpan="2">
                  <a:txBody>
                    <a:bodyPr/>
                    <a:lstStyle/>
                    <a:p>
                      <a:pPr algn="ctr"/>
                      <a:r>
                        <a:rPr lang="en-US" sz="800" b="1" dirty="0" smtClean="0"/>
                        <a:t>Dimmable</a:t>
                      </a:r>
                      <a:endParaRPr lang="en-US" sz="800" b="1" dirty="0"/>
                    </a:p>
                  </a:txBody>
                  <a:tcPr anchor="ctr"/>
                </a:tc>
                <a:tc rowSpan="2">
                  <a:txBody>
                    <a:bodyPr/>
                    <a:lstStyle/>
                    <a:p>
                      <a:pPr algn="ctr"/>
                      <a:r>
                        <a:rPr lang="en-US" sz="800" b="1" dirty="0" smtClean="0"/>
                        <a:t>PFC (&gt;0.9)</a:t>
                      </a:r>
                      <a:endParaRPr lang="en-US" sz="800" b="1" dirty="0"/>
                    </a:p>
                  </a:txBody>
                  <a:tcPr anchor="ctr"/>
                </a:tc>
              </a:tr>
              <a:tr h="154228">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vMerge="1">
                  <a:txBody>
                    <a:bodyPr/>
                    <a:lstStyle/>
                    <a:p>
                      <a:pPr algn="ctr"/>
                      <a:endParaRPr lang="en-US" sz="800" b="1" dirty="0"/>
                    </a:p>
                  </a:txBody>
                  <a:tcPr anchor="ctr"/>
                </a:tc>
                <a:tc vMerge="1">
                  <a:txBody>
                    <a:bodyPr/>
                    <a:lstStyle/>
                    <a:p>
                      <a:pPr algn="ctr"/>
                      <a:endParaRPr lang="en-US" sz="1200" dirty="0"/>
                    </a:p>
                  </a:txBody>
                  <a:tcPr/>
                </a:tc>
              </a:tr>
              <a:tr h="154228">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PWM</a:t>
                      </a:r>
                      <a:endParaRPr lang="en-US" sz="800" b="1" i="1" dirty="0"/>
                    </a:p>
                  </a:txBody>
                  <a:tcPr/>
                </a:tc>
                <a:tc>
                  <a:txBody>
                    <a:bodyPr/>
                    <a:lstStyle/>
                    <a:p>
                      <a:pPr algn="ctr"/>
                      <a:r>
                        <a:rPr lang="en-US" sz="800" b="1" i="1" dirty="0" smtClean="0"/>
                        <a:t>Yes</a:t>
                      </a:r>
                      <a:endParaRPr lang="en-US" sz="800" b="1" i="1" dirty="0"/>
                    </a:p>
                  </a:txBody>
                  <a:tcPr/>
                </a:tc>
              </a:tr>
            </a:tbl>
          </a:graphicData>
        </a:graphic>
      </p:graphicFrame>
    </p:spTree>
    <p:extLst>
      <p:ext uri="{BB962C8B-B14F-4D97-AF65-F5344CB8AC3E}">
        <p14:creationId xmlns:p14="http://schemas.microsoft.com/office/powerpoint/2010/main" val="1524536997"/>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Box 6"/>
          <p:cNvSpPr txBox="1">
            <a:spLocks noChangeArrowheads="1"/>
          </p:cNvSpPr>
          <p:nvPr/>
        </p:nvSpPr>
        <p:spPr bwMode="auto">
          <a:xfrm>
            <a:off x="1741773" y="3071813"/>
            <a:ext cx="5654113" cy="707886"/>
          </a:xfrm>
          <a:prstGeom prst="rect">
            <a:avLst/>
          </a:prstGeom>
          <a:noFill/>
          <a:ln w="9525">
            <a:noFill/>
            <a:miter lim="800000"/>
            <a:headEnd/>
            <a:tailEnd/>
          </a:ln>
        </p:spPr>
        <p:txBody>
          <a:bodyPr wrap="none">
            <a:spAutoFit/>
          </a:bodyPr>
          <a:lstStyle/>
          <a:p>
            <a:pPr algn="ctr"/>
            <a:r>
              <a:rPr lang="en-US" sz="4000" dirty="0" smtClean="0">
                <a:solidFill>
                  <a:srgbClr val="FF0000"/>
                </a:solidFill>
              </a:rPr>
              <a:t>Additional Information</a:t>
            </a:r>
            <a:endParaRPr lang="en-US" sz="4000" dirty="0">
              <a:solidFill>
                <a:srgbClr val="FF0000"/>
              </a:solidFill>
            </a:endParaRPr>
          </a:p>
        </p:txBody>
      </p:sp>
    </p:spTree>
    <p:extLst>
      <p:ext uri="{BB962C8B-B14F-4D97-AF65-F5344CB8AC3E}">
        <p14:creationId xmlns:p14="http://schemas.microsoft.com/office/powerpoint/2010/main" val="40531449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9"/>
          <p:cNvSpPr>
            <a:spLocks noGrp="1" noChangeArrowheads="1"/>
          </p:cNvSpPr>
          <p:nvPr>
            <p:ph type="title"/>
          </p:nvPr>
        </p:nvSpPr>
        <p:spPr/>
        <p:txBody>
          <a:bodyPr/>
          <a:lstStyle/>
          <a:p>
            <a:pPr eaLnBrk="1" hangingPunct="1"/>
            <a:r>
              <a:rPr lang="en-US" dirty="0" smtClean="0"/>
              <a:t>LED Lighting on ti.com</a:t>
            </a:r>
          </a:p>
        </p:txBody>
      </p:sp>
      <p:sp>
        <p:nvSpPr>
          <p:cNvPr id="132101" name="Rectangle 4"/>
          <p:cNvSpPr>
            <a:spLocks noChangeArrowheads="1"/>
          </p:cNvSpPr>
          <p:nvPr/>
        </p:nvSpPr>
        <p:spPr bwMode="auto">
          <a:xfrm>
            <a:off x="457199" y="6040600"/>
            <a:ext cx="7916895" cy="609600"/>
          </a:xfrm>
          <a:prstGeom prst="rect">
            <a:avLst/>
          </a:prstGeom>
          <a:noFill/>
          <a:ln w="9525">
            <a:noFill/>
            <a:miter lim="800000"/>
            <a:headEnd/>
            <a:tailEnd/>
          </a:ln>
        </p:spPr>
        <p:txBody>
          <a:bodyPr/>
          <a:lstStyle/>
          <a:p>
            <a:pPr marL="838200" lvl="1" indent="-381000">
              <a:lnSpc>
                <a:spcPct val="90000"/>
              </a:lnSpc>
              <a:spcBef>
                <a:spcPct val="20000"/>
              </a:spcBef>
            </a:pPr>
            <a:r>
              <a:rPr lang="en-US" sz="1600" dirty="0"/>
              <a:t>Reference Designs, Products, White Papers, Articles, Tools, Videos, etc. </a:t>
            </a:r>
          </a:p>
        </p:txBody>
      </p:sp>
      <p:sp>
        <p:nvSpPr>
          <p:cNvPr id="7" name="TextBox 6"/>
          <p:cNvSpPr txBox="1"/>
          <p:nvPr/>
        </p:nvSpPr>
        <p:spPr>
          <a:xfrm>
            <a:off x="3381445" y="5655685"/>
            <a:ext cx="2409442" cy="461665"/>
          </a:xfrm>
          <a:prstGeom prst="rect">
            <a:avLst/>
          </a:prstGeom>
          <a:noFill/>
        </p:spPr>
        <p:txBody>
          <a:bodyPr wrap="none" rtlCol="0">
            <a:spAutoFit/>
          </a:bodyPr>
          <a:lstStyle/>
          <a:p>
            <a:r>
              <a:rPr lang="en-US" dirty="0" smtClean="0"/>
              <a:t>www.ti.com/led</a:t>
            </a:r>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839" y="787939"/>
            <a:ext cx="5694260" cy="493122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07420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9" name="Picture 3"/>
          <p:cNvPicPr>
            <a:picLocks noChangeAspect="1" noChangeArrowheads="1"/>
          </p:cNvPicPr>
          <p:nvPr/>
        </p:nvPicPr>
        <p:blipFill>
          <a:blip r:embed="rId2" cstate="email"/>
          <a:srcRect/>
          <a:stretch>
            <a:fillRect/>
          </a:stretch>
        </p:blipFill>
        <p:spPr bwMode="auto">
          <a:xfrm>
            <a:off x="3688685" y="2304710"/>
            <a:ext cx="4833680" cy="3020106"/>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smtClean="0"/>
              <a:t>WEBENCH LED Architect</a:t>
            </a:r>
            <a:endParaRPr lang="en-US" dirty="0"/>
          </a:p>
        </p:txBody>
      </p:sp>
      <p:pic>
        <p:nvPicPr>
          <p:cNvPr id="664578" name="Picture 2" descr="http://www.national.com/assets/en/tools/webench_led_architect_pr_photo.jpg"/>
          <p:cNvPicPr>
            <a:picLocks noChangeAspect="1" noChangeArrowheads="1"/>
          </p:cNvPicPr>
          <p:nvPr/>
        </p:nvPicPr>
        <p:blipFill>
          <a:blip r:embed="rId3" cstate="email"/>
          <a:srcRect/>
          <a:stretch>
            <a:fillRect/>
          </a:stretch>
        </p:blipFill>
        <p:spPr bwMode="auto">
          <a:xfrm>
            <a:off x="347663" y="1163105"/>
            <a:ext cx="4286250" cy="2790825"/>
          </a:xfrm>
          <a:prstGeom prst="rect">
            <a:avLst/>
          </a:prstGeom>
          <a:noFill/>
        </p:spPr>
      </p:pic>
    </p:spTree>
    <p:extLst>
      <p:ext uri="{BB962C8B-B14F-4D97-AF65-F5344CB8AC3E}">
        <p14:creationId xmlns:p14="http://schemas.microsoft.com/office/powerpoint/2010/main" val="36776082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11"/>
          <p:cNvSpPr>
            <a:spLocks noGrp="1" noChangeArrowheads="1"/>
          </p:cNvSpPr>
          <p:nvPr>
            <p:ph type="title"/>
          </p:nvPr>
        </p:nvSpPr>
        <p:spPr/>
        <p:txBody>
          <a:bodyPr/>
          <a:lstStyle/>
          <a:p>
            <a:r>
              <a:rPr lang="en-US" dirty="0" smtClean="0"/>
              <a:t>LED Lighting Guides</a:t>
            </a: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21" y="885699"/>
            <a:ext cx="2829505" cy="365711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9721" y="885700"/>
            <a:ext cx="2825954" cy="365711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152139" y="885698"/>
            <a:ext cx="2825954" cy="365711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0039078">
            <a:off x="5979444" y="2548647"/>
            <a:ext cx="3288080" cy="646331"/>
          </a:xfrm>
          <a:prstGeom prst="rect">
            <a:avLst/>
          </a:prstGeom>
          <a:noFill/>
        </p:spPr>
        <p:txBody>
          <a:bodyPr wrap="none" rtlCol="0">
            <a:spAutoFit/>
          </a:bodyPr>
          <a:lstStyle/>
          <a:p>
            <a:pPr algn="ctr"/>
            <a:r>
              <a:rPr lang="en-US" dirty="0" smtClean="0"/>
              <a:t>Automotive Lighting Solutions </a:t>
            </a:r>
          </a:p>
          <a:p>
            <a:pPr algn="ctr"/>
            <a:r>
              <a:rPr lang="en-US" dirty="0" smtClean="0"/>
              <a:t>coming 2014</a:t>
            </a:r>
            <a:endParaRPr lang="en-US" dirty="0"/>
          </a:p>
        </p:txBody>
      </p:sp>
    </p:spTree>
    <p:extLst>
      <p:ext uri="{BB962C8B-B14F-4D97-AF65-F5344CB8AC3E}">
        <p14:creationId xmlns:p14="http://schemas.microsoft.com/office/powerpoint/2010/main" val="14129214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 to Engineer Community</a:t>
            </a:r>
            <a:endParaRPr lang="en-US" dirty="0"/>
          </a:p>
        </p:txBody>
      </p:sp>
      <p:sp>
        <p:nvSpPr>
          <p:cNvPr id="3" name="Slide Number Placeholder 2"/>
          <p:cNvSpPr>
            <a:spLocks noGrp="1"/>
          </p:cNvSpPr>
          <p:nvPr>
            <p:ph type="sldNum" sz="quarter" idx="10"/>
          </p:nvPr>
        </p:nvSpPr>
        <p:spPr/>
        <p:txBody>
          <a:bodyPr/>
          <a:lstStyle/>
          <a:p>
            <a:pPr>
              <a:defRPr/>
            </a:pPr>
            <a:fld id="{6981B63C-8510-43B9-9710-AD584D5A49C6}" type="slidenum">
              <a:rPr lang="en-US" smtClean="0"/>
              <a:pPr>
                <a:defRPr/>
              </a:pPr>
              <a:t>134</a:t>
            </a:fld>
            <a:endParaRPr lang="en-US"/>
          </a:p>
        </p:txBody>
      </p:sp>
      <p:pic>
        <p:nvPicPr>
          <p:cNvPr id="4" name="Picture 2"/>
          <p:cNvPicPr>
            <a:picLocks noChangeAspect="1" noChangeArrowheads="1"/>
          </p:cNvPicPr>
          <p:nvPr/>
        </p:nvPicPr>
        <p:blipFill>
          <a:blip r:embed="rId2" cstate="email"/>
          <a:srcRect/>
          <a:stretch>
            <a:fillRect/>
          </a:stretch>
        </p:blipFill>
        <p:spPr bwMode="auto">
          <a:xfrm>
            <a:off x="589329" y="1257300"/>
            <a:ext cx="7965341" cy="448627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2516998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918" y="2967335"/>
            <a:ext cx="36601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6944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Wide Area Lights (75-250W) – Off the Shelf Power Supply / Driver</a:t>
            </a:r>
            <a:endParaRPr lang="en-US" dirty="0"/>
          </a:p>
        </p:txBody>
      </p:sp>
      <p:sp>
        <p:nvSpPr>
          <p:cNvPr id="9" name="TextBox 8"/>
          <p:cNvSpPr txBox="1"/>
          <p:nvPr/>
        </p:nvSpPr>
        <p:spPr>
          <a:xfrm>
            <a:off x="347450" y="932675"/>
            <a:ext cx="7451592" cy="369332"/>
          </a:xfrm>
          <a:prstGeom prst="rect">
            <a:avLst/>
          </a:prstGeom>
          <a:noFill/>
        </p:spPr>
        <p:txBody>
          <a:bodyPr wrap="none" rtlCol="0">
            <a:spAutoFit/>
          </a:bodyPr>
          <a:lstStyle/>
          <a:p>
            <a:r>
              <a:rPr lang="en-US" sz="1800" u="sng" dirty="0" smtClean="0"/>
              <a:t>Constant Voltage Power Supply with Linear LED String Regulation</a:t>
            </a:r>
            <a:endParaRPr lang="en-US" sz="1800" u="sng" dirty="0"/>
          </a:p>
        </p:txBody>
      </p:sp>
      <p:pic>
        <p:nvPicPr>
          <p:cNvPr id="745474" name="Picture 2"/>
          <p:cNvPicPr>
            <a:picLocks noChangeAspect="1" noChangeArrowheads="1"/>
          </p:cNvPicPr>
          <p:nvPr/>
        </p:nvPicPr>
        <p:blipFill>
          <a:blip r:embed="rId2" cstate="email"/>
          <a:srcRect/>
          <a:stretch>
            <a:fillRect/>
          </a:stretch>
        </p:blipFill>
        <p:spPr bwMode="auto">
          <a:xfrm>
            <a:off x="347663" y="1393535"/>
            <a:ext cx="4591050" cy="1609725"/>
          </a:xfrm>
          <a:prstGeom prst="rect">
            <a:avLst/>
          </a:prstGeom>
          <a:noFill/>
          <a:ln w="9525">
            <a:noFill/>
            <a:miter lim="800000"/>
            <a:headEnd/>
            <a:tailEnd/>
          </a:ln>
        </p:spPr>
      </p:pic>
      <p:pic>
        <p:nvPicPr>
          <p:cNvPr id="745475" name="Picture 3"/>
          <p:cNvPicPr>
            <a:picLocks noChangeAspect="1" noChangeArrowheads="1"/>
          </p:cNvPicPr>
          <p:nvPr/>
        </p:nvPicPr>
        <p:blipFill>
          <a:blip r:embed="rId3" cstate="email"/>
          <a:srcRect/>
          <a:stretch>
            <a:fillRect/>
          </a:stretch>
        </p:blipFill>
        <p:spPr bwMode="auto">
          <a:xfrm>
            <a:off x="347663" y="4504340"/>
            <a:ext cx="4591050" cy="1609725"/>
          </a:xfrm>
          <a:prstGeom prst="rect">
            <a:avLst/>
          </a:prstGeom>
          <a:noFill/>
          <a:ln w="9525">
            <a:noFill/>
            <a:miter lim="800000"/>
            <a:headEnd/>
            <a:tailEnd/>
          </a:ln>
        </p:spPr>
      </p:pic>
      <p:sp>
        <p:nvSpPr>
          <p:cNvPr id="17" name="TextBox 16"/>
          <p:cNvSpPr txBox="1"/>
          <p:nvPr/>
        </p:nvSpPr>
        <p:spPr>
          <a:xfrm>
            <a:off x="347663" y="4043480"/>
            <a:ext cx="7468711" cy="369332"/>
          </a:xfrm>
          <a:prstGeom prst="rect">
            <a:avLst/>
          </a:prstGeom>
          <a:noFill/>
        </p:spPr>
        <p:txBody>
          <a:bodyPr wrap="none" rtlCol="0">
            <a:spAutoFit/>
          </a:bodyPr>
          <a:lstStyle/>
          <a:p>
            <a:r>
              <a:rPr lang="en-US" sz="1800" u="sng" dirty="0" smtClean="0"/>
              <a:t>Constant Current Power Supply with Linear LED String Regulation</a:t>
            </a:r>
            <a:endParaRPr lang="en-US" sz="1800" u="sng" dirty="0"/>
          </a:p>
        </p:txBody>
      </p:sp>
      <p:sp>
        <p:nvSpPr>
          <p:cNvPr id="18" name="Rectangle 17"/>
          <p:cNvSpPr/>
          <p:nvPr/>
        </p:nvSpPr>
        <p:spPr>
          <a:xfrm>
            <a:off x="4034330" y="2315255"/>
            <a:ext cx="960125" cy="3456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72737" y="5387655"/>
            <a:ext cx="153618" cy="3456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80710" y="2737710"/>
            <a:ext cx="1261884" cy="923330"/>
          </a:xfrm>
          <a:prstGeom prst="rect">
            <a:avLst/>
          </a:prstGeom>
          <a:noFill/>
        </p:spPr>
        <p:txBody>
          <a:bodyPr wrap="none" rtlCol="0">
            <a:spAutoFit/>
          </a:bodyPr>
          <a:lstStyle/>
          <a:p>
            <a:r>
              <a:rPr lang="en-US" sz="1800" i="1" dirty="0" smtClean="0">
                <a:solidFill>
                  <a:srgbClr val="FF0000"/>
                </a:solidFill>
              </a:rPr>
              <a:t>LM3463</a:t>
            </a:r>
          </a:p>
          <a:p>
            <a:r>
              <a:rPr lang="en-US" sz="1800" i="1" dirty="0" smtClean="0">
                <a:solidFill>
                  <a:srgbClr val="FF0000"/>
                </a:solidFill>
              </a:rPr>
              <a:t>LM3464/A</a:t>
            </a:r>
          </a:p>
          <a:p>
            <a:r>
              <a:rPr lang="en-US" sz="1800" i="1" dirty="0" smtClean="0">
                <a:solidFill>
                  <a:srgbClr val="FF0000"/>
                </a:solidFill>
              </a:rPr>
              <a:t>TLC5960</a:t>
            </a:r>
          </a:p>
        </p:txBody>
      </p:sp>
      <p:sp>
        <p:nvSpPr>
          <p:cNvPr id="29" name="TextBox 28"/>
          <p:cNvSpPr txBox="1"/>
          <p:nvPr/>
        </p:nvSpPr>
        <p:spPr>
          <a:xfrm>
            <a:off x="3880710" y="5901638"/>
            <a:ext cx="1031051" cy="369332"/>
          </a:xfrm>
          <a:prstGeom prst="rect">
            <a:avLst/>
          </a:prstGeom>
          <a:noFill/>
        </p:spPr>
        <p:txBody>
          <a:bodyPr wrap="none" rtlCol="0">
            <a:spAutoFit/>
          </a:bodyPr>
          <a:lstStyle/>
          <a:p>
            <a:r>
              <a:rPr lang="en-US" sz="1800" i="1" dirty="0" smtClean="0">
                <a:solidFill>
                  <a:srgbClr val="FF0000"/>
                </a:solidFill>
              </a:rPr>
              <a:t>LM3466</a:t>
            </a:r>
            <a:endParaRPr lang="en-US" sz="1800" i="1" dirty="0">
              <a:solidFill>
                <a:srgbClr val="FF0000"/>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2548750433"/>
              </p:ext>
            </p:extLst>
          </p:nvPr>
        </p:nvGraphicFramePr>
        <p:xfrm>
          <a:off x="5148074" y="1431940"/>
          <a:ext cx="3955716" cy="1676400"/>
        </p:xfrm>
        <a:graphic>
          <a:graphicData uri="http://schemas.openxmlformats.org/drawingml/2006/table">
            <a:tbl>
              <a:tblPr firstRow="1" bandRow="1">
                <a:tableStyleId>{5940675A-B579-460E-94D1-54222C63F5DA}</a:tableStyleId>
              </a:tblPr>
              <a:tblGrid>
                <a:gridCol w="729696"/>
                <a:gridCol w="620429"/>
                <a:gridCol w="531721"/>
                <a:gridCol w="652885"/>
                <a:gridCol w="806505"/>
                <a:gridCol w="614480"/>
              </a:tblGrid>
              <a:tr h="308456">
                <a:tc>
                  <a:txBody>
                    <a:bodyPr/>
                    <a:lstStyle/>
                    <a:p>
                      <a:pPr algn="ctr"/>
                      <a:r>
                        <a:rPr lang="en-US" sz="800" b="1" dirty="0" smtClean="0"/>
                        <a:t>LED</a:t>
                      </a:r>
                      <a:r>
                        <a:rPr lang="en-US" sz="800" b="1" baseline="0" dirty="0" smtClean="0"/>
                        <a:t> Driver</a:t>
                      </a:r>
                      <a:endParaRPr lang="en-US" sz="800" b="1" dirty="0"/>
                    </a:p>
                  </a:txBody>
                  <a:tcPr anchor="ctr"/>
                </a:tc>
                <a:tc>
                  <a:txBody>
                    <a:bodyPr/>
                    <a:lstStyle/>
                    <a:p>
                      <a:pPr algn="ctr"/>
                      <a:r>
                        <a:rPr lang="en-US" sz="800" b="1" dirty="0" smtClean="0"/>
                        <a:t>LED</a:t>
                      </a:r>
                      <a:r>
                        <a:rPr lang="en-US" sz="800" b="1" baseline="0" dirty="0" smtClean="0"/>
                        <a:t> </a:t>
                      </a:r>
                      <a:r>
                        <a:rPr lang="en-US" sz="800" b="1" dirty="0" smtClean="0"/>
                        <a:t>Voltage</a:t>
                      </a:r>
                      <a:endParaRPr lang="en-US" sz="800" b="1" dirty="0"/>
                    </a:p>
                  </a:txBody>
                  <a:tcPr anchor="ctr"/>
                </a:tc>
                <a:tc>
                  <a:txBody>
                    <a:bodyPr/>
                    <a:lstStyle/>
                    <a:p>
                      <a:pPr algn="ctr"/>
                      <a:r>
                        <a:rPr lang="en-US" sz="800" b="1" dirty="0" smtClean="0"/>
                        <a:t>Dim</a:t>
                      </a:r>
                      <a:endParaRPr lang="en-US" sz="800" b="1" dirty="0"/>
                    </a:p>
                  </a:txBody>
                  <a:tcPr anchor="ctr"/>
                </a:tc>
                <a:tc>
                  <a:txBody>
                    <a:bodyPr/>
                    <a:lstStyle/>
                    <a:p>
                      <a:pPr algn="ctr"/>
                      <a:r>
                        <a:rPr lang="en-US" sz="800" b="1" dirty="0" smtClean="0"/>
                        <a:t>No. Channels</a:t>
                      </a:r>
                      <a:endParaRPr lang="en-US" sz="800" b="1" dirty="0"/>
                    </a:p>
                  </a:txBody>
                  <a:tcPr anchor="ctr"/>
                </a:tc>
                <a:tc>
                  <a:txBody>
                    <a:bodyPr/>
                    <a:lstStyle/>
                    <a:p>
                      <a:pPr algn="ctr"/>
                      <a:r>
                        <a:rPr lang="en-US" sz="800" b="1" dirty="0" smtClean="0"/>
                        <a:t>FET</a:t>
                      </a:r>
                      <a:endParaRPr lang="en-US" sz="800" b="1" dirty="0"/>
                    </a:p>
                  </a:txBody>
                  <a:tcPr anchor="ctr"/>
                </a:tc>
                <a:tc>
                  <a:txBody>
                    <a:bodyPr/>
                    <a:lstStyle/>
                    <a:p>
                      <a:pPr algn="ctr"/>
                      <a:r>
                        <a:rPr lang="en-US" sz="800" b="1" dirty="0" smtClean="0"/>
                        <a:t>DHC</a:t>
                      </a:r>
                      <a:endParaRPr lang="en-US" sz="800" b="1" dirty="0"/>
                    </a:p>
                  </a:txBody>
                  <a:tcPr anchor="ctr"/>
                </a:tc>
              </a:tr>
              <a:tr h="154228">
                <a:tc>
                  <a:txBody>
                    <a:bodyPr/>
                    <a:lstStyle/>
                    <a:p>
                      <a:pPr algn="ctr"/>
                      <a:r>
                        <a:rPr lang="en-US" sz="800" b="1" i="0" dirty="0" smtClean="0"/>
                        <a:t>LM3463</a:t>
                      </a:r>
                    </a:p>
                  </a:txBody>
                  <a:tcPr/>
                </a:tc>
                <a:tc>
                  <a:txBody>
                    <a:bodyPr/>
                    <a:lstStyle/>
                    <a:p>
                      <a:pPr algn="ctr"/>
                      <a:r>
                        <a:rPr lang="en-US" sz="800" b="1" i="1" dirty="0" smtClean="0"/>
                        <a:t>12-95V</a:t>
                      </a:r>
                    </a:p>
                  </a:txBody>
                  <a:tcPr/>
                </a:tc>
                <a:tc>
                  <a:txBody>
                    <a:bodyPr/>
                    <a:lstStyle/>
                    <a:p>
                      <a:pPr algn="ctr"/>
                      <a:r>
                        <a:rPr lang="en-US" sz="800" b="1" i="1" dirty="0" smtClean="0"/>
                        <a:t>Analog/PWM</a:t>
                      </a:r>
                      <a:endParaRPr lang="en-US" sz="800" b="1" i="1" dirty="0"/>
                    </a:p>
                  </a:txBody>
                  <a:tcPr/>
                </a:tc>
                <a:tc>
                  <a:txBody>
                    <a:bodyPr/>
                    <a:lstStyle/>
                    <a:p>
                      <a:pPr algn="ctr"/>
                      <a:r>
                        <a:rPr lang="en-US" sz="800" b="1" i="1" dirty="0" smtClean="0"/>
                        <a:t>6</a:t>
                      </a:r>
                      <a:endParaRPr lang="en-US" sz="800" b="1" i="1" dirty="0"/>
                    </a:p>
                  </a:txBody>
                  <a:tcPr/>
                </a:tc>
                <a:tc>
                  <a:txBody>
                    <a:bodyPr/>
                    <a:lstStyle/>
                    <a:p>
                      <a:pPr algn="ctr"/>
                      <a:r>
                        <a:rPr lang="en-US" sz="800" b="1" i="1" dirty="0" smtClean="0"/>
                        <a:t>External</a:t>
                      </a:r>
                    </a:p>
                  </a:txBody>
                  <a:tcPr/>
                </a:tc>
                <a:tc>
                  <a:txBody>
                    <a:bodyPr/>
                    <a:lstStyle/>
                    <a:p>
                      <a:pPr algn="ctr"/>
                      <a:r>
                        <a:rPr lang="en-US" sz="800" b="1" i="1" dirty="0" smtClean="0"/>
                        <a:t>Yes</a:t>
                      </a:r>
                      <a:endParaRPr lang="en-US" sz="800" b="1" i="1" dirty="0"/>
                    </a:p>
                  </a:txBody>
                  <a:tcPr/>
                </a:tc>
              </a:tr>
              <a:tr h="154228">
                <a:tc>
                  <a:txBody>
                    <a:bodyPr/>
                    <a:lstStyle/>
                    <a:p>
                      <a:pPr algn="ctr"/>
                      <a:r>
                        <a:rPr lang="en-US" sz="800" b="1" i="0" dirty="0" smtClean="0"/>
                        <a:t>LM3464</a:t>
                      </a:r>
                    </a:p>
                  </a:txBody>
                  <a:tcPr/>
                </a:tc>
                <a:tc>
                  <a:txBody>
                    <a:bodyPr/>
                    <a:lstStyle/>
                    <a:p>
                      <a:pPr algn="ctr"/>
                      <a:r>
                        <a:rPr lang="en-US" sz="800" b="1" i="1" dirty="0" smtClean="0"/>
                        <a:t>12-60V</a:t>
                      </a:r>
                    </a:p>
                  </a:txBody>
                  <a:tcPr/>
                </a:tc>
                <a:tc>
                  <a:txBody>
                    <a:bodyPr/>
                    <a:lstStyle/>
                    <a:p>
                      <a:pPr algn="ctr"/>
                      <a:r>
                        <a:rPr lang="en-US" sz="800" b="1" i="1" dirty="0" smtClean="0"/>
                        <a:t>Analog/ PWM</a:t>
                      </a:r>
                      <a:endParaRPr lang="en-US" sz="800" b="1" i="1" dirty="0"/>
                    </a:p>
                  </a:txBody>
                  <a:tcPr/>
                </a:tc>
                <a:tc>
                  <a:txBody>
                    <a:bodyPr/>
                    <a:lstStyle/>
                    <a:p>
                      <a:pPr algn="ctr"/>
                      <a:r>
                        <a:rPr lang="en-US" sz="800" b="1" i="1" dirty="0" smtClean="0"/>
                        <a:t>4</a:t>
                      </a:r>
                      <a:endParaRPr lang="en-US" sz="800" b="1" i="1" dirty="0"/>
                    </a:p>
                  </a:txBody>
                  <a:tcPr/>
                </a:tc>
                <a:tc>
                  <a:txBody>
                    <a:bodyPr/>
                    <a:lstStyle/>
                    <a:p>
                      <a:pPr algn="ctr"/>
                      <a:r>
                        <a:rPr lang="en-US" sz="800" b="1" i="1" dirty="0" smtClean="0"/>
                        <a:t>External</a:t>
                      </a:r>
                    </a:p>
                  </a:txBody>
                  <a:tcPr/>
                </a:tc>
                <a:tc>
                  <a:txBody>
                    <a:bodyPr/>
                    <a:lstStyle/>
                    <a:p>
                      <a:pPr algn="ctr"/>
                      <a:r>
                        <a:rPr lang="en-US" sz="800" b="1" i="1" dirty="0" smtClean="0"/>
                        <a:t>Yes</a:t>
                      </a:r>
                      <a:endParaRPr lang="en-US" sz="800" b="1" i="1" dirty="0"/>
                    </a:p>
                  </a:txBody>
                  <a:tcPr/>
                </a:tc>
              </a:tr>
              <a:tr h="154228">
                <a:tc>
                  <a:txBody>
                    <a:bodyPr/>
                    <a:lstStyle/>
                    <a:p>
                      <a:pPr algn="ctr"/>
                      <a:r>
                        <a:rPr lang="en-US" sz="800" b="1" i="0" dirty="0" smtClean="0"/>
                        <a:t>LM3464A</a:t>
                      </a:r>
                    </a:p>
                  </a:txBody>
                  <a:tcPr/>
                </a:tc>
                <a:tc>
                  <a:txBody>
                    <a:bodyPr/>
                    <a:lstStyle/>
                    <a:p>
                      <a:pPr algn="ctr"/>
                      <a:r>
                        <a:rPr lang="en-US" sz="800" b="1" i="1" dirty="0" smtClean="0"/>
                        <a:t>12-95V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i="1" dirty="0" smtClean="0"/>
                        <a:t>Analog/ PWM</a:t>
                      </a:r>
                    </a:p>
                  </a:txBody>
                  <a:tcPr/>
                </a:tc>
                <a:tc>
                  <a:txBody>
                    <a:bodyPr/>
                    <a:lstStyle/>
                    <a:p>
                      <a:pPr algn="ctr"/>
                      <a:r>
                        <a:rPr lang="en-US" sz="800" b="1" i="1" dirty="0" smtClean="0"/>
                        <a:t>4</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pPr algn="ctr"/>
                      <a:r>
                        <a:rPr lang="en-US" sz="800" b="1" i="0" dirty="0" smtClean="0"/>
                        <a:t>TLC5960</a:t>
                      </a:r>
                    </a:p>
                  </a:txBody>
                  <a:tcPr/>
                </a:tc>
                <a:tc>
                  <a:txBody>
                    <a:bodyPr/>
                    <a:lstStyle/>
                    <a:p>
                      <a:pPr algn="ctr"/>
                      <a:r>
                        <a:rPr lang="en-US" sz="800" b="1" i="1" dirty="0" smtClean="0"/>
                        <a:t>0-34V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i="1" dirty="0" smtClean="0"/>
                        <a:t>Analog/ PWM</a:t>
                      </a:r>
                    </a:p>
                  </a:txBody>
                  <a:tcPr/>
                </a:tc>
                <a:tc>
                  <a:txBody>
                    <a:bodyPr/>
                    <a:lstStyle/>
                    <a:p>
                      <a:pPr algn="ctr"/>
                      <a:r>
                        <a:rPr lang="en-US" sz="800" b="1" i="1" dirty="0" smtClean="0"/>
                        <a:t>8</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bl>
          </a:graphicData>
        </a:graphic>
      </p:graphicFrame>
      <p:sp>
        <p:nvSpPr>
          <p:cNvPr id="31" name="TextBox 30"/>
          <p:cNvSpPr txBox="1"/>
          <p:nvPr/>
        </p:nvSpPr>
        <p:spPr>
          <a:xfrm>
            <a:off x="5186480" y="3083355"/>
            <a:ext cx="1946367" cy="215444"/>
          </a:xfrm>
          <a:prstGeom prst="rect">
            <a:avLst/>
          </a:prstGeom>
          <a:noFill/>
        </p:spPr>
        <p:txBody>
          <a:bodyPr wrap="none" rtlCol="0">
            <a:spAutoFit/>
          </a:bodyPr>
          <a:lstStyle/>
          <a:p>
            <a:pPr>
              <a:buFont typeface="Arial" charset="0"/>
              <a:buChar char="•"/>
            </a:pPr>
            <a:r>
              <a:rPr lang="en-US" sz="800" i="1" dirty="0" smtClean="0"/>
              <a:t>DHC = Dynamic Headroom Control.</a:t>
            </a:r>
            <a:endParaRPr lang="en-US" sz="800" i="1" dirty="0"/>
          </a:p>
        </p:txBody>
      </p:sp>
      <p:graphicFrame>
        <p:nvGraphicFramePr>
          <p:cNvPr id="32" name="Table 31"/>
          <p:cNvGraphicFramePr>
            <a:graphicFrameLocks noGrp="1"/>
          </p:cNvGraphicFramePr>
          <p:nvPr/>
        </p:nvGraphicFramePr>
        <p:xfrm>
          <a:off x="5416910" y="4517760"/>
          <a:ext cx="3341235" cy="548640"/>
        </p:xfrm>
        <a:graphic>
          <a:graphicData uri="http://schemas.openxmlformats.org/drawingml/2006/table">
            <a:tbl>
              <a:tblPr firstRow="1" bandRow="1">
                <a:tableStyleId>{5940675A-B579-460E-94D1-54222C63F5DA}</a:tableStyleId>
              </a:tblPr>
              <a:tblGrid>
                <a:gridCol w="906908"/>
                <a:gridCol w="763711"/>
                <a:gridCol w="859174"/>
                <a:gridCol w="811442"/>
              </a:tblGrid>
              <a:tr h="308456">
                <a:tc>
                  <a:txBody>
                    <a:bodyPr/>
                    <a:lstStyle/>
                    <a:p>
                      <a:pPr algn="ctr"/>
                      <a:r>
                        <a:rPr lang="en-US" sz="800" b="1" dirty="0" smtClean="0"/>
                        <a:t>LED</a:t>
                      </a:r>
                      <a:r>
                        <a:rPr lang="en-US" sz="800" b="1" baseline="0" dirty="0" smtClean="0"/>
                        <a:t> Driver</a:t>
                      </a:r>
                      <a:endParaRPr lang="en-US" sz="800" b="1" dirty="0"/>
                    </a:p>
                  </a:txBody>
                  <a:tcPr anchor="ctr"/>
                </a:tc>
                <a:tc>
                  <a:txBody>
                    <a:bodyPr/>
                    <a:lstStyle/>
                    <a:p>
                      <a:pPr algn="ctr"/>
                      <a:r>
                        <a:rPr lang="en-US" sz="800" b="1" dirty="0" smtClean="0"/>
                        <a:t>LED</a:t>
                      </a:r>
                      <a:r>
                        <a:rPr lang="en-US" sz="800" b="1" baseline="0" dirty="0" smtClean="0"/>
                        <a:t> </a:t>
                      </a:r>
                      <a:r>
                        <a:rPr lang="en-US" sz="800" b="1" dirty="0" smtClean="0"/>
                        <a:t>Voltage</a:t>
                      </a:r>
                      <a:endParaRPr lang="en-US" sz="800" b="1" dirty="0"/>
                    </a:p>
                  </a:txBody>
                  <a:tcPr anchor="ctr"/>
                </a:tc>
                <a:tc>
                  <a:txBody>
                    <a:bodyPr/>
                    <a:lstStyle/>
                    <a:p>
                      <a:pPr algn="ctr"/>
                      <a:r>
                        <a:rPr lang="en-US" sz="800" b="1" dirty="0" smtClean="0"/>
                        <a:t>LED</a:t>
                      </a:r>
                      <a:r>
                        <a:rPr lang="en-US" sz="800" b="1" baseline="0" dirty="0" smtClean="0"/>
                        <a:t> </a:t>
                      </a:r>
                      <a:r>
                        <a:rPr lang="en-US" sz="800" b="1" dirty="0" smtClean="0"/>
                        <a:t>Current (MAX)</a:t>
                      </a:r>
                      <a:endParaRPr lang="en-US" sz="800" b="1" dirty="0"/>
                    </a:p>
                  </a:txBody>
                  <a:tcPr anchor="ctr"/>
                </a:tc>
                <a:tc>
                  <a:txBody>
                    <a:bodyPr/>
                    <a:lstStyle/>
                    <a:p>
                      <a:pPr algn="ctr"/>
                      <a:r>
                        <a:rPr lang="en-US" sz="800" b="1" dirty="0" smtClean="0"/>
                        <a:t>No. Channels</a:t>
                      </a:r>
                      <a:endParaRPr lang="en-US" sz="800" b="1" dirty="0"/>
                    </a:p>
                  </a:txBody>
                  <a:tcPr anchor="ctr"/>
                </a:tc>
              </a:tr>
              <a:tr h="154228">
                <a:tc>
                  <a:txBody>
                    <a:bodyPr/>
                    <a:lstStyle/>
                    <a:p>
                      <a:pPr algn="ctr"/>
                      <a:r>
                        <a:rPr lang="en-US" sz="800" b="1" i="0" dirty="0" smtClean="0"/>
                        <a:t>LM3466</a:t>
                      </a:r>
                    </a:p>
                  </a:txBody>
                  <a:tcPr/>
                </a:tc>
                <a:tc>
                  <a:txBody>
                    <a:bodyPr/>
                    <a:lstStyle/>
                    <a:p>
                      <a:pPr algn="ctr"/>
                      <a:r>
                        <a:rPr lang="en-US" sz="800" b="1" i="1" dirty="0" smtClean="0"/>
                        <a:t>6-70V</a:t>
                      </a:r>
                    </a:p>
                  </a:txBody>
                  <a:tcPr/>
                </a:tc>
                <a:tc>
                  <a:txBody>
                    <a:bodyPr/>
                    <a:lstStyle/>
                    <a:p>
                      <a:pPr algn="ctr"/>
                      <a:r>
                        <a:rPr lang="en-US" sz="800" b="1" i="1" dirty="0" smtClean="0"/>
                        <a:t>1.5A</a:t>
                      </a:r>
                      <a:endParaRPr lang="en-US" sz="800" b="1" i="1" dirty="0"/>
                    </a:p>
                  </a:txBody>
                  <a:tcPr/>
                </a:tc>
                <a:tc>
                  <a:txBody>
                    <a:bodyPr/>
                    <a:lstStyle/>
                    <a:p>
                      <a:pPr algn="ctr"/>
                      <a:r>
                        <a:rPr lang="en-US" sz="800" b="1" i="1" dirty="0" smtClean="0"/>
                        <a:t>1</a:t>
                      </a:r>
                      <a:endParaRPr lang="en-US" sz="800" b="1" i="1" dirty="0"/>
                    </a:p>
                  </a:txBody>
                  <a:tcPr/>
                </a:tc>
              </a:tr>
            </a:tbl>
          </a:graphicData>
        </a:graphic>
      </p:graphicFrame>
      <p:sp>
        <p:nvSpPr>
          <p:cNvPr id="14" name="Rectangle 13"/>
          <p:cNvSpPr/>
          <p:nvPr/>
        </p:nvSpPr>
        <p:spPr>
          <a:xfrm>
            <a:off x="4303165" y="5387655"/>
            <a:ext cx="153618" cy="3456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3597" y="5387655"/>
            <a:ext cx="153618" cy="3456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64027" y="5387655"/>
            <a:ext cx="153618" cy="3456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997395" y="1892800"/>
            <a:ext cx="768100" cy="0"/>
          </a:xfrm>
          <a:prstGeom prst="line">
            <a:avLst/>
          </a:prstGeom>
          <a:ln w="38100">
            <a:solidFill>
              <a:schemeClr val="bg1">
                <a:lumMod val="50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65495" y="2276850"/>
            <a:ext cx="268835" cy="0"/>
          </a:xfrm>
          <a:prstGeom prst="line">
            <a:avLst/>
          </a:prstGeom>
          <a:ln w="381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65495" y="1892800"/>
            <a:ext cx="0" cy="384050"/>
          </a:xfrm>
          <a:prstGeom prst="line">
            <a:avLst/>
          </a:prstGeom>
          <a:ln w="38100">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95507" y="1739180"/>
            <a:ext cx="492443" cy="261610"/>
          </a:xfrm>
          <a:prstGeom prst="rect">
            <a:avLst/>
          </a:prstGeom>
          <a:noFill/>
        </p:spPr>
        <p:txBody>
          <a:bodyPr wrap="none" rtlCol="0">
            <a:spAutoFit/>
          </a:bodyPr>
          <a:lstStyle/>
          <a:p>
            <a:r>
              <a:rPr lang="en-US" sz="1100" dirty="0" smtClean="0">
                <a:solidFill>
                  <a:schemeClr val="bg1">
                    <a:lumMod val="50000"/>
                  </a:schemeClr>
                </a:solidFill>
              </a:rPr>
              <a:t>DHC</a:t>
            </a:r>
            <a:endParaRPr lang="en-US" sz="1100" dirty="0">
              <a:solidFill>
                <a:schemeClr val="bg1">
                  <a:lumMod val="50000"/>
                </a:schemeClr>
              </a:solidFill>
            </a:endParaRPr>
          </a:p>
        </p:txBody>
      </p:sp>
    </p:spTree>
    <p:extLst>
      <p:ext uri="{BB962C8B-B14F-4D97-AF65-F5344CB8AC3E}">
        <p14:creationId xmlns:p14="http://schemas.microsoft.com/office/powerpoint/2010/main" val="5007547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Phase Dimmer Issues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4C34502-7C1F-40A6-8764-4006DD7D03B5}" type="slidenum">
              <a:rPr lang="en-US" smtClean="0"/>
              <a:pPr>
                <a:defRPr/>
              </a:pPr>
              <a:t>15</a:t>
            </a:fld>
            <a:endParaRPr lang="en-US"/>
          </a:p>
        </p:txBody>
      </p:sp>
    </p:spTree>
    <p:extLst>
      <p:ext uri="{BB962C8B-B14F-4D97-AF65-F5344CB8AC3E}">
        <p14:creationId xmlns:p14="http://schemas.microsoft.com/office/powerpoint/2010/main" val="205372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5121" name="Object 1"/>
          <p:cNvGraphicFramePr>
            <a:graphicFrameLocks noChangeAspect="1"/>
          </p:cNvGraphicFramePr>
          <p:nvPr/>
        </p:nvGraphicFramePr>
        <p:xfrm>
          <a:off x="5532120" y="1422234"/>
          <a:ext cx="2788920" cy="3989892"/>
        </p:xfrm>
        <a:graphic>
          <a:graphicData uri="http://schemas.openxmlformats.org/presentationml/2006/ole">
            <mc:AlternateContent xmlns:mc="http://schemas.openxmlformats.org/markup-compatibility/2006">
              <mc:Choice xmlns:v="urn:schemas-microsoft-com:vml" Requires="v">
                <p:oleObj spid="_x0000_s29759" name="Visio" r:id="rId4" imgW="4621378" imgH="6610910" progId="Visio.Drawing.11">
                  <p:embed/>
                </p:oleObj>
              </mc:Choice>
              <mc:Fallback>
                <p:oleObj name="Visio" r:id="rId4" imgW="4621378" imgH="661091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120" y="1422234"/>
                        <a:ext cx="2788920" cy="3989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p:txBody>
          <a:bodyPr/>
          <a:lstStyle/>
          <a:p>
            <a:r>
              <a:rPr lang="en-US" dirty="0" smtClean="0"/>
              <a:t>TI Phase Dimming Solutions</a:t>
            </a:r>
            <a:endParaRPr lang="en-US" dirty="0"/>
          </a:p>
        </p:txBody>
      </p:sp>
      <p:sp>
        <p:nvSpPr>
          <p:cNvPr id="128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128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graphicFrame>
        <p:nvGraphicFramePr>
          <p:cNvPr id="1285123" name="Object 3"/>
          <p:cNvGraphicFramePr>
            <a:graphicFrameLocks noChangeAspect="1"/>
          </p:cNvGraphicFramePr>
          <p:nvPr/>
        </p:nvGraphicFramePr>
        <p:xfrm>
          <a:off x="640080" y="1422234"/>
          <a:ext cx="2834640" cy="4013532"/>
        </p:xfrm>
        <a:graphic>
          <a:graphicData uri="http://schemas.openxmlformats.org/presentationml/2006/ole">
            <mc:AlternateContent xmlns:mc="http://schemas.openxmlformats.org/markup-compatibility/2006">
              <mc:Choice xmlns:v="urn:schemas-microsoft-com:vml" Requires="v">
                <p:oleObj spid="_x0000_s29760" name="Visio" r:id="rId6" imgW="4621378" imgH="6610910" progId="Visio.Drawing.11">
                  <p:embed/>
                </p:oleObj>
              </mc:Choice>
              <mc:Fallback>
                <p:oleObj name="Visio" r:id="rId6" imgW="4621378" imgH="661091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 y="1422234"/>
                        <a:ext cx="2834640" cy="4013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5125" name="AutoShape 5"/>
          <p:cNvSpPr>
            <a:spLocks noChangeArrowheads="1"/>
          </p:cNvSpPr>
          <p:nvPr/>
        </p:nvSpPr>
        <p:spPr bwMode="auto">
          <a:xfrm>
            <a:off x="2880360" y="2514600"/>
            <a:ext cx="2552700" cy="666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743864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pPr eaLnBrk="1" hangingPunct="1"/>
            <a:r>
              <a:rPr lang="en-US" smtClean="0"/>
              <a:t>The Trouble with TRIACs</a:t>
            </a:r>
          </a:p>
        </p:txBody>
      </p:sp>
      <p:sp>
        <p:nvSpPr>
          <p:cNvPr id="43010" name="Slide Number Placeholder 6"/>
          <p:cNvSpPr>
            <a:spLocks noGrp="1"/>
          </p:cNvSpPr>
          <p:nvPr>
            <p:ph type="sldNum" sz="quarter" idx="4294967295"/>
          </p:nvPr>
        </p:nvSpPr>
        <p:spPr bwMode="auto">
          <a:xfrm>
            <a:off x="6642100" y="6078538"/>
            <a:ext cx="2133600" cy="206375"/>
          </a:xfrm>
          <a:prstGeom prst="rect">
            <a:avLst/>
          </a:prstGeom>
          <a:noFill/>
          <a:ln algn="ctr">
            <a:miter lim="800000"/>
            <a:headEnd/>
            <a:tailEnd/>
          </a:ln>
        </p:spPr>
        <p:txBody>
          <a:bodyPr/>
          <a:lstStyle/>
          <a:p>
            <a:fld id="{D20C13BC-BCDB-4A0B-9F3B-A46CA633838D}" type="slidenum">
              <a:rPr lang="en-US"/>
              <a:pPr/>
              <a:t>17</a:t>
            </a:fld>
            <a:endParaRPr lang="en-US"/>
          </a:p>
        </p:txBody>
      </p:sp>
      <p:sp>
        <p:nvSpPr>
          <p:cNvPr id="43013" name="Rectangle 4"/>
          <p:cNvSpPr>
            <a:spLocks noGrp="1" noChangeArrowheads="1"/>
          </p:cNvSpPr>
          <p:nvPr>
            <p:ph type="body" sz="half" idx="4294967295"/>
          </p:nvPr>
        </p:nvSpPr>
        <p:spPr>
          <a:xfrm>
            <a:off x="335675" y="3389700"/>
            <a:ext cx="8458200" cy="2339975"/>
          </a:xfrm>
        </p:spPr>
        <p:txBody>
          <a:bodyPr/>
          <a:lstStyle/>
          <a:p>
            <a:pPr eaLnBrk="1" hangingPunct="1">
              <a:lnSpc>
                <a:spcPct val="90000"/>
              </a:lnSpc>
            </a:pPr>
            <a:r>
              <a:rPr lang="en-US" sz="1600" dirty="0" smtClean="0"/>
              <a:t>Start of AC cycle TRIAC initially off</a:t>
            </a:r>
          </a:p>
          <a:p>
            <a:pPr lvl="1" eaLnBrk="1" hangingPunct="1">
              <a:lnSpc>
                <a:spcPct val="90000"/>
              </a:lnSpc>
            </a:pPr>
            <a:r>
              <a:rPr lang="en-US" sz="1400" dirty="0" smtClean="0"/>
              <a:t>C1 charges through R1 and light bulb</a:t>
            </a:r>
          </a:p>
          <a:p>
            <a:pPr eaLnBrk="1" hangingPunct="1">
              <a:lnSpc>
                <a:spcPct val="90000"/>
              </a:lnSpc>
            </a:pPr>
            <a:r>
              <a:rPr lang="en-US" sz="1600" dirty="0" smtClean="0"/>
              <a:t>When voltage on C1 exceeds DIAC threshold voltage the TRIAC conducts</a:t>
            </a:r>
          </a:p>
          <a:p>
            <a:pPr lvl="1" eaLnBrk="1" hangingPunct="1">
              <a:lnSpc>
                <a:spcPct val="90000"/>
              </a:lnSpc>
            </a:pPr>
            <a:r>
              <a:rPr lang="en-US" sz="1400" dirty="0" smtClean="0"/>
              <a:t>R1 controls when TRIAC turns ON, dimming function</a:t>
            </a:r>
          </a:p>
          <a:p>
            <a:pPr eaLnBrk="1" hangingPunct="1">
              <a:lnSpc>
                <a:spcPct val="90000"/>
              </a:lnSpc>
            </a:pPr>
            <a:r>
              <a:rPr lang="en-US" sz="1600" dirty="0" smtClean="0"/>
              <a:t>Light bulb load must maintain TRIAC holding current</a:t>
            </a:r>
          </a:p>
          <a:p>
            <a:pPr lvl="1" eaLnBrk="1" hangingPunct="1">
              <a:lnSpc>
                <a:spcPct val="90000"/>
              </a:lnSpc>
            </a:pPr>
            <a:r>
              <a:rPr lang="en-US" sz="1400" dirty="0" smtClean="0"/>
              <a:t>TRIAC turns off close to zero crossing and cycle repeats</a:t>
            </a:r>
          </a:p>
          <a:p>
            <a:pPr eaLnBrk="1" hangingPunct="1">
              <a:lnSpc>
                <a:spcPct val="90000"/>
              </a:lnSpc>
            </a:pPr>
            <a:r>
              <a:rPr lang="en-US" sz="1600" dirty="0" smtClean="0"/>
              <a:t>LED lights do not always consume enough power to keep TRIAC ON</a:t>
            </a:r>
          </a:p>
          <a:p>
            <a:pPr lvl="1" eaLnBrk="1" hangingPunct="1">
              <a:lnSpc>
                <a:spcPct val="90000"/>
              </a:lnSpc>
            </a:pPr>
            <a:r>
              <a:rPr lang="en-US" sz="1400" dirty="0" smtClean="0"/>
              <a:t>Need to solve this with extra circuitry</a:t>
            </a:r>
          </a:p>
        </p:txBody>
      </p:sp>
      <p:sp>
        <p:nvSpPr>
          <p:cNvPr id="43011" name="Rectangle 2" descr="Parchment"/>
          <p:cNvSpPr>
            <a:spLocks noChangeArrowheads="1"/>
          </p:cNvSpPr>
          <p:nvPr/>
        </p:nvSpPr>
        <p:spPr bwMode="auto">
          <a:xfrm>
            <a:off x="3276600" y="914400"/>
            <a:ext cx="2209800" cy="2057400"/>
          </a:xfrm>
          <a:prstGeom prst="rect">
            <a:avLst/>
          </a:prstGeom>
          <a:blipFill dpi="0" rotWithShape="1">
            <a:blip r:embed="rId3" cstate="email"/>
            <a:srcRect/>
            <a:tile tx="0" ty="0" sx="100000" sy="100000" flip="none" algn="tl"/>
          </a:blipFill>
          <a:ln w="28575">
            <a:solidFill>
              <a:schemeClr val="tx1"/>
            </a:solidFill>
            <a:prstDash val="dash"/>
            <a:miter lim="800000"/>
            <a:headEnd/>
            <a:tailEnd/>
          </a:ln>
        </p:spPr>
        <p:txBody>
          <a:bodyPr wrap="none" anchor="ctr"/>
          <a:lstStyle/>
          <a:p>
            <a:endParaRPr lang="en-US" sz="1800">
              <a:solidFill>
                <a:srgbClr val="000000"/>
              </a:solidFill>
            </a:endParaRPr>
          </a:p>
        </p:txBody>
      </p:sp>
      <p:sp>
        <p:nvSpPr>
          <p:cNvPr id="43014" name="Text Box 5"/>
          <p:cNvSpPr txBox="1">
            <a:spLocks noChangeArrowheads="1"/>
          </p:cNvSpPr>
          <p:nvPr/>
        </p:nvSpPr>
        <p:spPr bwMode="auto">
          <a:xfrm>
            <a:off x="304800" y="5791200"/>
            <a:ext cx="8534400" cy="584775"/>
          </a:xfrm>
          <a:prstGeom prst="rect">
            <a:avLst/>
          </a:prstGeom>
          <a:noFill/>
          <a:ln w="9525">
            <a:noFill/>
            <a:miter lim="800000"/>
            <a:headEnd/>
            <a:tailEnd/>
          </a:ln>
        </p:spPr>
        <p:txBody>
          <a:bodyPr>
            <a:spAutoFit/>
          </a:bodyPr>
          <a:lstStyle/>
          <a:p>
            <a:r>
              <a:rPr lang="en-US" sz="1600" dirty="0">
                <a:solidFill>
                  <a:srgbClr val="FF0000"/>
                </a:solidFill>
              </a:rPr>
              <a:t>Special care is required when making LED lighting compatible to standard TRIAC dimmers</a:t>
            </a:r>
          </a:p>
        </p:txBody>
      </p:sp>
      <p:pic>
        <p:nvPicPr>
          <p:cNvPr id="43015" name="Picture 6"/>
          <p:cNvPicPr>
            <a:picLocks noChangeAspect="1" noChangeArrowheads="1"/>
          </p:cNvPicPr>
          <p:nvPr/>
        </p:nvPicPr>
        <p:blipFill>
          <a:blip r:embed="rId4" cstate="email"/>
          <a:srcRect/>
          <a:stretch>
            <a:fillRect/>
          </a:stretch>
        </p:blipFill>
        <p:spPr bwMode="auto">
          <a:xfrm>
            <a:off x="990600" y="1785938"/>
            <a:ext cx="2003425" cy="1393825"/>
          </a:xfrm>
          <a:prstGeom prst="rect">
            <a:avLst/>
          </a:prstGeom>
          <a:noFill/>
          <a:ln w="9525">
            <a:noFill/>
            <a:miter lim="800000"/>
            <a:headEnd/>
            <a:tailEnd/>
          </a:ln>
        </p:spPr>
      </p:pic>
      <p:pic>
        <p:nvPicPr>
          <p:cNvPr id="43016" name="Picture 7"/>
          <p:cNvPicPr>
            <a:picLocks noChangeAspect="1" noChangeArrowheads="1"/>
          </p:cNvPicPr>
          <p:nvPr/>
        </p:nvPicPr>
        <p:blipFill>
          <a:blip r:embed="rId5" cstate="email"/>
          <a:srcRect/>
          <a:stretch>
            <a:fillRect/>
          </a:stretch>
        </p:blipFill>
        <p:spPr bwMode="auto">
          <a:xfrm>
            <a:off x="6400800" y="1828800"/>
            <a:ext cx="1981200" cy="1381125"/>
          </a:xfrm>
          <a:prstGeom prst="rect">
            <a:avLst/>
          </a:prstGeom>
          <a:noFill/>
          <a:ln w="9525">
            <a:noFill/>
            <a:miter lim="800000"/>
            <a:headEnd/>
            <a:tailEnd/>
          </a:ln>
        </p:spPr>
      </p:pic>
      <p:pic>
        <p:nvPicPr>
          <p:cNvPr id="43017" name="Picture 8"/>
          <p:cNvPicPr>
            <a:picLocks noChangeAspect="1" noChangeArrowheads="1"/>
          </p:cNvPicPr>
          <p:nvPr/>
        </p:nvPicPr>
        <p:blipFill>
          <a:blip r:embed="rId6" cstate="email"/>
          <a:srcRect/>
          <a:stretch>
            <a:fillRect/>
          </a:stretch>
        </p:blipFill>
        <p:spPr bwMode="auto">
          <a:xfrm>
            <a:off x="2917825" y="1295400"/>
            <a:ext cx="3308350" cy="1960563"/>
          </a:xfrm>
          <a:prstGeom prst="rect">
            <a:avLst/>
          </a:prstGeom>
          <a:noFill/>
          <a:ln w="9525">
            <a:noFill/>
            <a:miter lim="800000"/>
            <a:headEnd/>
            <a:tailEnd/>
          </a:ln>
        </p:spPr>
      </p:pic>
      <p:sp>
        <p:nvSpPr>
          <p:cNvPr id="43018" name="Text Box 9"/>
          <p:cNvSpPr txBox="1">
            <a:spLocks noChangeArrowheads="1"/>
          </p:cNvSpPr>
          <p:nvPr/>
        </p:nvSpPr>
        <p:spPr bwMode="auto">
          <a:xfrm>
            <a:off x="3886200" y="2667000"/>
            <a:ext cx="381000" cy="274638"/>
          </a:xfrm>
          <a:prstGeom prst="rect">
            <a:avLst/>
          </a:prstGeom>
          <a:noFill/>
          <a:ln w="9525">
            <a:noFill/>
            <a:miter lim="800000"/>
            <a:headEnd/>
            <a:tailEnd/>
          </a:ln>
        </p:spPr>
        <p:txBody>
          <a:bodyPr>
            <a:spAutoFit/>
          </a:bodyPr>
          <a:lstStyle/>
          <a:p>
            <a:pPr>
              <a:spcBef>
                <a:spcPct val="50000"/>
              </a:spcBef>
            </a:pPr>
            <a:r>
              <a:rPr lang="en-US" sz="1200">
                <a:solidFill>
                  <a:srgbClr val="000000"/>
                </a:solidFill>
              </a:rPr>
              <a:t>R1</a:t>
            </a:r>
          </a:p>
        </p:txBody>
      </p:sp>
      <p:sp>
        <p:nvSpPr>
          <p:cNvPr id="43019" name="Text Box 10"/>
          <p:cNvSpPr txBox="1">
            <a:spLocks noChangeArrowheads="1"/>
          </p:cNvSpPr>
          <p:nvPr/>
        </p:nvSpPr>
        <p:spPr bwMode="auto">
          <a:xfrm>
            <a:off x="4724400" y="2667000"/>
            <a:ext cx="381000" cy="274638"/>
          </a:xfrm>
          <a:prstGeom prst="rect">
            <a:avLst/>
          </a:prstGeom>
          <a:noFill/>
          <a:ln w="9525">
            <a:noFill/>
            <a:miter lim="800000"/>
            <a:headEnd/>
            <a:tailEnd/>
          </a:ln>
        </p:spPr>
        <p:txBody>
          <a:bodyPr>
            <a:spAutoFit/>
          </a:bodyPr>
          <a:lstStyle/>
          <a:p>
            <a:pPr>
              <a:spcBef>
                <a:spcPct val="50000"/>
              </a:spcBef>
            </a:pPr>
            <a:r>
              <a:rPr lang="en-US" sz="1200">
                <a:solidFill>
                  <a:srgbClr val="000000"/>
                </a:solidFill>
              </a:rPr>
              <a:t>C1</a:t>
            </a:r>
          </a:p>
        </p:txBody>
      </p:sp>
      <p:sp>
        <p:nvSpPr>
          <p:cNvPr id="43020" name="Text Box 11"/>
          <p:cNvSpPr txBox="1">
            <a:spLocks noChangeArrowheads="1"/>
          </p:cNvSpPr>
          <p:nvPr/>
        </p:nvSpPr>
        <p:spPr bwMode="auto">
          <a:xfrm>
            <a:off x="4114800" y="1447800"/>
            <a:ext cx="685800" cy="274638"/>
          </a:xfrm>
          <a:prstGeom prst="rect">
            <a:avLst/>
          </a:prstGeom>
          <a:noFill/>
          <a:ln w="9525">
            <a:noFill/>
            <a:miter lim="800000"/>
            <a:headEnd/>
            <a:tailEnd/>
          </a:ln>
        </p:spPr>
        <p:txBody>
          <a:bodyPr>
            <a:spAutoFit/>
          </a:bodyPr>
          <a:lstStyle/>
          <a:p>
            <a:pPr>
              <a:spcBef>
                <a:spcPct val="50000"/>
              </a:spcBef>
            </a:pPr>
            <a:r>
              <a:rPr lang="en-US" sz="1200">
                <a:solidFill>
                  <a:srgbClr val="000000"/>
                </a:solidFill>
              </a:rPr>
              <a:t>TRIAC</a:t>
            </a:r>
          </a:p>
        </p:txBody>
      </p:sp>
      <p:sp>
        <p:nvSpPr>
          <p:cNvPr id="43021" name="Text Box 12"/>
          <p:cNvSpPr txBox="1">
            <a:spLocks noChangeArrowheads="1"/>
          </p:cNvSpPr>
          <p:nvPr/>
        </p:nvSpPr>
        <p:spPr bwMode="auto">
          <a:xfrm>
            <a:off x="3276600" y="928688"/>
            <a:ext cx="2209800" cy="366712"/>
          </a:xfrm>
          <a:prstGeom prst="rect">
            <a:avLst/>
          </a:prstGeom>
          <a:noFill/>
          <a:ln w="9525">
            <a:noFill/>
            <a:miter lim="800000"/>
            <a:headEnd/>
            <a:tailEnd/>
          </a:ln>
        </p:spPr>
        <p:txBody>
          <a:bodyPr>
            <a:spAutoFit/>
          </a:bodyPr>
          <a:lstStyle/>
          <a:p>
            <a:pPr algn="ctr">
              <a:spcBef>
                <a:spcPct val="50000"/>
              </a:spcBef>
            </a:pPr>
            <a:r>
              <a:rPr lang="en-US" sz="1800">
                <a:solidFill>
                  <a:srgbClr val="000000"/>
                </a:solidFill>
              </a:rPr>
              <a:t>Wall dimmer</a:t>
            </a:r>
          </a:p>
        </p:txBody>
      </p:sp>
      <p:sp>
        <p:nvSpPr>
          <p:cNvPr id="43022" name="Text Box 13"/>
          <p:cNvSpPr txBox="1">
            <a:spLocks noChangeArrowheads="1"/>
          </p:cNvSpPr>
          <p:nvPr/>
        </p:nvSpPr>
        <p:spPr bwMode="auto">
          <a:xfrm>
            <a:off x="2209800" y="1981200"/>
            <a:ext cx="838200" cy="641350"/>
          </a:xfrm>
          <a:prstGeom prst="rect">
            <a:avLst/>
          </a:prstGeom>
          <a:noFill/>
          <a:ln w="9525">
            <a:noFill/>
            <a:miter lim="800000"/>
            <a:headEnd/>
            <a:tailEnd/>
          </a:ln>
        </p:spPr>
        <p:txBody>
          <a:bodyPr>
            <a:spAutoFit/>
          </a:bodyPr>
          <a:lstStyle/>
          <a:p>
            <a:pPr algn="ctr">
              <a:spcBef>
                <a:spcPct val="50000"/>
              </a:spcBef>
            </a:pPr>
            <a:r>
              <a:rPr lang="en-US" sz="1800">
                <a:solidFill>
                  <a:srgbClr val="000000"/>
                </a:solidFill>
              </a:rPr>
              <a:t>AC Input</a:t>
            </a:r>
          </a:p>
        </p:txBody>
      </p:sp>
      <p:sp>
        <p:nvSpPr>
          <p:cNvPr id="43023" name="Text Box 14"/>
          <p:cNvSpPr txBox="1">
            <a:spLocks noChangeArrowheads="1"/>
          </p:cNvSpPr>
          <p:nvPr/>
        </p:nvSpPr>
        <p:spPr bwMode="auto">
          <a:xfrm>
            <a:off x="6324600" y="2590800"/>
            <a:ext cx="1219200" cy="641350"/>
          </a:xfrm>
          <a:prstGeom prst="rect">
            <a:avLst/>
          </a:prstGeom>
          <a:noFill/>
          <a:ln w="9525">
            <a:noFill/>
            <a:miter lim="800000"/>
            <a:headEnd/>
            <a:tailEnd/>
          </a:ln>
        </p:spPr>
        <p:txBody>
          <a:bodyPr>
            <a:spAutoFit/>
          </a:bodyPr>
          <a:lstStyle/>
          <a:p>
            <a:pPr algn="ctr">
              <a:spcBef>
                <a:spcPct val="50000"/>
              </a:spcBef>
            </a:pPr>
            <a:r>
              <a:rPr lang="en-US" sz="1800">
                <a:solidFill>
                  <a:srgbClr val="000000"/>
                </a:solidFill>
              </a:rPr>
              <a:t>Dimmer Output</a:t>
            </a:r>
          </a:p>
        </p:txBody>
      </p:sp>
      <p:sp>
        <p:nvSpPr>
          <p:cNvPr id="43024" name="Text Box 15"/>
          <p:cNvSpPr txBox="1">
            <a:spLocks noChangeArrowheads="1"/>
          </p:cNvSpPr>
          <p:nvPr/>
        </p:nvSpPr>
        <p:spPr bwMode="auto">
          <a:xfrm>
            <a:off x="2819400" y="1447800"/>
            <a:ext cx="381000" cy="366713"/>
          </a:xfrm>
          <a:prstGeom prst="rect">
            <a:avLst/>
          </a:prstGeom>
          <a:noFill/>
          <a:ln w="9525">
            <a:noFill/>
            <a:miter lim="800000"/>
            <a:headEnd/>
            <a:tailEnd/>
          </a:ln>
        </p:spPr>
        <p:txBody>
          <a:bodyPr>
            <a:spAutoFit/>
          </a:bodyPr>
          <a:lstStyle/>
          <a:p>
            <a:pPr algn="ctr">
              <a:spcBef>
                <a:spcPct val="50000"/>
              </a:spcBef>
            </a:pPr>
            <a:r>
              <a:rPr lang="en-US" sz="1800">
                <a:solidFill>
                  <a:srgbClr val="000000"/>
                </a:solidFill>
              </a:rPr>
              <a:t>L</a:t>
            </a:r>
          </a:p>
        </p:txBody>
      </p:sp>
      <p:sp>
        <p:nvSpPr>
          <p:cNvPr id="43025" name="Text Box 16"/>
          <p:cNvSpPr txBox="1">
            <a:spLocks noChangeArrowheads="1"/>
          </p:cNvSpPr>
          <p:nvPr/>
        </p:nvSpPr>
        <p:spPr bwMode="auto">
          <a:xfrm>
            <a:off x="2819400" y="2819400"/>
            <a:ext cx="457200" cy="366713"/>
          </a:xfrm>
          <a:prstGeom prst="rect">
            <a:avLst/>
          </a:prstGeom>
          <a:noFill/>
          <a:ln w="9525">
            <a:noFill/>
            <a:miter lim="800000"/>
            <a:headEnd/>
            <a:tailEnd/>
          </a:ln>
        </p:spPr>
        <p:txBody>
          <a:bodyPr>
            <a:spAutoFit/>
          </a:bodyPr>
          <a:lstStyle/>
          <a:p>
            <a:pPr algn="ctr">
              <a:spcBef>
                <a:spcPct val="50000"/>
              </a:spcBef>
            </a:pPr>
            <a:r>
              <a:rPr lang="en-US" sz="1800">
                <a:solidFill>
                  <a:srgbClr val="000000"/>
                </a:solidFill>
              </a:rPr>
              <a:t>N</a:t>
            </a:r>
          </a:p>
        </p:txBody>
      </p:sp>
      <p:sp>
        <p:nvSpPr>
          <p:cNvPr id="43026" name="Text Box 17"/>
          <p:cNvSpPr txBox="1">
            <a:spLocks noChangeArrowheads="1"/>
          </p:cNvSpPr>
          <p:nvPr/>
        </p:nvSpPr>
        <p:spPr bwMode="auto">
          <a:xfrm>
            <a:off x="3810000" y="2133600"/>
            <a:ext cx="685800" cy="274638"/>
          </a:xfrm>
          <a:prstGeom prst="rect">
            <a:avLst/>
          </a:prstGeom>
          <a:noFill/>
          <a:ln w="9525">
            <a:noFill/>
            <a:miter lim="800000"/>
            <a:headEnd/>
            <a:tailEnd/>
          </a:ln>
        </p:spPr>
        <p:txBody>
          <a:bodyPr>
            <a:spAutoFit/>
          </a:bodyPr>
          <a:lstStyle/>
          <a:p>
            <a:pPr algn="r">
              <a:spcBef>
                <a:spcPct val="50000"/>
              </a:spcBef>
            </a:pPr>
            <a:r>
              <a:rPr lang="en-US" sz="1200">
                <a:solidFill>
                  <a:srgbClr val="000000"/>
                </a:solidFill>
              </a:rPr>
              <a:t>DIAC</a:t>
            </a:r>
          </a:p>
        </p:txBody>
      </p:sp>
    </p:spTree>
    <p:extLst>
      <p:ext uri="{BB962C8B-B14F-4D97-AF65-F5344CB8AC3E}">
        <p14:creationId xmlns:p14="http://schemas.microsoft.com/office/powerpoint/2010/main" val="739354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TRIAC Dimmer Phase Cut Waveforms</a:t>
            </a:r>
            <a:br>
              <a:rPr lang="en-US" dirty="0" smtClean="0"/>
            </a:br>
            <a:r>
              <a:rPr lang="en-US" sz="2400" dirty="0" smtClean="0"/>
              <a:t>40W incandescent</a:t>
            </a:r>
            <a:endParaRPr lang="en-US" dirty="0"/>
          </a:p>
        </p:txBody>
      </p:sp>
      <p:sp>
        <p:nvSpPr>
          <p:cNvPr id="3" name="Slide Number Placeholder 2"/>
          <p:cNvSpPr>
            <a:spLocks noGrp="1"/>
          </p:cNvSpPr>
          <p:nvPr>
            <p:ph type="sldNum" sz="quarter" idx="10"/>
          </p:nvPr>
        </p:nvSpPr>
        <p:spPr/>
        <p:txBody>
          <a:bodyPr/>
          <a:lstStyle/>
          <a:p>
            <a:pPr>
              <a:defRPr/>
            </a:pPr>
            <a:fld id="{67F1542A-63A5-407C-B272-13767396AB42}" type="slidenum">
              <a:rPr lang="en-US" smtClean="0">
                <a:solidFill>
                  <a:srgbClr val="000000"/>
                </a:solidFill>
              </a:rPr>
              <a:pPr>
                <a:defRPr/>
              </a:pPr>
              <a:t>18</a:t>
            </a:fld>
            <a:endParaRPr lang="en-US">
              <a:solidFill>
                <a:srgbClr val="000000"/>
              </a:solidFill>
            </a:endParaRPr>
          </a:p>
        </p:txBody>
      </p:sp>
      <p:pic>
        <p:nvPicPr>
          <p:cNvPr id="4" name="Picture 17" descr="Traic Dimmmer line voltage and current 120VAC 40W indcandescent lamp 3"/>
          <p:cNvPicPr>
            <a:picLocks noChangeAspect="1" noChangeArrowheads="1"/>
          </p:cNvPicPr>
          <p:nvPr/>
        </p:nvPicPr>
        <p:blipFill>
          <a:blip r:embed="rId3" cstate="email"/>
          <a:srcRect/>
          <a:stretch>
            <a:fillRect/>
          </a:stretch>
        </p:blipFill>
        <p:spPr bwMode="auto">
          <a:xfrm>
            <a:off x="488270" y="1121229"/>
            <a:ext cx="4020143" cy="3015342"/>
          </a:xfrm>
          <a:prstGeom prst="rect">
            <a:avLst/>
          </a:prstGeom>
          <a:noFill/>
        </p:spPr>
      </p:pic>
      <p:pic>
        <p:nvPicPr>
          <p:cNvPr id="5" name="Picture 3" descr="Traic Dimmmer line voltage and current 118VAC 40W indcandescent lamp 0"/>
          <p:cNvPicPr>
            <a:picLocks noChangeAspect="1" noChangeArrowheads="1"/>
          </p:cNvPicPr>
          <p:nvPr/>
        </p:nvPicPr>
        <p:blipFill>
          <a:blip r:embed="rId4" cstate="email"/>
          <a:srcRect/>
          <a:stretch>
            <a:fillRect/>
          </a:stretch>
        </p:blipFill>
        <p:spPr bwMode="auto">
          <a:xfrm>
            <a:off x="4759315" y="1062814"/>
            <a:ext cx="4068999" cy="3051986"/>
          </a:xfrm>
          <a:prstGeom prst="rect">
            <a:avLst/>
          </a:prstGeom>
          <a:noFill/>
        </p:spPr>
      </p:pic>
      <p:sp>
        <p:nvSpPr>
          <p:cNvPr id="6" name="TextBox 5"/>
          <p:cNvSpPr txBox="1"/>
          <p:nvPr/>
        </p:nvSpPr>
        <p:spPr>
          <a:xfrm>
            <a:off x="348334" y="4343401"/>
            <a:ext cx="3209533" cy="338554"/>
          </a:xfrm>
          <a:prstGeom prst="rect">
            <a:avLst/>
          </a:prstGeom>
          <a:noFill/>
        </p:spPr>
        <p:txBody>
          <a:bodyPr wrap="none" rtlCol="0">
            <a:spAutoFit/>
          </a:bodyPr>
          <a:lstStyle/>
          <a:p>
            <a:r>
              <a:rPr lang="en-US" sz="1600" b="0" dirty="0" smtClean="0">
                <a:solidFill>
                  <a:srgbClr val="000000"/>
                </a:solidFill>
              </a:rPr>
              <a:t>Dimmer at maximum brightness </a:t>
            </a:r>
            <a:endParaRPr lang="en-US" sz="1600" b="0" dirty="0">
              <a:solidFill>
                <a:srgbClr val="000000"/>
              </a:solidFill>
            </a:endParaRPr>
          </a:p>
        </p:txBody>
      </p:sp>
      <p:sp>
        <p:nvSpPr>
          <p:cNvPr id="7" name="TextBox 6"/>
          <p:cNvSpPr txBox="1"/>
          <p:nvPr/>
        </p:nvSpPr>
        <p:spPr>
          <a:xfrm>
            <a:off x="4985765" y="4343401"/>
            <a:ext cx="3025187" cy="338554"/>
          </a:xfrm>
          <a:prstGeom prst="rect">
            <a:avLst/>
          </a:prstGeom>
          <a:noFill/>
        </p:spPr>
        <p:txBody>
          <a:bodyPr wrap="none" rtlCol="0">
            <a:spAutoFit/>
          </a:bodyPr>
          <a:lstStyle/>
          <a:p>
            <a:r>
              <a:rPr lang="en-US" sz="1600" b="0" dirty="0" smtClean="0">
                <a:solidFill>
                  <a:srgbClr val="000000"/>
                </a:solidFill>
              </a:rPr>
              <a:t>Dimmer at minimum brightness</a:t>
            </a:r>
            <a:endParaRPr lang="en-US" sz="1600" b="0" dirty="0">
              <a:solidFill>
                <a:srgbClr val="000000"/>
              </a:solidFill>
            </a:endParaRPr>
          </a:p>
        </p:txBody>
      </p:sp>
      <p:sp>
        <p:nvSpPr>
          <p:cNvPr id="8" name="TextBox 7"/>
          <p:cNvSpPr txBox="1"/>
          <p:nvPr/>
        </p:nvSpPr>
        <p:spPr>
          <a:xfrm>
            <a:off x="342900" y="5061862"/>
            <a:ext cx="4541628" cy="1323439"/>
          </a:xfrm>
          <a:prstGeom prst="rect">
            <a:avLst/>
          </a:prstGeom>
          <a:noFill/>
        </p:spPr>
        <p:txBody>
          <a:bodyPr wrap="none" rtlCol="0">
            <a:spAutoFit/>
          </a:bodyPr>
          <a:lstStyle/>
          <a:p>
            <a:r>
              <a:rPr lang="en-US" sz="2000" u="sng" dirty="0" smtClean="0">
                <a:solidFill>
                  <a:srgbClr val="000000"/>
                </a:solidFill>
              </a:rPr>
              <a:t>LEGEND</a:t>
            </a:r>
          </a:p>
          <a:p>
            <a:pPr>
              <a:buFont typeface="Arial" pitchFamily="34" charset="0"/>
              <a:buChar char="•"/>
            </a:pPr>
            <a:r>
              <a:rPr lang="en-US" sz="2000" dirty="0" smtClean="0">
                <a:solidFill>
                  <a:srgbClr val="00B050"/>
                </a:solidFill>
              </a:rPr>
              <a:t>Line Current</a:t>
            </a:r>
          </a:p>
          <a:p>
            <a:pPr>
              <a:buFont typeface="Arial" pitchFamily="34" charset="0"/>
              <a:buChar char="•"/>
            </a:pPr>
            <a:r>
              <a:rPr lang="en-US" sz="2000" dirty="0" smtClean="0">
                <a:solidFill>
                  <a:srgbClr val="000000"/>
                </a:solidFill>
              </a:rPr>
              <a:t>Line Current (ref trace w/o dimmer)</a:t>
            </a:r>
          </a:p>
          <a:p>
            <a:pPr>
              <a:buFont typeface="Arial" pitchFamily="34" charset="0"/>
              <a:buChar char="•"/>
            </a:pPr>
            <a:r>
              <a:rPr lang="en-US" sz="2000" dirty="0" smtClean="0">
                <a:solidFill>
                  <a:srgbClr val="0000FF"/>
                </a:solidFill>
              </a:rPr>
              <a:t>Line Voltage</a:t>
            </a:r>
            <a:endParaRPr lang="en-US" sz="2000" dirty="0">
              <a:solidFill>
                <a:srgbClr val="0000FF"/>
              </a:solidFill>
            </a:endParaRPr>
          </a:p>
        </p:txBody>
      </p:sp>
      <p:cxnSp>
        <p:nvCxnSpPr>
          <p:cNvPr id="12" name="Straight Arrow Connector 11"/>
          <p:cNvCxnSpPr/>
          <p:nvPr/>
        </p:nvCxnSpPr>
        <p:spPr>
          <a:xfrm flipV="1">
            <a:off x="1534886" y="2601686"/>
            <a:ext cx="1121229" cy="359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050473" y="2443844"/>
            <a:ext cx="555170" cy="4571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9343" y="2786739"/>
            <a:ext cx="3496535" cy="923330"/>
          </a:xfrm>
          <a:prstGeom prst="rect">
            <a:avLst/>
          </a:prstGeom>
          <a:noFill/>
        </p:spPr>
        <p:txBody>
          <a:bodyPr wrap="none" rtlCol="0">
            <a:spAutoFit/>
          </a:bodyPr>
          <a:lstStyle/>
          <a:p>
            <a:r>
              <a:rPr lang="en-US" sz="1800" b="0" u="sng" dirty="0" smtClean="0">
                <a:solidFill>
                  <a:srgbClr val="FF0000"/>
                </a:solidFill>
              </a:rPr>
              <a:t>Notes:</a:t>
            </a:r>
          </a:p>
          <a:p>
            <a:pPr>
              <a:buFont typeface="Arial" pitchFamily="34" charset="0"/>
              <a:buChar char="•"/>
            </a:pPr>
            <a:r>
              <a:rPr lang="en-US" sz="1800" b="0" dirty="0" smtClean="0">
                <a:solidFill>
                  <a:srgbClr val="FF0000"/>
                </a:solidFill>
              </a:rPr>
              <a:t> Sharp rising edge </a:t>
            </a:r>
          </a:p>
          <a:p>
            <a:pPr>
              <a:buFont typeface="Arial" pitchFamily="34" charset="0"/>
              <a:buChar char="•"/>
            </a:pPr>
            <a:r>
              <a:rPr lang="en-US" sz="1800" b="0" dirty="0" smtClean="0">
                <a:solidFill>
                  <a:srgbClr val="FF0000"/>
                </a:solidFill>
              </a:rPr>
              <a:t> Always some phase cut at max</a:t>
            </a:r>
            <a:endParaRPr lang="en-US" sz="1800" b="0" dirty="0">
              <a:solidFill>
                <a:srgbClr val="FF0000"/>
              </a:solidFill>
            </a:endParaRPr>
          </a:p>
        </p:txBody>
      </p:sp>
      <p:cxnSp>
        <p:nvCxnSpPr>
          <p:cNvPr id="21" name="Straight Arrow Connector 20"/>
          <p:cNvCxnSpPr/>
          <p:nvPr/>
        </p:nvCxnSpPr>
        <p:spPr>
          <a:xfrm flipV="1">
            <a:off x="5780314" y="2601686"/>
            <a:ext cx="2394858" cy="3265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80314" y="2296886"/>
            <a:ext cx="664029" cy="631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63886" y="2797624"/>
            <a:ext cx="3945311" cy="923330"/>
          </a:xfrm>
          <a:prstGeom prst="rect">
            <a:avLst/>
          </a:prstGeom>
          <a:noFill/>
        </p:spPr>
        <p:txBody>
          <a:bodyPr wrap="none" rtlCol="0">
            <a:spAutoFit/>
          </a:bodyPr>
          <a:lstStyle/>
          <a:p>
            <a:r>
              <a:rPr lang="en-US" sz="1800" b="0" u="sng" dirty="0" smtClean="0">
                <a:solidFill>
                  <a:srgbClr val="FF0000"/>
                </a:solidFill>
              </a:rPr>
              <a:t>Notes:</a:t>
            </a:r>
          </a:p>
          <a:p>
            <a:pPr>
              <a:buFont typeface="Arial" pitchFamily="34" charset="0"/>
              <a:buChar char="•"/>
            </a:pPr>
            <a:r>
              <a:rPr lang="en-US" sz="1800" b="0" dirty="0" smtClean="0">
                <a:solidFill>
                  <a:srgbClr val="FF0000"/>
                </a:solidFill>
              </a:rPr>
              <a:t> Always some phase cut at min</a:t>
            </a:r>
          </a:p>
          <a:p>
            <a:pPr>
              <a:buFont typeface="Arial" pitchFamily="34" charset="0"/>
              <a:buChar char="•"/>
            </a:pPr>
            <a:r>
              <a:rPr lang="en-US" sz="1800" b="0" dirty="0" smtClean="0">
                <a:solidFill>
                  <a:srgbClr val="FF0000"/>
                </a:solidFill>
              </a:rPr>
              <a:t> Can have some phase cut variation</a:t>
            </a:r>
            <a:endParaRPr lang="en-US" sz="1800" b="0" dirty="0">
              <a:solidFill>
                <a:srgbClr val="FF0000"/>
              </a:solidFill>
            </a:endParaRPr>
          </a:p>
        </p:txBody>
      </p:sp>
    </p:spTree>
    <p:extLst>
      <p:ext uri="{BB962C8B-B14F-4D97-AF65-F5344CB8AC3E}">
        <p14:creationId xmlns:p14="http://schemas.microsoft.com/office/powerpoint/2010/main" val="315541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Dimmable Offline LED Drivers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06A06D-41A3-416D-93CD-DAF9A4BEC3E5}"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4223998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478971" y="4486226"/>
            <a:ext cx="8186058" cy="152268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sp>
        <p:nvSpPr>
          <p:cNvPr id="2" name="Title 1"/>
          <p:cNvSpPr>
            <a:spLocks noGrp="1"/>
          </p:cNvSpPr>
          <p:nvPr>
            <p:ph type="title"/>
          </p:nvPr>
        </p:nvSpPr>
        <p:spPr>
          <a:xfrm>
            <a:off x="174174" y="142875"/>
            <a:ext cx="8632370" cy="814388"/>
          </a:xfrm>
        </p:spPr>
        <p:txBody>
          <a:bodyPr/>
          <a:lstStyle/>
          <a:p>
            <a:r>
              <a:rPr lang="en-US" dirty="0" smtClean="0"/>
              <a:t>TI Lighting Segment Focus</a:t>
            </a:r>
            <a:endParaRPr lang="en-US" dirty="0"/>
          </a:p>
        </p:txBody>
      </p:sp>
      <p:sp>
        <p:nvSpPr>
          <p:cNvPr id="58" name="Content Placeholder 57"/>
          <p:cNvSpPr>
            <a:spLocks noGrp="1"/>
          </p:cNvSpPr>
          <p:nvPr>
            <p:ph sz="half" idx="1"/>
          </p:nvPr>
        </p:nvSpPr>
        <p:spPr>
          <a:xfrm>
            <a:off x="497112" y="4529763"/>
            <a:ext cx="3044371" cy="1509487"/>
          </a:xfrm>
        </p:spPr>
        <p:txBody>
          <a:bodyPr/>
          <a:lstStyle/>
          <a:p>
            <a:pPr>
              <a:lnSpc>
                <a:spcPct val="100000"/>
              </a:lnSpc>
              <a:spcBef>
                <a:spcPts val="600"/>
              </a:spcBef>
            </a:pPr>
            <a:r>
              <a:rPr lang="en-US" sz="1800" dirty="0" smtClean="0"/>
              <a:t>Architectural</a:t>
            </a:r>
          </a:p>
          <a:p>
            <a:pPr>
              <a:lnSpc>
                <a:spcPct val="100000"/>
              </a:lnSpc>
              <a:spcBef>
                <a:spcPts val="600"/>
              </a:spcBef>
            </a:pPr>
            <a:r>
              <a:rPr lang="en-US" sz="1800" dirty="0" smtClean="0"/>
              <a:t>Emergency/Safety</a:t>
            </a:r>
          </a:p>
          <a:p>
            <a:pPr>
              <a:lnSpc>
                <a:spcPct val="100000"/>
              </a:lnSpc>
              <a:spcBef>
                <a:spcPts val="600"/>
              </a:spcBef>
            </a:pPr>
            <a:r>
              <a:rPr lang="en-US" sz="1800" dirty="0" smtClean="0"/>
              <a:t>Entertainment</a:t>
            </a:r>
          </a:p>
          <a:p>
            <a:pPr>
              <a:lnSpc>
                <a:spcPct val="100000"/>
              </a:lnSpc>
              <a:spcBef>
                <a:spcPts val="600"/>
              </a:spcBef>
            </a:pPr>
            <a:r>
              <a:rPr lang="en-US" sz="1800" dirty="0" smtClean="0"/>
              <a:t>Portable Consumer</a:t>
            </a:r>
          </a:p>
        </p:txBody>
      </p:sp>
      <p:sp>
        <p:nvSpPr>
          <p:cNvPr id="59" name="Content Placeholder 58"/>
          <p:cNvSpPr>
            <a:spLocks noGrp="1"/>
          </p:cNvSpPr>
          <p:nvPr>
            <p:ph sz="half" idx="2"/>
          </p:nvPr>
        </p:nvSpPr>
        <p:spPr>
          <a:xfrm>
            <a:off x="3160510" y="4529763"/>
            <a:ext cx="3044371" cy="1509487"/>
          </a:xfrm>
        </p:spPr>
        <p:txBody>
          <a:bodyPr/>
          <a:lstStyle/>
          <a:p>
            <a:pPr>
              <a:lnSpc>
                <a:spcPct val="100000"/>
              </a:lnSpc>
              <a:spcBef>
                <a:spcPts val="600"/>
              </a:spcBef>
            </a:pPr>
            <a:r>
              <a:rPr lang="en-US" sz="1800" dirty="0" smtClean="0"/>
              <a:t>Projector and Copiers</a:t>
            </a:r>
          </a:p>
          <a:p>
            <a:pPr>
              <a:lnSpc>
                <a:spcPct val="100000"/>
              </a:lnSpc>
              <a:spcBef>
                <a:spcPts val="600"/>
              </a:spcBef>
            </a:pPr>
            <a:r>
              <a:rPr lang="en-US" sz="1800" dirty="0" smtClean="0"/>
              <a:t>Industrial</a:t>
            </a:r>
          </a:p>
          <a:p>
            <a:pPr>
              <a:lnSpc>
                <a:spcPct val="100000"/>
              </a:lnSpc>
              <a:spcBef>
                <a:spcPts val="600"/>
              </a:spcBef>
            </a:pPr>
            <a:r>
              <a:rPr lang="en-US" sz="1800" dirty="0" smtClean="0"/>
              <a:t>Retail and Display</a:t>
            </a:r>
            <a:endParaRPr lang="en-US" sz="1800" dirty="0"/>
          </a:p>
        </p:txBody>
      </p:sp>
      <p:sp>
        <p:nvSpPr>
          <p:cNvPr id="6" name="Rectangle 5"/>
          <p:cNvSpPr/>
          <p:nvPr/>
        </p:nvSpPr>
        <p:spPr bwMode="auto">
          <a:xfrm>
            <a:off x="478971" y="1318151"/>
            <a:ext cx="2365829" cy="721755"/>
          </a:xfrm>
          <a:prstGeom prst="rect">
            <a:avLst/>
          </a:prstGeom>
          <a:solidFill>
            <a:schemeClr val="tx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cs typeface="Arial" pitchFamily="34" charset="0"/>
              </a:rPr>
              <a:t>Lamp and </a:t>
            </a:r>
            <a:r>
              <a:rPr kumimoji="0" lang="en-US" sz="2400" b="1" i="0" u="none" strike="noStrike" cap="none" normalizeH="0" baseline="0" dirty="0" err="1" smtClean="0">
                <a:ln>
                  <a:noFill/>
                </a:ln>
                <a:solidFill>
                  <a:schemeClr val="bg1"/>
                </a:solidFill>
                <a:effectLst/>
                <a:cs typeface="Arial" pitchFamily="34" charset="0"/>
              </a:rPr>
              <a:t>Downlight</a:t>
            </a:r>
            <a:endParaRPr kumimoji="0" lang="en-US" sz="2400" b="1" i="0" u="none" strike="noStrike" cap="none" normalizeH="0" baseline="0" dirty="0" smtClean="0">
              <a:ln>
                <a:noFill/>
              </a:ln>
              <a:solidFill>
                <a:schemeClr val="bg1"/>
              </a:solidFill>
              <a:effectLst/>
              <a:cs typeface="Arial" pitchFamily="34" charset="0"/>
            </a:endParaRPr>
          </a:p>
        </p:txBody>
      </p:sp>
      <p:sp>
        <p:nvSpPr>
          <p:cNvPr id="8" name="Rectangle 7"/>
          <p:cNvSpPr/>
          <p:nvPr/>
        </p:nvSpPr>
        <p:spPr bwMode="auto">
          <a:xfrm>
            <a:off x="3389085" y="1318151"/>
            <a:ext cx="2365829" cy="721755"/>
          </a:xfrm>
          <a:prstGeom prst="rect">
            <a:avLst/>
          </a:prstGeom>
          <a:solidFill>
            <a:schemeClr val="tx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cs typeface="Arial" pitchFamily="34" charset="0"/>
              </a:rPr>
              <a:t>Outdoor Area</a:t>
            </a:r>
          </a:p>
        </p:txBody>
      </p:sp>
      <p:sp>
        <p:nvSpPr>
          <p:cNvPr id="9" name="Rectangle 8"/>
          <p:cNvSpPr/>
          <p:nvPr/>
        </p:nvSpPr>
        <p:spPr bwMode="auto">
          <a:xfrm>
            <a:off x="3389085" y="2039907"/>
            <a:ext cx="2365829" cy="1640113"/>
          </a:xfrm>
          <a:prstGeom prst="rect">
            <a:avLst/>
          </a:prstGeom>
          <a:blipFill dpi="0" rotWithShape="1">
            <a:blip r:embed="rId3" cstate="email"/>
            <a:srcRect/>
            <a:stretch>
              <a:fillRect/>
            </a:stretch>
          </a:bli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sp>
        <p:nvSpPr>
          <p:cNvPr id="10" name="Rectangle 9"/>
          <p:cNvSpPr/>
          <p:nvPr/>
        </p:nvSpPr>
        <p:spPr bwMode="auto">
          <a:xfrm>
            <a:off x="6219371" y="1318151"/>
            <a:ext cx="2365829" cy="721755"/>
          </a:xfrm>
          <a:prstGeom prst="rect">
            <a:avLst/>
          </a:prstGeom>
          <a:solidFill>
            <a:schemeClr val="tx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lang="en-US" sz="2400" b="1" dirty="0" smtClean="0">
                <a:solidFill>
                  <a:schemeClr val="bg1"/>
                </a:solidFill>
                <a:cs typeface="Arial" pitchFamily="34" charset="0"/>
              </a:rPr>
              <a:t>Automotive</a:t>
            </a:r>
            <a:endParaRPr kumimoji="0" lang="en-US" sz="2400" b="1" i="0" u="none" strike="noStrike" cap="none" normalizeH="0" baseline="0" dirty="0" smtClean="0">
              <a:ln>
                <a:noFill/>
              </a:ln>
              <a:solidFill>
                <a:schemeClr val="bg1"/>
              </a:solidFill>
              <a:effectLst/>
              <a:cs typeface="Arial" pitchFamily="34" charset="0"/>
            </a:endParaRPr>
          </a:p>
        </p:txBody>
      </p:sp>
      <p:sp>
        <p:nvSpPr>
          <p:cNvPr id="11" name="Rectangle 10"/>
          <p:cNvSpPr/>
          <p:nvPr/>
        </p:nvSpPr>
        <p:spPr bwMode="auto">
          <a:xfrm>
            <a:off x="478971" y="2039907"/>
            <a:ext cx="2365829" cy="1640113"/>
          </a:xfrm>
          <a:prstGeom prst="rect">
            <a:avLst/>
          </a:prstGeom>
          <a:blipFill dpi="0" rotWithShape="1">
            <a:blip r:embed="rId4" cstate="email"/>
            <a:srcRect/>
            <a:stretch>
              <a:fillRect/>
            </a:stretch>
          </a:bli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sp>
        <p:nvSpPr>
          <p:cNvPr id="61" name="Rectangle 60"/>
          <p:cNvSpPr/>
          <p:nvPr/>
        </p:nvSpPr>
        <p:spPr bwMode="auto">
          <a:xfrm>
            <a:off x="478971" y="4050797"/>
            <a:ext cx="8186058" cy="420914"/>
          </a:xfrm>
          <a:prstGeom prst="rect">
            <a:avLst/>
          </a:prstGeom>
          <a:solidFill>
            <a:schemeClr val="bg2"/>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r>
              <a:rPr lang="en-US" sz="2200" b="1" dirty="0" smtClean="0">
                <a:solidFill>
                  <a:schemeClr val="bg1"/>
                </a:solidFill>
                <a:cs typeface="Arial" pitchFamily="34" charset="0"/>
              </a:rPr>
              <a:t>Secondary Markets</a:t>
            </a:r>
            <a:endParaRPr kumimoji="0" lang="en-US" sz="2200" b="1" i="0" u="none" strike="noStrike" cap="none" normalizeH="0" baseline="0" dirty="0" smtClean="0">
              <a:ln>
                <a:noFill/>
              </a:ln>
              <a:solidFill>
                <a:schemeClr val="bg1"/>
              </a:solidFill>
              <a:effectLst/>
              <a:cs typeface="Arial" pitchFamily="34" charset="0"/>
            </a:endParaRPr>
          </a:p>
        </p:txBody>
      </p:sp>
      <p:sp>
        <p:nvSpPr>
          <p:cNvPr id="64" name="Rectangle 63">
            <a:hlinkClick r:id="rId5" action="ppaction://hlinksldjump"/>
          </p:cNvPr>
          <p:cNvSpPr/>
          <p:nvPr/>
        </p:nvSpPr>
        <p:spPr bwMode="auto">
          <a:xfrm>
            <a:off x="7257143" y="6154057"/>
            <a:ext cx="1683657" cy="493486"/>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sp>
        <p:nvSpPr>
          <p:cNvPr id="17" name="Rectangle 16"/>
          <p:cNvSpPr/>
          <p:nvPr/>
        </p:nvSpPr>
        <p:spPr bwMode="auto">
          <a:xfrm>
            <a:off x="6219371" y="2039907"/>
            <a:ext cx="2365829" cy="1640113"/>
          </a:xfrm>
          <a:prstGeom prst="rect">
            <a:avLst/>
          </a:prstGeom>
          <a:blipFill dpi="0" rotWithShape="1">
            <a:blip r:embed="rId6" cstate="email"/>
            <a:srcRect/>
            <a:stretch>
              <a:fillRect/>
            </a:stretch>
          </a:bli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pic>
        <p:nvPicPr>
          <p:cNvPr id="301058" name="Picture 2"/>
          <p:cNvPicPr>
            <a:picLocks noChangeAspect="1" noChangeArrowheads="1"/>
          </p:cNvPicPr>
          <p:nvPr/>
        </p:nvPicPr>
        <p:blipFill>
          <a:blip r:embed="rId7" cstate="email"/>
          <a:srcRect/>
          <a:stretch>
            <a:fillRect/>
          </a:stretch>
        </p:blipFill>
        <p:spPr bwMode="auto">
          <a:xfrm>
            <a:off x="5976962" y="4581919"/>
            <a:ext cx="2640812" cy="1329974"/>
          </a:xfrm>
          <a:prstGeom prst="rect">
            <a:avLst/>
          </a:prstGeom>
          <a:noFill/>
          <a:ln w="9525">
            <a:noFill/>
            <a:miter lim="800000"/>
            <a:headEnd/>
            <a:tailEnd/>
          </a:ln>
        </p:spPr>
      </p:pic>
    </p:spTree>
    <p:extLst>
      <p:ext uri="{BB962C8B-B14F-4D97-AF65-F5344CB8AC3E}">
        <p14:creationId xmlns:p14="http://schemas.microsoft.com/office/powerpoint/2010/main" val="20440883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231775" y="196663"/>
            <a:ext cx="8458200" cy="814388"/>
          </a:xfrm>
        </p:spPr>
        <p:txBody>
          <a:bodyPr/>
          <a:lstStyle/>
          <a:p>
            <a:pPr eaLnBrk="1" hangingPunct="1"/>
            <a:r>
              <a:rPr lang="en-US" dirty="0" smtClean="0"/>
              <a:t>TPS92411/P 			</a:t>
            </a:r>
            <a:br>
              <a:rPr lang="en-US" dirty="0" smtClean="0"/>
            </a:br>
            <a:r>
              <a:rPr lang="en-US" sz="2400" dirty="0"/>
              <a:t>Floating Switch for Offline AC Linear Direct Drive of LEDs with Low Ripple Current</a:t>
            </a:r>
            <a:r>
              <a:rPr lang="en-US" sz="2400" dirty="0" smtClean="0">
                <a:solidFill>
                  <a:schemeClr val="tx2"/>
                </a:solidFill>
              </a:rPr>
              <a:t/>
            </a:r>
            <a:br>
              <a:rPr lang="en-US" sz="2400" dirty="0" smtClean="0">
                <a:solidFill>
                  <a:schemeClr val="tx2"/>
                </a:solidFill>
              </a:rPr>
            </a:b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51985037"/>
              </p:ext>
            </p:extLst>
          </p:nvPr>
        </p:nvGraphicFramePr>
        <p:xfrm>
          <a:off x="342900" y="1016000"/>
          <a:ext cx="8505825" cy="413004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100V, 2-Ohm MOSFET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Controls LED Stacks to &gt;90V</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Controlled Open and Close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Very Low EMI. </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Protection Features:</a:t>
                      </a:r>
                    </a:p>
                    <a:p>
                      <a:pPr marL="593725" marR="0" lvl="1"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Input Under-Voltage</a:t>
                      </a:r>
                    </a:p>
                    <a:p>
                      <a:pPr marL="593725" marR="0" lvl="1"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Output Over-Voltage (92411P)</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Package: SOT23-5</a:t>
                      </a:r>
                    </a:p>
                  </a:txBody>
                  <a:tcPr marT="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LED Lamps and Luminaires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charset="0"/>
                        </a:rPr>
                        <a:t>LED Indoor Area Lighting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225307" name="TextBox 11"/>
          <p:cNvSpPr txBox="1">
            <a:spLocks noChangeArrowheads="1"/>
          </p:cNvSpPr>
          <p:nvPr/>
        </p:nvSpPr>
        <p:spPr bwMode="auto">
          <a:xfrm>
            <a:off x="1752600" y="5453063"/>
            <a:ext cx="1952779" cy="430887"/>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TPS92411EVM-001 (120V)</a:t>
            </a:r>
          </a:p>
          <a:p>
            <a:pPr>
              <a:buFont typeface="Arial" charset="0"/>
              <a:buChar char="•"/>
            </a:pPr>
            <a:r>
              <a:rPr lang="en-US" sz="1100" b="1" dirty="0" smtClean="0">
                <a:solidFill>
                  <a:srgbClr val="000000"/>
                </a:solidFill>
              </a:rPr>
              <a:t>TPS92411EVM-002 (230V)</a:t>
            </a:r>
            <a:endParaRPr lang="en-US" sz="1100" b="1" dirty="0">
              <a:solidFill>
                <a:srgbClr val="000000"/>
              </a:solidFill>
            </a:endParaRPr>
          </a:p>
        </p:txBody>
      </p:sp>
      <p:grpSp>
        <p:nvGrpSpPr>
          <p:cNvPr id="225309" name="Group 19"/>
          <p:cNvGrpSpPr>
            <a:grpSpLocks/>
          </p:cNvGrpSpPr>
          <p:nvPr/>
        </p:nvGrpSpPr>
        <p:grpSpPr bwMode="auto">
          <a:xfrm>
            <a:off x="347663" y="5521325"/>
            <a:ext cx="1447800" cy="449263"/>
            <a:chOff x="288" y="3365"/>
            <a:chExt cx="912" cy="283"/>
          </a:xfrm>
        </p:grpSpPr>
        <p:pic>
          <p:nvPicPr>
            <p:cNvPr id="225311"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436061339"/>
              </p:ext>
            </p:extLst>
          </p:nvPr>
        </p:nvGraphicFramePr>
        <p:xfrm>
          <a:off x="5785946" y="2631368"/>
          <a:ext cx="3077620" cy="3691660"/>
        </p:xfrm>
        <a:graphic>
          <a:graphicData uri="http://schemas.openxmlformats.org/presentationml/2006/ole">
            <mc:AlternateContent xmlns:mc="http://schemas.openxmlformats.org/markup-compatibility/2006">
              <mc:Choice xmlns:v="urn:schemas-microsoft-com:vml" Requires="v">
                <p:oleObj spid="_x0000_s35855" name="Visio" r:id="rId5" imgW="7147679" imgH="8572500" progId="Visio.Drawing.11">
                  <p:embed/>
                </p:oleObj>
              </mc:Choice>
              <mc:Fallback>
                <p:oleObj name="Visio" r:id="rId5" imgW="7147679" imgH="857250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5946" y="2631368"/>
                        <a:ext cx="3077620" cy="3691660"/>
                      </a:xfrm>
                      <a:prstGeom prst="rect">
                        <a:avLst/>
                      </a:prstGeom>
                      <a:noFill/>
                      <a:ln>
                        <a:noFill/>
                      </a:ln>
                      <a:effectLst/>
                    </p:spPr>
                  </p:pic>
                </p:oleObj>
              </mc:Fallback>
            </mc:AlternateContent>
          </a:graphicData>
        </a:graphic>
      </p:graphicFrame>
      <p:sp>
        <p:nvSpPr>
          <p:cNvPr id="5" name="TextBox 4"/>
          <p:cNvSpPr txBox="1"/>
          <p:nvPr/>
        </p:nvSpPr>
        <p:spPr>
          <a:xfrm>
            <a:off x="3342289" y="3254248"/>
            <a:ext cx="3231932" cy="2062103"/>
          </a:xfrm>
          <a:prstGeom prst="rect">
            <a:avLst/>
          </a:prstGeom>
          <a:solidFill>
            <a:schemeClr val="accent3">
              <a:lumMod val="40000"/>
              <a:lumOff val="60000"/>
            </a:schemeClr>
          </a:solidFill>
          <a:ln>
            <a:solidFill>
              <a:schemeClr val="tx1"/>
            </a:solidFill>
          </a:ln>
          <a:scene3d>
            <a:camera prst="orthographicFront"/>
            <a:lightRig rig="threePt" dir="t"/>
          </a:scene3d>
          <a:sp3d>
            <a:bevelT/>
          </a:sp3d>
        </p:spPr>
        <p:txBody>
          <a:bodyPr wrap="square" rtlCol="0">
            <a:spAutoFit/>
          </a:bodyPr>
          <a:lstStyle/>
          <a:p>
            <a:pPr marL="91440" indent="-91440">
              <a:buFont typeface="Arial" panose="020B0604020202020204" pitchFamily="34" charset="0"/>
              <a:buChar char="•"/>
            </a:pPr>
            <a:r>
              <a:rPr lang="en-US" sz="1600" b="1" i="1" dirty="0" smtClean="0"/>
              <a:t>Low </a:t>
            </a:r>
            <a:r>
              <a:rPr lang="en-US" sz="1600" b="1" i="1" dirty="0"/>
              <a:t>Cost AC </a:t>
            </a:r>
            <a:r>
              <a:rPr lang="en-US" sz="1600" b="1" i="1" dirty="0" smtClean="0"/>
              <a:t>Drive </a:t>
            </a:r>
            <a:r>
              <a:rPr lang="en-US" sz="1600" b="1" i="1" dirty="0" err="1" smtClean="0"/>
              <a:t>Sol’n</a:t>
            </a:r>
            <a:r>
              <a:rPr lang="en-US" sz="1600" b="1" i="1" dirty="0" smtClean="0"/>
              <a:t>, </a:t>
            </a:r>
            <a:r>
              <a:rPr lang="en-US" sz="1600" b="1" i="1" u="sng" dirty="0" smtClean="0"/>
              <a:t>replaces</a:t>
            </a:r>
            <a:r>
              <a:rPr lang="en-US" sz="1600" b="1" i="1" dirty="0" smtClean="0"/>
              <a:t> SMPS</a:t>
            </a:r>
          </a:p>
          <a:p>
            <a:pPr marL="91440" indent="-91440">
              <a:buFont typeface="Arial" panose="020B0604020202020204" pitchFamily="34" charset="0"/>
              <a:buChar char="•"/>
            </a:pPr>
            <a:r>
              <a:rPr lang="en-US" sz="1600" b="1" i="1" dirty="0" smtClean="0"/>
              <a:t>No Magnetic Components</a:t>
            </a:r>
            <a:endParaRPr lang="en-US" sz="1600" b="1" i="1" dirty="0"/>
          </a:p>
          <a:p>
            <a:pPr marL="91440" indent="-91440">
              <a:buFont typeface="Arial" panose="020B0604020202020204" pitchFamily="34" charset="0"/>
              <a:buChar char="•"/>
            </a:pPr>
            <a:r>
              <a:rPr lang="en-US" sz="1600" b="1" i="1" dirty="0" smtClean="0"/>
              <a:t>PFC &gt; 0.95</a:t>
            </a:r>
          </a:p>
          <a:p>
            <a:pPr marL="91440" indent="-91440">
              <a:buFont typeface="Arial" panose="020B0604020202020204" pitchFamily="34" charset="0"/>
              <a:buChar char="•"/>
            </a:pPr>
            <a:r>
              <a:rPr lang="en-US" sz="1600" b="1" i="1" dirty="0" err="1" smtClean="0"/>
              <a:t>Eff</a:t>
            </a:r>
            <a:r>
              <a:rPr lang="en-US" sz="1600" b="1" i="1" dirty="0" smtClean="0"/>
              <a:t> &gt; 80%</a:t>
            </a:r>
            <a:endParaRPr lang="en-US" sz="1600" b="1" i="1" dirty="0"/>
          </a:p>
          <a:p>
            <a:pPr marL="91440" indent="-91440">
              <a:buFont typeface="Arial" panose="020B0604020202020204" pitchFamily="34" charset="0"/>
              <a:buChar char="•"/>
            </a:pPr>
            <a:r>
              <a:rPr lang="en-US" sz="1600" b="1" i="1" dirty="0"/>
              <a:t>Good Line Regulation</a:t>
            </a:r>
          </a:p>
          <a:p>
            <a:pPr marL="91440" indent="-91440">
              <a:buFont typeface="Arial" panose="020B0604020202020204" pitchFamily="34" charset="0"/>
              <a:buChar char="•"/>
            </a:pPr>
            <a:r>
              <a:rPr lang="en-US" sz="1600" b="1" i="1" dirty="0" smtClean="0"/>
              <a:t>Phase Dimmer Compatible</a:t>
            </a:r>
          </a:p>
          <a:p>
            <a:pPr marL="91440" indent="-91440">
              <a:buFont typeface="Arial" panose="020B0604020202020204" pitchFamily="34" charset="0"/>
              <a:buChar char="•"/>
            </a:pPr>
            <a:r>
              <a:rPr lang="en-US" sz="1600" b="1" i="1" dirty="0" smtClean="0"/>
              <a:t>Can mount to MC PCB</a:t>
            </a:r>
            <a:endParaRPr lang="en-US" sz="1600" b="1" i="1" dirty="0"/>
          </a:p>
        </p:txBody>
      </p:sp>
      <p:pic>
        <p:nvPicPr>
          <p:cNvPr id="12" name="Picture 2" descr="http://hpa_packaging.itg.ti.com/Package_pictures/3D_Models/DBV/5-DBV_model.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5771" y="3114092"/>
            <a:ext cx="257972" cy="243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5" descr="available_en">
            <a:hlinkClick r:id="rId8"/>
          </p:cNvPr>
          <p:cNvPicPr>
            <a:picLocks noChangeAspect="1" noChangeArrowheads="1"/>
          </p:cNvPicPr>
          <p:nvPr/>
        </p:nvPicPr>
        <p:blipFill>
          <a:blip r:embed="rId9"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180011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TPS92411 EVM Specifications</a:t>
            </a:r>
            <a:endParaRPr lang="en-US" dirty="0"/>
          </a:p>
        </p:txBody>
      </p:sp>
      <p:sp>
        <p:nvSpPr>
          <p:cNvPr id="3" name="Slide Number Placeholder 2"/>
          <p:cNvSpPr>
            <a:spLocks noGrp="1"/>
          </p:cNvSpPr>
          <p:nvPr>
            <p:ph type="sldNum" sz="quarter" idx="10"/>
          </p:nvPr>
        </p:nvSpPr>
        <p:spPr/>
        <p:txBody>
          <a:bodyPr/>
          <a:lstStyle/>
          <a:p>
            <a:pPr>
              <a:defRPr/>
            </a:pPr>
            <a:fld id="{1E195658-5FE1-4DEC-A115-81E786CFD0AC}" type="slidenum">
              <a:rPr lang="en-US" smtClean="0"/>
              <a:pPr>
                <a:defRPr/>
              </a:pPr>
              <a:t>21</a:t>
            </a:fld>
            <a:endParaRPr lang="en-US"/>
          </a:p>
        </p:txBody>
      </p:sp>
      <p:pic>
        <p:nvPicPr>
          <p:cNvPr id="399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73" y="811854"/>
            <a:ext cx="6503560" cy="25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descr="TPS92411 Floating Switch evaluation board module for 120VAC Linear Direct Drive of LEDs"/>
          <p:cNvPicPr>
            <a:picLocks noChangeAspect="1" noChangeArrowheads="1"/>
          </p:cNvPicPr>
          <p:nvPr/>
        </p:nvPicPr>
        <p:blipFill rotWithShape="1">
          <a:blip r:embed="rId3">
            <a:extLst>
              <a:ext uri="{28A0092B-C50C-407E-A947-70E740481C1C}">
                <a14:useLocalDpi xmlns:a14="http://schemas.microsoft.com/office/drawing/2010/main" val="0"/>
              </a:ext>
            </a:extLst>
          </a:blip>
          <a:srcRect l="16634" r="16546"/>
          <a:stretch/>
        </p:blipFill>
        <p:spPr bwMode="auto">
          <a:xfrm>
            <a:off x="2159540" y="3623601"/>
            <a:ext cx="1780162" cy="1712629"/>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TPS92411EVM-002 evaluation board"/>
          <p:cNvPicPr>
            <a:picLocks noChangeAspect="1" noChangeArrowheads="1"/>
          </p:cNvPicPr>
          <p:nvPr/>
        </p:nvPicPr>
        <p:blipFill rotWithShape="1">
          <a:blip r:embed="rId4">
            <a:extLst>
              <a:ext uri="{28A0092B-C50C-407E-A947-70E740481C1C}">
                <a14:useLocalDpi xmlns:a14="http://schemas.microsoft.com/office/drawing/2010/main" val="0"/>
              </a:ext>
            </a:extLst>
          </a:blip>
          <a:srcRect t="9873" b="12511"/>
          <a:stretch/>
        </p:blipFill>
        <p:spPr bwMode="auto">
          <a:xfrm>
            <a:off x="4270374" y="3623601"/>
            <a:ext cx="3333750" cy="166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4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5"/>
          <p:cNvSpPr>
            <a:spLocks noGrp="1"/>
          </p:cNvSpPr>
          <p:nvPr>
            <p:ph type="title" idx="4294967295"/>
          </p:nvPr>
        </p:nvSpPr>
        <p:spPr>
          <a:xfrm>
            <a:off x="246063" y="133350"/>
            <a:ext cx="8458200" cy="830263"/>
          </a:xfrm>
        </p:spPr>
        <p:txBody>
          <a:bodyPr/>
          <a:lstStyle/>
          <a:p>
            <a:pPr eaLnBrk="1" hangingPunct="1"/>
            <a:r>
              <a:rPr lang="en-US" dirty="0" smtClean="0"/>
              <a:t>TPS92561 </a:t>
            </a:r>
            <a:br>
              <a:rPr lang="en-US" dirty="0" smtClean="0"/>
            </a:br>
            <a:r>
              <a:rPr lang="en-US" sz="2400" dirty="0" smtClean="0"/>
              <a:t>Phase </a:t>
            </a:r>
            <a:r>
              <a:rPr lang="en-US" sz="2400" dirty="0"/>
              <a:t>Dimmable, Hysteretic Boost Controller for LED Lighting</a:t>
            </a:r>
            <a:endParaRPr lang="en-US" dirty="0" smtClean="0"/>
          </a:p>
        </p:txBody>
      </p:sp>
      <p:graphicFrame>
        <p:nvGraphicFramePr>
          <p:cNvPr id="14" name="Table 13"/>
          <p:cNvGraphicFramePr>
            <a:graphicFrameLocks noGrp="1"/>
          </p:cNvGraphicFramePr>
          <p:nvPr>
            <p:extLst>
              <p:ext uri="{D42A27DB-BD31-4B8C-83A1-F6EECF244321}">
                <p14:modId xmlns:p14="http://schemas.microsoft.com/office/powerpoint/2010/main" val="794267280"/>
              </p:ext>
            </p:extLst>
          </p:nvPr>
        </p:nvGraphicFramePr>
        <p:xfrm>
          <a:off x="342900" y="1016000"/>
          <a:ext cx="8505826" cy="3986691"/>
        </p:xfrm>
        <a:graphic>
          <a:graphicData uri="http://schemas.openxmlformats.org/drawingml/2006/table">
            <a:tbl>
              <a:tblPr firstRow="1" bandRow="1">
                <a:tableStyleId>{3B4B98B0-60AC-42C2-AFA5-B58CD77FA1E5}</a:tableStyleId>
              </a:tblPr>
              <a:tblGrid>
                <a:gridCol w="4252913"/>
                <a:gridCol w="4252913"/>
              </a:tblGrid>
              <a:tr h="246807">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371">
                <a:tc>
                  <a:txBody>
                    <a:bodyPr/>
                    <a:lstStyle/>
                    <a:p>
                      <a:pPr marL="137160" indent="-137160">
                        <a:buFont typeface="Arial" pitchFamily="34" charset="0"/>
                        <a:buChar char="•"/>
                      </a:pPr>
                      <a:r>
                        <a:rPr lang="en-US" sz="1400" dirty="0" smtClean="0"/>
                        <a:t>Input</a:t>
                      </a:r>
                      <a:r>
                        <a:rPr lang="en-US" sz="1400" baseline="0" dirty="0" smtClean="0"/>
                        <a:t> Voltage Operating Range: 6.5V to 42V</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Simplifies IC bias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397">
                <a:tc>
                  <a:txBody>
                    <a:bodyPr/>
                    <a:lstStyle/>
                    <a:p>
                      <a:pPr marL="137160" indent="-137160">
                        <a:buFont typeface="Arial" pitchFamily="34" charset="0"/>
                        <a:buChar char="•"/>
                      </a:pPr>
                      <a:r>
                        <a:rPr lang="en-US" sz="1400" dirty="0" smtClean="0"/>
                        <a:t>Topologies: Boost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Flexible LED Load Configuration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5397">
                <a:tc>
                  <a:txBody>
                    <a:bodyPr/>
                    <a:lstStyle/>
                    <a:p>
                      <a:pPr marL="137160" indent="-137160">
                        <a:buFont typeface="Arial" pitchFamily="34" charset="0"/>
                        <a:buChar char="•"/>
                      </a:pPr>
                      <a:r>
                        <a:rPr lang="en-US" sz="1400" dirty="0" smtClean="0"/>
                        <a:t>Hysteretic Control Scheme</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Control</a:t>
                      </a:r>
                      <a:r>
                        <a:rPr lang="en-US" sz="1400" baseline="0" dirty="0" smtClean="0"/>
                        <a:t> Loop Does Not Require Compensation</a:t>
                      </a: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Natural Phase Dimmer Compatibility</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baseline="0" dirty="0" smtClean="0"/>
                        <a:t>Responds to V</a:t>
                      </a:r>
                      <a:r>
                        <a:rPr lang="en-US" sz="1100" baseline="0" dirty="0" smtClean="0"/>
                        <a:t>IN</a:t>
                      </a:r>
                      <a:r>
                        <a:rPr lang="en-US" sz="1400" baseline="0" dirty="0" smtClean="0"/>
                        <a:t> RMS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Power Factor &gt; 0.9 </a:t>
                      </a:r>
                    </a:p>
                    <a:p>
                      <a:pPr marL="137160" indent="-137160">
                        <a:buFont typeface="Arial" pitchFamily="34" charset="0"/>
                        <a:buChar char="•"/>
                      </a:pPr>
                      <a:r>
                        <a:rPr lang="en-US" sz="1400" baseline="0" dirty="0" smtClean="0"/>
                        <a:t>THD &lt; 20%</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Meets</a:t>
                      </a:r>
                      <a:r>
                        <a:rPr lang="en-US" sz="1400" baseline="0" dirty="0" smtClean="0"/>
                        <a:t> Regulatory Requirements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LED Over-Voltage Protection, Thermal Shutdown</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IC During</a:t>
                      </a:r>
                      <a:r>
                        <a:rPr lang="en-US" sz="1400" baseline="0" dirty="0" smtClean="0"/>
                        <a:t> Fault and Abnormal Operating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07">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3679">
                <a:tc>
                  <a:txBody>
                    <a:bodyPr/>
                    <a:lstStyle/>
                    <a:p>
                      <a:pPr marL="137160" indent="-137160">
                        <a:buFont typeface="Arial" pitchFamily="34" charset="0"/>
                        <a:buChar char="•"/>
                      </a:pPr>
                      <a:r>
                        <a:rPr lang="en-US" sz="1400" b="0" baseline="0" dirty="0" smtClean="0"/>
                        <a:t>Off-line </a:t>
                      </a:r>
                      <a:r>
                        <a:rPr lang="en-US" sz="1400" b="0" baseline="0" dirty="0" err="1" smtClean="0"/>
                        <a:t>Triac</a:t>
                      </a:r>
                      <a:r>
                        <a:rPr lang="en-US" sz="1400" b="0" baseline="0" dirty="0" smtClean="0"/>
                        <a:t> Dimmable Lamps (A, PAR)</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t>Non-Dimmable Lamps (A, PAR)</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dirty="0" smtClean="0"/>
                        <a:t>DC/DC</a:t>
                      </a:r>
                      <a:r>
                        <a:rPr lang="en-US" sz="1400" baseline="0" dirty="0" smtClean="0"/>
                        <a:t> LED Lighting: Boost/SEPIC</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MR16 Non-Dim</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1058" name="Picture 20" descr="image001"/>
            <p:cNvPicPr>
              <a:picLocks noChangeAspect="1" noChangeArrowheads="1"/>
            </p:cNvPicPr>
            <p:nvPr/>
          </p:nvPicPr>
          <p:blipFill>
            <a:blip r:embed="rId3" cstate="email"/>
            <a:srcRect/>
            <a:stretch>
              <a:fillRect/>
            </a:stretch>
          </p:blipFill>
          <p:spPr bwMode="auto">
            <a:xfrm>
              <a:off x="288" y="3365"/>
              <a:ext cx="912" cy="282"/>
            </a:xfrm>
            <a:prstGeom prst="rect">
              <a:avLst/>
            </a:prstGeom>
            <a:noFill/>
            <a:ln w="9525">
              <a:noFill/>
              <a:miter lim="800000"/>
              <a:headEnd/>
              <a:tailEnd/>
            </a:ln>
          </p:spPr>
        </p:pic>
        <p:sp>
          <p:nvSpPr>
            <p:cNvPr id="1059"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000000"/>
                </a:solidFill>
              </a:endParaRPr>
            </a:p>
          </p:txBody>
        </p:sp>
        <p:sp>
          <p:nvSpPr>
            <p:cNvPr id="1060"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b="1">
                  <a:solidFill>
                    <a:srgbClr val="FFFFFF"/>
                  </a:solidFill>
                </a:rPr>
                <a:t>TOOLS</a:t>
              </a:r>
            </a:p>
          </p:txBody>
        </p:sp>
      </p:grpSp>
      <p:sp>
        <p:nvSpPr>
          <p:cNvPr id="1056" name="TextBox 11"/>
          <p:cNvSpPr txBox="1">
            <a:spLocks noChangeArrowheads="1"/>
          </p:cNvSpPr>
          <p:nvPr/>
        </p:nvSpPr>
        <p:spPr bwMode="auto">
          <a:xfrm>
            <a:off x="1752600" y="5453063"/>
            <a:ext cx="1529586" cy="261610"/>
          </a:xfrm>
          <a:prstGeom prst="rect">
            <a:avLst/>
          </a:prstGeom>
          <a:noFill/>
          <a:ln w="9525">
            <a:noFill/>
            <a:miter lim="800000"/>
            <a:headEnd/>
            <a:tailEnd/>
          </a:ln>
        </p:spPr>
        <p:txBody>
          <a:bodyPr wrap="none">
            <a:spAutoFit/>
          </a:bodyPr>
          <a:lstStyle/>
          <a:p>
            <a:pPr fontAlgn="base">
              <a:spcBef>
                <a:spcPct val="0"/>
              </a:spcBef>
              <a:spcAft>
                <a:spcPct val="0"/>
              </a:spcAft>
              <a:buFont typeface="Arial" charset="0"/>
              <a:buChar char="•"/>
            </a:pPr>
            <a:r>
              <a:rPr lang="en-US" sz="1100" b="1" dirty="0">
                <a:solidFill>
                  <a:srgbClr val="000000"/>
                </a:solidFill>
              </a:rPr>
              <a:t> </a:t>
            </a:r>
            <a:r>
              <a:rPr lang="en-US" sz="1100" b="1" dirty="0" smtClean="0">
                <a:solidFill>
                  <a:srgbClr val="000000"/>
                </a:solidFill>
              </a:rPr>
              <a:t>TPS92561EVM-001</a:t>
            </a:r>
            <a:endParaRPr lang="en-US" sz="1100" b="1" dirty="0">
              <a:solidFill>
                <a:srgbClr val="000000"/>
              </a:solidFill>
            </a:endParaRPr>
          </a:p>
        </p:txBody>
      </p:sp>
      <p:pic>
        <p:nvPicPr>
          <p:cNvPr id="13" name="Picture 23" descr="MSOP, 4073329 8 DGK"/>
          <p:cNvPicPr>
            <a:picLocks noChangeAspect="1" noChangeArrowheads="1"/>
          </p:cNvPicPr>
          <p:nvPr/>
        </p:nvPicPr>
        <p:blipFill>
          <a:blip r:embed="rId4" cstate="screen"/>
          <a:srcRect/>
          <a:stretch>
            <a:fillRect/>
          </a:stretch>
        </p:blipFill>
        <p:spPr bwMode="auto">
          <a:xfrm>
            <a:off x="3682220" y="5316061"/>
            <a:ext cx="358775" cy="300038"/>
          </a:xfrm>
          <a:prstGeom prst="rect">
            <a:avLst/>
          </a:prstGeom>
          <a:noFill/>
          <a:ln w="9525">
            <a:noFill/>
            <a:miter lim="800000"/>
            <a:headEnd/>
            <a:tailEnd/>
          </a:ln>
        </p:spPr>
      </p:pic>
      <p:sp>
        <p:nvSpPr>
          <p:cNvPr id="15" name="Text Box 25"/>
          <p:cNvSpPr txBox="1">
            <a:spLocks noChangeArrowheads="1"/>
          </p:cNvSpPr>
          <p:nvPr/>
        </p:nvSpPr>
        <p:spPr bwMode="auto">
          <a:xfrm>
            <a:off x="3549823" y="5537676"/>
            <a:ext cx="715962" cy="611706"/>
          </a:xfrm>
          <a:prstGeom prst="rect">
            <a:avLst/>
          </a:prstGeom>
          <a:noFill/>
          <a:ln w="9525">
            <a:noFill/>
            <a:miter lim="800000"/>
            <a:headEnd/>
            <a:tailEnd/>
          </a:ln>
        </p:spPr>
        <p:txBody>
          <a:bodyPr lIns="57150" tIns="28575" rIns="57150" bIns="28575">
            <a:spAutoFit/>
          </a:bodyPr>
          <a:lstStyle/>
          <a:p>
            <a:pPr defTabSz="571500" fontAlgn="base">
              <a:spcBef>
                <a:spcPct val="0"/>
              </a:spcBef>
              <a:spcAft>
                <a:spcPct val="0"/>
              </a:spcAft>
            </a:pPr>
            <a:r>
              <a:rPr lang="en-US" sz="900" b="1" dirty="0">
                <a:solidFill>
                  <a:srgbClr val="000000"/>
                </a:solidFill>
              </a:rPr>
              <a:t>Mini Small</a:t>
            </a:r>
          </a:p>
          <a:p>
            <a:pPr defTabSz="571500" fontAlgn="base">
              <a:spcBef>
                <a:spcPct val="0"/>
              </a:spcBef>
              <a:spcAft>
                <a:spcPct val="0"/>
              </a:spcAft>
            </a:pPr>
            <a:r>
              <a:rPr lang="en-US" sz="900" b="1" dirty="0">
                <a:solidFill>
                  <a:srgbClr val="000000"/>
                </a:solidFill>
              </a:rPr>
              <a:t>Outline Package</a:t>
            </a:r>
          </a:p>
          <a:p>
            <a:pPr defTabSz="571500" fontAlgn="base">
              <a:spcBef>
                <a:spcPct val="0"/>
              </a:spcBef>
              <a:spcAft>
                <a:spcPct val="0"/>
              </a:spcAft>
            </a:pPr>
            <a:r>
              <a:rPr lang="en-US" sz="900" b="1" dirty="0">
                <a:solidFill>
                  <a:srgbClr val="000000"/>
                </a:solidFill>
              </a:rPr>
              <a:t>(</a:t>
            </a:r>
            <a:r>
              <a:rPr lang="en-US" sz="900" b="1" dirty="0" smtClean="0">
                <a:solidFill>
                  <a:srgbClr val="000000"/>
                </a:solidFill>
              </a:rPr>
              <a:t>MSOP-8)</a:t>
            </a:r>
            <a:endParaRPr lang="en-US" sz="900" b="1" dirty="0">
              <a:solidFill>
                <a:srgbClr val="000000"/>
              </a:solidFill>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56393849"/>
              </p:ext>
            </p:extLst>
          </p:nvPr>
        </p:nvGraphicFramePr>
        <p:xfrm>
          <a:off x="4333875" y="3521386"/>
          <a:ext cx="4704103" cy="2023118"/>
        </p:xfrm>
        <a:graphic>
          <a:graphicData uri="http://schemas.openxmlformats.org/presentationml/2006/ole">
            <mc:AlternateContent xmlns:mc="http://schemas.openxmlformats.org/markup-compatibility/2006">
              <mc:Choice xmlns:v="urn:schemas-microsoft-com:vml" Requires="v">
                <p:oleObj spid="_x0000_s36879" name="Visio" r:id="rId5" imgW="9761092" imgH="4192560" progId="Visio.Drawing.11">
                  <p:embed/>
                </p:oleObj>
              </mc:Choice>
              <mc:Fallback>
                <p:oleObj name="Visio" r:id="rId5" imgW="9761092" imgH="41925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75" y="3521386"/>
                        <a:ext cx="4704103" cy="2023118"/>
                      </a:xfrm>
                      <a:prstGeom prst="rect">
                        <a:avLst/>
                      </a:prstGeom>
                      <a:noFill/>
                      <a:ln w="28575">
                        <a:solidFill>
                          <a:schemeClr val="tx1"/>
                        </a:solidFill>
                      </a:ln>
                    </p:spPr>
                  </p:pic>
                </p:oleObj>
              </mc:Fallback>
            </mc:AlternateContent>
          </a:graphicData>
        </a:graphic>
      </p:graphicFrame>
      <p:pic>
        <p:nvPicPr>
          <p:cNvPr id="16" name="Picture 55" descr="available_en">
            <a:hlinkClick r:id="rId7"/>
          </p:cNvPr>
          <p:cNvPicPr>
            <a:picLocks noChangeAspect="1" noChangeArrowheads="1"/>
          </p:cNvPicPr>
          <p:nvPr/>
        </p:nvPicPr>
        <p:blipFill>
          <a:blip r:embed="rId8"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41648080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TPS92561 EVM Specifications </a:t>
            </a:r>
            <a:endParaRPr lang="en-US" dirty="0"/>
          </a:p>
        </p:txBody>
      </p:sp>
      <p:sp>
        <p:nvSpPr>
          <p:cNvPr id="2" name="Slide Number Placeholder 1"/>
          <p:cNvSpPr>
            <a:spLocks noGrp="1"/>
          </p:cNvSpPr>
          <p:nvPr>
            <p:ph type="sldNum" sz="quarter" idx="10"/>
          </p:nvPr>
        </p:nvSpPr>
        <p:spPr/>
        <p:txBody>
          <a:bodyPr/>
          <a:lstStyle/>
          <a:p>
            <a:pPr>
              <a:defRPr/>
            </a:pPr>
            <a:fld id="{802220BD-D8C8-4681-BEDC-A3C66F31F6A5}" type="slidenum">
              <a:rPr lang="en-US" smtClean="0"/>
              <a:pPr>
                <a:defRPr/>
              </a:pPr>
              <a:t>23</a:t>
            </a:fld>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21" y="3832698"/>
            <a:ext cx="2720499" cy="174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99" y="811854"/>
            <a:ext cx="5097901" cy="290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831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rgbClr val="DE0000"/>
                </a:solidFill>
              </a:rPr>
              <a:t>TPS92075</a:t>
            </a:r>
            <a:br>
              <a:rPr lang="en-US" dirty="0" smtClean="0">
                <a:solidFill>
                  <a:srgbClr val="DE0000"/>
                </a:solidFill>
              </a:rPr>
            </a:br>
            <a:r>
              <a:rPr lang="en-US" sz="2400" dirty="0" smtClean="0">
                <a:solidFill>
                  <a:srgbClr val="DE0000"/>
                </a:solidFill>
              </a:rPr>
              <a:t>Non-Isolated, Phase Dimmable, Buck PFC LED Driver with Digital Reference Control</a:t>
            </a:r>
            <a:endParaRPr lang="en-US" sz="1400" dirty="0" smtClean="0">
              <a:solidFill>
                <a:srgbClr val="DE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61507152"/>
              </p:ext>
            </p:extLst>
          </p:nvPr>
        </p:nvGraphicFramePr>
        <p:xfrm>
          <a:off x="342898" y="1016000"/>
          <a:ext cx="8665634" cy="4422437"/>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200" dirty="0" smtClean="0"/>
                        <a:t>Application input</a:t>
                      </a:r>
                      <a:r>
                        <a:rPr lang="en-US" sz="1200" baseline="0" dirty="0" smtClean="0"/>
                        <a:t> voltage: 120VAC, 230VAC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Supports All Common</a:t>
                      </a:r>
                      <a:r>
                        <a:rPr lang="en-US" sz="1200" baseline="0" dirty="0" smtClean="0"/>
                        <a:t> Line Voltages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Controlled</a:t>
                      </a:r>
                      <a:r>
                        <a:rPr lang="en-US" sz="1200" baseline="0" dirty="0" smtClean="0"/>
                        <a:t> Reference Derived PFC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200" dirty="0" smtClean="0"/>
                        <a:t>Meets Regulatory PFC Requirements</a:t>
                      </a:r>
                      <a:r>
                        <a:rPr lang="en-US" sz="1200" baseline="0" dirty="0" smtClean="0"/>
                        <a:t> for LED Lighting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lvl="0" indent="-137160">
                        <a:buFont typeface="Arial" pitchFamily="34" charset="0"/>
                        <a:buChar char="•"/>
                      </a:pPr>
                      <a:r>
                        <a:rPr lang="en-US" sz="1200" dirty="0" smtClean="0"/>
                        <a:t>Digital Phase Angle Decoding and Phase Symmetry Balancing Algorithms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Improved Dimmer Compatibility</a:t>
                      </a:r>
                      <a:r>
                        <a:rPr lang="en-US" sz="1200" baseline="0" dirty="0" smtClean="0"/>
                        <a:t> with Wide Dimming Range and Flicker-Free Performance</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Topology:</a:t>
                      </a:r>
                      <a:r>
                        <a:rPr lang="en-US" sz="1200" baseline="0" dirty="0" smtClean="0"/>
                        <a:t> Non-Isolated Buck or Buck-Boost with PFC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Compact</a:t>
                      </a:r>
                      <a:r>
                        <a:rPr lang="en-US" sz="1200" baseline="0" dirty="0" smtClean="0"/>
                        <a:t> Design with Low Component Count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baseline="0" dirty="0" smtClean="0"/>
                        <a:t>Constant Current Operation Using Peak Current Mode Control</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Improved Line and Load Regulation</a:t>
                      </a:r>
                      <a:endParaRPr lang="en-US" sz="1200" baseline="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Protection Features: VCC Over-Voltage Protection,</a:t>
                      </a:r>
                      <a:r>
                        <a:rPr lang="en-US" sz="1200" baseline="0" dirty="0" smtClean="0"/>
                        <a:t> </a:t>
                      </a:r>
                      <a:r>
                        <a:rPr lang="en-US" sz="1200" b="0" i="0" u="none" dirty="0" smtClean="0"/>
                        <a:t>Cyc</a:t>
                      </a:r>
                      <a:r>
                        <a:rPr lang="en-US" sz="1200" dirty="0" smtClean="0"/>
                        <a:t>le-by-Cycle</a:t>
                      </a:r>
                      <a:r>
                        <a:rPr lang="en-US" sz="1200" baseline="0" dirty="0" smtClean="0"/>
                        <a:t> Over-Current Protection, UVLO, Thermal Shutdown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Protects Against</a:t>
                      </a:r>
                      <a:r>
                        <a:rPr lang="en-US" sz="1200" baseline="0" dirty="0" smtClean="0"/>
                        <a:t> Fault and Abnormal Operating Conditions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TSOT6</a:t>
                      </a:r>
                      <a:r>
                        <a:rPr lang="en-US" sz="1200" baseline="0" dirty="0" smtClean="0"/>
                        <a:t> &amp; SO8 </a:t>
                      </a:r>
                      <a:r>
                        <a:rPr lang="en-US" sz="1200" dirty="0" smtClean="0"/>
                        <a:t>Package Options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5-30W  LED Luminaires/lamps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Phase</a:t>
                      </a:r>
                      <a:r>
                        <a:rPr lang="en-US" sz="1200" baseline="0" dirty="0" smtClean="0"/>
                        <a:t> D</a:t>
                      </a:r>
                      <a:r>
                        <a:rPr lang="en-US" sz="1200" dirty="0" smtClean="0"/>
                        <a:t>immable</a:t>
                      </a:r>
                      <a:r>
                        <a:rPr lang="en-US" sz="1200" baseline="0" dirty="0" smtClean="0"/>
                        <a:t> LED Light bulbs (GU10, A19, E26/27, E14), PAR30/38</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LED</a:t>
                      </a:r>
                      <a:r>
                        <a:rPr lang="en-US" sz="1200" baseline="0" dirty="0" smtClean="0"/>
                        <a:t> Ballasts / </a:t>
                      </a:r>
                      <a:r>
                        <a:rPr lang="en-US" sz="1200" baseline="0" dirty="0" err="1" smtClean="0"/>
                        <a:t>Troffers</a:t>
                      </a:r>
                      <a:r>
                        <a:rPr lang="en-US" sz="1200" baseline="0" dirty="0" smtClean="0"/>
                        <a:t> (T8/10 replacement)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672313"/>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cs typeface="+mn-cs"/>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cs typeface="+mn-cs"/>
                </a:rPr>
                <a:t>TOOLS</a:t>
              </a:r>
            </a:p>
          </p:txBody>
        </p:sp>
      </p:grpSp>
      <p:sp>
        <p:nvSpPr>
          <p:cNvPr id="21533" name="TextBox 11"/>
          <p:cNvSpPr txBox="1">
            <a:spLocks noChangeArrowheads="1"/>
          </p:cNvSpPr>
          <p:nvPr/>
        </p:nvSpPr>
        <p:spPr bwMode="auto">
          <a:xfrm>
            <a:off x="1752600" y="5604051"/>
            <a:ext cx="1952779"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cs typeface="+mn-cs"/>
              </a:rPr>
              <a:t>TPS92075EVM-503 (120V)</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242" y="3810337"/>
            <a:ext cx="4411226" cy="1640507"/>
          </a:xfrm>
          <a:prstGeom prst="rect">
            <a:avLst/>
          </a:prstGeom>
          <a:ln w="28575">
            <a:solidFill>
              <a:schemeClr val="tx1"/>
            </a:solidFill>
          </a:ln>
        </p:spPr>
      </p:pic>
      <p:pic>
        <p:nvPicPr>
          <p:cNvPr id="3074" name="Picture 2" descr="http://hpa_packaging.itg.ti.com/Package_pictures/3D_Models/DBV/6-DBV_model.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681" y="3734229"/>
            <a:ext cx="161555" cy="152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pa_packaging.itg.ti.com/Package_pictures/3D_Models/DGK/8-DGK_model.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458" y="3734229"/>
            <a:ext cx="362809" cy="243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7"/>
          <p:cNvSpPr txBox="1">
            <a:spLocks noChangeArrowheads="1"/>
          </p:cNvSpPr>
          <p:nvPr/>
        </p:nvSpPr>
        <p:spPr bwMode="auto">
          <a:xfrm>
            <a:off x="8164513" y="263525"/>
            <a:ext cx="901700" cy="461963"/>
          </a:xfrm>
          <a:prstGeom prst="rect">
            <a:avLst/>
          </a:prstGeom>
          <a:noFill/>
          <a:ln w="9525">
            <a:noFill/>
            <a:miter lim="800000"/>
            <a:headEnd/>
            <a:tailEnd/>
          </a:ln>
        </p:spPr>
        <p:txBody>
          <a:bodyPr wrap="none">
            <a:spAutoFit/>
          </a:bodyPr>
          <a:lstStyle/>
          <a:p>
            <a:r>
              <a:rPr lang="en-US" dirty="0">
                <a:solidFill>
                  <a:schemeClr val="bg1"/>
                </a:solidFill>
              </a:rPr>
              <a:t>NEW</a:t>
            </a:r>
          </a:p>
        </p:txBody>
      </p:sp>
      <p:pic>
        <p:nvPicPr>
          <p:cNvPr id="14" name="Picture 55" descr="available_en">
            <a:hlinkClick r:id="rId6"/>
          </p:cNvPr>
          <p:cNvPicPr>
            <a:picLocks noChangeAspect="1" noChangeArrowheads="1"/>
          </p:cNvPicPr>
          <p:nvPr/>
        </p:nvPicPr>
        <p:blipFill>
          <a:blip r:embed="rId7"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295894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TPS92075 EVM Specifications</a:t>
            </a:r>
            <a:endParaRPr lang="en-US" dirty="0"/>
          </a:p>
        </p:txBody>
      </p:sp>
      <p:sp>
        <p:nvSpPr>
          <p:cNvPr id="3" name="Slide Number Placeholder 2"/>
          <p:cNvSpPr>
            <a:spLocks noGrp="1"/>
          </p:cNvSpPr>
          <p:nvPr>
            <p:ph type="sldNum" sz="quarter" idx="10"/>
          </p:nvPr>
        </p:nvSpPr>
        <p:spPr/>
        <p:txBody>
          <a:bodyPr/>
          <a:lstStyle/>
          <a:p>
            <a:pPr>
              <a:defRPr/>
            </a:pPr>
            <a:fld id="{DA436EC4-8C6D-4A90-A232-D360A51F9889}" type="slidenum">
              <a:rPr lang="en-US" smtClean="0"/>
              <a:pPr>
                <a:defRPr/>
              </a:pPr>
              <a:t>25</a:t>
            </a:fld>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57" y="909131"/>
            <a:ext cx="6503562" cy="25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359" y="3761543"/>
            <a:ext cx="2299173" cy="147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85" t="11575" r="3417" b="15516"/>
          <a:stretch/>
        </p:blipFill>
        <p:spPr bwMode="auto">
          <a:xfrm>
            <a:off x="4367719" y="3765779"/>
            <a:ext cx="2908570" cy="147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71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LM3447</a:t>
            </a:r>
            <a:br>
              <a:rPr lang="en-US" dirty="0" smtClean="0"/>
            </a:br>
            <a:r>
              <a:rPr lang="en-US" sz="2400" dirty="0" smtClean="0"/>
              <a:t>Phase Dimmable, Primary Side Power Regulated, PFC </a:t>
            </a:r>
            <a:r>
              <a:rPr lang="en-US" sz="2400" dirty="0" err="1" smtClean="0"/>
              <a:t>Flyback</a:t>
            </a:r>
            <a:r>
              <a:rPr lang="en-US" sz="2400" dirty="0" smtClean="0"/>
              <a:t> Controller for LED Lighting</a:t>
            </a:r>
            <a:endParaRPr lang="en-US" sz="1400" dirty="0" smtClean="0"/>
          </a:p>
        </p:txBody>
      </p:sp>
      <p:graphicFrame>
        <p:nvGraphicFramePr>
          <p:cNvPr id="4" name="Table 3"/>
          <p:cNvGraphicFramePr>
            <a:graphicFrameLocks noGrp="1"/>
          </p:cNvGraphicFramePr>
          <p:nvPr/>
        </p:nvGraphicFramePr>
        <p:xfrm>
          <a:off x="342898" y="1016000"/>
          <a:ext cx="8665634" cy="4468157"/>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200" dirty="0" smtClean="0"/>
                        <a:t>Application input</a:t>
                      </a:r>
                      <a:r>
                        <a:rPr lang="en-US" sz="1200" baseline="0" dirty="0" smtClean="0"/>
                        <a:t> voltage: 120, 230, 277VAC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Supports All Common</a:t>
                      </a:r>
                      <a:r>
                        <a:rPr lang="en-US" sz="1200" baseline="0" dirty="0" smtClean="0"/>
                        <a:t> Line Voltages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Power Factor Corrected</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200" dirty="0" smtClean="0"/>
                        <a:t>Meets Regulatory PFC Requirements</a:t>
                      </a:r>
                      <a:r>
                        <a:rPr lang="en-US" sz="1200" baseline="0" dirty="0" smtClean="0"/>
                        <a:t> for LED Lighting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lvl="0" indent="-137160">
                        <a:buFont typeface="Arial" pitchFamily="34" charset="0"/>
                        <a:buChar char="•"/>
                      </a:pPr>
                      <a:r>
                        <a:rPr lang="en-US" sz="1200" dirty="0" smtClean="0"/>
                        <a:t>Integrated</a:t>
                      </a:r>
                      <a:r>
                        <a:rPr lang="en-US" sz="1200" baseline="0" dirty="0" smtClean="0"/>
                        <a:t> Phase Dimmer Decoding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Over</a:t>
                      </a:r>
                      <a:r>
                        <a:rPr lang="en-US" sz="1200" baseline="0" dirty="0" smtClean="0"/>
                        <a:t> 50:1 Dimming Range</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Topology:</a:t>
                      </a:r>
                      <a:r>
                        <a:rPr lang="en-US" sz="1200" baseline="0" dirty="0" smtClean="0"/>
                        <a:t> DCM </a:t>
                      </a:r>
                      <a:r>
                        <a:rPr lang="en-US" sz="1200" baseline="0" dirty="0" err="1" smtClean="0"/>
                        <a:t>Flyback</a:t>
                      </a:r>
                      <a:r>
                        <a:rPr lang="en-US" sz="1200" baseline="0" dirty="0" smtClean="0"/>
                        <a:t> with Valley Switching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Flexibility for Different Lighting</a:t>
                      </a:r>
                      <a:r>
                        <a:rPr lang="en-US" sz="1200" baseline="0" dirty="0" smtClean="0"/>
                        <a:t> / Regulatory Requirements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baseline="0" dirty="0" smtClean="0"/>
                        <a:t>Constant Power Operation (based on input feed-forward)</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Better efficacy (utilization)</a:t>
                      </a:r>
                      <a:r>
                        <a:rPr lang="en-US" sz="1200" baseline="0" dirty="0" smtClean="0"/>
                        <a:t> of LEDs; </a:t>
                      </a:r>
                      <a:r>
                        <a:rPr lang="en-US" sz="1200" dirty="0" smtClean="0"/>
                        <a:t>No </a:t>
                      </a:r>
                      <a:r>
                        <a:rPr lang="en-US" sz="1200" dirty="0" err="1" smtClean="0"/>
                        <a:t>Optocoupler</a:t>
                      </a:r>
                      <a:r>
                        <a:rPr lang="en-US" sz="1200" dirty="0" smtClean="0"/>
                        <a:t> or Secondary</a:t>
                      </a:r>
                      <a:r>
                        <a:rPr lang="en-US" sz="1200" baseline="0" dirty="0" smtClean="0"/>
                        <a:t> Error Amp Required</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9610">
                <a:tc>
                  <a:txBody>
                    <a:bodyPr/>
                    <a:lstStyle/>
                    <a:p>
                      <a:pPr marL="137160" indent="-137160">
                        <a:buFont typeface="Arial" pitchFamily="34" charset="0"/>
                        <a:buChar char="•"/>
                      </a:pPr>
                      <a:r>
                        <a:rPr lang="en-US" sz="1200" dirty="0" smtClean="0"/>
                        <a:t>Fixed Switching Frequency (</a:t>
                      </a:r>
                      <a:r>
                        <a:rPr lang="en-US" sz="1200" dirty="0" err="1" smtClean="0"/>
                        <a:t>Fsw</a:t>
                      </a:r>
                      <a:r>
                        <a:rPr lang="en-US" sz="1200" baseline="0" dirty="0" smtClean="0"/>
                        <a:t> = 70kHz)</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Simplifies EMI filtering requirements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Protection Features: </a:t>
                      </a:r>
                      <a:r>
                        <a:rPr lang="en-US" sz="1200" b="1" i="1" u="sng" dirty="0" smtClean="0"/>
                        <a:t>LED Thermal </a:t>
                      </a:r>
                      <a:r>
                        <a:rPr lang="en-US" sz="1200" b="1" i="1" u="sng" dirty="0" err="1" smtClean="0"/>
                        <a:t>foldback</a:t>
                      </a:r>
                      <a:r>
                        <a:rPr lang="en-US" sz="1200" dirty="0" smtClean="0"/>
                        <a:t>, Cycle-by-Cycle</a:t>
                      </a:r>
                      <a:r>
                        <a:rPr lang="en-US" sz="1200" baseline="0" dirty="0" smtClean="0"/>
                        <a:t> Current Limit, Over/Under Voltage Protection, IC Thermal Shutdown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Protects Against</a:t>
                      </a:r>
                      <a:r>
                        <a:rPr lang="en-US" sz="1200" baseline="0" dirty="0" smtClean="0"/>
                        <a:t> Fault and Abnormal Operating Conditions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TSSOP14</a:t>
                      </a:r>
                      <a:r>
                        <a:rPr lang="en-US" sz="1200" baseline="0" dirty="0" smtClean="0"/>
                        <a:t> </a:t>
                      </a:r>
                      <a:r>
                        <a:rPr lang="en-US" sz="1200" dirty="0" smtClean="0"/>
                        <a:t>Package Option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5-30W  LED </a:t>
                      </a:r>
                      <a:r>
                        <a:rPr lang="en-US" sz="1200" dirty="0" err="1" smtClean="0"/>
                        <a:t>Luminaires</a:t>
                      </a:r>
                      <a:r>
                        <a:rPr lang="en-US" sz="1200" dirty="0" smtClean="0"/>
                        <a:t>/lamps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Phase</a:t>
                      </a:r>
                      <a:r>
                        <a:rPr lang="en-US" sz="1200" baseline="0" dirty="0" smtClean="0"/>
                        <a:t> D</a:t>
                      </a:r>
                      <a:r>
                        <a:rPr lang="en-US" sz="1200" dirty="0" smtClean="0"/>
                        <a:t>immable</a:t>
                      </a:r>
                      <a:r>
                        <a:rPr lang="en-US" sz="1200" baseline="0" dirty="0" smtClean="0"/>
                        <a:t> LED Light bulbs (GU10, A19, E26/27, E14), PAR30/38</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LED</a:t>
                      </a:r>
                      <a:r>
                        <a:rPr lang="en-US" sz="1200" baseline="0" dirty="0" smtClean="0"/>
                        <a:t> Ballasts / </a:t>
                      </a:r>
                      <a:r>
                        <a:rPr lang="en-US" sz="1200" baseline="0" dirty="0" err="1" smtClean="0"/>
                        <a:t>Troffers</a:t>
                      </a:r>
                      <a:r>
                        <a:rPr lang="en-US" sz="1200" baseline="0" dirty="0" smtClean="0"/>
                        <a:t> (T8/10 replacement)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672313"/>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smtClean="0">
                  <a:solidFill>
                    <a:srgbClr val="FFFFFF"/>
                  </a:solidFill>
                </a:rPr>
                <a:t>TOOLS</a:t>
              </a:r>
            </a:p>
          </p:txBody>
        </p:sp>
      </p:grpSp>
      <p:sp>
        <p:nvSpPr>
          <p:cNvPr id="21533" name="TextBox 11"/>
          <p:cNvSpPr txBox="1">
            <a:spLocks noChangeArrowheads="1"/>
          </p:cNvSpPr>
          <p:nvPr/>
        </p:nvSpPr>
        <p:spPr bwMode="auto">
          <a:xfrm>
            <a:off x="1752600" y="5604051"/>
            <a:ext cx="2908168" cy="769441"/>
          </a:xfrm>
          <a:prstGeom prst="rect">
            <a:avLst/>
          </a:prstGeom>
          <a:noFill/>
          <a:ln w="9525">
            <a:noFill/>
            <a:miter lim="800000"/>
            <a:headEnd/>
            <a:tailEnd/>
          </a:ln>
        </p:spPr>
        <p:txBody>
          <a:bodyPr wrap="none">
            <a:spAutoFit/>
          </a:bodyPr>
          <a:lstStyle/>
          <a:p>
            <a:pPr>
              <a:buFont typeface="Arial" charset="0"/>
              <a:buChar char="•"/>
            </a:pPr>
            <a:r>
              <a:rPr lang="en-US" sz="1100" dirty="0" smtClean="0">
                <a:solidFill>
                  <a:srgbClr val="000000"/>
                </a:solidFill>
              </a:rPr>
              <a:t>LM3447EVM-128-001 (120V/11W A19)</a:t>
            </a:r>
          </a:p>
          <a:p>
            <a:pPr>
              <a:buFont typeface="Arial" charset="0"/>
              <a:buChar char="•"/>
            </a:pPr>
            <a:r>
              <a:rPr lang="en-US" sz="1100" dirty="0" smtClean="0">
                <a:solidFill>
                  <a:srgbClr val="000000"/>
                </a:solidFill>
              </a:rPr>
              <a:t>LM3447EVM-128-002 (230V/11W A19)</a:t>
            </a:r>
          </a:p>
          <a:p>
            <a:pPr>
              <a:buFont typeface="Arial" charset="0"/>
              <a:buChar char="•"/>
            </a:pPr>
            <a:r>
              <a:rPr lang="en-US" sz="1100" dirty="0" smtClean="0">
                <a:solidFill>
                  <a:srgbClr val="000000"/>
                </a:solidFill>
              </a:rPr>
              <a:t>LM3447EVM-130-001 (120V/18W PAR38)</a:t>
            </a:r>
          </a:p>
          <a:p>
            <a:pPr>
              <a:buFont typeface="Arial" charset="0"/>
              <a:buChar char="•"/>
            </a:pPr>
            <a:r>
              <a:rPr lang="en-US" sz="1100" dirty="0" smtClean="0">
                <a:solidFill>
                  <a:srgbClr val="000000"/>
                </a:solidFill>
              </a:rPr>
              <a:t>LM3447EVM-130-002 (230V/18W PAR38)</a:t>
            </a:r>
          </a:p>
        </p:txBody>
      </p:sp>
      <p:pic>
        <p:nvPicPr>
          <p:cNvPr id="1028" name="Picture 4"/>
          <p:cNvPicPr>
            <a:picLocks noChangeAspect="1" noChangeArrowheads="1"/>
          </p:cNvPicPr>
          <p:nvPr/>
        </p:nvPicPr>
        <p:blipFill>
          <a:blip r:embed="rId3" cstate="print"/>
          <a:srcRect/>
          <a:stretch>
            <a:fillRect/>
          </a:stretch>
        </p:blipFill>
        <p:spPr bwMode="auto">
          <a:xfrm>
            <a:off x="711200" y="3775498"/>
            <a:ext cx="300698" cy="220769"/>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684889" y="3872731"/>
            <a:ext cx="4109155" cy="2196104"/>
          </a:xfrm>
          <a:prstGeom prst="rect">
            <a:avLst/>
          </a:prstGeom>
          <a:noFill/>
          <a:ln w="28575">
            <a:noFill/>
            <a:miter lim="800000"/>
            <a:headEnd/>
            <a:tailEnd/>
          </a:ln>
        </p:spPr>
      </p:pic>
      <p:pic>
        <p:nvPicPr>
          <p:cNvPr id="14" name="Picture 55" descr="available_en">
            <a:hlinkClick r:id="rId5"/>
          </p:cNvPr>
          <p:cNvPicPr>
            <a:picLocks noChangeAspect="1" noChangeArrowheads="1"/>
          </p:cNvPicPr>
          <p:nvPr/>
        </p:nvPicPr>
        <p:blipFill>
          <a:blip r:embed="rId6"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3133459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90"/>
          <p:cNvSpPr>
            <a:spLocks noGrp="1" noChangeArrowheads="1"/>
          </p:cNvSpPr>
          <p:nvPr>
            <p:ph type="title"/>
          </p:nvPr>
        </p:nvSpPr>
        <p:spPr/>
        <p:txBody>
          <a:bodyPr/>
          <a:lstStyle/>
          <a:p>
            <a:pPr eaLnBrk="1" hangingPunct="1"/>
            <a:r>
              <a:rPr lang="en-US" dirty="0" smtClean="0"/>
              <a:t>LM3447EVM Specifications</a:t>
            </a:r>
          </a:p>
        </p:txBody>
      </p:sp>
      <p:sp>
        <p:nvSpPr>
          <p:cNvPr id="126978" name="Slide Number Placeholder 6"/>
          <p:cNvSpPr>
            <a:spLocks noGrp="1"/>
          </p:cNvSpPr>
          <p:nvPr>
            <p:ph type="sldNum" sz="quarter" idx="10"/>
          </p:nvPr>
        </p:nvSpPr>
        <p:spPr>
          <a:noFill/>
          <a:ln algn="ctr"/>
        </p:spPr>
        <p:txBody>
          <a:bodyPr/>
          <a:lstStyle/>
          <a:p>
            <a:fld id="{092B4480-BBC8-435D-9EB4-0A59219939DE}" type="slidenum">
              <a:rPr lang="en-US" b="0" smtClean="0"/>
              <a:pPr/>
              <a:t>27</a:t>
            </a:fld>
            <a:endParaRPr lang="en-US" b="0" smtClean="0"/>
          </a:p>
        </p:txBody>
      </p:sp>
      <p:pic>
        <p:nvPicPr>
          <p:cNvPr id="1092609" name="Picture 1"/>
          <p:cNvPicPr>
            <a:picLocks noChangeAspect="1" noChangeArrowheads="1"/>
          </p:cNvPicPr>
          <p:nvPr/>
        </p:nvPicPr>
        <p:blipFill>
          <a:blip r:embed="rId3" cstate="print"/>
          <a:srcRect/>
          <a:stretch>
            <a:fillRect/>
          </a:stretch>
        </p:blipFill>
        <p:spPr bwMode="auto">
          <a:xfrm>
            <a:off x="347663" y="817460"/>
            <a:ext cx="6343650" cy="3619500"/>
          </a:xfrm>
          <a:prstGeom prst="rect">
            <a:avLst/>
          </a:prstGeom>
          <a:noFill/>
          <a:ln w="9525">
            <a:noFill/>
            <a:miter lim="800000"/>
            <a:headEnd/>
            <a:tailEnd/>
          </a:ln>
          <a:effectLst/>
        </p:spPr>
      </p:pic>
      <p:sp>
        <p:nvSpPr>
          <p:cNvPr id="9" name="TextBox 17"/>
          <p:cNvSpPr txBox="1">
            <a:spLocks noChangeArrowheads="1"/>
          </p:cNvSpPr>
          <p:nvPr/>
        </p:nvSpPr>
        <p:spPr bwMode="auto">
          <a:xfrm>
            <a:off x="8164513" y="263525"/>
            <a:ext cx="901700" cy="461963"/>
          </a:xfrm>
          <a:prstGeom prst="rect">
            <a:avLst/>
          </a:prstGeom>
          <a:noFill/>
          <a:ln w="9525">
            <a:noFill/>
            <a:miter lim="800000"/>
            <a:headEnd/>
            <a:tailEnd/>
          </a:ln>
        </p:spPr>
        <p:txBody>
          <a:bodyPr wrap="none">
            <a:spAutoFit/>
          </a:bodyPr>
          <a:lstStyle/>
          <a:p>
            <a:r>
              <a:rPr lang="en-US" dirty="0">
                <a:solidFill>
                  <a:schemeClr val="bg1"/>
                </a:solidFill>
              </a:rPr>
              <a:t>NEW</a:t>
            </a:r>
          </a:p>
        </p:txBody>
      </p:sp>
      <p:pic>
        <p:nvPicPr>
          <p:cNvPr id="1092610" name="Picture 2"/>
          <p:cNvPicPr>
            <a:picLocks noChangeAspect="1" noChangeArrowheads="1"/>
          </p:cNvPicPr>
          <p:nvPr/>
        </p:nvPicPr>
        <p:blipFill>
          <a:blip r:embed="rId4" cstate="print"/>
          <a:srcRect l="5294" t="20294" r="4705" b="24999"/>
          <a:stretch>
            <a:fillRect/>
          </a:stretch>
        </p:blipFill>
        <p:spPr bwMode="auto">
          <a:xfrm>
            <a:off x="2728560" y="4696365"/>
            <a:ext cx="2880375" cy="1313112"/>
          </a:xfrm>
          <a:prstGeom prst="rect">
            <a:avLst/>
          </a:prstGeom>
          <a:noFill/>
          <a:ln w="9525">
            <a:noFill/>
            <a:miter lim="800000"/>
            <a:headEnd/>
            <a:tailEnd/>
          </a:ln>
          <a:effectLst/>
        </p:spPr>
      </p:pic>
    </p:spTree>
    <p:extLst>
      <p:ext uri="{BB962C8B-B14F-4D97-AF65-F5344CB8AC3E}">
        <p14:creationId xmlns:p14="http://schemas.microsoft.com/office/powerpoint/2010/main" val="894357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en-US" dirty="0" smtClean="0">
                <a:solidFill>
                  <a:schemeClr val="tx2"/>
                </a:solidFill>
              </a:rPr>
              <a:t>LM3445</a:t>
            </a:r>
            <a:br>
              <a:rPr lang="en-US" dirty="0" smtClean="0">
                <a:solidFill>
                  <a:schemeClr val="tx2"/>
                </a:solidFill>
              </a:rPr>
            </a:br>
            <a:r>
              <a:rPr lang="en-US" sz="2400" dirty="0" smtClean="0">
                <a:solidFill>
                  <a:schemeClr val="tx2"/>
                </a:solidFill>
              </a:rPr>
              <a:t>TRIAC Dimmable Offline LED Driver</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34340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TRIAC Dimming Decoder for LED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Integrated TRIAC Detection Reduces Component Count and Solution Size</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Master/Slave Operation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Single TRIAC Controls Multiple Strings with Consistent Dimming Performance</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Application Voltage Range (80-277Vac)</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Supports Residential and Commercial LED Lighting Applications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Controls LED Currents of up to1A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Supports a Wide Variety of LED Configurations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Adjustable Switching Frequency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Stable Operation Over Varying Input Line Conditions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Adaptive, Programmable Off-Time Control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Allows for Constant Output Ripple Current with no 120Hz Flicker</a:t>
                      </a: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Thermal Shutdown, UVLO, Current Limit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Dimmable 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Lighting Applications: Light Bulb Replacement, Wall Sconces, Wall Washers, Architectural and Display Lighting, Commercial </a:t>
                      </a:r>
                      <a:r>
                        <a:rPr kumimoji="0" lang="en-US" sz="1200" b="0" i="0" u="none" strike="noStrike" cap="none" normalizeH="0" baseline="0" dirty="0" err="1" smtClean="0">
                          <a:ln>
                            <a:noFill/>
                          </a:ln>
                          <a:solidFill>
                            <a:schemeClr val="tx1"/>
                          </a:solidFill>
                          <a:effectLst/>
                          <a:latin typeface="Arial" charset="0"/>
                        </a:rPr>
                        <a:t>Troffers</a:t>
                      </a:r>
                      <a:r>
                        <a:rPr kumimoji="0" lang="en-US" sz="1200" b="0" i="0" u="none" strike="noStrike" cap="none" normalizeH="0" baseline="0" dirty="0" smtClean="0">
                          <a:ln>
                            <a:noFill/>
                          </a:ln>
                          <a:solidFill>
                            <a:schemeClr val="tx1"/>
                          </a:solidFill>
                          <a:effectLst/>
                          <a:latin typeface="Arial" charset="0"/>
                        </a:rPr>
                        <a:t> and </a:t>
                      </a:r>
                      <a:r>
                        <a:rPr kumimoji="0" lang="en-US" sz="1200" b="0" i="0" u="none" strike="noStrike" cap="none" normalizeH="0" baseline="0" dirty="0" err="1" smtClean="0">
                          <a:ln>
                            <a:noFill/>
                          </a:ln>
                          <a:solidFill>
                            <a:schemeClr val="tx1"/>
                          </a:solidFill>
                          <a:effectLst/>
                          <a:latin typeface="Arial" charset="0"/>
                        </a:rPr>
                        <a:t>Downlights</a:t>
                      </a: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29049"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129050" name="TextBox 11"/>
          <p:cNvSpPr txBox="1">
            <a:spLocks noChangeArrowheads="1"/>
          </p:cNvSpPr>
          <p:nvPr/>
        </p:nvSpPr>
        <p:spPr bwMode="auto">
          <a:xfrm>
            <a:off x="1752600" y="5453063"/>
            <a:ext cx="2649538" cy="938212"/>
          </a:xfrm>
          <a:prstGeom prst="rect">
            <a:avLst/>
          </a:prstGeom>
          <a:noFill/>
          <a:ln w="9525">
            <a:noFill/>
            <a:miter lim="800000"/>
            <a:headEnd/>
            <a:tailEnd/>
          </a:ln>
        </p:spPr>
        <p:txBody>
          <a:bodyPr wrap="none">
            <a:spAutoFit/>
          </a:bodyPr>
          <a:lstStyle/>
          <a:p>
            <a:pPr>
              <a:buFont typeface="Arial" charset="0"/>
              <a:buChar char="•"/>
            </a:pPr>
            <a:r>
              <a:rPr lang="en-US" sz="1100"/>
              <a:t>LM3445-120VFLBK/NOPB (120V)</a:t>
            </a:r>
          </a:p>
          <a:p>
            <a:pPr>
              <a:buFont typeface="Arial" charset="0"/>
              <a:buChar char="•"/>
            </a:pPr>
            <a:r>
              <a:rPr lang="en-US" sz="1100"/>
              <a:t>LM3445-120VSMEV/NOPB (120V)</a:t>
            </a:r>
          </a:p>
          <a:p>
            <a:pPr>
              <a:buFont typeface="Arial" charset="0"/>
              <a:buChar char="•"/>
            </a:pPr>
            <a:r>
              <a:rPr lang="en-US" sz="1100"/>
              <a:t>LM3445-208277EV/NOPB (220-277V)</a:t>
            </a:r>
          </a:p>
          <a:p>
            <a:pPr>
              <a:buFont typeface="Arial" charset="0"/>
              <a:buChar char="•"/>
            </a:pPr>
            <a:r>
              <a:rPr lang="en-US" sz="1100"/>
              <a:t>LM3445-230VFLBK/NOPB (230V)</a:t>
            </a:r>
          </a:p>
          <a:p>
            <a:pPr>
              <a:buFont typeface="Arial" charset="0"/>
              <a:buChar char="•"/>
            </a:pPr>
            <a:r>
              <a:rPr lang="en-US" sz="1100"/>
              <a:t>LM3445-EDSNEV/NOPB(120V)</a:t>
            </a:r>
          </a:p>
        </p:txBody>
      </p:sp>
      <p:pic>
        <p:nvPicPr>
          <p:cNvPr id="129051" name="Picture 2"/>
          <p:cNvPicPr>
            <a:picLocks noChangeAspect="1" noChangeArrowheads="1"/>
          </p:cNvPicPr>
          <p:nvPr/>
        </p:nvPicPr>
        <p:blipFill>
          <a:blip r:embed="rId4" cstate="email"/>
          <a:srcRect/>
          <a:stretch>
            <a:fillRect/>
          </a:stretch>
        </p:blipFill>
        <p:spPr bwMode="auto">
          <a:xfrm>
            <a:off x="6523038" y="3757613"/>
            <a:ext cx="2262187" cy="2484437"/>
          </a:xfrm>
          <a:prstGeom prst="rect">
            <a:avLst/>
          </a:prstGeom>
          <a:noFill/>
          <a:ln w="9525">
            <a:solidFill>
              <a:schemeClr val="tx1"/>
            </a:solidFill>
            <a:miter lim="800000"/>
            <a:headEnd/>
            <a:tailEnd/>
          </a:ln>
        </p:spPr>
      </p:pic>
      <p:pic>
        <p:nvPicPr>
          <p:cNvPr id="129052" name="Picture 10" descr="http://www.national.com/assets/en/other/PowerWise_banner.jpg"/>
          <p:cNvPicPr>
            <a:picLocks noChangeAspect="1" noChangeArrowheads="1"/>
          </p:cNvPicPr>
          <p:nvPr/>
        </p:nvPicPr>
        <p:blipFill>
          <a:blip r:embed="rId5" cstate="email"/>
          <a:srcRect/>
          <a:stretch>
            <a:fillRect/>
          </a:stretch>
        </p:blipFill>
        <p:spPr bwMode="auto">
          <a:xfrm>
            <a:off x="7356475" y="6007100"/>
            <a:ext cx="849313" cy="203200"/>
          </a:xfrm>
          <a:prstGeom prst="rect">
            <a:avLst/>
          </a:prstGeom>
          <a:noFill/>
          <a:ln w="9525">
            <a:noFill/>
            <a:miter lim="800000"/>
            <a:headEnd/>
            <a:tailEnd/>
          </a:ln>
        </p:spPr>
      </p:pic>
      <p:grpSp>
        <p:nvGrpSpPr>
          <p:cNvPr id="129053" name="Group 19"/>
          <p:cNvGrpSpPr>
            <a:grpSpLocks/>
          </p:cNvGrpSpPr>
          <p:nvPr/>
        </p:nvGrpSpPr>
        <p:grpSpPr bwMode="auto">
          <a:xfrm>
            <a:off x="347663" y="5521325"/>
            <a:ext cx="1447800" cy="449263"/>
            <a:chOff x="288" y="3365"/>
            <a:chExt cx="912" cy="283"/>
          </a:xfrm>
        </p:grpSpPr>
        <p:pic>
          <p:nvPicPr>
            <p:cNvPr id="129055"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129056"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129057"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129054"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75008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90"/>
          <p:cNvSpPr>
            <a:spLocks noGrp="1" noChangeArrowheads="1"/>
          </p:cNvSpPr>
          <p:nvPr>
            <p:ph type="title"/>
          </p:nvPr>
        </p:nvSpPr>
        <p:spPr/>
        <p:txBody>
          <a:bodyPr/>
          <a:lstStyle/>
          <a:p>
            <a:pPr eaLnBrk="1" hangingPunct="1"/>
            <a:r>
              <a:rPr lang="en-US" dirty="0" smtClean="0">
                <a:solidFill>
                  <a:schemeClr val="tx2"/>
                </a:solidFill>
              </a:rPr>
              <a:t>LM3445EVM Specifications</a:t>
            </a:r>
          </a:p>
        </p:txBody>
      </p:sp>
      <p:pic>
        <p:nvPicPr>
          <p:cNvPr id="13005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30052" name="Picture 7" descr="http://www.national.com/store-pics/boards/lm3445-120vflbk.jpg"/>
          <p:cNvPicPr>
            <a:picLocks noChangeAspect="1" noChangeArrowheads="1"/>
          </p:cNvPicPr>
          <p:nvPr/>
        </p:nvPicPr>
        <p:blipFill>
          <a:blip r:embed="rId5" cstate="email"/>
          <a:srcRect/>
          <a:stretch>
            <a:fillRect/>
          </a:stretch>
        </p:blipFill>
        <p:spPr bwMode="auto">
          <a:xfrm>
            <a:off x="1933575" y="3110343"/>
            <a:ext cx="1184275" cy="766762"/>
          </a:xfrm>
          <a:prstGeom prst="rect">
            <a:avLst/>
          </a:prstGeom>
          <a:noFill/>
          <a:ln w="9525">
            <a:noFill/>
            <a:miter lim="800000"/>
            <a:headEnd/>
            <a:tailEnd/>
          </a:ln>
        </p:spPr>
      </p:pic>
      <p:pic>
        <p:nvPicPr>
          <p:cNvPr id="130053" name="Picture 9" descr="http://www.national.com/store-pics/boards/LM3445-120VSMEV.jpg"/>
          <p:cNvPicPr>
            <a:picLocks noChangeAspect="1" noChangeArrowheads="1"/>
          </p:cNvPicPr>
          <p:nvPr/>
        </p:nvPicPr>
        <p:blipFill>
          <a:blip r:embed="rId6" cstate="email"/>
          <a:srcRect/>
          <a:stretch>
            <a:fillRect/>
          </a:stretch>
        </p:blipFill>
        <p:spPr bwMode="auto">
          <a:xfrm>
            <a:off x="5137150" y="3135743"/>
            <a:ext cx="1330325" cy="719137"/>
          </a:xfrm>
          <a:prstGeom prst="rect">
            <a:avLst/>
          </a:prstGeom>
          <a:noFill/>
          <a:ln w="9525">
            <a:noFill/>
            <a:miter lim="800000"/>
            <a:headEnd/>
            <a:tailEnd/>
          </a:ln>
        </p:spPr>
      </p:pic>
      <p:pic>
        <p:nvPicPr>
          <p:cNvPr id="130054" name="Picture 11" descr="http://www.national.com/store-pics/boards/LM3445-208277EV.jpg"/>
          <p:cNvPicPr>
            <a:picLocks noChangeAspect="1" noChangeArrowheads="1"/>
          </p:cNvPicPr>
          <p:nvPr/>
        </p:nvPicPr>
        <p:blipFill>
          <a:blip r:embed="rId7" cstate="email"/>
          <a:srcRect/>
          <a:stretch>
            <a:fillRect/>
          </a:stretch>
        </p:blipFill>
        <p:spPr bwMode="auto">
          <a:xfrm>
            <a:off x="6907213" y="3099230"/>
            <a:ext cx="1216025" cy="1217613"/>
          </a:xfrm>
          <a:prstGeom prst="rect">
            <a:avLst/>
          </a:prstGeom>
          <a:noFill/>
          <a:ln w="9525">
            <a:noFill/>
            <a:miter lim="800000"/>
            <a:headEnd/>
            <a:tailEnd/>
          </a:ln>
        </p:spPr>
      </p:pic>
      <p:pic>
        <p:nvPicPr>
          <p:cNvPr id="130055" name="Picture 13" descr="http://www.national.com/store-pics/boards/LM3445-230VFLBK.jpg"/>
          <p:cNvPicPr>
            <a:picLocks noChangeAspect="1" noChangeArrowheads="1"/>
          </p:cNvPicPr>
          <p:nvPr/>
        </p:nvPicPr>
        <p:blipFill>
          <a:blip r:embed="rId8" cstate="email"/>
          <a:srcRect/>
          <a:stretch>
            <a:fillRect/>
          </a:stretch>
        </p:blipFill>
        <p:spPr bwMode="auto">
          <a:xfrm>
            <a:off x="3349625" y="3083355"/>
            <a:ext cx="1562100" cy="809625"/>
          </a:xfrm>
          <a:prstGeom prst="rect">
            <a:avLst/>
          </a:prstGeom>
          <a:noFill/>
          <a:ln w="9525">
            <a:noFill/>
            <a:miter lim="800000"/>
            <a:headEnd/>
            <a:tailEnd/>
          </a:ln>
        </p:spPr>
      </p:pic>
      <p:pic>
        <p:nvPicPr>
          <p:cNvPr id="533506" name="Picture 2"/>
          <p:cNvPicPr>
            <a:picLocks noChangeAspect="1" noChangeArrowheads="1"/>
          </p:cNvPicPr>
          <p:nvPr/>
        </p:nvPicPr>
        <p:blipFill>
          <a:blip r:embed="rId9" cstate="email"/>
          <a:srcRect/>
          <a:stretch>
            <a:fillRect/>
          </a:stretch>
        </p:blipFill>
        <p:spPr bwMode="auto">
          <a:xfrm>
            <a:off x="347663" y="817460"/>
            <a:ext cx="8513782" cy="2073870"/>
          </a:xfrm>
          <a:prstGeom prst="rect">
            <a:avLst/>
          </a:prstGeom>
          <a:noFill/>
          <a:ln w="9525">
            <a:noFill/>
            <a:miter lim="800000"/>
            <a:headEnd/>
            <a:tailEnd/>
          </a:ln>
          <a:effectLst/>
        </p:spPr>
      </p:pic>
    </p:spTree>
    <p:extLst>
      <p:ext uri="{BB962C8B-B14F-4D97-AF65-F5344CB8AC3E}">
        <p14:creationId xmlns:p14="http://schemas.microsoft.com/office/powerpoint/2010/main" val="92008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ChangeArrowheads="1"/>
          </p:cNvSpPr>
          <p:nvPr/>
        </p:nvSpPr>
        <p:spPr bwMode="auto">
          <a:xfrm>
            <a:off x="317500" y="2362200"/>
            <a:ext cx="8610600" cy="609600"/>
          </a:xfrm>
          <a:prstGeom prst="homePlate">
            <a:avLst>
              <a:gd name="adj" fmla="val 31520"/>
            </a:avLst>
          </a:prstGeom>
          <a:solidFill>
            <a:srgbClr val="B2B2B2"/>
          </a:solidFill>
          <a:ln w="19050" algn="ctr">
            <a:solidFill>
              <a:srgbClr val="B2B2B2"/>
            </a:solidFill>
            <a:miter lim="800000"/>
            <a:headEnd/>
            <a:tailEnd/>
          </a:ln>
        </p:spPr>
        <p:txBody>
          <a:bodyPr wrap="none" anchor="ctr"/>
          <a:lstStyle/>
          <a:p>
            <a:endParaRPr lang="en-US"/>
          </a:p>
        </p:txBody>
      </p:sp>
      <p:sp>
        <p:nvSpPr>
          <p:cNvPr id="21509" name="Rectangle 3"/>
          <p:cNvSpPr>
            <a:spLocks noGrp="1" noChangeArrowheads="1"/>
          </p:cNvSpPr>
          <p:nvPr>
            <p:ph type="title" idx="4294967295"/>
          </p:nvPr>
        </p:nvSpPr>
        <p:spPr/>
        <p:txBody>
          <a:bodyPr/>
          <a:lstStyle/>
          <a:p>
            <a:r>
              <a:rPr lang="en-US" smtClean="0">
                <a:ea typeface="ＭＳ Ｐゴシック" pitchFamily="34" charset="-128"/>
                <a:cs typeface="Arial" pitchFamily="34" charset="0"/>
              </a:rPr>
              <a:t>Energy-Efficient System Partner</a:t>
            </a:r>
          </a:p>
        </p:txBody>
      </p:sp>
      <p:sp>
        <p:nvSpPr>
          <p:cNvPr id="21510" name="Rectangle 5"/>
          <p:cNvSpPr>
            <a:spLocks noChangeArrowheads="1"/>
          </p:cNvSpPr>
          <p:nvPr/>
        </p:nvSpPr>
        <p:spPr bwMode="auto">
          <a:xfrm>
            <a:off x="762000" y="2362200"/>
            <a:ext cx="2438400" cy="609600"/>
          </a:xfrm>
          <a:prstGeom prst="rect">
            <a:avLst/>
          </a:prstGeom>
          <a:solidFill>
            <a:schemeClr val="hlink"/>
          </a:solidFill>
          <a:ln w="19050" algn="ctr">
            <a:solidFill>
              <a:schemeClr val="hlink"/>
            </a:solidFill>
            <a:miter lim="800000"/>
            <a:headEnd/>
            <a:tailEnd/>
          </a:ln>
        </p:spPr>
        <p:txBody>
          <a:bodyPr wrap="none" anchor="ctr"/>
          <a:lstStyle/>
          <a:p>
            <a:pPr algn="ctr"/>
            <a:r>
              <a:rPr lang="en-US" sz="2400" b="1" dirty="0">
                <a:solidFill>
                  <a:schemeClr val="bg1"/>
                </a:solidFill>
              </a:rPr>
              <a:t>Technology</a:t>
            </a:r>
          </a:p>
        </p:txBody>
      </p:sp>
      <p:sp>
        <p:nvSpPr>
          <p:cNvPr id="21511" name="Rectangle 6"/>
          <p:cNvSpPr>
            <a:spLocks noChangeArrowheads="1"/>
          </p:cNvSpPr>
          <p:nvPr/>
        </p:nvSpPr>
        <p:spPr bwMode="auto">
          <a:xfrm>
            <a:off x="762000" y="2971800"/>
            <a:ext cx="2438400" cy="1143000"/>
          </a:xfrm>
          <a:prstGeom prst="rect">
            <a:avLst/>
          </a:prstGeom>
          <a:solidFill>
            <a:schemeClr val="bg1"/>
          </a:solidFill>
          <a:ln w="19050" algn="ctr">
            <a:solidFill>
              <a:schemeClr val="hlink"/>
            </a:solidFill>
            <a:miter lim="800000"/>
            <a:headEnd/>
            <a:tailEnd/>
          </a:ln>
        </p:spPr>
        <p:txBody>
          <a:bodyPr lIns="45720" rIns="45720" bIns="46418" anchor="ctr"/>
          <a:lstStyle/>
          <a:p>
            <a:pPr algn="ctr" defTabSz="912813" eaLnBrk="0" hangingPunct="0">
              <a:spcBef>
                <a:spcPts val="1200"/>
              </a:spcBef>
              <a:buClr>
                <a:srgbClr val="3366CC"/>
              </a:buClr>
              <a:buFont typeface="Arial" pitchFamily="34" charset="0"/>
              <a:buNone/>
            </a:pPr>
            <a:r>
              <a:rPr lang="en-US" sz="1800" dirty="0" smtClean="0"/>
              <a:t>Power Management Technology Leadership</a:t>
            </a:r>
            <a:endParaRPr lang="en-US" sz="1800" dirty="0"/>
          </a:p>
        </p:txBody>
      </p:sp>
      <p:sp>
        <p:nvSpPr>
          <p:cNvPr id="21512" name="Rectangle 7"/>
          <p:cNvSpPr>
            <a:spLocks noChangeArrowheads="1"/>
          </p:cNvSpPr>
          <p:nvPr/>
        </p:nvSpPr>
        <p:spPr bwMode="auto">
          <a:xfrm>
            <a:off x="5943600" y="2362200"/>
            <a:ext cx="2438400" cy="609600"/>
          </a:xfrm>
          <a:prstGeom prst="rect">
            <a:avLst/>
          </a:prstGeom>
          <a:solidFill>
            <a:srgbClr val="C38C01"/>
          </a:solidFill>
          <a:ln w="19050" algn="ctr">
            <a:solidFill>
              <a:srgbClr val="C38C01"/>
            </a:solidFill>
            <a:miter lim="800000"/>
            <a:headEnd/>
            <a:tailEnd/>
          </a:ln>
        </p:spPr>
        <p:txBody>
          <a:bodyPr wrap="none" anchor="ctr"/>
          <a:lstStyle/>
          <a:p>
            <a:pPr algn="ctr"/>
            <a:r>
              <a:rPr lang="en-US" sz="2400" b="1">
                <a:solidFill>
                  <a:schemeClr val="bg1"/>
                </a:solidFill>
              </a:rPr>
              <a:t>Solution</a:t>
            </a:r>
          </a:p>
        </p:txBody>
      </p:sp>
      <p:sp>
        <p:nvSpPr>
          <p:cNvPr id="21513" name="Rectangle 9"/>
          <p:cNvSpPr>
            <a:spLocks noChangeArrowheads="1"/>
          </p:cNvSpPr>
          <p:nvPr/>
        </p:nvSpPr>
        <p:spPr bwMode="auto">
          <a:xfrm>
            <a:off x="3352800" y="2362200"/>
            <a:ext cx="2438400" cy="609600"/>
          </a:xfrm>
          <a:prstGeom prst="rect">
            <a:avLst/>
          </a:prstGeom>
          <a:solidFill>
            <a:schemeClr val="accent2"/>
          </a:solidFill>
          <a:ln w="19050" algn="ctr">
            <a:solidFill>
              <a:schemeClr val="accent2"/>
            </a:solidFill>
            <a:miter lim="800000"/>
            <a:headEnd/>
            <a:tailEnd/>
          </a:ln>
        </p:spPr>
        <p:txBody>
          <a:bodyPr wrap="none" anchor="ctr"/>
          <a:lstStyle/>
          <a:p>
            <a:pPr algn="ctr"/>
            <a:r>
              <a:rPr lang="en-US" sz="2400" b="1">
                <a:solidFill>
                  <a:schemeClr val="bg1"/>
                </a:solidFill>
              </a:rPr>
              <a:t>Application</a:t>
            </a:r>
          </a:p>
        </p:txBody>
      </p:sp>
      <p:sp>
        <p:nvSpPr>
          <p:cNvPr id="21514" name="Rectangle 10"/>
          <p:cNvSpPr>
            <a:spLocks noChangeArrowheads="1"/>
          </p:cNvSpPr>
          <p:nvPr/>
        </p:nvSpPr>
        <p:spPr bwMode="auto">
          <a:xfrm>
            <a:off x="3352800" y="2971800"/>
            <a:ext cx="2438400" cy="1143000"/>
          </a:xfrm>
          <a:prstGeom prst="rect">
            <a:avLst/>
          </a:prstGeom>
          <a:solidFill>
            <a:schemeClr val="bg1"/>
          </a:solidFill>
          <a:ln w="19050" algn="ctr">
            <a:solidFill>
              <a:schemeClr val="accent2"/>
            </a:solidFill>
            <a:miter lim="800000"/>
            <a:headEnd/>
            <a:tailEnd/>
          </a:ln>
        </p:spPr>
        <p:txBody>
          <a:bodyPr lIns="45720" rIns="45720" bIns="46418" anchor="ctr"/>
          <a:lstStyle/>
          <a:p>
            <a:pPr algn="ctr" defTabSz="912813" eaLnBrk="0" hangingPunct="0">
              <a:spcBef>
                <a:spcPts val="1200"/>
              </a:spcBef>
              <a:buClr>
                <a:srgbClr val="3366CC"/>
              </a:buClr>
              <a:buFont typeface="Arial" pitchFamily="34" charset="0"/>
              <a:buNone/>
            </a:pPr>
            <a:r>
              <a:rPr lang="en-US" sz="1800" dirty="0" smtClean="0"/>
              <a:t>Deep Understanding of System Challenges</a:t>
            </a:r>
            <a:endParaRPr lang="en-US" sz="1800" dirty="0"/>
          </a:p>
        </p:txBody>
      </p:sp>
      <p:sp>
        <p:nvSpPr>
          <p:cNvPr id="21515" name="Rectangle 11"/>
          <p:cNvSpPr>
            <a:spLocks noChangeArrowheads="1"/>
          </p:cNvSpPr>
          <p:nvPr/>
        </p:nvSpPr>
        <p:spPr bwMode="auto">
          <a:xfrm>
            <a:off x="5943600" y="2971800"/>
            <a:ext cx="2438400" cy="1143000"/>
          </a:xfrm>
          <a:prstGeom prst="rect">
            <a:avLst/>
          </a:prstGeom>
          <a:solidFill>
            <a:schemeClr val="bg1"/>
          </a:solidFill>
          <a:ln w="19050" algn="ctr">
            <a:solidFill>
              <a:srgbClr val="C38C01"/>
            </a:solidFill>
            <a:miter lim="800000"/>
            <a:headEnd/>
            <a:tailEnd/>
          </a:ln>
        </p:spPr>
        <p:txBody>
          <a:bodyPr lIns="45720" rIns="45720" bIns="46418" anchor="ctr"/>
          <a:lstStyle/>
          <a:p>
            <a:pPr algn="ctr" defTabSz="912813" eaLnBrk="0" hangingPunct="0">
              <a:spcBef>
                <a:spcPts val="1200"/>
              </a:spcBef>
              <a:buClr>
                <a:srgbClr val="3366CC"/>
              </a:buClr>
              <a:buFont typeface="Arial" pitchFamily="34" charset="0"/>
              <a:buNone/>
            </a:pPr>
            <a:r>
              <a:rPr lang="en-US" sz="1800" dirty="0" smtClean="0"/>
              <a:t>Collaborative Architecture and Design</a:t>
            </a:r>
            <a:endParaRPr lang="en-US" sz="1800" dirty="0"/>
          </a:p>
        </p:txBody>
      </p:sp>
      <p:sp>
        <p:nvSpPr>
          <p:cNvPr id="19468" name="Oval 12"/>
          <p:cNvSpPr>
            <a:spLocks noChangeArrowheads="1"/>
          </p:cNvSpPr>
          <p:nvPr/>
        </p:nvSpPr>
        <p:spPr bwMode="auto">
          <a:xfrm>
            <a:off x="1928813" y="2301875"/>
            <a:ext cx="104775" cy="95250"/>
          </a:xfrm>
          <a:prstGeom prst="ellipse">
            <a:avLst/>
          </a:prstGeom>
          <a:solidFill>
            <a:schemeClr val="tx2"/>
          </a:solidFill>
          <a:ln w="19050" algn="ctr">
            <a:solidFill>
              <a:schemeClr val="tx2"/>
            </a:solidFill>
            <a:round/>
            <a:headEnd/>
            <a:tailEnd/>
          </a:ln>
        </p:spPr>
        <p:txBody>
          <a:bodyPr wrap="none" anchor="ctr"/>
          <a:lstStyle/>
          <a:p>
            <a:pPr algn="ctr">
              <a:defRPr/>
            </a:pPr>
            <a:endParaRPr lang="en-US" b="1"/>
          </a:p>
        </p:txBody>
      </p:sp>
      <p:sp>
        <p:nvSpPr>
          <p:cNvPr id="19469" name="Oval 13"/>
          <p:cNvSpPr>
            <a:spLocks noChangeArrowheads="1"/>
          </p:cNvSpPr>
          <p:nvPr/>
        </p:nvSpPr>
        <p:spPr bwMode="auto">
          <a:xfrm>
            <a:off x="7110413" y="2301875"/>
            <a:ext cx="104775" cy="95250"/>
          </a:xfrm>
          <a:prstGeom prst="ellipse">
            <a:avLst/>
          </a:prstGeom>
          <a:solidFill>
            <a:schemeClr val="accent4"/>
          </a:solidFill>
          <a:ln w="19050" algn="ctr">
            <a:solidFill>
              <a:schemeClr val="bg1"/>
            </a:solidFill>
            <a:round/>
            <a:headEnd/>
            <a:tailEnd/>
          </a:ln>
        </p:spPr>
        <p:txBody>
          <a:bodyPr wrap="none" anchor="ctr"/>
          <a:lstStyle/>
          <a:p>
            <a:pPr algn="ctr">
              <a:defRPr/>
            </a:pPr>
            <a:endParaRPr lang="en-US" b="1"/>
          </a:p>
        </p:txBody>
      </p:sp>
      <p:sp>
        <p:nvSpPr>
          <p:cNvPr id="21518" name="Oval 14"/>
          <p:cNvSpPr>
            <a:spLocks noChangeArrowheads="1"/>
          </p:cNvSpPr>
          <p:nvPr/>
        </p:nvSpPr>
        <p:spPr bwMode="auto">
          <a:xfrm>
            <a:off x="4519613" y="2301875"/>
            <a:ext cx="104775" cy="95250"/>
          </a:xfrm>
          <a:prstGeom prst="ellipse">
            <a:avLst/>
          </a:prstGeom>
          <a:solidFill>
            <a:schemeClr val="accent2"/>
          </a:solidFill>
          <a:ln w="19050" algn="ctr">
            <a:solidFill>
              <a:schemeClr val="bg1"/>
            </a:solidFill>
            <a:round/>
            <a:headEnd/>
            <a:tailEnd/>
          </a:ln>
        </p:spPr>
        <p:txBody>
          <a:bodyPr wrap="none" anchor="ctr"/>
          <a:lstStyle/>
          <a:p>
            <a:pPr algn="ctr"/>
            <a:endParaRPr lang="en-US" b="1"/>
          </a:p>
        </p:txBody>
      </p:sp>
      <p:cxnSp>
        <p:nvCxnSpPr>
          <p:cNvPr id="19471" name="AutoShape 15"/>
          <p:cNvCxnSpPr>
            <a:cxnSpLocks noChangeShapeType="1"/>
          </p:cNvCxnSpPr>
          <p:nvPr/>
        </p:nvCxnSpPr>
        <p:spPr bwMode="auto">
          <a:xfrm rot="10800000" flipV="1">
            <a:off x="1981200" y="1766888"/>
            <a:ext cx="863600" cy="574675"/>
          </a:xfrm>
          <a:prstGeom prst="bentConnector2">
            <a:avLst/>
          </a:prstGeom>
          <a:noFill/>
          <a:ln w="19050">
            <a:solidFill>
              <a:schemeClr val="tx2"/>
            </a:solidFill>
            <a:miter lim="800000"/>
            <a:headEnd/>
            <a:tailEnd/>
          </a:ln>
        </p:spPr>
      </p:cxnSp>
      <p:cxnSp>
        <p:nvCxnSpPr>
          <p:cNvPr id="19472" name="AutoShape 16"/>
          <p:cNvCxnSpPr>
            <a:cxnSpLocks noChangeShapeType="1"/>
          </p:cNvCxnSpPr>
          <p:nvPr/>
        </p:nvCxnSpPr>
        <p:spPr bwMode="auto">
          <a:xfrm>
            <a:off x="6299200" y="1766888"/>
            <a:ext cx="863600" cy="574675"/>
          </a:xfrm>
          <a:prstGeom prst="bentConnector2">
            <a:avLst/>
          </a:prstGeom>
          <a:noFill/>
          <a:ln w="19050">
            <a:solidFill>
              <a:schemeClr val="accent4"/>
            </a:solidFill>
            <a:miter lim="800000"/>
            <a:headEnd/>
            <a:tailEnd/>
          </a:ln>
        </p:spPr>
      </p:cxnSp>
      <p:sp>
        <p:nvSpPr>
          <p:cNvPr id="21521" name="Text Box 17"/>
          <p:cNvSpPr txBox="1">
            <a:spLocks noChangeArrowheads="1"/>
          </p:cNvSpPr>
          <p:nvPr/>
        </p:nvSpPr>
        <p:spPr bwMode="auto">
          <a:xfrm>
            <a:off x="2805113" y="1182688"/>
            <a:ext cx="3533775" cy="892175"/>
          </a:xfrm>
          <a:prstGeom prst="rect">
            <a:avLst/>
          </a:prstGeom>
          <a:solidFill>
            <a:srgbClr val="00B0F0"/>
          </a:solidFill>
          <a:ln w="19050" algn="ctr">
            <a:solidFill>
              <a:srgbClr val="00B0F0"/>
            </a:solidFill>
            <a:miter lim="800000"/>
            <a:headEnd/>
            <a:tailEnd/>
          </a:ln>
        </p:spPr>
        <p:txBody>
          <a:bodyPr>
            <a:spAutoFit/>
          </a:bodyPr>
          <a:lstStyle/>
          <a:p>
            <a:pPr algn="ctr"/>
            <a:r>
              <a:rPr lang="en-US" sz="2600" b="1" dirty="0">
                <a:solidFill>
                  <a:schemeClr val="bg1"/>
                </a:solidFill>
              </a:rPr>
              <a:t>How we partner</a:t>
            </a:r>
            <a:br>
              <a:rPr lang="en-US" sz="2600" b="1" dirty="0">
                <a:solidFill>
                  <a:schemeClr val="bg1"/>
                </a:solidFill>
              </a:rPr>
            </a:br>
            <a:r>
              <a:rPr lang="en-US" sz="2600" b="1" dirty="0">
                <a:solidFill>
                  <a:schemeClr val="bg1"/>
                </a:solidFill>
              </a:rPr>
              <a:t>with our customers</a:t>
            </a:r>
          </a:p>
        </p:txBody>
      </p:sp>
      <p:sp>
        <p:nvSpPr>
          <p:cNvPr id="21523" name="Rectangle 19"/>
          <p:cNvSpPr>
            <a:spLocks noChangeArrowheads="1"/>
          </p:cNvSpPr>
          <p:nvPr/>
        </p:nvSpPr>
        <p:spPr bwMode="auto">
          <a:xfrm>
            <a:off x="3352800" y="4114800"/>
            <a:ext cx="2438400" cy="1752600"/>
          </a:xfrm>
          <a:prstGeom prst="rect">
            <a:avLst/>
          </a:prstGeom>
          <a:blipFill>
            <a:blip r:embed="rId3" cstate="email"/>
            <a:stretch>
              <a:fillRect/>
            </a:stretch>
          </a:blipFill>
          <a:ln w="19050" algn="ctr">
            <a:solidFill>
              <a:schemeClr val="accent2"/>
            </a:solidFill>
            <a:miter lim="800000"/>
            <a:headEnd/>
            <a:tailEnd/>
          </a:ln>
        </p:spPr>
        <p:txBody>
          <a:bodyPr lIns="91050" rIns="91050" bIns="46418" anchor="ctr"/>
          <a:lstStyle/>
          <a:p>
            <a:pPr defTabSz="912813" eaLnBrk="0" hangingPunct="0">
              <a:spcBef>
                <a:spcPts val="1200"/>
              </a:spcBef>
              <a:buClr>
                <a:srgbClr val="3366CC"/>
              </a:buClr>
              <a:buFont typeface="Arial" pitchFamily="34" charset="0"/>
              <a:buNone/>
            </a:pPr>
            <a:endParaRPr lang="en-US"/>
          </a:p>
        </p:txBody>
      </p:sp>
      <p:sp>
        <p:nvSpPr>
          <p:cNvPr id="21524" name="Rectangle 20"/>
          <p:cNvSpPr>
            <a:spLocks noChangeArrowheads="1"/>
          </p:cNvSpPr>
          <p:nvPr/>
        </p:nvSpPr>
        <p:spPr bwMode="auto">
          <a:xfrm>
            <a:off x="5943600" y="4114800"/>
            <a:ext cx="2438400" cy="1752600"/>
          </a:xfrm>
          <a:prstGeom prst="rect">
            <a:avLst/>
          </a:prstGeom>
          <a:blipFill>
            <a:blip r:embed="rId4" cstate="email"/>
            <a:stretch>
              <a:fillRect/>
            </a:stretch>
          </a:blipFill>
          <a:ln w="19050" algn="ctr">
            <a:solidFill>
              <a:srgbClr val="C38C01"/>
            </a:solidFill>
            <a:miter lim="800000"/>
            <a:headEnd/>
            <a:tailEnd/>
          </a:ln>
        </p:spPr>
        <p:txBody>
          <a:bodyPr lIns="91050" rIns="91050" bIns="46418" anchor="ctr"/>
          <a:lstStyle/>
          <a:p>
            <a:pPr defTabSz="912813" eaLnBrk="0" hangingPunct="0">
              <a:spcBef>
                <a:spcPts val="1200"/>
              </a:spcBef>
              <a:buClr>
                <a:srgbClr val="3366CC"/>
              </a:buClr>
              <a:buFont typeface="Arial" pitchFamily="34" charset="0"/>
              <a:buNone/>
            </a:pPr>
            <a:endParaRPr lang="en-US"/>
          </a:p>
        </p:txBody>
      </p:sp>
      <p:cxnSp>
        <p:nvCxnSpPr>
          <p:cNvPr id="21531" name="Straight Connector 27"/>
          <p:cNvCxnSpPr>
            <a:cxnSpLocks noChangeShapeType="1"/>
          </p:cNvCxnSpPr>
          <p:nvPr/>
        </p:nvCxnSpPr>
        <p:spPr bwMode="auto">
          <a:xfrm rot="5400000" flipH="1" flipV="1">
            <a:off x="4458494" y="2213769"/>
            <a:ext cx="227012" cy="0"/>
          </a:xfrm>
          <a:prstGeom prst="line">
            <a:avLst/>
          </a:prstGeom>
          <a:noFill/>
          <a:ln w="19050">
            <a:solidFill>
              <a:schemeClr val="accent2"/>
            </a:solidFill>
            <a:miter lim="800000"/>
            <a:headEnd/>
            <a:tailEnd/>
          </a:ln>
        </p:spPr>
      </p:cxnSp>
      <p:sp>
        <p:nvSpPr>
          <p:cNvPr id="21532" name="Rectangle 28">
            <a:hlinkClick r:id="rId5" action="ppaction://hlinksldjump"/>
          </p:cNvPr>
          <p:cNvSpPr>
            <a:spLocks noChangeArrowheads="1"/>
          </p:cNvSpPr>
          <p:nvPr/>
        </p:nvSpPr>
        <p:spPr bwMode="auto">
          <a:xfrm>
            <a:off x="7256463" y="6154738"/>
            <a:ext cx="1684337" cy="492125"/>
          </a:xfrm>
          <a:prstGeom prst="rect">
            <a:avLst/>
          </a:prstGeom>
          <a:solidFill>
            <a:srgbClr val="FFFFFF">
              <a:alpha val="1176"/>
            </a:srgbClr>
          </a:solidFill>
          <a:ln w="19050" algn="ctr">
            <a:noFill/>
            <a:round/>
            <a:headEnd/>
            <a:tailEnd/>
          </a:ln>
        </p:spPr>
        <p:txBody>
          <a:bodyPr anchor="ctr"/>
          <a:lstStyle/>
          <a:p>
            <a:pPr algn="ctr">
              <a:lnSpc>
                <a:spcPct val="90000"/>
              </a:lnSpc>
              <a:spcBef>
                <a:spcPct val="50000"/>
              </a:spcBef>
            </a:pPr>
            <a:endParaRPr lang="en-US" sz="2400" b="1">
              <a:solidFill>
                <a:schemeClr val="bg1"/>
              </a:solidFill>
            </a:endParaRPr>
          </a:p>
        </p:txBody>
      </p:sp>
      <p:pic>
        <p:nvPicPr>
          <p:cNvPr id="35842" name="Picture 2" descr="E:\temporary_files\TPS92411+Press+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728" y="4135880"/>
            <a:ext cx="2417725" cy="173152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0591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pPr eaLnBrk="1" hangingPunct="1"/>
            <a:r>
              <a:rPr lang="en-US" dirty="0" smtClean="0">
                <a:solidFill>
                  <a:schemeClr val="tx2"/>
                </a:solidFill>
              </a:rPr>
              <a:t>LM3448</a:t>
            </a:r>
            <a:br>
              <a:rPr lang="en-US" dirty="0" smtClean="0">
                <a:solidFill>
                  <a:schemeClr val="tx2"/>
                </a:solidFill>
              </a:rPr>
            </a:br>
            <a:r>
              <a:rPr lang="en-US" sz="2400" dirty="0" smtClean="0">
                <a:solidFill>
                  <a:schemeClr val="tx2"/>
                </a:solidFill>
              </a:rPr>
              <a:t>TRIAC Dimmable Offline LED Driver</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372999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85~265V Application Voltage Range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Supports Residential LED Lighting Voltages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Integrated, vertical 600V MOSFET with Superior Avalanche Energy Capability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Reduced Component Count with High Solution Reliability/Robustness/Efficiency – Enables Space Constrained Bulb Designs Like GU10</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Input Phase Angle Dimming Decoder for LED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High Performance / Wide Range Dimming.  </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120Hz Flicker-Free Designs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defRPr/>
                      </a:pPr>
                      <a:r>
                        <a:rPr kumimoji="0" lang="en-US" sz="1200" b="0" i="0" u="none" strike="noStrike" cap="none" normalizeH="0" baseline="0" dirty="0" smtClean="0">
                          <a:ln>
                            <a:noFill/>
                          </a:ln>
                          <a:solidFill>
                            <a:schemeClr val="tx1"/>
                          </a:solidFill>
                          <a:effectLst/>
                          <a:latin typeface="Arial" charset="0"/>
                        </a:rPr>
                        <a:t>Adaptive programmable OFF 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Provides Constant LED Ripple Current</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Multiple Topologies Supported: Buck, Buck-Boost, </a:t>
                      </a:r>
                      <a:r>
                        <a:rPr kumimoji="0" lang="en-US" sz="1200" b="0" i="0" u="none" strike="noStrike" cap="none" normalizeH="0" baseline="0" dirty="0" err="1" smtClean="0">
                          <a:ln>
                            <a:noFill/>
                          </a:ln>
                          <a:solidFill>
                            <a:schemeClr val="tx1"/>
                          </a:solidFill>
                          <a:effectLst/>
                          <a:latin typeface="Arial" charset="0"/>
                        </a:rPr>
                        <a:t>Flyback</a:t>
                      </a: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Flexible LED Driver Designs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Dimmable LED Lighting Drivers: A19 (E26/27, E14), PAR30/38, GU10: 2W~8W</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Isolated or Non-Isolated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129050" name="TextBox 11"/>
          <p:cNvSpPr txBox="1">
            <a:spLocks noChangeArrowheads="1"/>
          </p:cNvSpPr>
          <p:nvPr/>
        </p:nvSpPr>
        <p:spPr bwMode="auto">
          <a:xfrm>
            <a:off x="1752600" y="5453063"/>
            <a:ext cx="1507144" cy="600164"/>
          </a:xfrm>
          <a:prstGeom prst="rect">
            <a:avLst/>
          </a:prstGeom>
          <a:noFill/>
          <a:ln w="9525">
            <a:noFill/>
            <a:miter lim="800000"/>
            <a:headEnd/>
            <a:tailEnd/>
          </a:ln>
        </p:spPr>
        <p:txBody>
          <a:bodyPr wrap="none">
            <a:spAutoFit/>
          </a:bodyPr>
          <a:lstStyle/>
          <a:p>
            <a:pPr>
              <a:buFont typeface="Arial" charset="0"/>
              <a:buChar char="•"/>
            </a:pPr>
            <a:r>
              <a:rPr lang="en-US" sz="1100" dirty="0" smtClean="0"/>
              <a:t>LM3448-EDSNEV</a:t>
            </a:r>
          </a:p>
          <a:p>
            <a:pPr>
              <a:buFont typeface="Arial" charset="0"/>
              <a:buChar char="•"/>
            </a:pPr>
            <a:r>
              <a:rPr lang="en-US" sz="1100" dirty="0" smtClean="0"/>
              <a:t>LM3448-120VFLBK</a:t>
            </a:r>
          </a:p>
          <a:p>
            <a:pPr>
              <a:buFont typeface="Arial" charset="0"/>
              <a:buChar char="•"/>
            </a:pPr>
            <a:r>
              <a:rPr lang="en-US" sz="1100" dirty="0" smtClean="0"/>
              <a:t>LM3448-230VFLBK</a:t>
            </a:r>
            <a:endParaRPr lang="en-US" sz="1100" dirty="0"/>
          </a:p>
        </p:txBody>
      </p:sp>
      <p:pic>
        <p:nvPicPr>
          <p:cNvPr id="129052" name="Picture 10" descr="http://www.national.com/assets/en/other/PowerWise_banner.jpg"/>
          <p:cNvPicPr>
            <a:picLocks noChangeAspect="1" noChangeArrowheads="1"/>
          </p:cNvPicPr>
          <p:nvPr/>
        </p:nvPicPr>
        <p:blipFill>
          <a:blip r:embed="rId2" cstate="email"/>
          <a:srcRect/>
          <a:stretch>
            <a:fillRect/>
          </a:stretch>
        </p:blipFill>
        <p:spPr bwMode="auto">
          <a:xfrm>
            <a:off x="7356475" y="6007100"/>
            <a:ext cx="849313" cy="203200"/>
          </a:xfrm>
          <a:prstGeom prst="rect">
            <a:avLst/>
          </a:prstGeom>
          <a:noFill/>
          <a:ln w="9525">
            <a:noFill/>
            <a:miter lim="800000"/>
            <a:headEnd/>
            <a:tailEnd/>
          </a:ln>
        </p:spPr>
      </p:pic>
      <p:grpSp>
        <p:nvGrpSpPr>
          <p:cNvPr id="2" name="Group 19"/>
          <p:cNvGrpSpPr>
            <a:grpSpLocks/>
          </p:cNvGrpSpPr>
          <p:nvPr/>
        </p:nvGrpSpPr>
        <p:grpSpPr bwMode="auto">
          <a:xfrm>
            <a:off x="347663" y="5521325"/>
            <a:ext cx="1447800" cy="449263"/>
            <a:chOff x="288" y="3365"/>
            <a:chExt cx="912" cy="283"/>
          </a:xfrm>
        </p:grpSpPr>
        <p:pic>
          <p:nvPicPr>
            <p:cNvPr id="129055" name="Picture 20" descr="image001"/>
            <p:cNvPicPr>
              <a:picLocks noChangeAspect="1" noChangeArrowheads="1"/>
            </p:cNvPicPr>
            <p:nvPr/>
          </p:nvPicPr>
          <p:blipFill>
            <a:blip r:embed="rId3" cstate="email"/>
            <a:srcRect/>
            <a:stretch>
              <a:fillRect/>
            </a:stretch>
          </p:blipFill>
          <p:spPr bwMode="auto">
            <a:xfrm>
              <a:off x="288" y="3365"/>
              <a:ext cx="912" cy="282"/>
            </a:xfrm>
            <a:prstGeom prst="rect">
              <a:avLst/>
            </a:prstGeom>
            <a:noFill/>
            <a:ln w="9525">
              <a:noFill/>
              <a:miter lim="800000"/>
              <a:headEnd/>
              <a:tailEnd/>
            </a:ln>
          </p:spPr>
        </p:pic>
        <p:sp>
          <p:nvSpPr>
            <p:cNvPr id="129056"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129057"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129054" name="Picture 6"/>
          <p:cNvPicPr>
            <a:picLocks noChangeAspect="1" noChangeArrowheads="1"/>
          </p:cNvPicPr>
          <p:nvPr/>
        </p:nvPicPr>
        <p:blipFill>
          <a:blip r:embed="rId4" cstate="email"/>
          <a:srcRect/>
          <a:stretch>
            <a:fillRect/>
          </a:stretch>
        </p:blipFill>
        <p:spPr bwMode="auto">
          <a:xfrm>
            <a:off x="347663" y="5951538"/>
            <a:ext cx="871537" cy="171450"/>
          </a:xfrm>
          <a:prstGeom prst="rect">
            <a:avLst/>
          </a:prstGeom>
          <a:noFill/>
          <a:ln w="9525">
            <a:noFill/>
            <a:miter lim="800000"/>
            <a:headEnd/>
            <a:tailEnd/>
          </a:ln>
        </p:spPr>
      </p:pic>
      <p:pic>
        <p:nvPicPr>
          <p:cNvPr id="619523" name="Picture 3"/>
          <p:cNvPicPr>
            <a:picLocks noChangeAspect="1" noChangeArrowheads="1"/>
          </p:cNvPicPr>
          <p:nvPr/>
        </p:nvPicPr>
        <p:blipFill>
          <a:blip r:embed="rId5" cstate="email"/>
          <a:srcRect/>
          <a:stretch>
            <a:fillRect/>
          </a:stretch>
        </p:blipFill>
        <p:spPr bwMode="auto">
          <a:xfrm>
            <a:off x="5800960" y="3621025"/>
            <a:ext cx="2995590" cy="2342297"/>
          </a:xfrm>
          <a:prstGeom prst="rect">
            <a:avLst/>
          </a:prstGeom>
          <a:noFill/>
          <a:ln w="9525">
            <a:noFill/>
            <a:miter lim="800000"/>
            <a:headEnd/>
            <a:tailEnd/>
          </a:ln>
          <a:effectLst/>
        </p:spPr>
      </p:pic>
      <p:pic>
        <p:nvPicPr>
          <p:cNvPr id="619524" name="Picture 4"/>
          <p:cNvPicPr>
            <a:picLocks noChangeAspect="1" noChangeArrowheads="1"/>
          </p:cNvPicPr>
          <p:nvPr/>
        </p:nvPicPr>
        <p:blipFill>
          <a:blip r:embed="rId6" cstate="email"/>
          <a:srcRect/>
          <a:stretch>
            <a:fillRect/>
          </a:stretch>
        </p:blipFill>
        <p:spPr bwMode="auto">
          <a:xfrm rot="16200000">
            <a:off x="4408874" y="3937771"/>
            <a:ext cx="1648200" cy="1014708"/>
          </a:xfrm>
          <a:prstGeom prst="rect">
            <a:avLst/>
          </a:prstGeom>
          <a:noFill/>
          <a:ln w="9525">
            <a:noFill/>
            <a:miter lim="800000"/>
            <a:headEnd/>
            <a:tailEnd/>
          </a:ln>
          <a:effectLst/>
        </p:spPr>
      </p:pic>
      <p:sp>
        <p:nvSpPr>
          <p:cNvPr id="16" name="Rectangle 15"/>
          <p:cNvSpPr/>
          <p:nvPr/>
        </p:nvSpPr>
        <p:spPr>
          <a:xfrm>
            <a:off x="4648810" y="3505810"/>
            <a:ext cx="4224550" cy="2457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p:cNvPicPr>
            <a:picLocks noChangeAspect="1" noChangeArrowheads="1"/>
          </p:cNvPicPr>
          <p:nvPr/>
        </p:nvPicPr>
        <p:blipFill>
          <a:blip r:embed="rId7" cstate="email"/>
          <a:srcRect/>
          <a:stretch>
            <a:fillRect/>
          </a:stretch>
        </p:blipFill>
        <p:spPr bwMode="auto">
          <a:xfrm>
            <a:off x="3611875" y="4312315"/>
            <a:ext cx="908026" cy="1513378"/>
          </a:xfrm>
          <a:prstGeom prst="rect">
            <a:avLst/>
          </a:prstGeom>
          <a:noFill/>
          <a:ln w="9525">
            <a:noFill/>
            <a:miter lim="800000"/>
            <a:headEnd/>
            <a:tailEnd/>
          </a:ln>
        </p:spPr>
      </p:pic>
      <p:pic>
        <p:nvPicPr>
          <p:cNvPr id="17" name="Picture 55" descr="available_en">
            <a:hlinkClick r:id="rId8"/>
          </p:cNvPr>
          <p:cNvPicPr>
            <a:picLocks noChangeAspect="1" noChangeArrowheads="1"/>
          </p:cNvPicPr>
          <p:nvPr/>
        </p:nvPicPr>
        <p:blipFill>
          <a:blip r:embed="rId9"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1647495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90"/>
          <p:cNvSpPr>
            <a:spLocks noGrp="1" noChangeArrowheads="1"/>
          </p:cNvSpPr>
          <p:nvPr>
            <p:ph type="title"/>
          </p:nvPr>
        </p:nvSpPr>
        <p:spPr/>
        <p:txBody>
          <a:bodyPr/>
          <a:lstStyle/>
          <a:p>
            <a:pPr eaLnBrk="1" hangingPunct="1"/>
            <a:r>
              <a:rPr lang="en-US" dirty="0" smtClean="0">
                <a:solidFill>
                  <a:schemeClr val="tx2"/>
                </a:solidFill>
              </a:rPr>
              <a:t>LM3448EVM Specifications</a:t>
            </a:r>
          </a:p>
        </p:txBody>
      </p:sp>
      <p:pic>
        <p:nvPicPr>
          <p:cNvPr id="13005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653315" name="Picture 3"/>
          <p:cNvPicPr>
            <a:picLocks noChangeAspect="1" noChangeArrowheads="1"/>
          </p:cNvPicPr>
          <p:nvPr/>
        </p:nvPicPr>
        <p:blipFill>
          <a:blip r:embed="rId5" cstate="email"/>
          <a:srcRect/>
          <a:stretch>
            <a:fillRect/>
          </a:stretch>
        </p:blipFill>
        <p:spPr bwMode="auto">
          <a:xfrm>
            <a:off x="347663" y="855865"/>
            <a:ext cx="8033517" cy="2649945"/>
          </a:xfrm>
          <a:prstGeom prst="rect">
            <a:avLst/>
          </a:prstGeom>
          <a:noFill/>
          <a:ln w="9525">
            <a:noFill/>
            <a:miter lim="800000"/>
            <a:headEnd/>
            <a:tailEnd/>
          </a:ln>
          <a:effectLst/>
        </p:spPr>
      </p:pic>
      <p:pic>
        <p:nvPicPr>
          <p:cNvPr id="653317" name="Picture 5" descr="http://www.national.com/store-pics/boards/LM3448-120VFLBK.jpg"/>
          <p:cNvPicPr>
            <a:picLocks noChangeAspect="1" noChangeArrowheads="1"/>
          </p:cNvPicPr>
          <p:nvPr/>
        </p:nvPicPr>
        <p:blipFill>
          <a:blip r:embed="rId6" cstate="email"/>
          <a:srcRect/>
          <a:stretch>
            <a:fillRect/>
          </a:stretch>
        </p:blipFill>
        <p:spPr bwMode="auto">
          <a:xfrm>
            <a:off x="2190890" y="3582620"/>
            <a:ext cx="2001313" cy="1152150"/>
          </a:xfrm>
          <a:prstGeom prst="rect">
            <a:avLst/>
          </a:prstGeom>
          <a:noFill/>
        </p:spPr>
      </p:pic>
      <p:pic>
        <p:nvPicPr>
          <p:cNvPr id="653319" name="Picture 7" descr="http://www.national.com/store-pics/boards/LM3448-230VFLBK.jpg"/>
          <p:cNvPicPr>
            <a:picLocks noChangeAspect="1" noChangeArrowheads="1"/>
          </p:cNvPicPr>
          <p:nvPr/>
        </p:nvPicPr>
        <p:blipFill>
          <a:blip r:embed="rId7" cstate="email"/>
          <a:srcRect/>
          <a:stretch>
            <a:fillRect/>
          </a:stretch>
        </p:blipFill>
        <p:spPr bwMode="auto">
          <a:xfrm>
            <a:off x="4254683" y="3582620"/>
            <a:ext cx="2007137" cy="1113745"/>
          </a:xfrm>
          <a:prstGeom prst="rect">
            <a:avLst/>
          </a:prstGeom>
          <a:noFill/>
        </p:spPr>
      </p:pic>
      <p:pic>
        <p:nvPicPr>
          <p:cNvPr id="653321" name="Picture 9" descr="http://www.national.com/store-pics/boards/LM3448-EDSNEV.jpg"/>
          <p:cNvPicPr>
            <a:picLocks noChangeAspect="1" noChangeArrowheads="1"/>
          </p:cNvPicPr>
          <p:nvPr/>
        </p:nvPicPr>
        <p:blipFill>
          <a:blip r:embed="rId8" cstate="email"/>
          <a:srcRect/>
          <a:stretch>
            <a:fillRect/>
          </a:stretch>
        </p:blipFill>
        <p:spPr bwMode="auto">
          <a:xfrm>
            <a:off x="6338630" y="3582620"/>
            <a:ext cx="1926269" cy="960125"/>
          </a:xfrm>
          <a:prstGeom prst="rect">
            <a:avLst/>
          </a:prstGeom>
          <a:noFill/>
        </p:spPr>
      </p:pic>
    </p:spTree>
    <p:extLst>
      <p:ext uri="{BB962C8B-B14F-4D97-AF65-F5344CB8AC3E}">
        <p14:creationId xmlns:p14="http://schemas.microsoft.com/office/powerpoint/2010/main" val="178692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r>
              <a:rPr lang="en-US" smtClean="0">
                <a:solidFill>
                  <a:schemeClr val="tx2"/>
                </a:solidFill>
              </a:rPr>
              <a:t>LM3450/A</a:t>
            </a:r>
            <a:br>
              <a:rPr lang="en-US" smtClean="0">
                <a:solidFill>
                  <a:schemeClr val="tx2"/>
                </a:solidFill>
              </a:rPr>
            </a:br>
            <a:r>
              <a:rPr lang="en-US" sz="2400" smtClean="0">
                <a:solidFill>
                  <a:schemeClr val="tx2"/>
                </a:solidFill>
              </a:rPr>
              <a:t>LED Drivers with Active PFC and Phase Dim Decoder</a:t>
            </a:r>
            <a:endParaRPr lang="en-US" sz="1400" smtClean="0">
              <a:solidFill>
                <a:schemeClr val="tx2"/>
              </a:solidFill>
            </a:endParaRPr>
          </a:p>
        </p:txBody>
      </p:sp>
      <p:graphicFrame>
        <p:nvGraphicFramePr>
          <p:cNvPr id="4" name="Table 3"/>
          <p:cNvGraphicFramePr>
            <a:graphicFrameLocks noGrp="1"/>
          </p:cNvGraphicFramePr>
          <p:nvPr/>
        </p:nvGraphicFramePr>
        <p:xfrm>
          <a:off x="342900" y="1016000"/>
          <a:ext cx="8505825" cy="387096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Active Power Factor Correction</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Critical Conduction Mode with Zero Crossing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Achieves Industry Lighting PFC Requirements with Low EMI</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Decoded from Forward and Reverse Phase Dimmer to 70:1 ratio using 500Hz PWM</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Dimming Ratio for Lighting with No Visible LED Flicker</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Supports Multi-String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Open-Drain DIM Signal Can Be Used Across Isolation Boundary to Control Light Output Using Multiple LED Driver ICs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Dynamic Hold Circuitry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Ensures TRIAC remains in conduction for proper mapping of phase signal.  </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Dimmable Downlights, Troffers, and Low Bay LED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Large Form Factor Bulb / Luminaire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3518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135188" name="Group 19"/>
          <p:cNvGrpSpPr>
            <a:grpSpLocks/>
          </p:cNvGrpSpPr>
          <p:nvPr/>
        </p:nvGrpSpPr>
        <p:grpSpPr bwMode="auto">
          <a:xfrm>
            <a:off x="347663" y="5521325"/>
            <a:ext cx="1447800" cy="449263"/>
            <a:chOff x="288" y="3365"/>
            <a:chExt cx="912" cy="283"/>
          </a:xfrm>
        </p:grpSpPr>
        <p:pic>
          <p:nvPicPr>
            <p:cNvPr id="135192"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135193"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5194"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chemeClr val="bg1"/>
                  </a:solidFill>
                </a:rPr>
                <a:t>TOOLS</a:t>
              </a:r>
            </a:p>
          </p:txBody>
        </p:sp>
      </p:grpSp>
      <p:sp>
        <p:nvSpPr>
          <p:cNvPr id="16" name="TextBox 15"/>
          <p:cNvSpPr txBox="1"/>
          <p:nvPr/>
        </p:nvSpPr>
        <p:spPr>
          <a:xfrm>
            <a:off x="1765300" y="5448300"/>
            <a:ext cx="2384425" cy="738188"/>
          </a:xfrm>
          <a:prstGeom prst="rect">
            <a:avLst/>
          </a:prstGeom>
          <a:noFill/>
        </p:spPr>
        <p:txBody>
          <a:bodyPr wrap="none">
            <a:spAutoFit/>
          </a:bodyPr>
          <a:lstStyle/>
          <a:p>
            <a:pPr>
              <a:buFont typeface="Arial" pitchFamily="34" charset="0"/>
              <a:buChar char="•"/>
              <a:defRPr/>
            </a:pPr>
            <a:r>
              <a:rPr lang="en-US" sz="1050" dirty="0">
                <a:latin typeface="Arial" pitchFamily="34" charset="0"/>
              </a:rPr>
              <a:t>LM3450AEV-120V30/NOPB (120V)</a:t>
            </a:r>
          </a:p>
          <a:p>
            <a:pPr>
              <a:buFont typeface="Arial" pitchFamily="34" charset="0"/>
              <a:buChar char="•"/>
              <a:defRPr/>
            </a:pPr>
            <a:r>
              <a:rPr lang="en-US" sz="1050" dirty="0">
                <a:latin typeface="Arial" pitchFamily="34" charset="0"/>
              </a:rPr>
              <a:t>LM3450AEV-230V30/NOPB (230V)</a:t>
            </a:r>
          </a:p>
          <a:p>
            <a:pPr>
              <a:buFont typeface="Arial" pitchFamily="34" charset="0"/>
              <a:buChar char="•"/>
              <a:defRPr/>
            </a:pPr>
            <a:r>
              <a:rPr lang="en-US" sz="1050" dirty="0">
                <a:latin typeface="Arial" pitchFamily="34" charset="0"/>
              </a:rPr>
              <a:t>LM3450EV120V15W/NOPB (120V)</a:t>
            </a:r>
          </a:p>
          <a:p>
            <a:pPr>
              <a:buFont typeface="Arial" pitchFamily="34" charset="0"/>
              <a:buChar char="•"/>
              <a:defRPr/>
            </a:pPr>
            <a:r>
              <a:rPr lang="en-US" sz="1050" dirty="0">
                <a:latin typeface="Arial" pitchFamily="34" charset="0"/>
              </a:rPr>
              <a:t>LM3450EV230V15W/NOPB (230V)</a:t>
            </a:r>
          </a:p>
        </p:txBody>
      </p:sp>
      <p:pic>
        <p:nvPicPr>
          <p:cNvPr id="135190" name="Picture 2"/>
          <p:cNvPicPr>
            <a:picLocks noChangeAspect="1" noChangeArrowheads="1"/>
          </p:cNvPicPr>
          <p:nvPr/>
        </p:nvPicPr>
        <p:blipFill>
          <a:blip r:embed="rId5" cstate="email"/>
          <a:srcRect/>
          <a:stretch>
            <a:fillRect/>
          </a:stretch>
        </p:blipFill>
        <p:spPr bwMode="auto">
          <a:xfrm>
            <a:off x="4918075" y="3743325"/>
            <a:ext cx="3851275" cy="2316163"/>
          </a:xfrm>
          <a:prstGeom prst="rect">
            <a:avLst/>
          </a:prstGeom>
          <a:noFill/>
          <a:ln w="9525">
            <a:solidFill>
              <a:schemeClr val="tx1"/>
            </a:solidFill>
            <a:miter lim="800000"/>
            <a:headEnd/>
            <a:tailEnd/>
          </a:ln>
        </p:spPr>
      </p:pic>
      <p:pic>
        <p:nvPicPr>
          <p:cNvPr id="135191" name="Picture 10" descr="http://www.national.com/assets/en/other/PowerWise_banner.jpg"/>
          <p:cNvPicPr>
            <a:picLocks noChangeAspect="1" noChangeArrowheads="1"/>
          </p:cNvPicPr>
          <p:nvPr/>
        </p:nvPicPr>
        <p:blipFill>
          <a:blip r:embed="rId6" cstate="email"/>
          <a:srcRect/>
          <a:stretch>
            <a:fillRect/>
          </a:stretch>
        </p:blipFill>
        <p:spPr bwMode="auto">
          <a:xfrm>
            <a:off x="6369050" y="6116638"/>
            <a:ext cx="849313" cy="203200"/>
          </a:xfrm>
          <a:prstGeom prst="rect">
            <a:avLst/>
          </a:prstGeom>
          <a:noFill/>
          <a:ln w="9525">
            <a:noFill/>
            <a:miter lim="800000"/>
            <a:headEnd/>
            <a:tailEnd/>
          </a:ln>
        </p:spPr>
      </p:pic>
    </p:spTree>
    <p:extLst>
      <p:ext uri="{BB962C8B-B14F-4D97-AF65-F5344CB8AC3E}">
        <p14:creationId xmlns:p14="http://schemas.microsoft.com/office/powerpoint/2010/main" val="2369737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90"/>
          <p:cNvSpPr>
            <a:spLocks noGrp="1" noChangeArrowheads="1"/>
          </p:cNvSpPr>
          <p:nvPr>
            <p:ph type="title"/>
          </p:nvPr>
        </p:nvSpPr>
        <p:spPr/>
        <p:txBody>
          <a:bodyPr/>
          <a:lstStyle/>
          <a:p>
            <a:pPr eaLnBrk="1" hangingPunct="1"/>
            <a:r>
              <a:rPr lang="en-US" dirty="0" smtClean="0">
                <a:solidFill>
                  <a:schemeClr val="tx2"/>
                </a:solidFill>
              </a:rPr>
              <a:t>LM3450EVM Specifications</a:t>
            </a:r>
          </a:p>
        </p:txBody>
      </p:sp>
      <p:sp>
        <p:nvSpPr>
          <p:cNvPr id="136194" name="Slide Number Placeholder 6"/>
          <p:cNvSpPr>
            <a:spLocks noGrp="1"/>
          </p:cNvSpPr>
          <p:nvPr>
            <p:ph type="sldNum" sz="quarter" idx="10"/>
          </p:nvPr>
        </p:nvSpPr>
        <p:spPr>
          <a:noFill/>
          <a:ln algn="ctr"/>
        </p:spPr>
        <p:txBody>
          <a:bodyPr/>
          <a:lstStyle/>
          <a:p>
            <a:fld id="{8CCC5187-BBEC-4030-9EBB-68B4C6D05EF4}" type="slidenum">
              <a:rPr lang="en-US" b="0" smtClean="0"/>
              <a:pPr/>
              <a:t>33</a:t>
            </a:fld>
            <a:endParaRPr lang="en-US" b="0" smtClean="0"/>
          </a:p>
        </p:txBody>
      </p:sp>
      <p:pic>
        <p:nvPicPr>
          <p:cNvPr id="136195"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36196" name="Picture 2"/>
          <p:cNvPicPr>
            <a:picLocks noChangeAspect="1" noChangeArrowheads="1"/>
          </p:cNvPicPr>
          <p:nvPr/>
        </p:nvPicPr>
        <p:blipFill>
          <a:blip r:embed="rId5" cstate="email"/>
          <a:srcRect/>
          <a:stretch>
            <a:fillRect/>
          </a:stretch>
        </p:blipFill>
        <p:spPr bwMode="auto">
          <a:xfrm>
            <a:off x="347663" y="869950"/>
            <a:ext cx="8448675" cy="2058988"/>
          </a:xfrm>
          <a:prstGeom prst="rect">
            <a:avLst/>
          </a:prstGeom>
          <a:noFill/>
          <a:ln w="9525">
            <a:noFill/>
            <a:miter lim="800000"/>
            <a:headEnd/>
            <a:tailEnd/>
          </a:ln>
        </p:spPr>
      </p:pic>
      <p:pic>
        <p:nvPicPr>
          <p:cNvPr id="136197" name="Picture 4" descr="http://www.national.com/store-pics/boards/LM3450AEV120V30.jpg"/>
          <p:cNvPicPr>
            <a:picLocks noChangeAspect="1" noChangeArrowheads="1"/>
          </p:cNvPicPr>
          <p:nvPr/>
        </p:nvPicPr>
        <p:blipFill>
          <a:blip r:embed="rId6" cstate="email"/>
          <a:srcRect/>
          <a:stretch>
            <a:fillRect/>
          </a:stretch>
        </p:blipFill>
        <p:spPr bwMode="auto">
          <a:xfrm>
            <a:off x="1895475" y="3013075"/>
            <a:ext cx="1387475" cy="919163"/>
          </a:xfrm>
          <a:prstGeom prst="rect">
            <a:avLst/>
          </a:prstGeom>
          <a:noFill/>
          <a:ln w="9525">
            <a:noFill/>
            <a:miter lim="800000"/>
            <a:headEnd/>
            <a:tailEnd/>
          </a:ln>
        </p:spPr>
      </p:pic>
      <p:pic>
        <p:nvPicPr>
          <p:cNvPr id="136198" name="Picture 6" descr="http://www.national.com/store-pics/boards/LM3450AEV230V30.jpg"/>
          <p:cNvPicPr>
            <a:picLocks noChangeAspect="1" noChangeArrowheads="1"/>
          </p:cNvPicPr>
          <p:nvPr/>
        </p:nvPicPr>
        <p:blipFill>
          <a:blip r:embed="rId7" cstate="email"/>
          <a:srcRect/>
          <a:stretch>
            <a:fillRect/>
          </a:stretch>
        </p:blipFill>
        <p:spPr bwMode="auto">
          <a:xfrm>
            <a:off x="3448050" y="3014663"/>
            <a:ext cx="1398588" cy="908050"/>
          </a:xfrm>
          <a:prstGeom prst="rect">
            <a:avLst/>
          </a:prstGeom>
          <a:noFill/>
          <a:ln w="9525">
            <a:noFill/>
            <a:miter lim="800000"/>
            <a:headEnd/>
            <a:tailEnd/>
          </a:ln>
        </p:spPr>
      </p:pic>
      <p:pic>
        <p:nvPicPr>
          <p:cNvPr id="136199" name="Picture 8" descr="http://www.national.com/store-pics/boards/LM3450EV120V15W.jpg"/>
          <p:cNvPicPr>
            <a:picLocks noChangeAspect="1" noChangeArrowheads="1"/>
          </p:cNvPicPr>
          <p:nvPr/>
        </p:nvPicPr>
        <p:blipFill>
          <a:blip r:embed="rId8" cstate="email"/>
          <a:srcRect/>
          <a:stretch>
            <a:fillRect/>
          </a:stretch>
        </p:blipFill>
        <p:spPr bwMode="auto">
          <a:xfrm>
            <a:off x="4979988" y="2978150"/>
            <a:ext cx="1530350" cy="977900"/>
          </a:xfrm>
          <a:prstGeom prst="rect">
            <a:avLst/>
          </a:prstGeom>
          <a:noFill/>
          <a:ln w="9525">
            <a:noFill/>
            <a:miter lim="800000"/>
            <a:headEnd/>
            <a:tailEnd/>
          </a:ln>
        </p:spPr>
      </p:pic>
      <p:pic>
        <p:nvPicPr>
          <p:cNvPr id="136200" name="Picture 10" descr="http://www.national.com/store-pics/boards/LM3450EV230V15W.jpg"/>
          <p:cNvPicPr>
            <a:picLocks noChangeAspect="1" noChangeArrowheads="1"/>
          </p:cNvPicPr>
          <p:nvPr/>
        </p:nvPicPr>
        <p:blipFill>
          <a:blip r:embed="rId9" cstate="email"/>
          <a:srcRect/>
          <a:stretch>
            <a:fillRect/>
          </a:stretch>
        </p:blipFill>
        <p:spPr bwMode="auto">
          <a:xfrm>
            <a:off x="6665913" y="2967038"/>
            <a:ext cx="1519237" cy="985837"/>
          </a:xfrm>
          <a:prstGeom prst="rect">
            <a:avLst/>
          </a:prstGeom>
          <a:noFill/>
          <a:ln w="9525">
            <a:noFill/>
            <a:miter lim="800000"/>
            <a:headEnd/>
            <a:tailEnd/>
          </a:ln>
        </p:spPr>
      </p:pic>
    </p:spTree>
    <p:extLst>
      <p:ext uri="{BB962C8B-B14F-4D97-AF65-F5344CB8AC3E}">
        <p14:creationId xmlns:p14="http://schemas.microsoft.com/office/powerpoint/2010/main" val="4211691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Non-Dimmable Offline LED Drivers</a:t>
            </a:r>
            <a:endParaRPr lang="en-US" dirty="0"/>
          </a:p>
        </p:txBody>
      </p:sp>
      <p:sp>
        <p:nvSpPr>
          <p:cNvPr id="3" name="Subtitle 2"/>
          <p:cNvSpPr>
            <a:spLocks noGrp="1"/>
          </p:cNvSpPr>
          <p:nvPr>
            <p:ph type="subTitle" idx="1"/>
          </p:nvPr>
        </p:nvSpPr>
        <p:spPr/>
        <p:txBody>
          <a:bodyPr/>
          <a:lstStyle/>
          <a:p>
            <a:r>
              <a:rPr lang="en-US" dirty="0" smtClean="0"/>
              <a:t>Products </a:t>
            </a:r>
            <a:r>
              <a:rPr lang="en-US" i="1" u="sng" dirty="0" smtClean="0"/>
              <a:t>without</a:t>
            </a:r>
            <a:r>
              <a:rPr lang="en-US" dirty="0" smtClean="0"/>
              <a:t> integrated phase dimmer decoding</a:t>
            </a:r>
            <a:endParaRPr lang="en-US" dirty="0"/>
          </a:p>
        </p:txBody>
      </p:sp>
      <p:sp>
        <p:nvSpPr>
          <p:cNvPr id="4" name="Slide Number Placeholder 3"/>
          <p:cNvSpPr>
            <a:spLocks noGrp="1"/>
          </p:cNvSpPr>
          <p:nvPr>
            <p:ph type="sldNum" sz="quarter" idx="10"/>
          </p:nvPr>
        </p:nvSpPr>
        <p:spPr/>
        <p:txBody>
          <a:bodyPr/>
          <a:lstStyle/>
          <a:p>
            <a:pPr>
              <a:defRPr/>
            </a:pPr>
            <a:fld id="{DC06A06D-41A3-416D-93CD-DAF9A4BEC3E5}"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382598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276" y="3113634"/>
            <a:ext cx="5369724" cy="2071407"/>
          </a:xfrm>
          <a:prstGeom prst="rect">
            <a:avLst/>
          </a:prstGeom>
        </p:spPr>
      </p:pic>
      <p:sp>
        <p:nvSpPr>
          <p:cNvPr id="21506" name="Title 1"/>
          <p:cNvSpPr>
            <a:spLocks noGrp="1"/>
          </p:cNvSpPr>
          <p:nvPr>
            <p:ph type="title"/>
          </p:nvPr>
        </p:nvSpPr>
        <p:spPr/>
        <p:txBody>
          <a:bodyPr/>
          <a:lstStyle/>
          <a:p>
            <a:pPr eaLnBrk="1" hangingPunct="1"/>
            <a:r>
              <a:rPr lang="en-US" dirty="0" smtClean="0"/>
              <a:t>TPS92074</a:t>
            </a:r>
            <a:br>
              <a:rPr lang="en-US" dirty="0" smtClean="0"/>
            </a:br>
            <a:r>
              <a:rPr lang="en-US" sz="2400" dirty="0" smtClean="0"/>
              <a:t>Non-Isolated, Buck (or Buck-Boost) PFC LED Driver with </a:t>
            </a:r>
            <a:r>
              <a:rPr lang="en-US" sz="2400" dirty="0" smtClean="0">
                <a:solidFill>
                  <a:srgbClr val="DE0000"/>
                </a:solidFill>
              </a:rPr>
              <a:t>Digital</a:t>
            </a:r>
            <a:r>
              <a:rPr lang="en-US" sz="2400" dirty="0" smtClean="0"/>
              <a:t> Reference Control</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3363667428"/>
              </p:ext>
            </p:extLst>
          </p:nvPr>
        </p:nvGraphicFramePr>
        <p:xfrm>
          <a:off x="342898" y="1016000"/>
          <a:ext cx="8665634" cy="4010957"/>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200" dirty="0" smtClean="0"/>
                        <a:t>Application input</a:t>
                      </a:r>
                      <a:r>
                        <a:rPr lang="en-US" sz="1200" baseline="0" dirty="0" smtClean="0"/>
                        <a:t> voltage: 120VAC, 230VAC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Supports All Common</a:t>
                      </a:r>
                      <a:r>
                        <a:rPr lang="en-US" sz="1200" baseline="0" dirty="0" smtClean="0"/>
                        <a:t> Line Voltages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Controlled</a:t>
                      </a:r>
                      <a:r>
                        <a:rPr lang="en-US" sz="1200" baseline="0" dirty="0" smtClean="0"/>
                        <a:t> Reference Derived PFC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200" dirty="0" smtClean="0"/>
                        <a:t>Meets Regulatory PFC Requirements</a:t>
                      </a:r>
                      <a:r>
                        <a:rPr lang="en-US" sz="1200" baseline="0" dirty="0" smtClean="0"/>
                        <a:t> for LED Lighting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lvl="0" indent="-137160">
                        <a:buFont typeface="Arial" pitchFamily="34" charset="0"/>
                        <a:buChar char="•"/>
                      </a:pPr>
                      <a:r>
                        <a:rPr lang="en-US" sz="1200" dirty="0" smtClean="0"/>
                        <a:t>Topology:</a:t>
                      </a:r>
                      <a:r>
                        <a:rPr lang="en-US" sz="1200" baseline="0" dirty="0" smtClean="0"/>
                        <a:t> Non-Isolated Buck or Buck-Boost with PFC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Compact</a:t>
                      </a:r>
                      <a:r>
                        <a:rPr lang="en-US" sz="1200" baseline="0" dirty="0" smtClean="0"/>
                        <a:t> Design with Low Component Count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baseline="0" dirty="0" smtClean="0"/>
                        <a:t>Constant Current Operation Using Peak Current Mode Control</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Improved Line and Load Regulation</a:t>
                      </a:r>
                      <a:endParaRPr lang="en-US" sz="1200" baseline="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Protection Features: VCC Over-Voltage Protection,</a:t>
                      </a:r>
                      <a:r>
                        <a:rPr lang="en-US" sz="1200" baseline="0" dirty="0" smtClean="0"/>
                        <a:t> </a:t>
                      </a:r>
                      <a:r>
                        <a:rPr lang="en-US" sz="1200" b="0" i="0" u="none" dirty="0" smtClean="0"/>
                        <a:t>Cyc</a:t>
                      </a:r>
                      <a:r>
                        <a:rPr lang="en-US" sz="1200" dirty="0" smtClean="0"/>
                        <a:t>le-by-Cycle</a:t>
                      </a:r>
                      <a:r>
                        <a:rPr lang="en-US" sz="1200" baseline="0" dirty="0" smtClean="0"/>
                        <a:t> Over-Current Protection, UVLO, Thermal Shutdown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Protects Against</a:t>
                      </a:r>
                      <a:r>
                        <a:rPr lang="en-US" sz="1200" baseline="0" dirty="0" smtClean="0"/>
                        <a:t> Fault and Abnormal Operating Conditions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TSOT6</a:t>
                      </a:r>
                      <a:r>
                        <a:rPr lang="en-US" sz="1200" baseline="0" dirty="0" smtClean="0"/>
                        <a:t> &amp; SO8 </a:t>
                      </a:r>
                      <a:r>
                        <a:rPr lang="en-US" sz="1200" dirty="0" smtClean="0"/>
                        <a:t>Package Options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5-50W  LED Luminaires/lamps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baseline="0" dirty="0" smtClean="0"/>
                        <a:t>Non- D</a:t>
                      </a:r>
                      <a:r>
                        <a:rPr lang="en-US" sz="1200" dirty="0" smtClean="0"/>
                        <a:t>immable</a:t>
                      </a:r>
                      <a:r>
                        <a:rPr lang="en-US" sz="1200" baseline="0" dirty="0" smtClean="0"/>
                        <a:t> LED Light bulbs (GU10, A19, E26/27, E14), PAR30/38</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LED</a:t>
                      </a:r>
                      <a:r>
                        <a:rPr lang="en-US" sz="1200" baseline="0" dirty="0" smtClean="0"/>
                        <a:t> Ballasts / </a:t>
                      </a:r>
                      <a:r>
                        <a:rPr lang="en-US" sz="1200" baseline="0" dirty="0" err="1" smtClean="0"/>
                        <a:t>Troffers</a:t>
                      </a:r>
                      <a:r>
                        <a:rPr lang="en-US" sz="1200" baseline="0" dirty="0" smtClean="0"/>
                        <a:t> (T8/10 replacement)</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672313"/>
            <a:ext cx="1447800" cy="449263"/>
            <a:chOff x="288" y="3365"/>
            <a:chExt cx="912" cy="283"/>
          </a:xfrm>
        </p:grpSpPr>
        <p:pic>
          <p:nvPicPr>
            <p:cNvPr id="21539" name="Picture 20" descr="image001"/>
            <p:cNvPicPr>
              <a:picLocks noChangeAspect="1" noChangeArrowheads="1"/>
            </p:cNvPicPr>
            <p:nvPr/>
          </p:nvPicPr>
          <p:blipFill>
            <a:blip r:embed="rId3"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604051"/>
            <a:ext cx="3429144"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TPS92075EVM2 (120V) – refer to dimmable EVM</a:t>
            </a:r>
          </a:p>
        </p:txBody>
      </p:sp>
      <p:pic>
        <p:nvPicPr>
          <p:cNvPr id="3074" name="Picture 2" descr="http://hpa_packaging.itg.ti.com/Package_pictures/3D_Models/DBV/6-DBV_model.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81" y="3334984"/>
            <a:ext cx="161555" cy="152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hpa_packaging.itg.ti.com/Package_pictures/3D_Models/DGK/8-DGK_model.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3058" y="3334984"/>
            <a:ext cx="362809" cy="2436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5" descr="available_en">
            <a:hlinkClick r:id="rId6"/>
          </p:cNvPr>
          <p:cNvPicPr>
            <a:picLocks noChangeAspect="1" noChangeArrowheads="1"/>
          </p:cNvPicPr>
          <p:nvPr/>
        </p:nvPicPr>
        <p:blipFill>
          <a:blip r:embed="rId7"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791721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TPS92310</a:t>
            </a:r>
            <a:br>
              <a:rPr lang="en-US" dirty="0" smtClean="0"/>
            </a:br>
            <a:r>
              <a:rPr lang="en-US" sz="2400" dirty="0" smtClean="0"/>
              <a:t>Off-line Primary Side Sensing Controller with PFC</a:t>
            </a:r>
            <a:endParaRPr lang="en-US" sz="1400" dirty="0" smtClean="0"/>
          </a:p>
        </p:txBody>
      </p:sp>
      <p:graphicFrame>
        <p:nvGraphicFramePr>
          <p:cNvPr id="4" name="Table 3"/>
          <p:cNvGraphicFramePr>
            <a:graphicFrameLocks noGrp="1"/>
          </p:cNvGraphicFramePr>
          <p:nvPr/>
        </p:nvGraphicFramePr>
        <p:xfrm>
          <a:off x="342898" y="1016000"/>
          <a:ext cx="8665634" cy="4693920"/>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400" dirty="0" smtClean="0"/>
                        <a:t>Application input</a:t>
                      </a:r>
                      <a:r>
                        <a:rPr lang="en-US" sz="1400" baseline="0" dirty="0" smtClean="0"/>
                        <a:t> voltage: 120, 230, 85 -265, and 277 VAC</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Supports all common</a:t>
                      </a:r>
                      <a:r>
                        <a:rPr lang="en-US" sz="1400" baseline="0" dirty="0" smtClean="0"/>
                        <a:t> line voltages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indent="-137160">
                        <a:buFont typeface="Arial" pitchFamily="34" charset="0"/>
                        <a:buChar char="•"/>
                      </a:pPr>
                      <a:r>
                        <a:rPr lang="en-US" sz="1400" dirty="0" smtClean="0"/>
                        <a:t>Primary-Side</a:t>
                      </a:r>
                      <a:r>
                        <a:rPr lang="en-US" sz="1400" baseline="0" dirty="0" smtClean="0"/>
                        <a:t> Regulated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No </a:t>
                      </a:r>
                      <a:r>
                        <a:rPr lang="en-US" sz="1400" dirty="0" err="1" smtClean="0"/>
                        <a:t>optocoupler</a:t>
                      </a:r>
                      <a:r>
                        <a:rPr lang="en-US" sz="1400" dirty="0" smtClean="0"/>
                        <a:t> or secondary</a:t>
                      </a:r>
                      <a:r>
                        <a:rPr lang="en-US" sz="1400" baseline="0" dirty="0" smtClean="0"/>
                        <a:t> error amp required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400" dirty="0" smtClean="0"/>
                        <a:t>User Selectable Operating Modes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594360" lvl="1" indent="-137160">
                        <a:buFont typeface="Arial" pitchFamily="34" charset="0"/>
                        <a:buChar char="•"/>
                      </a:pPr>
                      <a:r>
                        <a:rPr lang="en-US" sz="1400" dirty="0" smtClean="0"/>
                        <a:t>Adaptive</a:t>
                      </a:r>
                      <a:r>
                        <a:rPr lang="en-US" sz="1400" baseline="0" dirty="0" smtClean="0"/>
                        <a:t> </a:t>
                      </a:r>
                      <a:r>
                        <a:rPr lang="en-US" sz="1400" dirty="0" smtClean="0"/>
                        <a:t>Constant ON-Time</a:t>
                      </a:r>
                      <a:r>
                        <a:rPr lang="en-US" sz="1400" baseline="0" dirty="0" smtClean="0"/>
                        <a:t> (COT)</a:t>
                      </a:r>
                    </a:p>
                    <a:p>
                      <a:pPr marL="594360" lvl="1" indent="-137160">
                        <a:buFont typeface="Arial" pitchFamily="34" charset="0"/>
                        <a:buChar char="•"/>
                      </a:pPr>
                      <a:r>
                        <a:rPr lang="en-US" sz="1400" baseline="0" dirty="0" smtClean="0"/>
                        <a:t>Peak Current Mode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Inherent Power</a:t>
                      </a:r>
                      <a:r>
                        <a:rPr lang="en-US" sz="1400" baseline="0" dirty="0" smtClean="0"/>
                        <a:t> Factor Correction (low </a:t>
                      </a:r>
                      <a:r>
                        <a:rPr lang="en-US" sz="1400" baseline="0" dirty="0" err="1" smtClean="0"/>
                        <a:t>BoM</a:t>
                      </a:r>
                      <a:r>
                        <a:rPr lang="en-US" sz="1400" baseline="0" dirty="0" smtClean="0"/>
                        <a:t> count)</a:t>
                      </a:r>
                    </a:p>
                    <a:p>
                      <a:pPr marL="137160" indent="-137160">
                        <a:buFont typeface="Arial" pitchFamily="34" charset="0"/>
                        <a:buChar char="•"/>
                      </a:pPr>
                      <a:r>
                        <a:rPr lang="en-US" sz="1400" dirty="0" smtClean="0"/>
                        <a:t>Low LED Current Ripple</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0245">
                <a:tc>
                  <a:txBody>
                    <a:bodyPr/>
                    <a:lstStyle/>
                    <a:p>
                      <a:pPr marL="137160" lvl="0" indent="-137160">
                        <a:buFont typeface="Arial" pitchFamily="34" charset="0"/>
                        <a:buChar char="•"/>
                      </a:pPr>
                      <a:r>
                        <a:rPr lang="en-US" sz="1400" dirty="0" smtClean="0"/>
                        <a:t>Critical-Conduction</a:t>
                      </a:r>
                      <a:r>
                        <a:rPr lang="en-US" sz="1400" baseline="0" dirty="0" smtClean="0"/>
                        <a:t> Mode with Zero-Current Detect (ZCD) </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Valley Switching Improves Efficiency While</a:t>
                      </a:r>
                      <a:r>
                        <a:rPr lang="en-US" sz="1400" baseline="0" dirty="0" smtClean="0"/>
                        <a:t> Minimizing EMI</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Protection Features: Cycle-by-Cycle</a:t>
                      </a:r>
                      <a:r>
                        <a:rPr lang="en-US" sz="1400" baseline="0" dirty="0" smtClean="0"/>
                        <a:t> Current Limit, Over/Under Voltage Protection, Thermal Shutdown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Against</a:t>
                      </a:r>
                      <a:r>
                        <a:rPr lang="en-US" sz="1400" baseline="0" dirty="0" smtClean="0"/>
                        <a:t> Fault and Abnormal Operating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Small MSOP10 Package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400" dirty="0" smtClean="0"/>
                        <a:t>Non-dimmable</a:t>
                      </a:r>
                      <a:r>
                        <a:rPr lang="en-US" sz="1400" baseline="0" dirty="0" smtClean="0"/>
                        <a:t> LED Light bulbs (GU10, A19, E26/27, E14), PAR30/38</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6677">
                <a:tc>
                  <a:txBody>
                    <a:bodyPr/>
                    <a:lstStyle/>
                    <a:p>
                      <a:pPr marL="137160" indent="-137160">
                        <a:buFont typeface="Arial" pitchFamily="34" charset="0"/>
                        <a:buChar char="•"/>
                      </a:pPr>
                      <a:r>
                        <a:rPr lang="en-US" sz="1400" dirty="0" smtClean="0"/>
                        <a:t>Non-dimmable</a:t>
                      </a:r>
                      <a:r>
                        <a:rPr lang="en-US" sz="1400" baseline="0" dirty="0" smtClean="0"/>
                        <a:t> LED Area Lighting (T8, T10 replacement)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453063"/>
            <a:ext cx="1795684" cy="430887"/>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TPS92310-23FB (230V)</a:t>
            </a:r>
          </a:p>
          <a:p>
            <a:pPr>
              <a:buFont typeface="Arial" charset="0"/>
              <a:buChar char="•"/>
            </a:pPr>
            <a:r>
              <a:rPr lang="en-US" sz="1100" b="1" dirty="0" smtClean="0">
                <a:solidFill>
                  <a:srgbClr val="000000"/>
                </a:solidFill>
              </a:rPr>
              <a:t>TPS92310-12FB (120V)</a:t>
            </a:r>
          </a:p>
        </p:txBody>
      </p:sp>
      <p:pic>
        <p:nvPicPr>
          <p:cNvPr id="1026" name="Picture 2"/>
          <p:cNvPicPr>
            <a:picLocks noChangeAspect="1" noChangeArrowheads="1"/>
          </p:cNvPicPr>
          <p:nvPr/>
        </p:nvPicPr>
        <p:blipFill>
          <a:blip r:embed="rId3" cstate="print"/>
          <a:srcRect/>
          <a:stretch>
            <a:fillRect/>
          </a:stretch>
        </p:blipFill>
        <p:spPr bwMode="auto">
          <a:xfrm>
            <a:off x="4833232" y="3799013"/>
            <a:ext cx="3791479" cy="2432806"/>
          </a:xfrm>
          <a:prstGeom prst="rect">
            <a:avLst/>
          </a:prstGeom>
          <a:noFill/>
          <a:ln w="38100">
            <a:solidFill>
              <a:schemeClr val="tx1"/>
            </a:solidFill>
            <a:miter lim="800000"/>
            <a:headEnd/>
            <a:tailEnd/>
          </a:ln>
        </p:spPr>
      </p:pic>
      <p:sp>
        <p:nvSpPr>
          <p:cNvPr id="12" name="TextBox 11"/>
          <p:cNvSpPr txBox="1"/>
          <p:nvPr/>
        </p:nvSpPr>
        <p:spPr>
          <a:xfrm>
            <a:off x="342900" y="6050845"/>
            <a:ext cx="4314001" cy="253916"/>
          </a:xfrm>
          <a:prstGeom prst="rect">
            <a:avLst/>
          </a:prstGeom>
          <a:noFill/>
        </p:spPr>
        <p:txBody>
          <a:bodyPr wrap="none" rtlCol="0">
            <a:spAutoFit/>
          </a:bodyPr>
          <a:lstStyle/>
          <a:p>
            <a:r>
              <a:rPr lang="en-US" sz="1050" b="1" i="1" dirty="0" smtClean="0">
                <a:solidFill>
                  <a:srgbClr val="FF0000"/>
                </a:solidFill>
              </a:rPr>
              <a:t>See also: TPS92311 w</a:t>
            </a:r>
            <a:r>
              <a:rPr lang="en-US" sz="1050" i="1" dirty="0" smtClean="0">
                <a:solidFill>
                  <a:srgbClr val="FF0000"/>
                </a:solidFill>
              </a:rPr>
              <a:t>/</a:t>
            </a:r>
            <a:r>
              <a:rPr lang="en-US" sz="1050" b="1" i="1" dirty="0" smtClean="0">
                <a:solidFill>
                  <a:srgbClr val="FF0000"/>
                </a:solidFill>
              </a:rPr>
              <a:t> Integrated 600V FET for &lt;8W applications</a:t>
            </a:r>
            <a:endParaRPr lang="en-US" sz="1050" b="1" i="1" dirty="0">
              <a:solidFill>
                <a:srgbClr val="FF0000"/>
              </a:solidFill>
            </a:endParaRPr>
          </a:p>
        </p:txBody>
      </p:sp>
      <p:pic>
        <p:nvPicPr>
          <p:cNvPr id="13" name="Picture 55" descr="available_en">
            <a:hlinkClick r:id="rId4"/>
          </p:cNvPr>
          <p:cNvPicPr>
            <a:picLocks noChangeAspect="1" noChangeArrowheads="1"/>
          </p:cNvPicPr>
          <p:nvPr/>
        </p:nvPicPr>
        <p:blipFill>
          <a:blip r:embed="rId5"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3917288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90"/>
          <p:cNvSpPr>
            <a:spLocks noGrp="1" noChangeArrowheads="1"/>
          </p:cNvSpPr>
          <p:nvPr>
            <p:ph type="title"/>
          </p:nvPr>
        </p:nvSpPr>
        <p:spPr/>
        <p:txBody>
          <a:bodyPr/>
          <a:lstStyle/>
          <a:p>
            <a:pPr eaLnBrk="1" hangingPunct="1"/>
            <a:r>
              <a:rPr lang="en-US" dirty="0" smtClean="0">
                <a:solidFill>
                  <a:schemeClr val="tx2"/>
                </a:solidFill>
              </a:rPr>
              <a:t>TPS92310EVM Specifications</a:t>
            </a:r>
          </a:p>
        </p:txBody>
      </p:sp>
      <p:pic>
        <p:nvPicPr>
          <p:cNvPr id="13312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071105" name="Picture 1"/>
          <p:cNvPicPr>
            <a:picLocks noChangeAspect="1" noChangeArrowheads="1"/>
          </p:cNvPicPr>
          <p:nvPr/>
        </p:nvPicPr>
        <p:blipFill>
          <a:blip r:embed="rId5" cstate="print"/>
          <a:srcRect/>
          <a:stretch>
            <a:fillRect/>
          </a:stretch>
        </p:blipFill>
        <p:spPr bwMode="auto">
          <a:xfrm>
            <a:off x="347663" y="894270"/>
            <a:ext cx="6235355" cy="2457920"/>
          </a:xfrm>
          <a:prstGeom prst="rect">
            <a:avLst/>
          </a:prstGeom>
          <a:noFill/>
          <a:ln w="9525">
            <a:noFill/>
            <a:miter lim="800000"/>
            <a:headEnd/>
            <a:tailEnd/>
          </a:ln>
        </p:spPr>
      </p:pic>
      <p:pic>
        <p:nvPicPr>
          <p:cNvPr id="1071107" name="Picture 3" descr="http://www.ti.com/diagrams/med_tps92310-23fb_tps92310-23fb.jpg"/>
          <p:cNvPicPr>
            <a:picLocks noChangeAspect="1" noChangeArrowheads="1"/>
          </p:cNvPicPr>
          <p:nvPr/>
        </p:nvPicPr>
        <p:blipFill>
          <a:blip r:embed="rId6" cstate="print"/>
          <a:srcRect l="4608" t="10752" r="4383" b="15776"/>
          <a:stretch>
            <a:fillRect/>
          </a:stretch>
        </p:blipFill>
        <p:spPr bwMode="auto">
          <a:xfrm>
            <a:off x="4034330" y="3429000"/>
            <a:ext cx="3033995" cy="1574605"/>
          </a:xfrm>
          <a:prstGeom prst="rect">
            <a:avLst/>
          </a:prstGeom>
          <a:noFill/>
        </p:spPr>
      </p:pic>
      <p:pic>
        <p:nvPicPr>
          <p:cNvPr id="1071109" name="Picture 5" descr="http://www.ti.com/diagrams/med_tps92310-12fb_tps92310-12fb.jpg"/>
          <p:cNvPicPr>
            <a:picLocks noChangeAspect="1" noChangeArrowheads="1"/>
          </p:cNvPicPr>
          <p:nvPr/>
        </p:nvPicPr>
        <p:blipFill>
          <a:blip r:embed="rId7" cstate="print"/>
          <a:srcRect l="2304" t="10752" r="3231" b="12192"/>
          <a:stretch>
            <a:fillRect/>
          </a:stretch>
        </p:blipFill>
        <p:spPr bwMode="auto">
          <a:xfrm>
            <a:off x="616285" y="3467405"/>
            <a:ext cx="2957185" cy="1550719"/>
          </a:xfrm>
          <a:prstGeom prst="rect">
            <a:avLst/>
          </a:prstGeom>
          <a:noFill/>
        </p:spPr>
      </p:pic>
    </p:spTree>
    <p:extLst>
      <p:ext uri="{BB962C8B-B14F-4D97-AF65-F5344CB8AC3E}">
        <p14:creationId xmlns:p14="http://schemas.microsoft.com/office/powerpoint/2010/main" val="296579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TPS92311</a:t>
            </a:r>
            <a:br>
              <a:rPr lang="en-US" dirty="0" smtClean="0"/>
            </a:br>
            <a:r>
              <a:rPr lang="en-US" sz="2400" dirty="0" smtClean="0"/>
              <a:t>Off-line Primary Side Sensing Converter with PFC</a:t>
            </a:r>
            <a:endParaRPr lang="en-US" sz="1400" dirty="0" smtClean="0"/>
          </a:p>
        </p:txBody>
      </p:sp>
      <p:graphicFrame>
        <p:nvGraphicFramePr>
          <p:cNvPr id="4" name="Table 3"/>
          <p:cNvGraphicFramePr>
            <a:graphicFrameLocks noGrp="1"/>
          </p:cNvGraphicFramePr>
          <p:nvPr/>
        </p:nvGraphicFramePr>
        <p:xfrm>
          <a:off x="342898" y="1016000"/>
          <a:ext cx="8665634" cy="4511040"/>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400" dirty="0" smtClean="0"/>
                        <a:t>Application input</a:t>
                      </a:r>
                      <a:r>
                        <a:rPr lang="en-US" sz="1400" baseline="0" dirty="0" smtClean="0"/>
                        <a:t> voltage: 120 or 230 VAC</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Supports all common</a:t>
                      </a:r>
                      <a:r>
                        <a:rPr lang="en-US" sz="1400" baseline="0" dirty="0" smtClean="0"/>
                        <a:t> line voltages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indent="-137160">
                        <a:buFont typeface="Arial" pitchFamily="34" charset="0"/>
                        <a:buChar char="•"/>
                      </a:pPr>
                      <a:r>
                        <a:rPr lang="en-US" sz="1400" dirty="0" smtClean="0"/>
                        <a:t>Integrated 600V MOSFET,</a:t>
                      </a:r>
                      <a:r>
                        <a:rPr lang="en-US" sz="1400" baseline="0" dirty="0" smtClean="0"/>
                        <a:t> Suitable for  </a:t>
                      </a:r>
                      <a:r>
                        <a:rPr lang="en-US" sz="1400" u="sng" baseline="0" dirty="0" smtClean="0"/>
                        <a:t>&lt;</a:t>
                      </a:r>
                      <a:r>
                        <a:rPr lang="en-US" sz="1400" u="none" baseline="0" dirty="0" smtClean="0"/>
                        <a:t> </a:t>
                      </a:r>
                      <a:r>
                        <a:rPr lang="en-US" sz="1400" baseline="0" dirty="0" smtClean="0"/>
                        <a:t>8W LED Load Power</a:t>
                      </a: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Reduces</a:t>
                      </a:r>
                      <a:r>
                        <a:rPr lang="en-US" sz="1400" baseline="0" dirty="0" smtClean="0"/>
                        <a:t> External Component Count / Size is Space Constrained LED Lighting Applications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indent="-137160">
                        <a:buFont typeface="Arial" pitchFamily="34" charset="0"/>
                        <a:buChar char="•"/>
                      </a:pPr>
                      <a:r>
                        <a:rPr lang="en-US" sz="1400" dirty="0" smtClean="0"/>
                        <a:t>Primary-Side</a:t>
                      </a:r>
                      <a:r>
                        <a:rPr lang="en-US" sz="1400" baseline="0" dirty="0" smtClean="0"/>
                        <a:t> Regulated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No </a:t>
                      </a:r>
                      <a:r>
                        <a:rPr lang="en-US" sz="1400" dirty="0" err="1" smtClean="0"/>
                        <a:t>optocoupler</a:t>
                      </a:r>
                      <a:r>
                        <a:rPr lang="en-US" sz="1400" dirty="0" smtClean="0"/>
                        <a:t> or secondary</a:t>
                      </a:r>
                      <a:r>
                        <a:rPr lang="en-US" sz="1400" baseline="0" dirty="0" smtClean="0"/>
                        <a:t> error amp required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9610">
                <a:tc>
                  <a:txBody>
                    <a:bodyPr/>
                    <a:lstStyle/>
                    <a:p>
                      <a:pPr marL="137160" indent="-137160">
                        <a:buFont typeface="Arial" pitchFamily="34" charset="0"/>
                        <a:buChar char="•"/>
                      </a:pPr>
                      <a:r>
                        <a:rPr lang="en-US" sz="1400" dirty="0" smtClean="0"/>
                        <a:t>User Selectable Operating Modes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594360" lvl="1" indent="-137160">
                        <a:buFont typeface="Arial" pitchFamily="34" charset="0"/>
                        <a:buChar char="•"/>
                      </a:pPr>
                      <a:r>
                        <a:rPr lang="en-US" sz="1400" dirty="0" smtClean="0"/>
                        <a:t>Adaptive</a:t>
                      </a:r>
                      <a:r>
                        <a:rPr lang="en-US" sz="1400" baseline="0" dirty="0" smtClean="0"/>
                        <a:t> </a:t>
                      </a:r>
                      <a:r>
                        <a:rPr lang="en-US" sz="1400" dirty="0" smtClean="0"/>
                        <a:t>Constant ON-Time</a:t>
                      </a:r>
                      <a:r>
                        <a:rPr lang="en-US" sz="1400" baseline="0" dirty="0" smtClean="0"/>
                        <a:t> (COT)</a:t>
                      </a:r>
                    </a:p>
                    <a:p>
                      <a:pPr marL="594360" lvl="1" indent="-137160">
                        <a:buFont typeface="Arial" pitchFamily="34" charset="0"/>
                        <a:buChar char="•"/>
                      </a:pPr>
                      <a:r>
                        <a:rPr lang="en-US" sz="1400" baseline="0" dirty="0" smtClean="0"/>
                        <a:t>Peak Current Mode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Inherent Power</a:t>
                      </a:r>
                      <a:r>
                        <a:rPr lang="en-US" sz="1400" baseline="0" dirty="0" smtClean="0"/>
                        <a:t> Factor Correction (low </a:t>
                      </a:r>
                      <a:r>
                        <a:rPr lang="en-US" sz="1400" baseline="0" dirty="0" err="1" smtClean="0"/>
                        <a:t>BoM</a:t>
                      </a:r>
                      <a:r>
                        <a:rPr lang="en-US" sz="1400" baseline="0" dirty="0" smtClean="0"/>
                        <a:t> count)</a:t>
                      </a:r>
                    </a:p>
                    <a:p>
                      <a:pPr marL="137160" indent="-137160">
                        <a:buFont typeface="Arial" pitchFamily="34" charset="0"/>
                        <a:buChar char="•"/>
                      </a:pPr>
                      <a:r>
                        <a:rPr lang="en-US" sz="1400" dirty="0" smtClean="0"/>
                        <a:t>Low LED Current Ripple</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0245">
                <a:tc>
                  <a:txBody>
                    <a:bodyPr/>
                    <a:lstStyle/>
                    <a:p>
                      <a:pPr marL="137160" lvl="0" indent="-137160">
                        <a:buFont typeface="Arial" pitchFamily="34" charset="0"/>
                        <a:buChar char="•"/>
                      </a:pPr>
                      <a:r>
                        <a:rPr lang="en-US" sz="1400" dirty="0" smtClean="0"/>
                        <a:t>Critical-Conduction</a:t>
                      </a:r>
                      <a:r>
                        <a:rPr lang="en-US" sz="1400" baseline="0" dirty="0" smtClean="0"/>
                        <a:t> Mode with Zero-Current Detect (ZCD) </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Valley Switching Improves Efficiency While</a:t>
                      </a:r>
                      <a:r>
                        <a:rPr lang="en-US" sz="1400" baseline="0" dirty="0" smtClean="0"/>
                        <a:t> Minimizing EMI</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Protection Features: Cycle-by-Cycle</a:t>
                      </a:r>
                      <a:r>
                        <a:rPr lang="en-US" sz="1400" baseline="0" dirty="0" smtClean="0"/>
                        <a:t> Current Limit, Over/Under Voltage Protection, Thermal Shutdown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Against</a:t>
                      </a:r>
                      <a:r>
                        <a:rPr lang="en-US" sz="1400" baseline="0" dirty="0" smtClean="0"/>
                        <a:t> Fault and Abnormal Operating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SOIC16 Package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400" dirty="0" smtClean="0"/>
                        <a:t>Non-dimmable</a:t>
                      </a:r>
                      <a:r>
                        <a:rPr lang="en-US" sz="1400" baseline="0" dirty="0" smtClean="0"/>
                        <a:t> LED Light bulbs (GU10, A19, E26/27, E14), PAR30</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453063"/>
            <a:ext cx="1952625" cy="430212"/>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TPS92311EVM-xxx (230V)</a:t>
            </a:r>
          </a:p>
          <a:p>
            <a:pPr>
              <a:buFont typeface="Arial" charset="0"/>
              <a:buChar char="•"/>
            </a:pPr>
            <a:r>
              <a:rPr lang="en-US" sz="1100" b="1" dirty="0" smtClean="0">
                <a:solidFill>
                  <a:srgbClr val="000000"/>
                </a:solidFill>
              </a:rPr>
              <a:t>TPS92311EVM-xxx (120V)</a:t>
            </a:r>
          </a:p>
        </p:txBody>
      </p:sp>
      <p:pic>
        <p:nvPicPr>
          <p:cNvPr id="1026" name="Picture 2"/>
          <p:cNvPicPr>
            <a:picLocks noChangeAspect="1" noChangeArrowheads="1"/>
          </p:cNvPicPr>
          <p:nvPr/>
        </p:nvPicPr>
        <p:blipFill>
          <a:blip r:embed="rId3" cstate="print"/>
          <a:srcRect/>
          <a:stretch>
            <a:fillRect/>
          </a:stretch>
        </p:blipFill>
        <p:spPr bwMode="auto">
          <a:xfrm>
            <a:off x="4798667" y="4109156"/>
            <a:ext cx="4002283" cy="2178758"/>
          </a:xfrm>
          <a:prstGeom prst="rect">
            <a:avLst/>
          </a:prstGeom>
          <a:noFill/>
          <a:ln w="38100">
            <a:solidFill>
              <a:schemeClr val="tx1"/>
            </a:solidFill>
            <a:miter lim="800000"/>
            <a:headEnd/>
            <a:tailEnd/>
          </a:ln>
        </p:spPr>
      </p:pic>
      <p:sp>
        <p:nvSpPr>
          <p:cNvPr id="10" name="TextBox 9"/>
          <p:cNvSpPr txBox="1"/>
          <p:nvPr/>
        </p:nvSpPr>
        <p:spPr>
          <a:xfrm>
            <a:off x="342900" y="6050845"/>
            <a:ext cx="4043094" cy="253916"/>
          </a:xfrm>
          <a:prstGeom prst="rect">
            <a:avLst/>
          </a:prstGeom>
          <a:noFill/>
        </p:spPr>
        <p:txBody>
          <a:bodyPr wrap="none" rtlCol="0">
            <a:spAutoFit/>
          </a:bodyPr>
          <a:lstStyle/>
          <a:p>
            <a:r>
              <a:rPr lang="en-US" sz="1050" b="1" i="1" dirty="0" smtClean="0">
                <a:solidFill>
                  <a:srgbClr val="FF0000"/>
                </a:solidFill>
              </a:rPr>
              <a:t>See also: TPS92310 w/o Integrated FET for &gt;8W applications</a:t>
            </a:r>
            <a:endParaRPr lang="en-US" sz="1050" b="1" i="1" dirty="0">
              <a:solidFill>
                <a:srgbClr val="FF0000"/>
              </a:solidFill>
            </a:endParaRPr>
          </a:p>
        </p:txBody>
      </p:sp>
      <p:pic>
        <p:nvPicPr>
          <p:cNvPr id="13" name="Picture 55" descr="available_en">
            <a:hlinkClick r:id="rId4"/>
          </p:cNvPr>
          <p:cNvPicPr>
            <a:picLocks noChangeAspect="1" noChangeArrowheads="1"/>
          </p:cNvPicPr>
          <p:nvPr/>
        </p:nvPicPr>
        <p:blipFill>
          <a:blip r:embed="rId5"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4175286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90"/>
          <p:cNvSpPr>
            <a:spLocks noGrp="1" noChangeArrowheads="1"/>
          </p:cNvSpPr>
          <p:nvPr>
            <p:ph type="title"/>
          </p:nvPr>
        </p:nvSpPr>
        <p:spPr/>
        <p:txBody>
          <a:bodyPr/>
          <a:lstStyle/>
          <a:p>
            <a:pPr eaLnBrk="1" hangingPunct="1"/>
            <a:r>
              <a:rPr lang="en-US" dirty="0" smtClean="0">
                <a:solidFill>
                  <a:schemeClr val="tx2"/>
                </a:solidFill>
              </a:rPr>
              <a:t>TPS92311EVM Specifications</a:t>
            </a:r>
          </a:p>
        </p:txBody>
      </p:sp>
      <p:pic>
        <p:nvPicPr>
          <p:cNvPr id="1076225" name="Picture 1"/>
          <p:cNvPicPr>
            <a:picLocks noChangeAspect="1" noChangeArrowheads="1"/>
          </p:cNvPicPr>
          <p:nvPr/>
        </p:nvPicPr>
        <p:blipFill>
          <a:blip r:embed="rId3" cstate="print"/>
          <a:srcRect/>
          <a:stretch>
            <a:fillRect/>
          </a:stretch>
        </p:blipFill>
        <p:spPr bwMode="auto">
          <a:xfrm>
            <a:off x="1192360" y="4158695"/>
            <a:ext cx="3419850" cy="1756235"/>
          </a:xfrm>
          <a:prstGeom prst="rect">
            <a:avLst/>
          </a:prstGeom>
          <a:noFill/>
          <a:ln w="9525">
            <a:noFill/>
            <a:miter lim="800000"/>
            <a:headEnd/>
            <a:tailEnd/>
          </a:ln>
        </p:spPr>
      </p:pic>
      <p:graphicFrame>
        <p:nvGraphicFramePr>
          <p:cNvPr id="10" name="Table 9"/>
          <p:cNvGraphicFramePr>
            <a:graphicFrameLocks noGrp="1"/>
          </p:cNvGraphicFramePr>
          <p:nvPr/>
        </p:nvGraphicFramePr>
        <p:xfrm>
          <a:off x="347663" y="837147"/>
          <a:ext cx="6797472" cy="2745474"/>
        </p:xfrm>
        <a:graphic>
          <a:graphicData uri="http://schemas.openxmlformats.org/drawingml/2006/table">
            <a:tbl>
              <a:tblPr/>
              <a:tblGrid>
                <a:gridCol w="1812034"/>
                <a:gridCol w="2103085"/>
                <a:gridCol w="2103085"/>
                <a:gridCol w="779268"/>
              </a:tblGrid>
              <a:tr h="195875">
                <a:tc>
                  <a:txBody>
                    <a:bodyPr/>
                    <a:lstStyle/>
                    <a:p>
                      <a:pPr algn="l" fontAlgn="b"/>
                      <a:r>
                        <a:rPr lang="en-US" sz="1100" b="1" i="0" u="none" strike="noStrike">
                          <a:solidFill>
                            <a:srgbClr val="FFFFFF"/>
                          </a:solidFill>
                          <a:latin typeface="Arial"/>
                        </a:rPr>
                        <a:t>TPS92311</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rgbClr val="FFFFFF"/>
                          </a:solidFill>
                          <a:latin typeface="Arial"/>
                        </a:rPr>
                        <a:t>TPS92311A19120V EVM</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rgbClr val="FFFFFF"/>
                          </a:solidFill>
                          <a:latin typeface="Arial"/>
                        </a:rPr>
                        <a:t>TPS92311A19230V EVM</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rgbClr val="FFFFFF"/>
                          </a:solidFill>
                          <a:latin typeface="Arial"/>
                        </a:rPr>
                        <a:t> </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5875">
                <a:tc>
                  <a:txBody>
                    <a:bodyPr/>
                    <a:lstStyle/>
                    <a:p>
                      <a:pPr algn="l" fontAlgn="b"/>
                      <a:r>
                        <a:rPr lang="en-US" sz="1100" b="1" i="0" u="none" strike="noStrike">
                          <a:solidFill>
                            <a:srgbClr val="FFFFFF"/>
                          </a:solidFill>
                          <a:latin typeface="Arial"/>
                        </a:rPr>
                        <a:t>Specification</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100" b="1" i="0" u="none" strike="noStrike">
                          <a:solidFill>
                            <a:srgbClr val="FFFFFF"/>
                          </a:solidFill>
                          <a:latin typeface="Arial"/>
                        </a:rPr>
                        <a:t>Value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100" b="1" i="0" u="none" strike="noStrike">
                          <a:solidFill>
                            <a:srgbClr val="FFFFFF"/>
                          </a:solidFill>
                          <a:latin typeface="Arial"/>
                        </a:rPr>
                        <a:t>Value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1100" b="1" i="0" u="none" strike="noStrike">
                          <a:solidFill>
                            <a:srgbClr val="FFFFFF"/>
                          </a:solidFill>
                          <a:latin typeface="Arial"/>
                        </a:rPr>
                        <a:t>Unit</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5875">
                <a:tc>
                  <a:txBody>
                    <a:bodyPr/>
                    <a:lstStyle/>
                    <a:p>
                      <a:pPr algn="l" fontAlgn="b"/>
                      <a:r>
                        <a:rPr lang="en-US" sz="1100" b="0" i="0" u="none" strike="noStrike">
                          <a:solidFill>
                            <a:srgbClr val="000000"/>
                          </a:solidFill>
                          <a:latin typeface="Arial"/>
                        </a:rPr>
                        <a:t>Input Voltage</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90-132</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180-264</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VDC</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LED Configuration</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7</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7</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Series</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Output Current</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350</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350</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mA</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Output Voltage</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21</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21</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VDC</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Output Power</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7.4</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7.4</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W</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Topology</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PSR Flyback</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PSR Flyback</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 </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Efficiency</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85</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85</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Power Factor</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&gt;0.9</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&gt;0.9</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 </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Dimming Input</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None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None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 </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Dimming Level</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n/a</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n/a</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875">
                <a:tc>
                  <a:txBody>
                    <a:bodyPr/>
                    <a:lstStyle/>
                    <a:p>
                      <a:pPr algn="l" fontAlgn="b"/>
                      <a:r>
                        <a:rPr lang="en-US" sz="1100" b="0" i="0" u="none" strike="noStrike">
                          <a:solidFill>
                            <a:srgbClr val="000000"/>
                          </a:solidFill>
                          <a:latin typeface="Arial"/>
                        </a:rPr>
                        <a:t>Current Sensing</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Primary Side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Primary Side</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Arial"/>
                        </a:rPr>
                        <a:t> </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99">
                <a:tc>
                  <a:txBody>
                    <a:bodyPr/>
                    <a:lstStyle/>
                    <a:p>
                      <a:pPr algn="l" fontAlgn="b"/>
                      <a:r>
                        <a:rPr lang="en-US" sz="1100" b="0" i="0" u="none" strike="noStrike">
                          <a:solidFill>
                            <a:srgbClr val="000000"/>
                          </a:solidFill>
                          <a:latin typeface="Arial"/>
                        </a:rPr>
                        <a:t>Driver Dimensions</a:t>
                      </a:r>
                    </a:p>
                  </a:txBody>
                  <a:tcPr marL="6315" marR="6315" marT="63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tbd</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1" u="none" strike="noStrike">
                          <a:solidFill>
                            <a:srgbClr val="000000"/>
                          </a:solidFill>
                          <a:latin typeface="Arial"/>
                        </a:rPr>
                        <a:t>tbd</a:t>
                      </a:r>
                    </a:p>
                  </a:txBody>
                  <a:tcPr marL="6315" marR="6315" marT="6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Arial"/>
                        </a:rPr>
                        <a:t>mm</a:t>
                      </a:r>
                    </a:p>
                  </a:txBody>
                  <a:tcPr marL="6315" marR="6315" marT="63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55" descr="available_en">
            <a:hlinkClick r:id="rId4"/>
          </p:cNvPr>
          <p:cNvPicPr>
            <a:picLocks noChangeAspect="1" noChangeArrowheads="1"/>
          </p:cNvPicPr>
          <p:nvPr/>
        </p:nvPicPr>
        <p:blipFill>
          <a:blip r:embed="rId5"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45818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51217"/>
            <a:ext cx="9000435" cy="7067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0484" y="0"/>
            <a:ext cx="8458200" cy="651565"/>
          </a:xfrm>
        </p:spPr>
        <p:txBody>
          <a:bodyPr/>
          <a:lstStyle/>
          <a:p>
            <a:r>
              <a:rPr lang="en-US" sz="3200" dirty="0" smtClean="0"/>
              <a:t>TI Lighting Power Products at a Glance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393554821"/>
              </p:ext>
            </p:extLst>
          </p:nvPr>
        </p:nvGraphicFramePr>
        <p:xfrm>
          <a:off x="365163" y="1243169"/>
          <a:ext cx="2239766" cy="260604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B10, GU10,</a:t>
                      </a:r>
                      <a:r>
                        <a:rPr lang="en-US" sz="1200" b="1" baseline="0" dirty="0" smtClean="0"/>
                        <a:t> A19, PAR20-38</a:t>
                      </a:r>
                      <a:endParaRPr lang="en-US" sz="1200" b="1" dirty="0" smtClean="0"/>
                    </a:p>
                  </a:txBody>
                  <a:tcPr anchor="ctr">
                    <a:solidFill>
                      <a:schemeClr val="bg2"/>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LM3447</a:t>
                      </a:r>
                      <a:endParaRPr lang="en-US" sz="1100" b="1" dirty="0">
                        <a:solidFill>
                          <a:schemeClr val="bg1"/>
                        </a:solidFill>
                      </a:endParaRPr>
                    </a:p>
                  </a:txBody>
                  <a:tcPr>
                    <a:solidFill>
                      <a:schemeClr val="tx2"/>
                    </a:solidFill>
                  </a:tcPr>
                </a:tc>
                <a:tc>
                  <a:txBody>
                    <a:bodyPr/>
                    <a:lstStyle/>
                    <a:p>
                      <a:pPr algn="l"/>
                      <a:endParaRPr lang="en-US" sz="1100" b="1" dirty="0">
                        <a:solidFill>
                          <a:schemeClr val="tx1"/>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LM3445</a:t>
                      </a:r>
                      <a:endParaRPr lang="en-US" sz="1100" b="1" dirty="0">
                        <a:solidFill>
                          <a:schemeClr val="bg1"/>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TPS92411</a:t>
                      </a:r>
                      <a:endParaRPr lang="en-US" sz="1100" b="1" dirty="0">
                        <a:solidFill>
                          <a:schemeClr val="bg1"/>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TPS92075</a:t>
                      </a:r>
                      <a:endParaRPr lang="en-US" sz="1100" b="1" dirty="0">
                        <a:solidFill>
                          <a:schemeClr val="bg1"/>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TPS92310/1/4</a:t>
                      </a:r>
                      <a:endParaRPr lang="en-US" sz="1100" b="1" dirty="0">
                        <a:solidFill>
                          <a:schemeClr val="bg1"/>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bg1"/>
                          </a:solidFill>
                        </a:rPr>
                        <a:t>LM3444/TPS92074</a:t>
                      </a:r>
                      <a:endParaRPr lang="en-US" sz="1100" b="1" dirty="0">
                        <a:solidFill>
                          <a:schemeClr val="bg1"/>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algn="l"/>
                      <a:r>
                        <a:rPr lang="en-US" sz="1100" b="1" dirty="0" smtClean="0">
                          <a:solidFill>
                            <a:schemeClr val="bg1"/>
                          </a:solidFill>
                        </a:rPr>
                        <a:t>TPS92561</a:t>
                      </a:r>
                      <a:endParaRPr lang="en-US" sz="1100" b="1" dirty="0">
                        <a:solidFill>
                          <a:schemeClr val="bg1"/>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TPS92210</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 </a:t>
                      </a:r>
                    </a:p>
                  </a:txBody>
                  <a:tcPr>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TPS92075</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r>
            </a:tbl>
          </a:graphicData>
        </a:graphic>
      </p:graphicFrame>
      <p:pic>
        <p:nvPicPr>
          <p:cNvPr id="8" name="Picture 25" descr="led-kerze-e14-warmweiss-200-lumen-120_0"/>
          <p:cNvPicPr preferRelativeResize="0">
            <a:picLocks noChangeAspect="1" noChangeArrowheads="1"/>
          </p:cNvPicPr>
          <p:nvPr/>
        </p:nvPicPr>
        <p:blipFill>
          <a:blip r:embed="rId3" cstate="email"/>
          <a:srcRect/>
          <a:stretch>
            <a:fillRect/>
          </a:stretch>
        </p:blipFill>
        <p:spPr bwMode="auto">
          <a:xfrm rot="5400000">
            <a:off x="2268051" y="2990204"/>
            <a:ext cx="520991" cy="379776"/>
          </a:xfrm>
          <a:prstGeom prst="rect">
            <a:avLst/>
          </a:prstGeom>
          <a:noFill/>
          <a:ln w="9525">
            <a:noFill/>
            <a:miter lim="800000"/>
            <a:headEnd/>
            <a:tailEnd/>
          </a:ln>
        </p:spPr>
      </p:pic>
      <p:sp>
        <p:nvSpPr>
          <p:cNvPr id="9" name="Text Placeholder 7"/>
          <p:cNvSpPr txBox="1">
            <a:spLocks/>
          </p:cNvSpPr>
          <p:nvPr/>
        </p:nvSpPr>
        <p:spPr bwMode="auto">
          <a:xfrm>
            <a:off x="6404873" y="569729"/>
            <a:ext cx="2304415" cy="639762"/>
          </a:xfrm>
          <a:prstGeom prst="rect">
            <a:avLst/>
          </a:prstGeom>
          <a:solidFill>
            <a:schemeClr val="bg2"/>
          </a:solidFill>
          <a:ln w="9525" algn="ctr">
            <a:noFill/>
            <a:miter lim="800000"/>
            <a:headEnd/>
            <a:tailEnd/>
          </a:ln>
        </p:spPr>
        <p:txBody>
          <a:bodyPr vert="horz" wrap="square" lIns="91440" tIns="45720" rIns="91440" bIns="45720" numCol="1" anchor="ctr" anchorCtr="1" compatLnSpc="1">
            <a:prstTxWarp prst="textNoShape">
              <a:avLst/>
            </a:prstTxWarp>
          </a:bodyPr>
          <a:lstStyle/>
          <a:p>
            <a:pPr marL="0" marR="0" lvl="0" indent="0" algn="l" defTabSz="914400" rtl="0" eaLnBrk="1" fontAlgn="base" latinLnBrk="0" hangingPunct="1">
              <a:lnSpc>
                <a:spcPct val="100000"/>
              </a:lnSpc>
              <a:spcBef>
                <a:spcPct val="6500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n-lt"/>
                <a:ea typeface="+mn-ea"/>
                <a:cs typeface="+mn-cs"/>
              </a:rPr>
              <a:t>Automotive</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894578573"/>
              </p:ext>
            </p:extLst>
          </p:nvPr>
        </p:nvGraphicFramePr>
        <p:xfrm>
          <a:off x="367437" y="3903686"/>
          <a:ext cx="2239766" cy="156972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solidFill>
                            <a:schemeClr val="bg1"/>
                          </a:solidFill>
                        </a:rPr>
                        <a:t>MR16,  AR111</a:t>
                      </a:r>
                    </a:p>
                  </a:txBody>
                  <a:tcPr anchor="ctr">
                    <a:solidFill>
                      <a:schemeClr val="bg2"/>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ctr"/>
                      <a:endParaRPr lang="en-US" sz="1100" b="1" dirty="0">
                        <a:solidFill>
                          <a:schemeClr val="bg1"/>
                        </a:solidFill>
                      </a:endParaRPr>
                    </a:p>
                  </a:txBody>
                  <a:tcPr anchor="ctr">
                    <a:solidFill>
                      <a:schemeClr val="bg1"/>
                    </a:solidFill>
                  </a:tcPr>
                </a:tc>
                <a:tc>
                  <a:txBody>
                    <a:bodyPr/>
                    <a:lstStyle/>
                    <a:p>
                      <a:pPr algn="l"/>
                      <a:r>
                        <a:rPr lang="en-US" sz="1100" b="1" dirty="0" smtClean="0">
                          <a:solidFill>
                            <a:schemeClr val="bg1"/>
                          </a:solidFill>
                        </a:rPr>
                        <a:t>LM3401</a:t>
                      </a:r>
                      <a:endParaRPr lang="en-US" sz="1100" b="1" dirty="0">
                        <a:solidFill>
                          <a:schemeClr val="bg1"/>
                        </a:solidFill>
                      </a:endParaRPr>
                    </a:p>
                  </a:txBody>
                  <a:tcPr anchor="ctr">
                    <a:solidFill>
                      <a:schemeClr val="tx2"/>
                    </a:solidFill>
                  </a:tcPr>
                </a:tc>
                <a:tc>
                  <a:txBody>
                    <a:bodyPr/>
                    <a:lstStyle/>
                    <a:p>
                      <a:pPr algn="ctr"/>
                      <a:endParaRPr lang="en-US" sz="1100" b="1" dirty="0">
                        <a:solidFill>
                          <a:schemeClr val="bg1"/>
                        </a:solidFill>
                      </a:endParaRPr>
                    </a:p>
                  </a:txBody>
                  <a:tcPr anchor="ctr">
                    <a:solidFill>
                      <a:schemeClr val="bg1"/>
                    </a:solidFill>
                  </a:tcPr>
                </a:tc>
              </a:tr>
              <a:tr h="181283">
                <a:tc>
                  <a:txBody>
                    <a:bodyPr/>
                    <a:lstStyle/>
                    <a:p>
                      <a:pPr algn="ctr"/>
                      <a:endParaRPr lang="en-US" sz="1100" b="1" dirty="0">
                        <a:solidFill>
                          <a:schemeClr val="bg1"/>
                        </a:solidFill>
                      </a:endParaRPr>
                    </a:p>
                  </a:txBody>
                  <a:tcPr anchor="ctr">
                    <a:solidFill>
                      <a:schemeClr val="bg1"/>
                    </a:solidFill>
                  </a:tcPr>
                </a:tc>
                <a:tc>
                  <a:txBody>
                    <a:bodyPr/>
                    <a:lstStyle/>
                    <a:p>
                      <a:pPr algn="l"/>
                      <a:r>
                        <a:rPr lang="en-US" sz="1100" b="1" dirty="0" smtClean="0">
                          <a:solidFill>
                            <a:schemeClr val="bg1"/>
                          </a:solidFill>
                        </a:rPr>
                        <a:t>LM3444</a:t>
                      </a:r>
                      <a:endParaRPr lang="en-US" sz="1100" b="1" dirty="0">
                        <a:solidFill>
                          <a:schemeClr val="bg1"/>
                        </a:solidFill>
                      </a:endParaRPr>
                    </a:p>
                  </a:txBody>
                  <a:tcPr anchor="ctr">
                    <a:solidFill>
                      <a:schemeClr val="tx2"/>
                    </a:solidFill>
                  </a:tcPr>
                </a:tc>
                <a:tc>
                  <a:txBody>
                    <a:bodyPr/>
                    <a:lstStyle/>
                    <a:p>
                      <a:pPr algn="ctr"/>
                      <a:endParaRPr lang="en-US" sz="1100" b="1" dirty="0">
                        <a:solidFill>
                          <a:schemeClr val="bg1"/>
                        </a:solidFill>
                      </a:endParaRPr>
                    </a:p>
                  </a:txBody>
                  <a:tcPr anchor="ctr">
                    <a:solidFill>
                      <a:schemeClr val="bg1"/>
                    </a:solidFill>
                  </a:tcPr>
                </a:tc>
              </a:tr>
              <a:tr h="181283">
                <a:tc>
                  <a:txBody>
                    <a:bodyPr/>
                    <a:lstStyle/>
                    <a:p>
                      <a:pPr algn="ctr"/>
                      <a:endParaRPr lang="en-US" sz="1100" b="1" dirty="0">
                        <a:solidFill>
                          <a:schemeClr val="bg1"/>
                        </a:solidFill>
                      </a:endParaRPr>
                    </a:p>
                  </a:txBody>
                  <a:tcPr anchor="ctr">
                    <a:solidFill>
                      <a:schemeClr val="bg1"/>
                    </a:solidFill>
                  </a:tcPr>
                </a:tc>
                <a:tc>
                  <a:txBody>
                    <a:bodyPr/>
                    <a:lstStyle/>
                    <a:p>
                      <a:pPr algn="l"/>
                      <a:r>
                        <a:rPr lang="en-US" sz="1100" b="1" dirty="0" smtClean="0">
                          <a:solidFill>
                            <a:schemeClr val="bg1"/>
                          </a:solidFill>
                        </a:rPr>
                        <a:t>LM3492</a:t>
                      </a:r>
                      <a:endParaRPr lang="en-US" sz="1100" b="1" dirty="0">
                        <a:solidFill>
                          <a:schemeClr val="bg1"/>
                        </a:solidFill>
                      </a:endParaRPr>
                    </a:p>
                  </a:txBody>
                  <a:tcPr anchor="ctr">
                    <a:solidFill>
                      <a:schemeClr val="tx2"/>
                    </a:solidFill>
                  </a:tcPr>
                </a:tc>
                <a:tc>
                  <a:txBody>
                    <a:bodyPr/>
                    <a:lstStyle/>
                    <a:p>
                      <a:pPr algn="ctr"/>
                      <a:endParaRPr lang="en-US" sz="1100" b="1" dirty="0">
                        <a:solidFill>
                          <a:schemeClr val="bg1"/>
                        </a:solidFill>
                      </a:endParaRPr>
                    </a:p>
                  </a:txBody>
                  <a:tcPr anchor="ctr">
                    <a:solidFill>
                      <a:schemeClr val="bg1"/>
                    </a:solidFill>
                  </a:tcPr>
                </a:tc>
              </a:tr>
              <a:tr h="181283">
                <a:tc>
                  <a:txBody>
                    <a:bodyPr/>
                    <a:lstStyle/>
                    <a:p>
                      <a:pPr algn="ctr"/>
                      <a:endParaRPr lang="en-US" sz="1100" b="1" dirty="0">
                        <a:solidFill>
                          <a:schemeClr val="bg1"/>
                        </a:solidFill>
                      </a:endParaRPr>
                    </a:p>
                  </a:txBody>
                  <a:tcPr anchor="ctr">
                    <a:solidFill>
                      <a:schemeClr val="bg1"/>
                    </a:solidFill>
                  </a:tcPr>
                </a:tc>
                <a:tc>
                  <a:txBody>
                    <a:bodyPr/>
                    <a:lstStyle/>
                    <a:p>
                      <a:pPr algn="l"/>
                      <a:r>
                        <a:rPr lang="en-US" sz="1100" b="1" dirty="0" smtClean="0">
                          <a:solidFill>
                            <a:schemeClr val="bg1"/>
                          </a:solidFill>
                        </a:rPr>
                        <a:t>TPS92560</a:t>
                      </a:r>
                      <a:endParaRPr lang="en-US" sz="1100" b="1" dirty="0">
                        <a:solidFill>
                          <a:schemeClr val="bg1"/>
                        </a:solidFill>
                      </a:endParaRPr>
                    </a:p>
                  </a:txBody>
                  <a:tcPr anchor="ctr">
                    <a:solidFill>
                      <a:schemeClr val="tx2"/>
                    </a:solidFill>
                  </a:tcPr>
                </a:tc>
                <a:tc>
                  <a:txBody>
                    <a:bodyPr/>
                    <a:lstStyle/>
                    <a:p>
                      <a:pPr algn="ctr"/>
                      <a:endParaRPr lang="en-US" sz="1100" b="1" dirty="0">
                        <a:solidFill>
                          <a:schemeClr val="bg1"/>
                        </a:solidFill>
                      </a:endParaRPr>
                    </a:p>
                  </a:txBody>
                  <a:tcPr anchor="ctr">
                    <a:solidFill>
                      <a:schemeClr val="bg1"/>
                    </a:solidFill>
                  </a:tcPr>
                </a:tc>
              </a:tr>
              <a:tr h="181283">
                <a:tc>
                  <a:txBody>
                    <a:bodyPr/>
                    <a:lstStyle/>
                    <a:p>
                      <a:pPr algn="ctr"/>
                      <a:endParaRPr lang="en-US" sz="1100" b="1" dirty="0">
                        <a:solidFill>
                          <a:schemeClr val="bg1"/>
                        </a:solidFill>
                      </a:endParaRPr>
                    </a:p>
                  </a:txBody>
                  <a:tcPr anchor="ctr">
                    <a:solidFill>
                      <a:schemeClr val="bg1"/>
                    </a:solidFill>
                  </a:tcPr>
                </a:tc>
                <a:tc>
                  <a:txBody>
                    <a:bodyPr/>
                    <a:lstStyle/>
                    <a:p>
                      <a:pPr algn="l"/>
                      <a:r>
                        <a:rPr lang="en-US" sz="1100" b="1" dirty="0" smtClean="0">
                          <a:solidFill>
                            <a:schemeClr val="bg1"/>
                          </a:solidFill>
                        </a:rPr>
                        <a:t>TPS92561</a:t>
                      </a:r>
                      <a:endParaRPr lang="en-US" sz="1100" b="1" dirty="0">
                        <a:solidFill>
                          <a:schemeClr val="bg1"/>
                        </a:solidFill>
                      </a:endParaRPr>
                    </a:p>
                  </a:txBody>
                  <a:tcPr anchor="ctr">
                    <a:solidFill>
                      <a:schemeClr val="tx2"/>
                    </a:solidFill>
                  </a:tcPr>
                </a:tc>
                <a:tc>
                  <a:txBody>
                    <a:bodyPr/>
                    <a:lstStyle/>
                    <a:p>
                      <a:pPr algn="ctr"/>
                      <a:endParaRPr lang="en-US" sz="1100" b="1" dirty="0">
                        <a:solidFill>
                          <a:schemeClr val="bg1"/>
                        </a:solidFill>
                      </a:endParaRPr>
                    </a:p>
                  </a:txBody>
                  <a:tcPr anchor="ctr">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27761078"/>
              </p:ext>
            </p:extLst>
          </p:nvPr>
        </p:nvGraphicFramePr>
        <p:xfrm>
          <a:off x="383358" y="5552035"/>
          <a:ext cx="2239766" cy="123444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solidFill>
                            <a:schemeClr val="bg1"/>
                          </a:solidFill>
                        </a:rPr>
                        <a:t>Architectural,</a:t>
                      </a:r>
                      <a:r>
                        <a:rPr lang="en-US" sz="1200" b="1" baseline="0" dirty="0" smtClean="0">
                          <a:solidFill>
                            <a:schemeClr val="bg1"/>
                          </a:solidFill>
                        </a:rPr>
                        <a:t> Wall Washers, Sconces, Downlights</a:t>
                      </a:r>
                      <a:endParaRPr lang="en-US" sz="1200" b="1" dirty="0" smtClean="0">
                        <a:solidFill>
                          <a:schemeClr val="bg1"/>
                        </a:solidFill>
                      </a:endParaRPr>
                    </a:p>
                  </a:txBody>
                  <a:tcPr anchor="ctr">
                    <a:solidFill>
                      <a:schemeClr val="bg2"/>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LM3450/A</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TPS92370</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TPS92210</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94495370"/>
              </p:ext>
            </p:extLst>
          </p:nvPr>
        </p:nvGraphicFramePr>
        <p:xfrm>
          <a:off x="3405201" y="1243169"/>
          <a:ext cx="2239766" cy="537972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solidFill>
                            <a:schemeClr val="bg1"/>
                          </a:solidFill>
                        </a:rPr>
                        <a:t>Street Light, High Bay,</a:t>
                      </a:r>
                      <a:r>
                        <a:rPr lang="en-US" sz="1200" b="1" baseline="0" dirty="0" smtClean="0">
                          <a:solidFill>
                            <a:schemeClr val="bg1"/>
                          </a:solidFill>
                        </a:rPr>
                        <a:t> </a:t>
                      </a:r>
                      <a:r>
                        <a:rPr lang="en-US" sz="1200" b="1" dirty="0" smtClean="0">
                          <a:solidFill>
                            <a:schemeClr val="bg1"/>
                          </a:solidFill>
                        </a:rPr>
                        <a:t>Parking, Pathway, Troffers</a:t>
                      </a:r>
                    </a:p>
                  </a:txBody>
                  <a:tcPr anchor="ctr" anchorCtr="1">
                    <a:solidFill>
                      <a:schemeClr val="bg2"/>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UCC28810/1</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TPS92020/3</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TPS92210</a:t>
                      </a: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LM3401/9</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TPS92640/41/60</a:t>
                      </a: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LM3402/4/5/5A/6/7</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LM3414</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TPS92510</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TPS92511</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LM3430/31</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algn="l"/>
                      <a:r>
                        <a:rPr lang="en-US" sz="1100" b="1" dirty="0" smtClean="0">
                          <a:solidFill>
                            <a:schemeClr val="bg1"/>
                          </a:solidFill>
                        </a:rPr>
                        <a:t>LM3410</a:t>
                      </a:r>
                      <a:endParaRPr lang="en-US" sz="1100" b="1" dirty="0">
                        <a:solidFill>
                          <a:schemeClr val="bg1"/>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LM3421/3/4/9</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TPS92690</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TPS40211</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LM3432 </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LM3492</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LM3463</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LM3464 </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solidFill>
                      <a:schemeClr val="bg1"/>
                    </a:solidFill>
                  </a:tcPr>
                </a:tc>
                <a:tc>
                  <a:txBody>
                    <a:bodyPr/>
                    <a:lstStyle/>
                    <a:p>
                      <a:pPr algn="l"/>
                      <a:r>
                        <a:rPr lang="en-US" sz="1100" b="1" dirty="0" smtClean="0">
                          <a:solidFill>
                            <a:schemeClr val="bg1"/>
                          </a:solidFill>
                        </a:rPr>
                        <a:t>LM3466 </a:t>
                      </a:r>
                      <a:endParaRPr lang="en-US" sz="1100" b="1" dirty="0">
                        <a:solidFill>
                          <a:schemeClr val="bg1"/>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nchorCtr="1">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91969188"/>
              </p:ext>
            </p:extLst>
          </p:nvPr>
        </p:nvGraphicFramePr>
        <p:xfrm>
          <a:off x="6445239" y="1243169"/>
          <a:ext cx="2239766" cy="278892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solidFill>
                            <a:schemeClr val="bg1"/>
                          </a:solidFill>
                        </a:rPr>
                        <a:t>Exterior</a:t>
                      </a:r>
                      <a:r>
                        <a:rPr lang="en-US" sz="1200" b="1" baseline="0" dirty="0" smtClean="0">
                          <a:solidFill>
                            <a:schemeClr val="bg1"/>
                          </a:solidFill>
                        </a:rPr>
                        <a:t>, Interior &amp; Infotainment backlighting</a:t>
                      </a:r>
                      <a:endParaRPr lang="en-US" sz="1200" b="1" dirty="0" smtClean="0">
                        <a:solidFill>
                          <a:schemeClr val="bg1"/>
                        </a:solidFill>
                      </a:endParaRPr>
                    </a:p>
                  </a:txBody>
                  <a:tcPr anchor="ctr">
                    <a:solidFill>
                      <a:schemeClr val="bg2"/>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LM3424Q</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LM3421Q/23Q/29Q</a:t>
                      </a: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LM3409Q</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algn="l"/>
                      <a:r>
                        <a:rPr lang="en-US" sz="1100" b="1" dirty="0" smtClean="0">
                          <a:solidFill>
                            <a:schemeClr val="bg1"/>
                          </a:solidFill>
                        </a:rPr>
                        <a:t>LM3410Q</a:t>
                      </a:r>
                      <a:endParaRPr lang="en-US" sz="1100" b="1" dirty="0">
                        <a:solidFill>
                          <a:schemeClr val="bg1"/>
                        </a:solidFill>
                      </a:endParaRPr>
                    </a:p>
                  </a:txBody>
                  <a:tcPr>
                    <a:solidFill>
                      <a:schemeClr val="tx2"/>
                    </a:solidFill>
                  </a:tcPr>
                </a:tc>
                <a:tc>
                  <a:txBody>
                    <a:bodyPr/>
                    <a:lstStyle/>
                    <a:p>
                      <a:pPr algn="l"/>
                      <a:endParaRPr lang="en-US" sz="1100" b="1" dirty="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LM3431Q/92Q</a:t>
                      </a:r>
                    </a:p>
                  </a:txBody>
                  <a:tcPr>
                    <a:solidFill>
                      <a:schemeClr val="tx2"/>
                    </a:solidFill>
                  </a:tcPr>
                </a:tc>
                <a:tc>
                  <a:txBody>
                    <a:bodyPr/>
                    <a:lstStyle/>
                    <a:p>
                      <a:pPr algn="l"/>
                      <a:endParaRPr lang="en-US" sz="1100" b="1" dirty="0" smtClean="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TPS92690Q</a:t>
                      </a:r>
                    </a:p>
                  </a:txBody>
                  <a:tcPr>
                    <a:solidFill>
                      <a:schemeClr val="tx2"/>
                    </a:solidFill>
                  </a:tcPr>
                </a:tc>
                <a:tc>
                  <a:txBody>
                    <a:bodyPr/>
                    <a:lstStyle/>
                    <a:p>
                      <a:pPr algn="l"/>
                      <a:endParaRPr lang="en-US" sz="1100" b="1" dirty="0" smtClean="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LM3406Q</a:t>
                      </a:r>
                    </a:p>
                  </a:txBody>
                  <a:tcPr>
                    <a:solidFill>
                      <a:schemeClr val="tx2"/>
                    </a:solidFill>
                  </a:tcPr>
                </a:tc>
                <a:tc>
                  <a:txBody>
                    <a:bodyPr/>
                    <a:lstStyle/>
                    <a:p>
                      <a:pPr algn="l"/>
                      <a:endParaRPr lang="en-US" sz="1100" b="1" dirty="0" smtClean="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TPS92661Q</a:t>
                      </a:r>
                    </a:p>
                  </a:txBody>
                  <a:tcPr>
                    <a:solidFill>
                      <a:schemeClr val="tx2"/>
                    </a:solidFill>
                  </a:tcPr>
                </a:tc>
                <a:tc>
                  <a:txBody>
                    <a:bodyPr/>
                    <a:lstStyle/>
                    <a:p>
                      <a:pPr algn="l"/>
                      <a:endParaRPr lang="en-US" sz="1100" b="1" dirty="0" smtClean="0">
                        <a:solidFill>
                          <a:schemeClr val="bg1"/>
                        </a:solidFill>
                      </a:endParaRPr>
                    </a:p>
                  </a:txBody>
                  <a:tcPr>
                    <a:solidFill>
                      <a:schemeClr val="bg1"/>
                    </a:solidFill>
                  </a:tcPr>
                </a:tc>
              </a:tr>
              <a:tr h="181283">
                <a:tc>
                  <a:txBody>
                    <a:bodyPr/>
                    <a:lstStyle/>
                    <a:p>
                      <a:pPr algn="l"/>
                      <a:endParaRPr lang="en-US" sz="1100" b="1" dirty="0">
                        <a:solidFill>
                          <a:schemeClr val="bg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TPS92515Q</a:t>
                      </a:r>
                    </a:p>
                  </a:txBody>
                  <a:tcPr>
                    <a:solidFill>
                      <a:schemeClr val="tx2"/>
                    </a:solidFill>
                  </a:tcPr>
                </a:tc>
                <a:tc>
                  <a:txBody>
                    <a:bodyPr/>
                    <a:lstStyle/>
                    <a:p>
                      <a:pPr algn="l"/>
                      <a:endParaRPr lang="en-US" sz="1100" b="1" dirty="0" smtClean="0">
                        <a:solidFill>
                          <a:schemeClr val="bg1"/>
                        </a:solidFill>
                      </a:endParaRPr>
                    </a:p>
                  </a:txBody>
                  <a:tcPr>
                    <a:solidFill>
                      <a:schemeClr val="bg1"/>
                    </a:solidFill>
                  </a:tcPr>
                </a:tc>
              </a:tr>
            </a:tbl>
          </a:graphicData>
        </a:graphic>
      </p:graphicFrame>
      <p:pic>
        <p:nvPicPr>
          <p:cNvPr id="14" name="Picture 52" descr="21pwz7l1tsL"/>
          <p:cNvPicPr preferRelativeResize="0">
            <a:picLocks noChangeAspect="1" noChangeArrowheads="1"/>
          </p:cNvPicPr>
          <p:nvPr/>
        </p:nvPicPr>
        <p:blipFill>
          <a:blip r:embed="rId4" cstate="email"/>
          <a:srcRect/>
          <a:stretch>
            <a:fillRect/>
          </a:stretch>
        </p:blipFill>
        <p:spPr bwMode="auto">
          <a:xfrm>
            <a:off x="191386" y="1637085"/>
            <a:ext cx="353858" cy="787515"/>
          </a:xfrm>
          <a:prstGeom prst="rect">
            <a:avLst/>
          </a:prstGeom>
          <a:noFill/>
          <a:ln w="9525">
            <a:noFill/>
            <a:miter lim="800000"/>
            <a:headEnd/>
            <a:tailEnd/>
          </a:ln>
        </p:spPr>
      </p:pic>
      <p:pic>
        <p:nvPicPr>
          <p:cNvPr id="15" name="Picture 49" descr="MR16-LED"/>
          <p:cNvPicPr preferRelativeResize="0">
            <a:picLocks noChangeAspect="1" noChangeArrowheads="1"/>
          </p:cNvPicPr>
          <p:nvPr/>
        </p:nvPicPr>
        <p:blipFill>
          <a:blip r:embed="rId5" cstate="email"/>
          <a:srcRect/>
          <a:stretch>
            <a:fillRect/>
          </a:stretch>
        </p:blipFill>
        <p:spPr bwMode="auto">
          <a:xfrm>
            <a:off x="253604" y="4656747"/>
            <a:ext cx="387060" cy="387060"/>
          </a:xfrm>
          <a:prstGeom prst="rect">
            <a:avLst/>
          </a:prstGeom>
          <a:noFill/>
          <a:ln w="9525">
            <a:noFill/>
            <a:miter lim="800000"/>
            <a:headEnd/>
            <a:tailEnd/>
          </a:ln>
        </p:spPr>
      </p:pic>
      <p:pic>
        <p:nvPicPr>
          <p:cNvPr id="16" name="Picture 13"/>
          <p:cNvPicPr>
            <a:picLocks noChangeAspect="1" noChangeArrowheads="1"/>
          </p:cNvPicPr>
          <p:nvPr/>
        </p:nvPicPr>
        <p:blipFill>
          <a:blip r:embed="rId6" cstate="email"/>
          <a:srcRect/>
          <a:stretch>
            <a:fillRect/>
          </a:stretch>
        </p:blipFill>
        <p:spPr bwMode="auto">
          <a:xfrm>
            <a:off x="2261186" y="2403690"/>
            <a:ext cx="588818" cy="497081"/>
          </a:xfrm>
          <a:prstGeom prst="rect">
            <a:avLst/>
          </a:prstGeom>
          <a:noFill/>
          <a:ln w="9525">
            <a:noFill/>
            <a:miter lim="800000"/>
            <a:headEnd/>
            <a:tailEnd/>
          </a:ln>
        </p:spPr>
      </p:pic>
      <p:pic>
        <p:nvPicPr>
          <p:cNvPr id="17" name="Picture 10" descr="http://i.imgwww.com/img/i/292/wle120c32k-0-16-30.jpg"/>
          <p:cNvPicPr>
            <a:picLocks noChangeAspect="1" noChangeArrowheads="1"/>
          </p:cNvPicPr>
          <p:nvPr/>
        </p:nvPicPr>
        <p:blipFill>
          <a:blip r:embed="rId7" cstate="email"/>
          <a:srcRect/>
          <a:stretch>
            <a:fillRect/>
          </a:stretch>
        </p:blipFill>
        <p:spPr bwMode="auto">
          <a:xfrm>
            <a:off x="57116" y="6183334"/>
            <a:ext cx="631341" cy="565458"/>
          </a:xfrm>
          <a:prstGeom prst="rect">
            <a:avLst/>
          </a:prstGeom>
          <a:noFill/>
        </p:spPr>
      </p:pic>
      <p:pic>
        <p:nvPicPr>
          <p:cNvPr id="18" name="Picture 17" descr="Aluminum_High_Bay_Fitting"/>
          <p:cNvPicPr>
            <a:picLocks noChangeAspect="1" noChangeArrowheads="1"/>
          </p:cNvPicPr>
          <p:nvPr/>
        </p:nvPicPr>
        <p:blipFill>
          <a:blip r:embed="rId8" cstate="email"/>
          <a:srcRect/>
          <a:stretch>
            <a:fillRect/>
          </a:stretch>
        </p:blipFill>
        <p:spPr bwMode="auto">
          <a:xfrm>
            <a:off x="3032953" y="2412972"/>
            <a:ext cx="637398" cy="637332"/>
          </a:xfrm>
          <a:prstGeom prst="rect">
            <a:avLst/>
          </a:prstGeom>
          <a:noFill/>
          <a:ln w="9525">
            <a:noFill/>
            <a:miter lim="800000"/>
            <a:headEnd/>
            <a:tailEnd/>
          </a:ln>
        </p:spPr>
      </p:pic>
      <p:pic>
        <p:nvPicPr>
          <p:cNvPr id="19" name="Picture 4" descr="http://www.greenstarled.com/Web/GreenStar-Product_General_files/Bottom_Three-Quarter.jpg"/>
          <p:cNvPicPr>
            <a:picLocks noChangeAspect="1" noChangeArrowheads="1"/>
          </p:cNvPicPr>
          <p:nvPr/>
        </p:nvPicPr>
        <p:blipFill>
          <a:blip r:embed="rId9" cstate="email"/>
          <a:srcRect/>
          <a:stretch>
            <a:fillRect/>
          </a:stretch>
        </p:blipFill>
        <p:spPr bwMode="auto">
          <a:xfrm>
            <a:off x="5324045" y="1767199"/>
            <a:ext cx="856319" cy="695325"/>
          </a:xfrm>
          <a:prstGeom prst="rect">
            <a:avLst/>
          </a:prstGeom>
          <a:noFill/>
        </p:spPr>
      </p:pic>
      <p:pic>
        <p:nvPicPr>
          <p:cNvPr id="20" name="Picture 12" descr="http://www.creeledlighting.com/Libraries/Product_Shots_-_LE6/LE6_installed.sflb.ashx"/>
          <p:cNvPicPr>
            <a:picLocks noChangeAspect="1" noChangeArrowheads="1"/>
          </p:cNvPicPr>
          <p:nvPr/>
        </p:nvPicPr>
        <p:blipFill>
          <a:blip r:embed="rId10" cstate="email"/>
          <a:srcRect/>
          <a:stretch>
            <a:fillRect/>
          </a:stretch>
        </p:blipFill>
        <p:spPr bwMode="auto">
          <a:xfrm>
            <a:off x="2340840" y="6194608"/>
            <a:ext cx="567345" cy="472787"/>
          </a:xfrm>
          <a:prstGeom prst="rect">
            <a:avLst/>
          </a:prstGeom>
          <a:noFill/>
        </p:spPr>
      </p:pic>
      <p:sp>
        <p:nvSpPr>
          <p:cNvPr id="21" name="Rectangle 20"/>
          <p:cNvSpPr/>
          <p:nvPr/>
        </p:nvSpPr>
        <p:spPr bwMode="auto">
          <a:xfrm>
            <a:off x="5512406" y="5095199"/>
            <a:ext cx="654627" cy="486981"/>
          </a:xfrm>
          <a:prstGeom prst="rect">
            <a:avLst/>
          </a:prstGeom>
          <a:blipFill dpi="0" rotWithShape="1">
            <a:blip r:embed="rId11" cstate="email"/>
            <a:srcRect/>
            <a:stretch>
              <a:fillRect/>
            </a:stretch>
          </a:blip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endParaRPr lang="en-US" sz="2400" b="1" dirty="0" err="1">
              <a:solidFill>
                <a:schemeClr val="bg1"/>
              </a:solidFill>
            </a:endParaRPr>
          </a:p>
        </p:txBody>
      </p:sp>
      <p:pic>
        <p:nvPicPr>
          <p:cNvPr id="22" name="Picture 2" descr="http://img.ledsmagazine.com/objects/news/7/1/2/AudiA8_1.jpg"/>
          <p:cNvPicPr>
            <a:picLocks noChangeAspect="1" noChangeArrowheads="1"/>
          </p:cNvPicPr>
          <p:nvPr/>
        </p:nvPicPr>
        <p:blipFill>
          <a:blip r:embed="rId12" cstate="email"/>
          <a:srcRect/>
          <a:stretch>
            <a:fillRect/>
          </a:stretch>
        </p:blipFill>
        <p:spPr bwMode="auto">
          <a:xfrm>
            <a:off x="6945547" y="4425996"/>
            <a:ext cx="903638" cy="618953"/>
          </a:xfrm>
          <a:prstGeom prst="rect">
            <a:avLst/>
          </a:prstGeom>
          <a:noFill/>
          <a:ln>
            <a:solidFill>
              <a:schemeClr val="accent3"/>
            </a:solidFill>
          </a:ln>
        </p:spPr>
      </p:pic>
      <p:pic>
        <p:nvPicPr>
          <p:cNvPr id="23" name="Picture 48" descr="http://cfnewsads.thomasnet.com/images/large/552/552074.jpg"/>
          <p:cNvPicPr>
            <a:picLocks noChangeAspect="1" noChangeArrowheads="1"/>
          </p:cNvPicPr>
          <p:nvPr/>
        </p:nvPicPr>
        <p:blipFill>
          <a:blip r:embed="rId13" cstate="email"/>
          <a:srcRect/>
          <a:stretch>
            <a:fillRect/>
          </a:stretch>
        </p:blipFill>
        <p:spPr bwMode="auto">
          <a:xfrm>
            <a:off x="5362919" y="3192897"/>
            <a:ext cx="862702" cy="685800"/>
          </a:xfrm>
          <a:prstGeom prst="rect">
            <a:avLst/>
          </a:prstGeom>
          <a:noFill/>
          <a:ln w="9525">
            <a:noFill/>
            <a:miter lim="800000"/>
            <a:headEnd/>
            <a:tailEnd/>
          </a:ln>
        </p:spPr>
      </p:pic>
      <p:pic>
        <p:nvPicPr>
          <p:cNvPr id="24" name="Picture 39" descr="lexus_LED"/>
          <p:cNvPicPr>
            <a:picLocks noChangeAspect="1" noChangeArrowheads="1"/>
          </p:cNvPicPr>
          <p:nvPr/>
        </p:nvPicPr>
        <p:blipFill>
          <a:blip r:embed="rId14" cstate="email"/>
          <a:srcRect/>
          <a:stretch>
            <a:fillRect/>
          </a:stretch>
        </p:blipFill>
        <p:spPr bwMode="auto">
          <a:xfrm>
            <a:off x="6641402" y="5380509"/>
            <a:ext cx="846172" cy="594230"/>
          </a:xfrm>
          <a:prstGeom prst="rect">
            <a:avLst/>
          </a:prstGeom>
          <a:noFill/>
          <a:ln>
            <a:noFill/>
          </a:ln>
        </p:spPr>
      </p:pic>
      <p:pic>
        <p:nvPicPr>
          <p:cNvPr id="25" name="Picture 31" descr="CHMSL"/>
          <p:cNvPicPr>
            <a:picLocks noChangeAspect="1" noChangeArrowheads="1"/>
          </p:cNvPicPr>
          <p:nvPr/>
        </p:nvPicPr>
        <p:blipFill>
          <a:blip r:embed="rId15" cstate="email"/>
          <a:srcRect/>
          <a:stretch>
            <a:fillRect/>
          </a:stretch>
        </p:blipFill>
        <p:spPr bwMode="auto">
          <a:xfrm>
            <a:off x="7719007" y="5366656"/>
            <a:ext cx="854977" cy="659947"/>
          </a:xfrm>
          <a:prstGeom prst="rect">
            <a:avLst/>
          </a:prstGeom>
          <a:noFill/>
          <a:ln>
            <a:noFill/>
          </a:ln>
        </p:spPr>
      </p:pic>
      <p:sp>
        <p:nvSpPr>
          <p:cNvPr id="26" name="Right Brace 25"/>
          <p:cNvSpPr/>
          <p:nvPr/>
        </p:nvSpPr>
        <p:spPr>
          <a:xfrm>
            <a:off x="2230739" y="1559127"/>
            <a:ext cx="241160" cy="73353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7" name="TextBox 26"/>
          <p:cNvSpPr txBox="1"/>
          <p:nvPr/>
        </p:nvSpPr>
        <p:spPr>
          <a:xfrm>
            <a:off x="2405762" y="1772470"/>
            <a:ext cx="718466" cy="400110"/>
          </a:xfrm>
          <a:prstGeom prst="rect">
            <a:avLst/>
          </a:prstGeom>
          <a:noFill/>
        </p:spPr>
        <p:txBody>
          <a:bodyPr wrap="non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Dimmable</a:t>
            </a:r>
            <a:endParaRPr lang="en-US" sz="1000" dirty="0">
              <a:latin typeface="Calibri" pitchFamily="34" charset="0"/>
              <a:cs typeface="Calibri" pitchFamily="34" charset="0"/>
            </a:endParaRPr>
          </a:p>
        </p:txBody>
      </p:sp>
      <p:sp>
        <p:nvSpPr>
          <p:cNvPr id="28" name="Left Brace 27"/>
          <p:cNvSpPr/>
          <p:nvPr/>
        </p:nvSpPr>
        <p:spPr>
          <a:xfrm>
            <a:off x="492369" y="2521600"/>
            <a:ext cx="196087" cy="1279934"/>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9607" y="2579403"/>
            <a:ext cx="783771" cy="861774"/>
          </a:xfrm>
          <a:prstGeom prst="rect">
            <a:avLst/>
          </a:prstGeom>
          <a:noFill/>
        </p:spPr>
        <p:txBody>
          <a:bodyPr wrap="squar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External</a:t>
            </a:r>
          </a:p>
          <a:p>
            <a:r>
              <a:rPr lang="en-US" sz="1000" dirty="0" smtClean="0">
                <a:latin typeface="Calibri" pitchFamily="34" charset="0"/>
                <a:cs typeface="Calibri" pitchFamily="34" charset="0"/>
              </a:rPr>
              <a:t>Dimming, or non-dimming</a:t>
            </a:r>
            <a:endParaRPr lang="en-US" sz="1000" dirty="0">
              <a:latin typeface="Calibri" pitchFamily="34" charset="0"/>
              <a:cs typeface="Calibri" pitchFamily="34" charset="0"/>
            </a:endParaRPr>
          </a:p>
        </p:txBody>
      </p:sp>
      <p:sp>
        <p:nvSpPr>
          <p:cNvPr id="30" name="Left Brace 29"/>
          <p:cNvSpPr/>
          <p:nvPr/>
        </p:nvSpPr>
        <p:spPr>
          <a:xfrm>
            <a:off x="3561644" y="1719693"/>
            <a:ext cx="212918" cy="742831"/>
          </a:xfrm>
          <a:prstGeom prst="leftBrace">
            <a:avLst>
              <a:gd name="adj1" fmla="val 8333"/>
              <a:gd name="adj2" fmla="val 4911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142966" y="1814109"/>
            <a:ext cx="542136" cy="553998"/>
          </a:xfrm>
          <a:prstGeom prst="rect">
            <a:avLst/>
          </a:prstGeom>
          <a:noFill/>
        </p:spPr>
        <p:txBody>
          <a:bodyPr wrap="non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Front</a:t>
            </a:r>
          </a:p>
          <a:p>
            <a:r>
              <a:rPr lang="en-US" sz="1000" dirty="0" smtClean="0">
                <a:latin typeface="Calibri" pitchFamily="34" charset="0"/>
                <a:cs typeface="Calibri" pitchFamily="34" charset="0"/>
              </a:rPr>
              <a:t> End</a:t>
            </a:r>
            <a:endParaRPr lang="en-US" sz="1000" dirty="0">
              <a:latin typeface="Calibri" pitchFamily="34" charset="0"/>
              <a:cs typeface="Calibri" pitchFamily="34" charset="0"/>
            </a:endParaRPr>
          </a:p>
        </p:txBody>
      </p:sp>
      <p:sp>
        <p:nvSpPr>
          <p:cNvPr id="32" name="Right Brace 31"/>
          <p:cNvSpPr/>
          <p:nvPr/>
        </p:nvSpPr>
        <p:spPr>
          <a:xfrm>
            <a:off x="5305643" y="2521600"/>
            <a:ext cx="200075" cy="50575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3" name="TextBox 32"/>
          <p:cNvSpPr txBox="1"/>
          <p:nvPr/>
        </p:nvSpPr>
        <p:spPr>
          <a:xfrm>
            <a:off x="5384132" y="6111192"/>
            <a:ext cx="505267" cy="246221"/>
          </a:xfrm>
          <a:prstGeom prst="rect">
            <a:avLst/>
          </a:prstGeom>
          <a:noFill/>
        </p:spPr>
        <p:txBody>
          <a:bodyPr wrap="none" rtlCol="0">
            <a:spAutoFit/>
          </a:bodyPr>
          <a:lstStyle/>
          <a:p>
            <a:r>
              <a:rPr lang="en-US" sz="1000" dirty="0" smtClean="0">
                <a:latin typeface="Calibri" pitchFamily="34" charset="0"/>
                <a:cs typeface="Calibri" pitchFamily="34" charset="0"/>
              </a:rPr>
              <a:t>Linear</a:t>
            </a:r>
            <a:endParaRPr lang="en-US" sz="1000" dirty="0">
              <a:latin typeface="Calibri" pitchFamily="34" charset="0"/>
              <a:cs typeface="Calibri" pitchFamily="34" charset="0"/>
            </a:endParaRPr>
          </a:p>
        </p:txBody>
      </p:sp>
      <p:sp>
        <p:nvSpPr>
          <p:cNvPr id="34" name="Left Brace 33"/>
          <p:cNvSpPr/>
          <p:nvPr/>
        </p:nvSpPr>
        <p:spPr>
          <a:xfrm>
            <a:off x="3561645" y="3006382"/>
            <a:ext cx="123457" cy="104553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2892819" y="3175217"/>
            <a:ext cx="756938" cy="400110"/>
          </a:xfrm>
          <a:prstGeom prst="rect">
            <a:avLst/>
          </a:prstGeom>
          <a:noFill/>
        </p:spPr>
        <p:txBody>
          <a:bodyPr wrap="none" rtlCol="0">
            <a:spAutoFit/>
          </a:bodyPr>
          <a:lstStyle/>
          <a:p>
            <a:r>
              <a:rPr lang="en-US" sz="1000" dirty="0" smtClean="0">
                <a:latin typeface="Calibri" pitchFamily="34" charset="0"/>
                <a:cs typeface="Calibri" pitchFamily="34" charset="0"/>
              </a:rPr>
              <a:t>Buck </a:t>
            </a:r>
          </a:p>
          <a:p>
            <a:r>
              <a:rPr lang="en-US" sz="1000" dirty="0" smtClean="0">
                <a:latin typeface="Calibri" pitchFamily="34" charset="0"/>
                <a:cs typeface="Calibri" pitchFamily="34" charset="0"/>
              </a:rPr>
              <a:t>Converters</a:t>
            </a:r>
            <a:endParaRPr lang="en-US" sz="1000" dirty="0">
              <a:latin typeface="Calibri" pitchFamily="34" charset="0"/>
              <a:cs typeface="Calibri" pitchFamily="34" charset="0"/>
            </a:endParaRPr>
          </a:p>
        </p:txBody>
      </p:sp>
      <p:sp>
        <p:nvSpPr>
          <p:cNvPr id="36" name="Right Brace 35"/>
          <p:cNvSpPr/>
          <p:nvPr/>
        </p:nvSpPr>
        <p:spPr>
          <a:xfrm>
            <a:off x="5295014" y="4051912"/>
            <a:ext cx="203612" cy="22328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7" name="TextBox 36"/>
          <p:cNvSpPr txBox="1"/>
          <p:nvPr/>
        </p:nvSpPr>
        <p:spPr>
          <a:xfrm>
            <a:off x="2773591" y="5333969"/>
            <a:ext cx="925253" cy="400110"/>
          </a:xfrm>
          <a:prstGeom prst="rect">
            <a:avLst/>
          </a:prstGeom>
          <a:noFill/>
        </p:spPr>
        <p:txBody>
          <a:bodyPr wrap="none" rtlCol="0">
            <a:spAutoFit/>
          </a:bodyPr>
          <a:lstStyle/>
          <a:p>
            <a:r>
              <a:rPr lang="en-US" sz="1000" dirty="0" smtClean="0">
                <a:latin typeface="Calibri" pitchFamily="34" charset="0"/>
                <a:cs typeface="Calibri" pitchFamily="34" charset="0"/>
              </a:rPr>
              <a:t>Boost + Linear</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sp>
        <p:nvSpPr>
          <p:cNvPr id="38" name="Left Brace 37"/>
          <p:cNvSpPr/>
          <p:nvPr/>
        </p:nvSpPr>
        <p:spPr>
          <a:xfrm>
            <a:off x="3593806" y="4320701"/>
            <a:ext cx="138890" cy="247677"/>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2850283" y="4256497"/>
            <a:ext cx="710451" cy="400110"/>
          </a:xfrm>
          <a:prstGeom prst="rect">
            <a:avLst/>
          </a:prstGeom>
          <a:noFill/>
        </p:spPr>
        <p:txBody>
          <a:bodyPr wrap="none" rtlCol="0">
            <a:spAutoFit/>
          </a:bodyPr>
          <a:lstStyle/>
          <a:p>
            <a:r>
              <a:rPr lang="en-US" sz="1000" dirty="0" smtClean="0">
                <a:latin typeface="Calibri" pitchFamily="34" charset="0"/>
                <a:cs typeface="Calibri" pitchFamily="34" charset="0"/>
              </a:rPr>
              <a:t>Boost</a:t>
            </a:r>
          </a:p>
          <a:p>
            <a:r>
              <a:rPr lang="en-US" sz="1000" dirty="0" smtClean="0">
                <a:latin typeface="Calibri" pitchFamily="34" charset="0"/>
                <a:cs typeface="Calibri" pitchFamily="34" charset="0"/>
              </a:rPr>
              <a:t>Converter</a:t>
            </a:r>
            <a:endParaRPr lang="en-US" sz="1000" dirty="0">
              <a:latin typeface="Calibri" pitchFamily="34" charset="0"/>
              <a:cs typeface="Calibri" pitchFamily="34" charset="0"/>
            </a:endParaRPr>
          </a:p>
        </p:txBody>
      </p:sp>
      <p:sp>
        <p:nvSpPr>
          <p:cNvPr id="40" name="Right Brace 39"/>
          <p:cNvSpPr/>
          <p:nvPr/>
        </p:nvSpPr>
        <p:spPr>
          <a:xfrm>
            <a:off x="5311913" y="4576861"/>
            <a:ext cx="200889" cy="731429"/>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41" name="TextBox 40"/>
          <p:cNvSpPr txBox="1"/>
          <p:nvPr/>
        </p:nvSpPr>
        <p:spPr>
          <a:xfrm>
            <a:off x="5446665" y="4737081"/>
            <a:ext cx="989373" cy="400110"/>
          </a:xfrm>
          <a:prstGeom prst="rect">
            <a:avLst/>
          </a:prstGeom>
          <a:noFill/>
        </p:spPr>
        <p:txBody>
          <a:bodyPr wrap="none" rtlCol="0">
            <a:spAutoFit/>
          </a:bodyPr>
          <a:lstStyle/>
          <a:p>
            <a:r>
              <a:rPr lang="en-US" sz="1000" dirty="0" smtClean="0">
                <a:latin typeface="Calibri" pitchFamily="34" charset="0"/>
                <a:cs typeface="Calibri" pitchFamily="34" charset="0"/>
              </a:rPr>
              <a:t>Multi- topology</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sp>
        <p:nvSpPr>
          <p:cNvPr id="42" name="Left Brace 41"/>
          <p:cNvSpPr/>
          <p:nvPr/>
        </p:nvSpPr>
        <p:spPr>
          <a:xfrm>
            <a:off x="3565189" y="5323989"/>
            <a:ext cx="202282" cy="483399"/>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e 42"/>
          <p:cNvSpPr/>
          <p:nvPr/>
        </p:nvSpPr>
        <p:spPr>
          <a:xfrm>
            <a:off x="5298554" y="5834081"/>
            <a:ext cx="113803" cy="796189"/>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44" name="TextBox 43"/>
          <p:cNvSpPr txBox="1"/>
          <p:nvPr/>
        </p:nvSpPr>
        <p:spPr>
          <a:xfrm>
            <a:off x="5504349" y="2594522"/>
            <a:ext cx="760144" cy="400110"/>
          </a:xfrm>
          <a:prstGeom prst="rect">
            <a:avLst/>
          </a:prstGeom>
          <a:noFill/>
        </p:spPr>
        <p:txBody>
          <a:bodyPr wrap="none" rtlCol="0">
            <a:spAutoFit/>
          </a:bodyPr>
          <a:lstStyle/>
          <a:p>
            <a:r>
              <a:rPr lang="en-US" sz="1000" dirty="0" smtClean="0">
                <a:latin typeface="Calibri" pitchFamily="34" charset="0"/>
                <a:cs typeface="Calibri" pitchFamily="34" charset="0"/>
              </a:rPr>
              <a:t>Buck </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sp>
        <p:nvSpPr>
          <p:cNvPr id="45" name="TextBox 44"/>
          <p:cNvSpPr txBox="1"/>
          <p:nvPr/>
        </p:nvSpPr>
        <p:spPr>
          <a:xfrm>
            <a:off x="5435369" y="3968927"/>
            <a:ext cx="723275" cy="400110"/>
          </a:xfrm>
          <a:prstGeom prst="rect">
            <a:avLst/>
          </a:prstGeom>
          <a:noFill/>
        </p:spPr>
        <p:txBody>
          <a:bodyPr wrap="none" rtlCol="0">
            <a:spAutoFit/>
          </a:bodyPr>
          <a:lstStyle/>
          <a:p>
            <a:r>
              <a:rPr lang="en-US" sz="1000" dirty="0" smtClean="0">
                <a:latin typeface="Calibri" pitchFamily="34" charset="0"/>
                <a:cs typeface="Calibri" pitchFamily="34" charset="0"/>
              </a:rPr>
              <a:t>Boost</a:t>
            </a:r>
          </a:p>
          <a:p>
            <a:r>
              <a:rPr lang="en-US" sz="1000" dirty="0" smtClean="0">
                <a:latin typeface="Calibri" pitchFamily="34" charset="0"/>
                <a:cs typeface="Calibri" pitchFamily="34" charset="0"/>
              </a:rPr>
              <a:t>Controller</a:t>
            </a:r>
            <a:endParaRPr lang="en-US" sz="1000" dirty="0">
              <a:latin typeface="Calibri" pitchFamily="34" charset="0"/>
              <a:cs typeface="Calibri" pitchFamily="34" charset="0"/>
            </a:endParaRPr>
          </a:p>
        </p:txBody>
      </p:sp>
      <p:sp>
        <p:nvSpPr>
          <p:cNvPr id="46" name="Text Placeholder 7"/>
          <p:cNvSpPr txBox="1">
            <a:spLocks/>
          </p:cNvSpPr>
          <p:nvPr/>
        </p:nvSpPr>
        <p:spPr bwMode="auto">
          <a:xfrm>
            <a:off x="3381330" y="582852"/>
            <a:ext cx="2304415" cy="639762"/>
          </a:xfrm>
          <a:prstGeom prst="rect">
            <a:avLst/>
          </a:prstGeom>
          <a:solidFill>
            <a:schemeClr val="bg2"/>
          </a:solidFill>
          <a:ln w="9525" algn="ctr">
            <a:noFill/>
            <a:miter lim="800000"/>
            <a:headEnd/>
            <a:tailEnd/>
          </a:ln>
        </p:spPr>
        <p:txBody>
          <a:bodyPr vert="horz" wrap="square" lIns="91440" tIns="45720" rIns="91440" bIns="45720" numCol="1" anchor="ctr" anchorCtr="1" compatLnSpc="1">
            <a:prstTxWarp prst="textNoShape">
              <a:avLst/>
            </a:prstTxWarp>
          </a:bodyPr>
          <a:lstStyle/>
          <a:p>
            <a:r>
              <a:rPr lang="en-US" sz="1800" dirty="0" smtClean="0">
                <a:solidFill>
                  <a:schemeClr val="bg1"/>
                </a:solidFill>
              </a:rPr>
              <a:t>High Power Wide Area </a:t>
            </a:r>
            <a:r>
              <a:rPr lang="en-US" sz="1800" dirty="0" err="1" smtClean="0">
                <a:solidFill>
                  <a:schemeClr val="bg1"/>
                </a:solidFill>
              </a:rPr>
              <a:t>Luminaires</a:t>
            </a:r>
            <a:endParaRPr lang="en-US" sz="1800" dirty="0">
              <a:solidFill>
                <a:schemeClr val="bg1"/>
              </a:solidFill>
            </a:endParaRPr>
          </a:p>
        </p:txBody>
      </p:sp>
      <p:sp>
        <p:nvSpPr>
          <p:cNvPr id="47" name="Text Placeholder 7"/>
          <p:cNvSpPr txBox="1">
            <a:spLocks/>
          </p:cNvSpPr>
          <p:nvPr/>
        </p:nvSpPr>
        <p:spPr bwMode="auto">
          <a:xfrm>
            <a:off x="347450" y="569729"/>
            <a:ext cx="2304415" cy="639762"/>
          </a:xfrm>
          <a:prstGeom prst="rect">
            <a:avLst/>
          </a:prstGeom>
          <a:solidFill>
            <a:schemeClr val="bg2"/>
          </a:solidFill>
          <a:ln w="9525" algn="ctr">
            <a:noFill/>
            <a:miter lim="800000"/>
            <a:headEnd/>
            <a:tailEnd/>
          </a:ln>
        </p:spPr>
        <p:txBody>
          <a:bodyPr vert="horz" wrap="square" lIns="91440" tIns="45720" rIns="91440" bIns="45720" numCol="1" anchor="ctr" anchorCtr="1" compatLnSpc="1">
            <a:prstTxWarp prst="textNoShape">
              <a:avLst/>
            </a:prstTxWarp>
          </a:bodyPr>
          <a:lstStyle/>
          <a:p>
            <a:r>
              <a:rPr lang="en-US" sz="1800" dirty="0" smtClean="0">
                <a:solidFill>
                  <a:schemeClr val="bg1"/>
                </a:solidFill>
              </a:rPr>
              <a:t>Light Bulbs &amp; Low Power </a:t>
            </a:r>
            <a:r>
              <a:rPr lang="en-US" sz="1800" dirty="0" err="1" smtClean="0">
                <a:solidFill>
                  <a:schemeClr val="bg1"/>
                </a:solidFill>
              </a:rPr>
              <a:t>Luminaires</a:t>
            </a:r>
            <a:endParaRPr lang="en-US" sz="1800" dirty="0">
              <a:solidFill>
                <a:schemeClr val="bg1"/>
              </a:solidFill>
            </a:endParaRPr>
          </a:p>
        </p:txBody>
      </p:sp>
      <p:sp>
        <p:nvSpPr>
          <p:cNvPr id="49" name="TextBox 48"/>
          <p:cNvSpPr txBox="1"/>
          <p:nvPr/>
        </p:nvSpPr>
        <p:spPr>
          <a:xfrm>
            <a:off x="6922718" y="6013763"/>
            <a:ext cx="1688283" cy="307777"/>
          </a:xfrm>
          <a:prstGeom prst="rect">
            <a:avLst/>
          </a:prstGeom>
          <a:noFill/>
        </p:spPr>
        <p:txBody>
          <a:bodyPr wrap="none" rtlCol="0">
            <a:spAutoFit/>
          </a:bodyPr>
          <a:lstStyle/>
          <a:p>
            <a:r>
              <a:rPr lang="en-US" sz="1400" dirty="0" smtClean="0"/>
              <a:t>Recently Released</a:t>
            </a:r>
            <a:endParaRPr lang="en-US" sz="1400" dirty="0"/>
          </a:p>
        </p:txBody>
      </p:sp>
      <p:sp>
        <p:nvSpPr>
          <p:cNvPr id="50" name="5-Point Star 49"/>
          <p:cNvSpPr/>
          <p:nvPr/>
        </p:nvSpPr>
        <p:spPr>
          <a:xfrm>
            <a:off x="6769098" y="6085363"/>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7905750" y="3038376"/>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567240" y="2336360"/>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1592147" y="4994908"/>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4643672" y="3563833"/>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5027986" y="2799620"/>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4634672" y="4865763"/>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1582763" y="5254992"/>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5-Point Star 63"/>
          <p:cNvSpPr/>
          <p:nvPr/>
        </p:nvSpPr>
        <p:spPr>
          <a:xfrm>
            <a:off x="4650101" y="3815308"/>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5-Point Star 66"/>
          <p:cNvSpPr/>
          <p:nvPr/>
        </p:nvSpPr>
        <p:spPr>
          <a:xfrm>
            <a:off x="7842078" y="3299128"/>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p:nvSpPr>
        <p:spPr>
          <a:xfrm>
            <a:off x="7613784" y="3290842"/>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5-Point Star 68"/>
          <p:cNvSpPr/>
          <p:nvPr/>
        </p:nvSpPr>
        <p:spPr>
          <a:xfrm>
            <a:off x="8000670" y="3553312"/>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7772376" y="3545026"/>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5-Point Star 70"/>
          <p:cNvSpPr/>
          <p:nvPr/>
        </p:nvSpPr>
        <p:spPr>
          <a:xfrm>
            <a:off x="7935354" y="3806380"/>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7739718" y="3808980"/>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6933600" y="6253251"/>
            <a:ext cx="1866217" cy="307777"/>
          </a:xfrm>
          <a:prstGeom prst="rect">
            <a:avLst/>
          </a:prstGeom>
          <a:noFill/>
        </p:spPr>
        <p:txBody>
          <a:bodyPr wrap="none" rtlCol="0">
            <a:spAutoFit/>
          </a:bodyPr>
          <a:lstStyle/>
          <a:p>
            <a:r>
              <a:rPr lang="en-US" sz="1400" dirty="0" smtClean="0"/>
              <a:t>In </a:t>
            </a:r>
            <a:r>
              <a:rPr lang="en-US" sz="1400" dirty="0" err="1" smtClean="0"/>
              <a:t>Qual</a:t>
            </a:r>
            <a:r>
              <a:rPr lang="en-US" sz="1400" dirty="0" smtClean="0"/>
              <a:t>/Development</a:t>
            </a:r>
            <a:endParaRPr lang="en-US" sz="1400" dirty="0"/>
          </a:p>
        </p:txBody>
      </p:sp>
      <p:sp>
        <p:nvSpPr>
          <p:cNvPr id="74" name="5-Point Star 73"/>
          <p:cNvSpPr/>
          <p:nvPr/>
        </p:nvSpPr>
        <p:spPr>
          <a:xfrm>
            <a:off x="6779980" y="6324851"/>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p:nvSpPr>
        <p:spPr>
          <a:xfrm>
            <a:off x="6584028" y="6335733"/>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p:nvSpPr>
        <p:spPr>
          <a:xfrm>
            <a:off x="8142184" y="3806376"/>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944482" y="6492739"/>
            <a:ext cx="1130438" cy="307777"/>
          </a:xfrm>
          <a:prstGeom prst="rect">
            <a:avLst/>
          </a:prstGeom>
          <a:noFill/>
        </p:spPr>
        <p:txBody>
          <a:bodyPr wrap="none" rtlCol="0">
            <a:spAutoFit/>
          </a:bodyPr>
          <a:lstStyle/>
          <a:p>
            <a:r>
              <a:rPr lang="en-US" sz="1400" dirty="0" smtClean="0"/>
              <a:t>In Definition</a:t>
            </a:r>
            <a:endParaRPr lang="en-US" sz="1400" dirty="0"/>
          </a:p>
        </p:txBody>
      </p:sp>
      <p:sp>
        <p:nvSpPr>
          <p:cNvPr id="78" name="5-Point Star 77"/>
          <p:cNvSpPr/>
          <p:nvPr/>
        </p:nvSpPr>
        <p:spPr>
          <a:xfrm>
            <a:off x="6790862" y="6564339"/>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5-Point Star 78"/>
          <p:cNvSpPr/>
          <p:nvPr/>
        </p:nvSpPr>
        <p:spPr>
          <a:xfrm>
            <a:off x="6594910" y="6575221"/>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6388072" y="6575217"/>
            <a:ext cx="153619" cy="1536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2 80"/>
          <p:cNvSpPr/>
          <p:nvPr/>
        </p:nvSpPr>
        <p:spPr>
          <a:xfrm>
            <a:off x="5911116" y="4297088"/>
            <a:ext cx="3033324" cy="228242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rot="20721255">
            <a:off x="6483975" y="4901418"/>
            <a:ext cx="2114559" cy="1230487"/>
          </a:xfrm>
          <a:prstGeom prst="rect">
            <a:avLst/>
          </a:prstGeom>
          <a:noFill/>
        </p:spPr>
        <p:txBody>
          <a:bodyPr wrap="square" rtlCol="0">
            <a:spAutoFit/>
          </a:bodyPr>
          <a:lstStyle/>
          <a:p>
            <a:r>
              <a:rPr lang="en-US" dirty="0" smtClean="0"/>
              <a:t>Industry’s Broadest Portfolio!!</a:t>
            </a:r>
            <a:endParaRPr lang="en-US" dirty="0"/>
          </a:p>
        </p:txBody>
      </p:sp>
      <p:sp>
        <p:nvSpPr>
          <p:cNvPr id="83" name="5-Point Star 82"/>
          <p:cNvSpPr/>
          <p:nvPr/>
        </p:nvSpPr>
        <p:spPr>
          <a:xfrm>
            <a:off x="1879707" y="6324157"/>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1651413" y="6326757"/>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5-Point Star 84"/>
          <p:cNvSpPr/>
          <p:nvPr/>
        </p:nvSpPr>
        <p:spPr>
          <a:xfrm>
            <a:off x="1574603" y="2083722"/>
            <a:ext cx="153619" cy="15361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84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TPS92314</a:t>
            </a:r>
            <a:br>
              <a:rPr lang="en-US" dirty="0" smtClean="0"/>
            </a:br>
            <a:r>
              <a:rPr lang="en-US" sz="2400" dirty="0" smtClean="0"/>
              <a:t>Off-line Primary Side Sensing Controller with PFC</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942785976"/>
              </p:ext>
            </p:extLst>
          </p:nvPr>
        </p:nvGraphicFramePr>
        <p:xfrm>
          <a:off x="342898" y="1016000"/>
          <a:ext cx="8665634" cy="3825240"/>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400" dirty="0" smtClean="0"/>
                        <a:t>Application input</a:t>
                      </a:r>
                      <a:r>
                        <a:rPr lang="en-US" sz="1400" baseline="0" dirty="0" smtClean="0"/>
                        <a:t> voltage: 120, 230, 85-265 VAC</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Supports all common</a:t>
                      </a:r>
                      <a:r>
                        <a:rPr lang="en-US" sz="1400" baseline="0" dirty="0" smtClean="0"/>
                        <a:t> line voltages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indent="-137160">
                        <a:buFont typeface="Arial" pitchFamily="34" charset="0"/>
                        <a:buChar char="•"/>
                      </a:pPr>
                      <a:r>
                        <a:rPr lang="en-US" sz="1400" dirty="0" smtClean="0"/>
                        <a:t>Primary-Side</a:t>
                      </a:r>
                      <a:r>
                        <a:rPr lang="en-US" sz="1400" baseline="0" dirty="0" smtClean="0"/>
                        <a:t> Regulated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No </a:t>
                      </a:r>
                      <a:r>
                        <a:rPr lang="en-US" sz="1400" dirty="0" err="1" smtClean="0"/>
                        <a:t>optocoupler</a:t>
                      </a:r>
                      <a:r>
                        <a:rPr lang="en-US" sz="1400" dirty="0" smtClean="0"/>
                        <a:t> or secondary</a:t>
                      </a:r>
                      <a:r>
                        <a:rPr lang="en-US" sz="1400" baseline="0" dirty="0" smtClean="0"/>
                        <a:t> error amp required</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400" dirty="0" smtClean="0"/>
                        <a:t>Adaptive Constant ON-Time</a:t>
                      </a:r>
                      <a:r>
                        <a:rPr lang="en-US" sz="1400" baseline="0" dirty="0" smtClean="0"/>
                        <a:t> (COT)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Inherent</a:t>
                      </a:r>
                      <a:r>
                        <a:rPr lang="en-US" sz="1400" baseline="0" dirty="0" smtClean="0"/>
                        <a:t> Power Factor Correction (low BoM count)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0245">
                <a:tc>
                  <a:txBody>
                    <a:bodyPr/>
                    <a:lstStyle/>
                    <a:p>
                      <a:pPr marL="137160" lvl="0" indent="-137160">
                        <a:buFont typeface="Arial" pitchFamily="34" charset="0"/>
                        <a:buChar char="•"/>
                      </a:pPr>
                      <a:r>
                        <a:rPr lang="en-US" sz="1400" dirty="0" smtClean="0"/>
                        <a:t>Critical-Conduction</a:t>
                      </a:r>
                      <a:r>
                        <a:rPr lang="en-US" sz="1400" baseline="0" dirty="0" smtClean="0"/>
                        <a:t> Mode with Zero-Current Detect (ZCD) </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Valley Switching Improves Efficiency While</a:t>
                      </a:r>
                      <a:r>
                        <a:rPr lang="en-US" sz="1400" baseline="0" dirty="0" smtClean="0"/>
                        <a:t> Minimizing EMI</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Protection Features: Cycle-by-Cycle</a:t>
                      </a:r>
                      <a:r>
                        <a:rPr lang="en-US" sz="1400" baseline="0" dirty="0" smtClean="0"/>
                        <a:t> Current Limit, Over/Under Voltage Protection, Thermal Shutdown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Against</a:t>
                      </a:r>
                      <a:r>
                        <a:rPr lang="en-US" sz="1400" baseline="0" dirty="0" smtClean="0"/>
                        <a:t> Fault and Abnormal Operating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SOIC-8 Package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400" dirty="0" smtClean="0"/>
                        <a:t>Non-dimmable</a:t>
                      </a:r>
                      <a:r>
                        <a:rPr lang="en-US" sz="1400" baseline="0" dirty="0" smtClean="0"/>
                        <a:t> LED Light bulbs (GU10, A19, E26/27, E14), PAR30/38</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400" dirty="0" smtClean="0"/>
                        <a:t>Non-dimmable</a:t>
                      </a:r>
                      <a:r>
                        <a:rPr lang="en-US" sz="1400" baseline="0" dirty="0" smtClean="0"/>
                        <a:t> LED Area Light (T8, down light)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453063"/>
            <a:ext cx="1678665" cy="430887"/>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TPS92314-xxx (230V)</a:t>
            </a:r>
          </a:p>
          <a:p>
            <a:pPr>
              <a:buFont typeface="Arial" charset="0"/>
              <a:buChar char="•"/>
            </a:pPr>
            <a:r>
              <a:rPr lang="en-US" sz="1100" b="1" dirty="0" smtClean="0">
                <a:solidFill>
                  <a:srgbClr val="000000"/>
                </a:solidFill>
              </a:rPr>
              <a:t>TPS92314-xxx (120V)</a:t>
            </a:r>
          </a:p>
        </p:txBody>
      </p:sp>
      <p:pic>
        <p:nvPicPr>
          <p:cNvPr id="10" name="Picture 2" descr="C:\Documents and Settings\ctmlhk\My Documents\TPS92314\Data sheet\30198370.tif"/>
          <p:cNvPicPr>
            <a:picLocks noChangeAspect="1" noChangeArrowheads="1"/>
          </p:cNvPicPr>
          <p:nvPr/>
        </p:nvPicPr>
        <p:blipFill>
          <a:blip r:embed="rId3" cstate="print"/>
          <a:srcRect/>
          <a:stretch>
            <a:fillRect/>
          </a:stretch>
        </p:blipFill>
        <p:spPr bwMode="auto">
          <a:xfrm>
            <a:off x="4889590" y="3489576"/>
            <a:ext cx="3676440" cy="2206374"/>
          </a:xfrm>
          <a:prstGeom prst="rect">
            <a:avLst/>
          </a:prstGeom>
          <a:noFill/>
          <a:ln w="28575">
            <a:solidFill>
              <a:schemeClr val="tx1"/>
            </a:solidFill>
          </a:ln>
        </p:spPr>
      </p:pic>
      <p:pic>
        <p:nvPicPr>
          <p:cNvPr id="11" name="Picture 55" descr="available_en">
            <a:hlinkClick r:id="rId4"/>
          </p:cNvPr>
          <p:cNvPicPr>
            <a:picLocks noChangeAspect="1" noChangeArrowheads="1"/>
          </p:cNvPicPr>
          <p:nvPr/>
        </p:nvPicPr>
        <p:blipFill>
          <a:blip r:embed="rId5" cstate="print"/>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1456719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TPS9231x Positioning</a:t>
            </a:r>
            <a:endParaRPr lang="en-US" dirty="0"/>
          </a:p>
        </p:txBody>
      </p:sp>
      <p:sp>
        <p:nvSpPr>
          <p:cNvPr id="3" name="Slide Number Placeholder 2"/>
          <p:cNvSpPr>
            <a:spLocks noGrp="1"/>
          </p:cNvSpPr>
          <p:nvPr>
            <p:ph type="sldNum" sz="quarter" idx="10"/>
          </p:nvPr>
        </p:nvSpPr>
        <p:spPr/>
        <p:txBody>
          <a:bodyPr/>
          <a:lstStyle/>
          <a:p>
            <a:pPr>
              <a:defRPr/>
            </a:pPr>
            <a:fld id="{DA436EC4-8C6D-4A90-A232-D360A51F9889}" type="slidenum">
              <a:rPr lang="en-US" smtClean="0"/>
              <a:pPr>
                <a:defRPr/>
              </a:pPr>
              <a:t>41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06775652"/>
              </p:ext>
            </p:extLst>
          </p:nvPr>
        </p:nvGraphicFramePr>
        <p:xfrm>
          <a:off x="62080" y="949888"/>
          <a:ext cx="5777285" cy="4692653"/>
        </p:xfrm>
        <a:graphic>
          <a:graphicData uri="http://schemas.openxmlformats.org/drawingml/2006/table">
            <a:tbl>
              <a:tblPr/>
              <a:tblGrid>
                <a:gridCol w="1260296"/>
                <a:gridCol w="1505663"/>
                <a:gridCol w="1505663"/>
                <a:gridCol w="1505663"/>
              </a:tblGrid>
              <a:tr h="167296">
                <a:tc>
                  <a:txBody>
                    <a:bodyPr/>
                    <a:lstStyle/>
                    <a:p>
                      <a:pPr algn="l" fontAlgn="b"/>
                      <a:r>
                        <a:rPr lang="en-US" sz="1000" b="0" i="0" u="none" strike="noStrike" dirty="0">
                          <a:solidFill>
                            <a:srgbClr val="000000"/>
                          </a:solidFill>
                          <a:effectLst/>
                          <a:latin typeface="Calibri"/>
                        </a:rPr>
                        <a:t> </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a:rPr>
                        <a:t>TI</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TI</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TI</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0" i="0" u="none" strike="noStrike">
                          <a:solidFill>
                            <a:srgbClr val="000000"/>
                          </a:solidFill>
                          <a:effectLst/>
                          <a:latin typeface="Calibri"/>
                        </a:rPr>
                        <a:t> </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a:solidFill>
                            <a:srgbClr val="000000"/>
                          </a:solidFill>
                          <a:effectLst/>
                          <a:latin typeface="Calibri"/>
                        </a:rPr>
                        <a:t>External Main Switch</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000" b="1" i="0" u="none" strike="noStrike">
                          <a:solidFill>
                            <a:srgbClr val="000000"/>
                          </a:solidFill>
                          <a:effectLst/>
                          <a:latin typeface="Calibri"/>
                        </a:rPr>
                        <a:t>Integrated Main Switch</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IC Part Number</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TPS92314</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TPS92310</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TPS92311</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Application Voltage</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85-264V</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85-264V</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85-264V</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Dimming</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Non-Dimming</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Non-Dimming</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Non-Dimming</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Topology</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DCM Flyback</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DCM Flyback</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DCM Flyback</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HV Startup</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No</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VCC Range</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13 ~ 35V</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13 ~ 35V</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13 ~ 35V</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PFC</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Yes </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Yes </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592">
                <a:tc>
                  <a:txBody>
                    <a:bodyPr/>
                    <a:lstStyle/>
                    <a:p>
                      <a:pPr algn="l" fontAlgn="b"/>
                      <a:r>
                        <a:rPr lang="en-US" sz="1000" b="1" i="0" u="none" strike="noStrike">
                          <a:solidFill>
                            <a:srgbClr val="000000"/>
                          </a:solidFill>
                          <a:effectLst/>
                          <a:latin typeface="Calibri"/>
                        </a:rPr>
                        <a:t>Current Regulation (primary, secondary)</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Primary</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Primary</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Primary</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Current Accuracy</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±5%</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592">
                <a:tc>
                  <a:txBody>
                    <a:bodyPr/>
                    <a:lstStyle/>
                    <a:p>
                      <a:pPr algn="l" fontAlgn="b"/>
                      <a:r>
                        <a:rPr lang="en-US" sz="1000" b="1" i="0" u="none" strike="noStrike">
                          <a:solidFill>
                            <a:srgbClr val="000000"/>
                          </a:solidFill>
                          <a:effectLst/>
                          <a:latin typeface="Calibri"/>
                        </a:rPr>
                        <a:t>Integrated Switching FET</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No</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No</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br>
                        <a:rPr lang="en-US" sz="1000" b="0" i="0" u="none" strike="noStrike">
                          <a:solidFill>
                            <a:srgbClr val="000000"/>
                          </a:solidFill>
                          <a:effectLst/>
                          <a:latin typeface="Calibri"/>
                        </a:rPr>
                      </a:br>
                      <a:r>
                        <a:rPr lang="en-US" sz="1000" b="0" i="0" u="none" strike="noStrike">
                          <a:solidFill>
                            <a:srgbClr val="000000"/>
                          </a:solidFill>
                          <a:effectLst/>
                          <a:latin typeface="Calibri"/>
                        </a:rPr>
                        <a:t>(&lt;8W LED)</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7296">
                <a:tc>
                  <a:txBody>
                    <a:bodyPr/>
                    <a:lstStyle/>
                    <a:p>
                      <a:pPr algn="l" fontAlgn="b"/>
                      <a:r>
                        <a:rPr lang="en-US" sz="1000" b="1" i="0" u="none" strike="noStrike">
                          <a:solidFill>
                            <a:srgbClr val="000000"/>
                          </a:solidFill>
                          <a:effectLst/>
                          <a:latin typeface="Calibri"/>
                        </a:rPr>
                        <a:t>fsw (max)</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&lt; 250kHz</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&lt; 250kHz</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&lt; 250kHz</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Valley Switching</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LED Open Protection</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LED Short Protection</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296">
                <a:tc>
                  <a:txBody>
                    <a:bodyPr/>
                    <a:lstStyle/>
                    <a:p>
                      <a:pPr algn="l" fontAlgn="b"/>
                      <a:r>
                        <a:rPr lang="en-US" sz="1000" b="1" i="0" u="none" strike="noStrike">
                          <a:solidFill>
                            <a:srgbClr val="000000"/>
                          </a:solidFill>
                          <a:effectLst/>
                          <a:latin typeface="Calibri"/>
                        </a:rPr>
                        <a:t>Thermal Shutdown</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184">
                <a:tc>
                  <a:txBody>
                    <a:bodyPr/>
                    <a:lstStyle/>
                    <a:p>
                      <a:pPr algn="l" fontAlgn="b"/>
                      <a:r>
                        <a:rPr lang="en-US" sz="1000" b="1" i="0" u="none" strike="noStrike">
                          <a:solidFill>
                            <a:srgbClr val="000000"/>
                          </a:solidFill>
                          <a:effectLst/>
                          <a:latin typeface="Calibri"/>
                        </a:rPr>
                        <a:t>Dual Mode Operation</a:t>
                      </a:r>
                      <a:br>
                        <a:rPr lang="en-US" sz="1000" b="1" i="0" u="none" strike="noStrike">
                          <a:solidFill>
                            <a:srgbClr val="000000"/>
                          </a:solidFill>
                          <a:effectLst/>
                          <a:latin typeface="Calibri"/>
                        </a:rPr>
                      </a:br>
                      <a:r>
                        <a:rPr lang="en-US" sz="1000" b="1" i="0" u="none" strike="noStrike">
                          <a:solidFill>
                            <a:srgbClr val="000000"/>
                          </a:solidFill>
                          <a:effectLst/>
                          <a:latin typeface="Calibri"/>
                        </a:rPr>
                        <a:t>(Constant ON time / Constant Peak Current)</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No</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Yes</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effectLst/>
                          <a:latin typeface="Calibri"/>
                        </a:rPr>
                        <a:t>Yes</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7296">
                <a:tc>
                  <a:txBody>
                    <a:bodyPr/>
                    <a:lstStyle/>
                    <a:p>
                      <a:pPr algn="l" fontAlgn="b"/>
                      <a:r>
                        <a:rPr lang="en-US" sz="1000" b="1" i="0" u="none" strike="noStrike">
                          <a:solidFill>
                            <a:srgbClr val="000000"/>
                          </a:solidFill>
                          <a:effectLst/>
                          <a:latin typeface="Calibri"/>
                        </a:rPr>
                        <a:t>Package/Pins</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SOIC/8</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effectLst/>
                          <a:latin typeface="Calibri"/>
                        </a:rPr>
                        <a:t>MSOP/10</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SOIC/16</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888">
                <a:tc>
                  <a:txBody>
                    <a:bodyPr/>
                    <a:lstStyle/>
                    <a:p>
                      <a:pPr algn="l" fontAlgn="b"/>
                      <a:r>
                        <a:rPr lang="en-US" sz="1000" b="1" i="0" u="none" strike="noStrike">
                          <a:solidFill>
                            <a:srgbClr val="000000"/>
                          </a:solidFill>
                          <a:effectLst/>
                          <a:latin typeface="Calibri"/>
                        </a:rPr>
                        <a:t>A Lamp Solution Component Count (not incl. EMIF)</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21</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21</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18</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75661">
                <a:tc>
                  <a:txBody>
                    <a:bodyPr/>
                    <a:lstStyle/>
                    <a:p>
                      <a:pPr algn="l" fontAlgn="b"/>
                      <a:r>
                        <a:rPr lang="en-US" sz="1000" b="1" i="0" u="none" strike="noStrike">
                          <a:solidFill>
                            <a:srgbClr val="000000"/>
                          </a:solidFill>
                          <a:effectLst/>
                          <a:latin typeface="Calibri"/>
                        </a:rPr>
                        <a:t>Efficiency (A lamp)</a:t>
                      </a:r>
                    </a:p>
                  </a:txBody>
                  <a:tcPr marL="8365" marR="8365" marT="8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&gt;85%</a:t>
                      </a:r>
                    </a:p>
                  </a:txBody>
                  <a:tcPr marL="8365" marR="8365" marT="8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effectLst/>
                          <a:latin typeface="Calibri"/>
                        </a:rPr>
                        <a:t>&gt;85%</a:t>
                      </a:r>
                    </a:p>
                  </a:txBody>
                  <a:tcPr marL="8365" marR="8365" marT="836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effectLst/>
                          <a:latin typeface="Calibri"/>
                        </a:rPr>
                        <a:t>&gt;85%</a:t>
                      </a:r>
                    </a:p>
                  </a:txBody>
                  <a:tcPr marL="8365" marR="8365" marT="836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34" y="1628748"/>
            <a:ext cx="3211033" cy="1935882"/>
          </a:xfrm>
          <a:prstGeom prst="rect">
            <a:avLst/>
          </a:prstGeom>
        </p:spPr>
      </p:pic>
      <p:sp>
        <p:nvSpPr>
          <p:cNvPr id="10" name="TextBox 9"/>
          <p:cNvSpPr txBox="1"/>
          <p:nvPr/>
        </p:nvSpPr>
        <p:spPr>
          <a:xfrm>
            <a:off x="5964865" y="3965944"/>
            <a:ext cx="2685351" cy="923330"/>
          </a:xfrm>
          <a:prstGeom prst="rect">
            <a:avLst/>
          </a:prstGeom>
          <a:noFill/>
        </p:spPr>
        <p:txBody>
          <a:bodyPr wrap="none" rtlCol="0">
            <a:spAutoFit/>
          </a:bodyPr>
          <a:lstStyle/>
          <a:p>
            <a:r>
              <a:rPr lang="en-US" sz="1800" b="0" dirty="0" smtClean="0">
                <a:solidFill>
                  <a:srgbClr val="000000"/>
                </a:solidFill>
              </a:rPr>
              <a:t>TPS92310: Mode Select</a:t>
            </a:r>
          </a:p>
          <a:p>
            <a:r>
              <a:rPr lang="en-US" sz="1800" b="0" dirty="0" smtClean="0">
                <a:solidFill>
                  <a:srgbClr val="000000"/>
                </a:solidFill>
              </a:rPr>
              <a:t>TPS92311: 10 + FET</a:t>
            </a:r>
          </a:p>
          <a:p>
            <a:r>
              <a:rPr lang="en-US" sz="1800" b="0" dirty="0" smtClean="0">
                <a:solidFill>
                  <a:srgbClr val="000000"/>
                </a:solidFill>
              </a:rPr>
              <a:t>TPS92314: Fixed Mode</a:t>
            </a:r>
          </a:p>
        </p:txBody>
      </p:sp>
      <p:cxnSp>
        <p:nvCxnSpPr>
          <p:cNvPr id="12" name="Straight Connector 11"/>
          <p:cNvCxnSpPr/>
          <p:nvPr/>
        </p:nvCxnSpPr>
        <p:spPr>
          <a:xfrm>
            <a:off x="7719237" y="3019647"/>
            <a:ext cx="38277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22775" y="3172047"/>
            <a:ext cx="379234"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02009" y="3019647"/>
            <a:ext cx="0" cy="152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573" y="3018753"/>
            <a:ext cx="470378" cy="894"/>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239573" y="3509428"/>
            <a:ext cx="470378" cy="894"/>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39573" y="3019647"/>
            <a:ext cx="0" cy="490675"/>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22775" y="3172046"/>
            <a:ext cx="0" cy="33738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280967" y="3049575"/>
            <a:ext cx="418412" cy="894"/>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80967" y="3451290"/>
            <a:ext cx="193795" cy="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80967" y="3050469"/>
            <a:ext cx="0" cy="39992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474762" y="3264984"/>
            <a:ext cx="209206" cy="894"/>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74762" y="3265878"/>
            <a:ext cx="1" cy="184518"/>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683968" y="3051363"/>
            <a:ext cx="115" cy="21451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565581" y="4153384"/>
            <a:ext cx="470378" cy="894"/>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76037" y="4421279"/>
            <a:ext cx="470378" cy="89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576037" y="4696911"/>
            <a:ext cx="470378" cy="894"/>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553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TPS92315</a:t>
            </a:r>
            <a:br>
              <a:rPr lang="en-US" dirty="0" smtClean="0"/>
            </a:br>
            <a:r>
              <a:rPr lang="en-US" sz="2400" dirty="0" smtClean="0"/>
              <a:t>Off-Line Primary-Side Sensing Controller for LED Lighting</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1651738466"/>
              </p:ext>
            </p:extLst>
          </p:nvPr>
        </p:nvGraphicFramePr>
        <p:xfrm>
          <a:off x="342898" y="1016000"/>
          <a:ext cx="8665634" cy="4181434"/>
        </p:xfrm>
        <a:graphic>
          <a:graphicData uri="http://schemas.openxmlformats.org/drawingml/2006/table">
            <a:tbl>
              <a:tblPr firstRow="1" bandRow="1">
                <a:tableStyleId>{3B4B98B0-60AC-42C2-AFA5-B58CD77FA1E5}</a:tableStyleId>
              </a:tblPr>
              <a:tblGrid>
                <a:gridCol w="4332817"/>
                <a:gridCol w="4332817"/>
              </a:tblGrid>
              <a:tr h="187102">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610">
                <a:tc>
                  <a:txBody>
                    <a:bodyPr/>
                    <a:lstStyle/>
                    <a:p>
                      <a:pPr marL="137160" indent="-137160">
                        <a:buFont typeface="Arial" pitchFamily="34" charset="0"/>
                        <a:buChar char="•"/>
                      </a:pPr>
                      <a:r>
                        <a:rPr lang="en-US" sz="1200" dirty="0" smtClean="0"/>
                        <a:t>Application input</a:t>
                      </a:r>
                      <a:r>
                        <a:rPr lang="en-US" sz="1200" baseline="0" dirty="0" smtClean="0"/>
                        <a:t> voltage: 90 - 230VAC</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Supports All Common</a:t>
                      </a:r>
                      <a:r>
                        <a:rPr lang="en-US" sz="1200" baseline="0" dirty="0" smtClean="0"/>
                        <a:t> Line Voltages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Primary Side Regulation (PSR) with </a:t>
                      </a:r>
                      <a:r>
                        <a:rPr lang="en-US" sz="1200" u="sng" dirty="0" smtClean="0"/>
                        <a:t>+</a:t>
                      </a:r>
                      <a:r>
                        <a:rPr lang="en-US" sz="1200" dirty="0" smtClean="0"/>
                        <a:t>5% LED Current Regulation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Accurate Current</a:t>
                      </a:r>
                      <a:r>
                        <a:rPr lang="en-US" sz="1200" baseline="0" dirty="0" smtClean="0"/>
                        <a:t> Regulation without </a:t>
                      </a:r>
                      <a:r>
                        <a:rPr lang="en-US" sz="1200" dirty="0" err="1" smtClean="0"/>
                        <a:t>Opto</a:t>
                      </a:r>
                      <a:r>
                        <a:rPr lang="en-US" sz="1200" dirty="0" smtClean="0"/>
                        <a:t>-Coupler and Secondary</a:t>
                      </a:r>
                      <a:r>
                        <a:rPr lang="en-US" sz="1200" baseline="0" dirty="0" smtClean="0"/>
                        <a:t> Feedback Components</a:t>
                      </a:r>
                      <a:endParaRPr lang="en-US" sz="12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4821">
                <a:tc>
                  <a:txBody>
                    <a:bodyPr/>
                    <a:lstStyle/>
                    <a:p>
                      <a:pPr marL="137160" lvl="0" indent="-137160">
                        <a:buFont typeface="Arial" pitchFamily="34" charset="0"/>
                        <a:buChar char="•"/>
                      </a:pPr>
                      <a:r>
                        <a:rPr lang="en-US" sz="1200" dirty="0" smtClean="0"/>
                        <a:t>130kHz</a:t>
                      </a:r>
                      <a:r>
                        <a:rPr lang="en-US" sz="1200" baseline="0" dirty="0" smtClean="0"/>
                        <a:t> Maximum Switching Frequency</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Enables</a:t>
                      </a:r>
                      <a:r>
                        <a:rPr lang="en-US" sz="1200" baseline="0" dirty="0" smtClean="0"/>
                        <a:t> High Power Density LED Lighting Designs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dirty="0" smtClean="0"/>
                        <a:t>Quasi-Resonant (Valley) Switching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Improved</a:t>
                      </a:r>
                      <a:r>
                        <a:rPr lang="en-US" sz="1200" baseline="0" dirty="0" smtClean="0"/>
                        <a:t> System Efficiency</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21">
                <a:tc>
                  <a:txBody>
                    <a:bodyPr/>
                    <a:lstStyle/>
                    <a:p>
                      <a:pPr marL="137160" lvl="0" indent="-137160">
                        <a:buFont typeface="Arial" pitchFamily="34" charset="0"/>
                        <a:buChar char="•"/>
                      </a:pPr>
                      <a:r>
                        <a:rPr lang="en-US" sz="1200" baseline="0" dirty="0" smtClean="0"/>
                        <a:t>Frequency Jitter</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baseline="0" dirty="0" smtClean="0"/>
                        <a:t>Simplifies EMI Compliance</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Wide</a:t>
                      </a:r>
                      <a:r>
                        <a:rPr lang="en-US" sz="1200" baseline="0" dirty="0" smtClean="0"/>
                        <a:t> VCC Range (35V)</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Ease</a:t>
                      </a:r>
                      <a:r>
                        <a:rPr lang="en-US" sz="1200" baseline="0" dirty="0" smtClean="0"/>
                        <a:t> Transformer Design, Small Bias Capacitor</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Protection Features: Over-Voltage, UVLO,</a:t>
                      </a:r>
                      <a:r>
                        <a:rPr lang="en-US" sz="1200" baseline="0" dirty="0" smtClean="0"/>
                        <a:t> Over-Current, Thermal Shutdown</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Protects Against Faults and Abnormal Conditions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Small SOT23-6 Package</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200" dirty="0" smtClean="0"/>
                        <a:t>Small Package/Low</a:t>
                      </a:r>
                      <a:r>
                        <a:rPr lang="en-US" sz="1200" baseline="0" dirty="0" smtClean="0"/>
                        <a:t> External Component </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7102">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LED Light bulbs: GU10, A19, E26/27, E14, PAR30/38</a:t>
                      </a:r>
                      <a:endParaRPr lang="en-US" sz="12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1665">
                <a:tc>
                  <a:txBody>
                    <a:bodyPr/>
                    <a:lstStyle/>
                    <a:p>
                      <a:pPr marL="137160" indent="-137160">
                        <a:buFont typeface="Arial" pitchFamily="34" charset="0"/>
                        <a:buChar char="•"/>
                      </a:pPr>
                      <a:r>
                        <a:rPr lang="en-US" sz="1200" dirty="0" smtClean="0"/>
                        <a:t>Recessed Down</a:t>
                      </a:r>
                      <a:r>
                        <a:rPr lang="en-US" sz="1200" baseline="0" dirty="0" smtClean="0"/>
                        <a:t> L</a:t>
                      </a:r>
                      <a:r>
                        <a:rPr lang="en-US" sz="1200" dirty="0" smtClean="0"/>
                        <a:t>ights, Pendent Lights</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77">
                <a:tc>
                  <a:txBody>
                    <a:bodyPr/>
                    <a:lstStyle/>
                    <a:p>
                      <a:pPr marL="137160" indent="-137160">
                        <a:buFont typeface="Arial" pitchFamily="34" charset="0"/>
                        <a:buChar char="•"/>
                      </a:pPr>
                      <a:r>
                        <a:rPr lang="en-US" sz="1200" dirty="0" smtClean="0"/>
                        <a:t>Architectural Lighting</a:t>
                      </a:r>
                      <a:endParaRPr lang="en-US" sz="12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672313"/>
            <a:ext cx="1447800" cy="449263"/>
            <a:chOff x="288" y="3365"/>
            <a:chExt cx="912" cy="283"/>
          </a:xfrm>
        </p:grpSpPr>
        <p:pic>
          <p:nvPicPr>
            <p:cNvPr id="21539"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215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sz="2400" b="1" smtClean="0">
                <a:solidFill>
                  <a:srgbClr val="000000"/>
                </a:solidFill>
              </a:endParaRPr>
            </a:p>
          </p:txBody>
        </p:sp>
        <p:sp>
          <p:nvSpPr>
            <p:cNvPr id="215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b="1" smtClean="0">
                  <a:solidFill>
                    <a:srgbClr val="FFFFFF"/>
                  </a:solidFill>
                </a:rPr>
                <a:t>TOOLS</a:t>
              </a:r>
            </a:p>
          </p:txBody>
        </p:sp>
      </p:grpSp>
      <p:sp>
        <p:nvSpPr>
          <p:cNvPr id="21533" name="TextBox 11"/>
          <p:cNvSpPr txBox="1">
            <a:spLocks noChangeArrowheads="1"/>
          </p:cNvSpPr>
          <p:nvPr/>
        </p:nvSpPr>
        <p:spPr bwMode="auto">
          <a:xfrm>
            <a:off x="1752600" y="5604051"/>
            <a:ext cx="2156360"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TPS92315EVM-516 (85-265V)</a:t>
            </a:r>
          </a:p>
        </p:txBody>
      </p:sp>
      <p:pic>
        <p:nvPicPr>
          <p:cNvPr id="3074" name="Picture 2" descr="http://hpa_packaging.itg.ti.com/Package_pictures/3D_Models/DBV/6-DBV_mode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40" y="3649749"/>
            <a:ext cx="340882" cy="321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cstate="print"/>
          <a:srcRect/>
          <a:stretch>
            <a:fillRect/>
          </a:stretch>
        </p:blipFill>
        <p:spPr bwMode="auto">
          <a:xfrm>
            <a:off x="4932218" y="3729723"/>
            <a:ext cx="3856246" cy="2496378"/>
          </a:xfrm>
          <a:prstGeom prst="rect">
            <a:avLst/>
          </a:prstGeom>
          <a:noFill/>
          <a:ln w="38100">
            <a:solidFill>
              <a:schemeClr val="tx1"/>
            </a:solidFill>
            <a:miter lim="800000"/>
            <a:headEnd/>
            <a:tailEnd/>
          </a:ln>
          <a:effectLst/>
        </p:spPr>
      </p:pic>
    </p:spTree>
    <p:extLst>
      <p:ext uri="{BB962C8B-B14F-4D97-AF65-F5344CB8AC3E}">
        <p14:creationId xmlns:p14="http://schemas.microsoft.com/office/powerpoint/2010/main" val="2644912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dirty="0" smtClean="0">
                <a:solidFill>
                  <a:schemeClr val="tx2"/>
                </a:solidFill>
              </a:rPr>
              <a:t>LM3444</a:t>
            </a:r>
            <a:br>
              <a:rPr lang="en-US" dirty="0" smtClean="0">
                <a:solidFill>
                  <a:schemeClr val="tx2"/>
                </a:solidFill>
              </a:rPr>
            </a:br>
            <a:r>
              <a:rPr lang="en-US" sz="2400" dirty="0" smtClean="0">
                <a:solidFill>
                  <a:schemeClr val="tx2"/>
                </a:solidFill>
              </a:rPr>
              <a:t>AC/DC Offline LED Driver</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34340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Application Voltage Range (80-277Vac)</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Residential and Commercial LED Lighting Applications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Controls LED Currents up to 1A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a Wide Variety of LED Configurations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Adjustable Switching Frequency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Stable Operation Over Varying Input Line Conditions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Adaptive, Programmable Off-Time Control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Constant Output Ripple Current with no 120Hz Flicker</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Thermal Shutdown, UVLO, Current Limit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Non-Dimming 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Lighting Applications: Light Bulb Replacement, Wall Sconces, Wall Washers, Architectural and Display Lighting, Commercial Troffers and Downlights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3211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132118" name="TextBox 11"/>
          <p:cNvSpPr txBox="1">
            <a:spLocks noChangeArrowheads="1"/>
          </p:cNvSpPr>
          <p:nvPr/>
        </p:nvSpPr>
        <p:spPr bwMode="auto">
          <a:xfrm>
            <a:off x="1752600" y="5453063"/>
            <a:ext cx="2416046" cy="938719"/>
          </a:xfrm>
          <a:prstGeom prst="rect">
            <a:avLst/>
          </a:prstGeom>
          <a:noFill/>
          <a:ln w="9525">
            <a:noFill/>
            <a:miter lim="800000"/>
            <a:headEnd/>
            <a:tailEnd/>
          </a:ln>
        </p:spPr>
        <p:txBody>
          <a:bodyPr wrap="none">
            <a:spAutoFit/>
          </a:bodyPr>
          <a:lstStyle/>
          <a:p>
            <a:pPr>
              <a:buFont typeface="Arial" charset="0"/>
              <a:buChar char="•"/>
            </a:pPr>
            <a:r>
              <a:rPr lang="en-US" sz="1100" dirty="0" smtClean="0"/>
              <a:t>LM3444-120VFLBK/NOPB </a:t>
            </a:r>
            <a:r>
              <a:rPr lang="en-US" sz="1100" dirty="0"/>
              <a:t>(120V</a:t>
            </a:r>
            <a:r>
              <a:rPr lang="en-US" sz="1100" dirty="0" smtClean="0"/>
              <a:t>)</a:t>
            </a:r>
          </a:p>
          <a:p>
            <a:pPr>
              <a:buFont typeface="Arial" charset="0"/>
              <a:buChar char="•"/>
            </a:pPr>
            <a:r>
              <a:rPr lang="en-US" sz="1100" dirty="0" smtClean="0"/>
              <a:t>LM3444-120VFLBK/NOPB (230V)</a:t>
            </a:r>
          </a:p>
          <a:p>
            <a:pPr>
              <a:buFont typeface="Arial" charset="0"/>
              <a:buChar char="•"/>
            </a:pPr>
            <a:r>
              <a:rPr lang="en-US" sz="1100" dirty="0" smtClean="0"/>
              <a:t>LM3444-EDSNEV (120V)</a:t>
            </a:r>
          </a:p>
          <a:p>
            <a:pPr>
              <a:buFont typeface="Arial" charset="0"/>
              <a:buChar char="•"/>
            </a:pPr>
            <a:r>
              <a:rPr lang="en-US" sz="1100" dirty="0" smtClean="0"/>
              <a:t>LM3444BOOST-REF (MR16)</a:t>
            </a:r>
          </a:p>
          <a:p>
            <a:pPr>
              <a:buFont typeface="Arial" charset="0"/>
              <a:buChar char="•"/>
            </a:pPr>
            <a:r>
              <a:rPr lang="en-US" sz="1100" dirty="0" smtClean="0"/>
              <a:t>LM3444BBRB (MR16)</a:t>
            </a:r>
            <a:endParaRPr lang="en-US" sz="1100" dirty="0"/>
          </a:p>
        </p:txBody>
      </p:sp>
      <p:pic>
        <p:nvPicPr>
          <p:cNvPr id="132119" name="Picture 2"/>
          <p:cNvPicPr>
            <a:picLocks noChangeAspect="1" noChangeArrowheads="1"/>
          </p:cNvPicPr>
          <p:nvPr/>
        </p:nvPicPr>
        <p:blipFill>
          <a:blip r:embed="rId4" cstate="email"/>
          <a:srcRect/>
          <a:stretch>
            <a:fillRect/>
          </a:stretch>
        </p:blipFill>
        <p:spPr bwMode="auto">
          <a:xfrm>
            <a:off x="6475413" y="3584575"/>
            <a:ext cx="2314575" cy="2681288"/>
          </a:xfrm>
          <a:prstGeom prst="rect">
            <a:avLst/>
          </a:prstGeom>
          <a:noFill/>
          <a:ln w="9525">
            <a:solidFill>
              <a:schemeClr val="tx1"/>
            </a:solidFill>
            <a:miter lim="800000"/>
            <a:headEnd/>
            <a:tailEnd/>
          </a:ln>
        </p:spPr>
      </p:pic>
      <p:pic>
        <p:nvPicPr>
          <p:cNvPr id="132120" name="Picture 10" descr="http://www.national.com/assets/en/other/PowerWise_banner.jpg"/>
          <p:cNvPicPr>
            <a:picLocks noChangeAspect="1" noChangeArrowheads="1"/>
          </p:cNvPicPr>
          <p:nvPr/>
        </p:nvPicPr>
        <p:blipFill>
          <a:blip r:embed="rId5" cstate="email"/>
          <a:srcRect/>
          <a:stretch>
            <a:fillRect/>
          </a:stretch>
        </p:blipFill>
        <p:spPr bwMode="auto">
          <a:xfrm>
            <a:off x="7307263" y="6007100"/>
            <a:ext cx="849312" cy="203200"/>
          </a:xfrm>
          <a:prstGeom prst="rect">
            <a:avLst/>
          </a:prstGeom>
          <a:noFill/>
          <a:ln w="9525">
            <a:noFill/>
            <a:miter lim="800000"/>
            <a:headEnd/>
            <a:tailEnd/>
          </a:ln>
        </p:spPr>
      </p:pic>
      <p:grpSp>
        <p:nvGrpSpPr>
          <p:cNvPr id="2" name="Group 19"/>
          <p:cNvGrpSpPr>
            <a:grpSpLocks/>
          </p:cNvGrpSpPr>
          <p:nvPr/>
        </p:nvGrpSpPr>
        <p:grpSpPr bwMode="auto">
          <a:xfrm>
            <a:off x="347663" y="5521325"/>
            <a:ext cx="1447800" cy="449263"/>
            <a:chOff x="288" y="3365"/>
            <a:chExt cx="912" cy="283"/>
          </a:xfrm>
        </p:grpSpPr>
        <p:pic>
          <p:nvPicPr>
            <p:cNvPr id="132123"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13212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13212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132122"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2690570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90"/>
          <p:cNvSpPr>
            <a:spLocks noGrp="1" noChangeArrowheads="1"/>
          </p:cNvSpPr>
          <p:nvPr>
            <p:ph type="title"/>
          </p:nvPr>
        </p:nvSpPr>
        <p:spPr/>
        <p:txBody>
          <a:bodyPr/>
          <a:lstStyle/>
          <a:p>
            <a:pPr eaLnBrk="1" hangingPunct="1"/>
            <a:r>
              <a:rPr lang="en-US" dirty="0" smtClean="0">
                <a:solidFill>
                  <a:schemeClr val="tx2"/>
                </a:solidFill>
              </a:rPr>
              <a:t>LM3444EVM Specifications</a:t>
            </a:r>
          </a:p>
        </p:txBody>
      </p:sp>
      <p:pic>
        <p:nvPicPr>
          <p:cNvPr id="13312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133124" name="Picture 2"/>
          <p:cNvPicPr>
            <a:picLocks noChangeAspect="1" noChangeArrowheads="1"/>
          </p:cNvPicPr>
          <p:nvPr/>
        </p:nvPicPr>
        <p:blipFill>
          <a:blip r:embed="rId5" cstate="email"/>
          <a:srcRect/>
          <a:stretch>
            <a:fillRect/>
          </a:stretch>
        </p:blipFill>
        <p:spPr bwMode="auto">
          <a:xfrm>
            <a:off x="347663" y="885825"/>
            <a:ext cx="8448675" cy="2786063"/>
          </a:xfrm>
          <a:prstGeom prst="rect">
            <a:avLst/>
          </a:prstGeom>
          <a:noFill/>
          <a:ln w="9525">
            <a:noFill/>
            <a:miter lim="800000"/>
            <a:headEnd/>
            <a:tailEnd/>
          </a:ln>
        </p:spPr>
      </p:pic>
      <p:pic>
        <p:nvPicPr>
          <p:cNvPr id="133125" name="Picture 4" descr="http://www.national.com/store-pics/boards/LM3444-120VFLBK.jpg"/>
          <p:cNvPicPr>
            <a:picLocks noChangeAspect="1" noChangeArrowheads="1"/>
          </p:cNvPicPr>
          <p:nvPr/>
        </p:nvPicPr>
        <p:blipFill>
          <a:blip r:embed="rId6" cstate="email"/>
          <a:srcRect/>
          <a:stretch>
            <a:fillRect/>
          </a:stretch>
        </p:blipFill>
        <p:spPr bwMode="auto">
          <a:xfrm>
            <a:off x="2411413" y="3748088"/>
            <a:ext cx="1852612" cy="1247775"/>
          </a:xfrm>
          <a:prstGeom prst="rect">
            <a:avLst/>
          </a:prstGeom>
          <a:noFill/>
          <a:ln w="9525">
            <a:noFill/>
            <a:miter lim="800000"/>
            <a:headEnd/>
            <a:tailEnd/>
          </a:ln>
        </p:spPr>
      </p:pic>
      <p:pic>
        <p:nvPicPr>
          <p:cNvPr id="133126" name="Picture 6" descr="http://www.national.com/store-pics/boards/LM3444-230VFLBK.jpg"/>
          <p:cNvPicPr>
            <a:picLocks noChangeAspect="1" noChangeArrowheads="1"/>
          </p:cNvPicPr>
          <p:nvPr/>
        </p:nvPicPr>
        <p:blipFill>
          <a:blip r:embed="rId7" cstate="email"/>
          <a:srcRect/>
          <a:stretch>
            <a:fillRect/>
          </a:stretch>
        </p:blipFill>
        <p:spPr bwMode="auto">
          <a:xfrm>
            <a:off x="4511675" y="3797300"/>
            <a:ext cx="2103438" cy="1173163"/>
          </a:xfrm>
          <a:prstGeom prst="rect">
            <a:avLst/>
          </a:prstGeom>
          <a:noFill/>
          <a:ln w="9525">
            <a:noFill/>
            <a:miter lim="800000"/>
            <a:headEnd/>
            <a:tailEnd/>
          </a:ln>
        </p:spPr>
      </p:pic>
      <p:pic>
        <p:nvPicPr>
          <p:cNvPr id="133127" name="Picture 8" descr="http://www.national.com/store-pics/boards/LM3444-EDSNEV.jpg"/>
          <p:cNvPicPr>
            <a:picLocks noChangeAspect="1" noChangeArrowheads="1"/>
          </p:cNvPicPr>
          <p:nvPr/>
        </p:nvPicPr>
        <p:blipFill>
          <a:blip r:embed="rId8" cstate="email"/>
          <a:srcRect/>
          <a:stretch>
            <a:fillRect/>
          </a:stretch>
        </p:blipFill>
        <p:spPr bwMode="auto">
          <a:xfrm>
            <a:off x="6769100" y="3830638"/>
            <a:ext cx="1866900" cy="946150"/>
          </a:xfrm>
          <a:prstGeom prst="rect">
            <a:avLst/>
          </a:prstGeom>
          <a:noFill/>
          <a:ln w="9525">
            <a:noFill/>
            <a:miter lim="800000"/>
            <a:headEnd/>
            <a:tailEnd/>
          </a:ln>
        </p:spPr>
      </p:pic>
    </p:spTree>
    <p:extLst>
      <p:ext uri="{BB962C8B-B14F-4D97-AF65-F5344CB8AC3E}">
        <p14:creationId xmlns:p14="http://schemas.microsoft.com/office/powerpoint/2010/main" val="205224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smtClean="0"/>
              <a:t>TPS92210</a:t>
            </a:r>
            <a:br>
              <a:rPr lang="en-US" smtClean="0"/>
            </a:br>
            <a:r>
              <a:rPr lang="en-US" sz="2400" smtClean="0"/>
              <a:t>PFC Offline LED Lighting Driver Controller</a:t>
            </a:r>
            <a:endParaRPr lang="en-US" sz="1400" smtClean="0"/>
          </a:p>
        </p:txBody>
      </p:sp>
      <p:graphicFrame>
        <p:nvGraphicFramePr>
          <p:cNvPr id="4" name="Table 3"/>
          <p:cNvGraphicFramePr>
            <a:graphicFrameLocks noGrp="1"/>
          </p:cNvGraphicFramePr>
          <p:nvPr/>
        </p:nvGraphicFramePr>
        <p:xfrm>
          <a:off x="342900" y="1016000"/>
          <a:ext cx="8505825" cy="438912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Operating Modes: Peak Primary Current, Constant On-Time, or both</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Constant On-Time implements Single Stage Power Factor Correction (PFC)</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Cascoded MOSFET Configuration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Fast start up; Line Surge Ruggedness Better Than Internal HV FET</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Works with TRIAC Dimmers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Continuous Exponential Dimming</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Transformer Zero Energy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Efficiency, Low EMI </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Discontinuous Conduction or Transition Mode Operation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Reverse Recovery Loss in Output Rectifier</a:t>
                      </a: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Advanced Over-Current Protection and Integrated Over-voltage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Driver Against Fault Conditions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Lighting Applications: Light Bulb Replacement, Sconces, Wall Washers, Architectural and Display Lighting, Commercial Troffers and Downlights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3826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138264" name="Group 19"/>
          <p:cNvGrpSpPr>
            <a:grpSpLocks/>
          </p:cNvGrpSpPr>
          <p:nvPr/>
        </p:nvGrpSpPr>
        <p:grpSpPr bwMode="auto">
          <a:xfrm>
            <a:off x="581025" y="5710238"/>
            <a:ext cx="1447800" cy="449262"/>
            <a:chOff x="288" y="3365"/>
            <a:chExt cx="912" cy="283"/>
          </a:xfrm>
        </p:grpSpPr>
        <p:pic>
          <p:nvPicPr>
            <p:cNvPr id="138267"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13826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8269"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chemeClr val="bg1"/>
                  </a:solidFill>
                </a:rPr>
                <a:t>TOOLS</a:t>
              </a:r>
            </a:p>
          </p:txBody>
        </p:sp>
      </p:grpSp>
      <p:sp>
        <p:nvSpPr>
          <p:cNvPr id="138265" name="TextBox 11"/>
          <p:cNvSpPr txBox="1">
            <a:spLocks noChangeArrowheads="1"/>
          </p:cNvSpPr>
          <p:nvPr/>
        </p:nvSpPr>
        <p:spPr bwMode="auto">
          <a:xfrm>
            <a:off x="1985963" y="5641975"/>
            <a:ext cx="1935162" cy="428625"/>
          </a:xfrm>
          <a:prstGeom prst="rect">
            <a:avLst/>
          </a:prstGeom>
          <a:noFill/>
          <a:ln w="9525">
            <a:noFill/>
            <a:miter lim="800000"/>
            <a:headEnd/>
            <a:tailEnd/>
          </a:ln>
        </p:spPr>
        <p:txBody>
          <a:bodyPr wrap="none">
            <a:spAutoFit/>
          </a:bodyPr>
          <a:lstStyle/>
          <a:p>
            <a:pPr>
              <a:buFont typeface="Arial" charset="0"/>
              <a:buChar char="•"/>
            </a:pPr>
            <a:r>
              <a:rPr lang="en-US" sz="1100"/>
              <a:t>TPS92210EVM-647 (110V)</a:t>
            </a:r>
          </a:p>
          <a:p>
            <a:pPr>
              <a:buFont typeface="Arial" charset="0"/>
              <a:buChar char="•"/>
            </a:pPr>
            <a:r>
              <a:rPr lang="en-US" sz="1100"/>
              <a:t>TPS92210EVM-613 (230V)</a:t>
            </a:r>
          </a:p>
        </p:txBody>
      </p:sp>
      <p:pic>
        <p:nvPicPr>
          <p:cNvPr id="138266" name="Picture 2"/>
          <p:cNvPicPr>
            <a:picLocks noChangeAspect="1" noChangeArrowheads="1"/>
          </p:cNvPicPr>
          <p:nvPr/>
        </p:nvPicPr>
        <p:blipFill>
          <a:blip r:embed="rId5" cstate="email"/>
          <a:srcRect/>
          <a:stretch>
            <a:fillRect/>
          </a:stretch>
        </p:blipFill>
        <p:spPr bwMode="auto">
          <a:xfrm>
            <a:off x="4498975" y="4365625"/>
            <a:ext cx="4349750" cy="15255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43566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90"/>
          <p:cNvSpPr>
            <a:spLocks noGrp="1" noChangeArrowheads="1"/>
          </p:cNvSpPr>
          <p:nvPr>
            <p:ph type="title"/>
          </p:nvPr>
        </p:nvSpPr>
        <p:spPr/>
        <p:txBody>
          <a:bodyPr/>
          <a:lstStyle/>
          <a:p>
            <a:pPr eaLnBrk="1" hangingPunct="1"/>
            <a:r>
              <a:rPr lang="en-US" smtClean="0"/>
              <a:t>TPS92210EVM Specification</a:t>
            </a:r>
          </a:p>
        </p:txBody>
      </p:sp>
      <p:sp>
        <p:nvSpPr>
          <p:cNvPr id="122884" name="Slide Number Placeholder 6"/>
          <p:cNvSpPr>
            <a:spLocks noGrp="1"/>
          </p:cNvSpPr>
          <p:nvPr>
            <p:ph type="sldNum" sz="quarter" idx="10"/>
          </p:nvPr>
        </p:nvSpPr>
        <p:spPr>
          <a:noFill/>
          <a:ln algn="ctr"/>
        </p:spPr>
        <p:txBody>
          <a:bodyPr/>
          <a:lstStyle/>
          <a:p>
            <a:fld id="{FD0C7F2C-39EB-4CC1-8FD3-8E5BC2FF0B09}" type="slidenum">
              <a:rPr lang="en-US" b="0" smtClean="0"/>
              <a:pPr/>
              <a:t>46</a:t>
            </a:fld>
            <a:endParaRPr lang="en-US" b="0" smtClean="0"/>
          </a:p>
        </p:txBody>
      </p:sp>
      <p:graphicFrame>
        <p:nvGraphicFramePr>
          <p:cNvPr id="122882" name="Object 2"/>
          <p:cNvGraphicFramePr>
            <a:graphicFrameLocks noChangeAspect="1"/>
          </p:cNvGraphicFramePr>
          <p:nvPr/>
        </p:nvGraphicFramePr>
        <p:xfrm>
          <a:off x="347663" y="769938"/>
          <a:ext cx="5981700" cy="3876675"/>
        </p:xfrm>
        <a:graphic>
          <a:graphicData uri="http://schemas.openxmlformats.org/presentationml/2006/ole">
            <mc:AlternateContent xmlns:mc="http://schemas.openxmlformats.org/markup-compatibility/2006">
              <mc:Choice xmlns:v="urn:schemas-microsoft-com:vml" Requires="v">
                <p:oleObj spid="_x0000_s30753" name="Worksheet" r:id="rId5" imgW="5981558" imgH="3876731" progId="Excel.Sheet.12">
                  <p:embed/>
                </p:oleObj>
              </mc:Choice>
              <mc:Fallback>
                <p:oleObj name="Worksheet" r:id="rId5" imgW="5981558" imgH="387673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769938"/>
                        <a:ext cx="59817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886" name="Picture 55" descr="available_en">
            <a:hlinkClick r:id="rId7"/>
          </p:cNvPr>
          <p:cNvPicPr>
            <a:picLocks noChangeAspect="1" noChangeArrowheads="1"/>
          </p:cNvPicPr>
          <p:nvPr/>
        </p:nvPicPr>
        <p:blipFill>
          <a:blip r:embed="rId8" cstate="email"/>
          <a:srcRect/>
          <a:stretch>
            <a:fillRect/>
          </a:stretch>
        </p:blipFill>
        <p:spPr bwMode="auto">
          <a:xfrm>
            <a:off x="8480425" y="0"/>
            <a:ext cx="663575" cy="654050"/>
          </a:xfrm>
          <a:prstGeom prst="rect">
            <a:avLst/>
          </a:prstGeom>
          <a:noFill/>
          <a:ln w="9525">
            <a:noFill/>
            <a:miter lim="800000"/>
            <a:headEnd/>
            <a:tailEnd/>
          </a:ln>
        </p:spPr>
      </p:pic>
      <p:sp>
        <p:nvSpPr>
          <p:cNvPr id="6" name="TextBox 5"/>
          <p:cNvSpPr txBox="1"/>
          <p:nvPr/>
        </p:nvSpPr>
        <p:spPr>
          <a:xfrm>
            <a:off x="347663" y="5272440"/>
            <a:ext cx="8141860" cy="276999"/>
          </a:xfrm>
          <a:prstGeom prst="rect">
            <a:avLst/>
          </a:prstGeom>
          <a:noFill/>
        </p:spPr>
        <p:txBody>
          <a:bodyPr wrap="square" rtlCol="0">
            <a:spAutoFit/>
          </a:bodyPr>
          <a:lstStyle/>
          <a:p>
            <a:r>
              <a:rPr lang="en-US" sz="1200" dirty="0" smtClean="0"/>
              <a:t>Note: TRIAC dimming requires external (not integrated) dimmer decoding components</a:t>
            </a:r>
            <a:endParaRPr lang="en-US" sz="1200" dirty="0"/>
          </a:p>
        </p:txBody>
      </p:sp>
    </p:spTree>
    <p:extLst>
      <p:ext uri="{BB962C8B-B14F-4D97-AF65-F5344CB8AC3E}">
        <p14:creationId xmlns:p14="http://schemas.microsoft.com/office/powerpoint/2010/main" val="3841449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pPr eaLnBrk="1" hangingPunct="1"/>
            <a:r>
              <a:rPr lang="en-US" smtClean="0"/>
              <a:t>TPS92001/2</a:t>
            </a:r>
            <a:br>
              <a:rPr lang="en-US" smtClean="0"/>
            </a:br>
            <a:r>
              <a:rPr lang="en-US" sz="2400" smtClean="0"/>
              <a:t>General Purpose LED Lighting Driver Controller</a:t>
            </a:r>
            <a:endParaRPr lang="en-US" sz="1400" smtClean="0"/>
          </a:p>
        </p:txBody>
      </p:sp>
      <p:graphicFrame>
        <p:nvGraphicFramePr>
          <p:cNvPr id="4" name="Table 3"/>
          <p:cNvGraphicFramePr>
            <a:graphicFrameLocks noGrp="1"/>
          </p:cNvGraphicFramePr>
          <p:nvPr/>
        </p:nvGraphicFramePr>
        <p:xfrm>
          <a:off x="342900" y="1016000"/>
          <a:ext cx="8505825" cy="396240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Ideal for Single Stage LED Driver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Power Factor &gt;0.7</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Isolated and Non-Isolated Topologies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Wide Configuration of LED Loads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TRIAC Dimmable Application Circuit with Low External Component Count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Low Cost Deep Dimming Solution with Small Form Factor</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Convenient 5V Reference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Power for MCU or Linear Circuits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Under-Voltage Lockout Options (10V or 15V)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Protection from Abnormal Operating Conditions</a:t>
                      </a: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Gate Drive: 0.4A Source / 0.8A Sink</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External Gate Drivers Not Required</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Lighting Applications: Light Bulb Replacement, Wall Sconces, Wall Washers, Architectural and Display Lighting, Commercial Troffers and Downlights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0175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grpSp>
        <p:nvGrpSpPr>
          <p:cNvPr id="201752" name="Group 19"/>
          <p:cNvGrpSpPr>
            <a:grpSpLocks/>
          </p:cNvGrpSpPr>
          <p:nvPr/>
        </p:nvGrpSpPr>
        <p:grpSpPr bwMode="auto">
          <a:xfrm>
            <a:off x="347663" y="5521325"/>
            <a:ext cx="1447800" cy="449263"/>
            <a:chOff x="288" y="3365"/>
            <a:chExt cx="912" cy="283"/>
          </a:xfrm>
        </p:grpSpPr>
        <p:pic>
          <p:nvPicPr>
            <p:cNvPr id="201756" name="Picture 20" descr="image001"/>
            <p:cNvPicPr>
              <a:picLocks noChangeAspect="1" noChangeArrowheads="1"/>
            </p:cNvPicPr>
            <p:nvPr/>
          </p:nvPicPr>
          <p:blipFill>
            <a:blip r:embed="rId5" cstate="email"/>
            <a:srcRect/>
            <a:stretch>
              <a:fillRect/>
            </a:stretch>
          </p:blipFill>
          <p:spPr bwMode="auto">
            <a:xfrm>
              <a:off x="288" y="3365"/>
              <a:ext cx="912" cy="282"/>
            </a:xfrm>
            <a:prstGeom prst="rect">
              <a:avLst/>
            </a:prstGeom>
            <a:noFill/>
            <a:ln w="9525">
              <a:noFill/>
              <a:miter lim="800000"/>
              <a:headEnd/>
              <a:tailEnd/>
            </a:ln>
          </p:spPr>
        </p:pic>
        <p:sp>
          <p:nvSpPr>
            <p:cNvPr id="201757"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1758"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chemeClr val="bg1"/>
                  </a:solidFill>
                </a:rPr>
                <a:t>TOOLS</a:t>
              </a:r>
            </a:p>
          </p:txBody>
        </p:sp>
      </p:grpSp>
      <p:sp>
        <p:nvSpPr>
          <p:cNvPr id="201753" name="TextBox 11"/>
          <p:cNvSpPr txBox="1">
            <a:spLocks noChangeArrowheads="1"/>
          </p:cNvSpPr>
          <p:nvPr/>
        </p:nvSpPr>
        <p:spPr bwMode="auto">
          <a:xfrm>
            <a:off x="1752600" y="5453063"/>
            <a:ext cx="2538413" cy="261937"/>
          </a:xfrm>
          <a:prstGeom prst="rect">
            <a:avLst/>
          </a:prstGeom>
          <a:noFill/>
          <a:ln w="9525">
            <a:noFill/>
            <a:miter lim="800000"/>
            <a:headEnd/>
            <a:tailEnd/>
          </a:ln>
        </p:spPr>
        <p:txBody>
          <a:bodyPr>
            <a:spAutoFit/>
          </a:bodyPr>
          <a:lstStyle/>
          <a:p>
            <a:pPr>
              <a:buFont typeface="Arial" charset="0"/>
              <a:buChar char="•"/>
            </a:pPr>
            <a:r>
              <a:rPr lang="en-US" sz="1100"/>
              <a:t>TPS92001EVM-645 (110V)</a:t>
            </a:r>
          </a:p>
        </p:txBody>
      </p:sp>
      <p:sp>
        <p:nvSpPr>
          <p:cNvPr id="11" name="Rectangle 10"/>
          <p:cNvSpPr/>
          <p:nvPr/>
        </p:nvSpPr>
        <p:spPr>
          <a:xfrm>
            <a:off x="3621351" y="5430119"/>
            <a:ext cx="608948" cy="307777"/>
          </a:xfrm>
          <a:prstGeom prst="rect">
            <a:avLst/>
          </a:prstGeom>
          <a:noFill/>
          <a:effectLst>
            <a:innerShdw blurRad="63500" dist="50800" dir="2700000">
              <a:prstClr val="black">
                <a:alpha val="50000"/>
              </a:prstClr>
            </a:innerShdw>
          </a:effectLst>
        </p:spPr>
        <p:txBody>
          <a:bodyPr wrap="none">
            <a:spAutoFit/>
          </a:bodyPr>
          <a:lstStyle/>
          <a:p>
            <a:pPr algn="ctr">
              <a:defRPr/>
            </a:pPr>
            <a:r>
              <a:rPr lang="en-US" sz="1400" i="1" dirty="0">
                <a:ln w="12700">
                  <a:solidFill>
                    <a:schemeClr val="tx2">
                      <a:satMod val="155000"/>
                    </a:schemeClr>
                  </a:solidFill>
                  <a:prstDash val="solid"/>
                </a:ln>
                <a:solidFill>
                  <a:srgbClr val="A50021"/>
                </a:solidFill>
                <a:effectLst>
                  <a:outerShdw blurRad="41275" dist="20320" dir="1800000" algn="tl" rotWithShape="0">
                    <a:srgbClr val="000000">
                      <a:alpha val="40000"/>
                    </a:srgbClr>
                  </a:outerShdw>
                </a:effectLst>
                <a:latin typeface="Arial" pitchFamily="34" charset="0"/>
              </a:rPr>
              <a:t>3Q11</a:t>
            </a:r>
          </a:p>
        </p:txBody>
      </p:sp>
      <p:pic>
        <p:nvPicPr>
          <p:cNvPr id="201755" name="Picture 2"/>
          <p:cNvPicPr>
            <a:picLocks noChangeAspect="1" noChangeArrowheads="1"/>
          </p:cNvPicPr>
          <p:nvPr/>
        </p:nvPicPr>
        <p:blipFill>
          <a:blip r:embed="rId6" cstate="email"/>
          <a:srcRect/>
          <a:stretch>
            <a:fillRect/>
          </a:stretch>
        </p:blipFill>
        <p:spPr bwMode="auto">
          <a:xfrm>
            <a:off x="4427538" y="3779838"/>
            <a:ext cx="4371975" cy="19145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54301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p:txBody>
          <a:bodyPr/>
          <a:lstStyle/>
          <a:p>
            <a:pPr eaLnBrk="1" hangingPunct="1"/>
            <a:r>
              <a:rPr lang="en-US" sz="2800" smtClean="0"/>
              <a:t>TPS92001EVM-645 Specification</a:t>
            </a:r>
            <a:endParaRPr lang="en-US" sz="2000" smtClean="0"/>
          </a:p>
        </p:txBody>
      </p:sp>
      <p:sp>
        <p:nvSpPr>
          <p:cNvPr id="192516" name="Slide Number Placeholder 6"/>
          <p:cNvSpPr>
            <a:spLocks noGrp="1"/>
          </p:cNvSpPr>
          <p:nvPr>
            <p:ph type="sldNum" sz="quarter" idx="10"/>
          </p:nvPr>
        </p:nvSpPr>
        <p:spPr>
          <a:noFill/>
          <a:ln algn="ctr"/>
        </p:spPr>
        <p:txBody>
          <a:bodyPr/>
          <a:lstStyle/>
          <a:p>
            <a:fld id="{C1E503A6-60B4-4FDB-AD8B-84DBD90E5B97}" type="slidenum">
              <a:rPr lang="en-US" b="0" smtClean="0"/>
              <a:pPr/>
              <a:t>48</a:t>
            </a:fld>
            <a:endParaRPr lang="en-US" b="0" smtClean="0"/>
          </a:p>
        </p:txBody>
      </p:sp>
      <p:pic>
        <p:nvPicPr>
          <p:cNvPr id="2" name="Picture 3"/>
          <p:cNvPicPr>
            <a:picLocks noChangeAspect="1" noChangeArrowheads="1"/>
          </p:cNvPicPr>
          <p:nvPr/>
        </p:nvPicPr>
        <p:blipFill>
          <a:blip r:embed="rId3" cstate="email"/>
          <a:srcRect/>
          <a:stretch>
            <a:fillRect/>
          </a:stretch>
        </p:blipFill>
        <p:spPr bwMode="auto">
          <a:xfrm>
            <a:off x="347663" y="971080"/>
            <a:ext cx="5019675" cy="3619500"/>
          </a:xfrm>
          <a:prstGeom prst="rect">
            <a:avLst/>
          </a:prstGeom>
          <a:noFill/>
          <a:ln w="9525">
            <a:noFill/>
            <a:miter lim="800000"/>
            <a:headEnd/>
            <a:tailEnd/>
          </a:ln>
          <a:effectLst/>
        </p:spPr>
      </p:pic>
      <p:pic>
        <p:nvPicPr>
          <p:cNvPr id="6" name="Picture 55" descr="available_en">
            <a:hlinkClick r:id="rId4"/>
          </p:cNvPr>
          <p:cNvPicPr>
            <a:picLocks noChangeAspect="1" noChangeArrowheads="1"/>
          </p:cNvPicPr>
          <p:nvPr/>
        </p:nvPicPr>
        <p:blipFill>
          <a:blip r:embed="rId5"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224019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p:cNvPicPr>
            <a:picLocks noChangeAspect="1" noChangeArrowheads="1"/>
          </p:cNvPicPr>
          <p:nvPr/>
        </p:nvPicPr>
        <p:blipFill>
          <a:blip r:embed="rId2" cstate="email"/>
          <a:srcRect/>
          <a:stretch>
            <a:fillRect/>
          </a:stretch>
        </p:blipFill>
        <p:spPr bwMode="auto">
          <a:xfrm>
            <a:off x="4868863" y="3795713"/>
            <a:ext cx="3895725" cy="2128837"/>
          </a:xfrm>
          <a:prstGeom prst="rect">
            <a:avLst/>
          </a:prstGeom>
          <a:noFill/>
          <a:ln w="9525">
            <a:noFill/>
            <a:miter lim="800000"/>
            <a:headEnd/>
            <a:tailEnd/>
          </a:ln>
        </p:spPr>
      </p:pic>
      <p:sp>
        <p:nvSpPr>
          <p:cNvPr id="198658" name="Title 1"/>
          <p:cNvSpPr>
            <a:spLocks noGrp="1"/>
          </p:cNvSpPr>
          <p:nvPr>
            <p:ph type="title"/>
          </p:nvPr>
        </p:nvSpPr>
        <p:spPr/>
        <p:txBody>
          <a:bodyPr/>
          <a:lstStyle/>
          <a:p>
            <a:pPr eaLnBrk="1" hangingPunct="1"/>
            <a:r>
              <a:rPr lang="en-US" smtClean="0"/>
              <a:t>UCC28810/1</a:t>
            </a:r>
            <a:br>
              <a:rPr lang="en-US" smtClean="0"/>
            </a:br>
            <a:r>
              <a:rPr lang="en-US" sz="2400" smtClean="0"/>
              <a:t>LED Lighting Power Controller</a:t>
            </a:r>
            <a:endParaRPr lang="en-US" sz="1400" smtClean="0"/>
          </a:p>
        </p:txBody>
      </p:sp>
      <p:graphicFrame>
        <p:nvGraphicFramePr>
          <p:cNvPr id="4" name="Table 3"/>
          <p:cNvGraphicFramePr>
            <a:graphicFrameLocks noGrp="1"/>
          </p:cNvGraphicFramePr>
          <p:nvPr/>
        </p:nvGraphicFramePr>
        <p:xfrm>
          <a:off x="342900" y="1016000"/>
          <a:ext cx="8505825" cy="399288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Implements Single Stage Power Factor Correction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Meets Power Factor Correction Standards for Lighting Products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Transformer Zero Energy Detection</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Transition Mode Control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Efficiency, Low EMI Performance</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Application Circuit Implements Phase-Cut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Compatible with Large Installed base of TRIAC Based Dimmers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Advanced Transient Response, Accurate Internal Vref, Low Start Up Current, 750mA Gate Drive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Improves Reliability and Life Time of Lighting Fixture</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and Open-Loop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Conditions</a:t>
                      </a: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 Input General Illumination, HB LED 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PFC Front-End for Multi-Stage Lighting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98680"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grpSp>
        <p:nvGrpSpPr>
          <p:cNvPr id="198681" name="Group 19"/>
          <p:cNvGrpSpPr>
            <a:grpSpLocks/>
          </p:cNvGrpSpPr>
          <p:nvPr/>
        </p:nvGrpSpPr>
        <p:grpSpPr bwMode="auto">
          <a:xfrm>
            <a:off x="347663" y="5521325"/>
            <a:ext cx="1447800" cy="449263"/>
            <a:chOff x="288" y="3365"/>
            <a:chExt cx="912" cy="283"/>
          </a:xfrm>
        </p:grpSpPr>
        <p:pic>
          <p:nvPicPr>
            <p:cNvPr id="198683" name="Picture 20" descr="image001"/>
            <p:cNvPicPr>
              <a:picLocks noChangeAspect="1" noChangeArrowheads="1"/>
            </p:cNvPicPr>
            <p:nvPr/>
          </p:nvPicPr>
          <p:blipFill>
            <a:blip r:embed="rId5" cstate="email"/>
            <a:srcRect/>
            <a:stretch>
              <a:fillRect/>
            </a:stretch>
          </p:blipFill>
          <p:spPr bwMode="auto">
            <a:xfrm>
              <a:off x="288" y="3365"/>
              <a:ext cx="912" cy="282"/>
            </a:xfrm>
            <a:prstGeom prst="rect">
              <a:avLst/>
            </a:prstGeom>
            <a:noFill/>
            <a:ln w="9525">
              <a:noFill/>
              <a:miter lim="800000"/>
              <a:headEnd/>
              <a:tailEnd/>
            </a:ln>
          </p:spPr>
        </p:pic>
        <p:sp>
          <p:nvSpPr>
            <p:cNvPr id="19868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868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chemeClr val="bg1"/>
                  </a:solidFill>
                </a:rPr>
                <a:t>TOOLS</a:t>
              </a:r>
            </a:p>
          </p:txBody>
        </p:sp>
      </p:grpSp>
      <p:sp>
        <p:nvSpPr>
          <p:cNvPr id="198682" name="TextBox 11"/>
          <p:cNvSpPr txBox="1">
            <a:spLocks noChangeArrowheads="1"/>
          </p:cNvSpPr>
          <p:nvPr/>
        </p:nvSpPr>
        <p:spPr bwMode="auto">
          <a:xfrm>
            <a:off x="1752600" y="5451475"/>
            <a:ext cx="3570288" cy="430213"/>
          </a:xfrm>
          <a:prstGeom prst="rect">
            <a:avLst/>
          </a:prstGeom>
          <a:noFill/>
          <a:ln w="9525">
            <a:noFill/>
            <a:miter lim="800000"/>
            <a:headEnd/>
            <a:tailEnd/>
          </a:ln>
        </p:spPr>
        <p:txBody>
          <a:bodyPr wrap="none">
            <a:spAutoFit/>
          </a:bodyPr>
          <a:lstStyle/>
          <a:p>
            <a:pPr>
              <a:buFont typeface="Arial" charset="0"/>
              <a:buChar char="•"/>
            </a:pPr>
            <a:r>
              <a:rPr lang="en-US" sz="1100"/>
              <a:t>UCC28810EVM-002 (Universal, 100W), Multi-Stage</a:t>
            </a:r>
          </a:p>
          <a:p>
            <a:pPr>
              <a:buFont typeface="Arial" charset="0"/>
              <a:buChar char="•"/>
            </a:pPr>
            <a:r>
              <a:rPr lang="en-US" sz="1100"/>
              <a:t>UCC28810EVM-003 (Universal, 110W), Multi-Stage</a:t>
            </a:r>
          </a:p>
        </p:txBody>
      </p:sp>
    </p:spTree>
    <p:extLst>
      <p:ext uri="{BB962C8B-B14F-4D97-AF65-F5344CB8AC3E}">
        <p14:creationId xmlns:p14="http://schemas.microsoft.com/office/powerpoint/2010/main" val="282161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LED Lighting Power Products (&lt;1 </a:t>
            </a:r>
            <a:r>
              <a:rPr lang="en-US" dirty="0" err="1" smtClean="0"/>
              <a:t>yr</a:t>
            </a:r>
            <a:r>
              <a:rPr lang="en-US" dirty="0" smtClean="0"/>
              <a: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70821507"/>
              </p:ext>
            </p:extLst>
          </p:nvPr>
        </p:nvGraphicFramePr>
        <p:xfrm>
          <a:off x="445169" y="854326"/>
          <a:ext cx="8099759" cy="5223237"/>
        </p:xfrm>
        <a:graphic>
          <a:graphicData uri="http://schemas.openxmlformats.org/drawingml/2006/table">
            <a:tbl>
              <a:tblPr/>
              <a:tblGrid>
                <a:gridCol w="1318294"/>
                <a:gridCol w="4548118"/>
                <a:gridCol w="744449"/>
                <a:gridCol w="744449"/>
                <a:gridCol w="744449"/>
              </a:tblGrid>
              <a:tr h="261238">
                <a:tc>
                  <a:txBody>
                    <a:bodyPr/>
                    <a:lstStyle/>
                    <a:p>
                      <a:pPr algn="l" fontAlgn="b"/>
                      <a:r>
                        <a:rPr lang="en-US" sz="1800" b="1" i="0" u="none" strike="noStrike">
                          <a:solidFill>
                            <a:srgbClr val="000000"/>
                          </a:solidFill>
                          <a:effectLst/>
                          <a:latin typeface="Calibri"/>
                        </a:rPr>
                        <a:t>Product</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Description</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Lamps</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Area</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Auto</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TPS92023</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Resonant-Switching Driver Controller for LED Lighting (LLC)</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TPS92074</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Non-Isolated, Buck PFC LED Driver with Digital Reference Control</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TPS92075</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Non-isolated, Phase Dimmable, Buck PFC LED Driver with Digital Reference Control</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TPS92315</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Off-Line Primary-Side Sensing Controller for LED Lighting</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TPS92411</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Floating Switch for Offline AC Linear Direct Drive of LEDs with Low Ripple Current</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TPS92560</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Simple LED Driver for MR16 and AR111 Applications</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TPS92561</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Phase Dimmable, Single Stage Boost Controller for LED Lighting</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TPS92640/1</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Synchronous Buck Controllers for Precision Dimming LED Drive</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497">
                <a:tc>
                  <a:txBody>
                    <a:bodyPr/>
                    <a:lstStyle/>
                    <a:p>
                      <a:pPr algn="l" fontAlgn="b"/>
                      <a:r>
                        <a:rPr lang="en-US" sz="1600" b="1" i="0" u="none" strike="noStrike">
                          <a:solidFill>
                            <a:srgbClr val="FF0000"/>
                          </a:solidFill>
                          <a:effectLst/>
                          <a:latin typeface="Calibri"/>
                        </a:rPr>
                        <a:t>TPS92660</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TPS92660 Two String LED Driver with I2C/EPROM Current Trim</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827">
                <a:tc>
                  <a:txBody>
                    <a:bodyPr/>
                    <a:lstStyle/>
                    <a:p>
                      <a:pPr algn="l" fontAlgn="b"/>
                      <a:r>
                        <a:rPr lang="en-US" sz="1600" b="1" i="0" u="none" strike="noStrike">
                          <a:solidFill>
                            <a:srgbClr val="FF0000"/>
                          </a:solidFill>
                          <a:effectLst/>
                          <a:latin typeface="Calibri"/>
                        </a:rPr>
                        <a:t>TPS92690</a:t>
                      </a:r>
                    </a:p>
                  </a:txBody>
                  <a:tcPr marL="9330" marR="9330" marT="9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N-Channel Controller for Dimmable LED Drives with Low-Side Current Sense</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Wingdings"/>
                        </a:rPr>
                        <a:t>ü</a:t>
                      </a:r>
                    </a:p>
                  </a:txBody>
                  <a:tcPr marL="9330" marR="9330" marT="93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50191" y="6099238"/>
            <a:ext cx="1893467" cy="276999"/>
          </a:xfrm>
          <a:prstGeom prst="rect">
            <a:avLst/>
          </a:prstGeom>
          <a:noFill/>
        </p:spPr>
        <p:txBody>
          <a:bodyPr wrap="none" rtlCol="0">
            <a:spAutoFit/>
          </a:bodyPr>
          <a:lstStyle/>
          <a:p>
            <a:r>
              <a:rPr lang="en-US" sz="1200" b="1" i="1" dirty="0" smtClean="0"/>
              <a:t>01/01/2013 ~ 01/01/2014</a:t>
            </a:r>
            <a:endParaRPr lang="en-US" sz="1200" b="1" i="1" dirty="0"/>
          </a:p>
        </p:txBody>
      </p:sp>
    </p:spTree>
    <p:extLst>
      <p:ext uri="{BB962C8B-B14F-4D97-AF65-F5344CB8AC3E}">
        <p14:creationId xmlns:p14="http://schemas.microsoft.com/office/powerpoint/2010/main" val="39479084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0"/>
          <p:cNvSpPr>
            <a:spLocks noGrp="1" noChangeArrowheads="1"/>
          </p:cNvSpPr>
          <p:nvPr>
            <p:ph type="title"/>
          </p:nvPr>
        </p:nvSpPr>
        <p:spPr/>
        <p:txBody>
          <a:bodyPr/>
          <a:lstStyle/>
          <a:p>
            <a:pPr eaLnBrk="1" hangingPunct="1"/>
            <a:r>
              <a:rPr lang="en-US" smtClean="0"/>
              <a:t>UCC28810EVM-002 Block Diagram</a:t>
            </a:r>
          </a:p>
        </p:txBody>
      </p:sp>
      <p:sp>
        <p:nvSpPr>
          <p:cNvPr id="203779" name="Rectangle 5"/>
          <p:cNvSpPr>
            <a:spLocks noChangeArrowheads="1"/>
          </p:cNvSpPr>
          <p:nvPr/>
        </p:nvSpPr>
        <p:spPr bwMode="auto">
          <a:xfrm>
            <a:off x="5865813" y="5256213"/>
            <a:ext cx="2860675" cy="954087"/>
          </a:xfrm>
          <a:prstGeom prst="rect">
            <a:avLst/>
          </a:prstGeom>
          <a:noFill/>
          <a:ln w="9525">
            <a:noFill/>
            <a:miter lim="800000"/>
            <a:headEnd/>
            <a:tailEnd/>
          </a:ln>
        </p:spPr>
        <p:txBody>
          <a:bodyPr/>
          <a:lstStyle/>
          <a:p>
            <a:r>
              <a:rPr lang="en-US" sz="1200" u="sng"/>
              <a:t>Applications</a:t>
            </a:r>
            <a:r>
              <a:rPr lang="en-US" sz="1200"/>
              <a:t> </a:t>
            </a:r>
          </a:p>
          <a:p>
            <a:pPr>
              <a:buFontTx/>
              <a:buChar char="•"/>
            </a:pPr>
            <a:r>
              <a:rPr lang="en-US" sz="1200"/>
              <a:t> LED Street &amp; Roadway Lighting</a:t>
            </a:r>
          </a:p>
          <a:p>
            <a:pPr>
              <a:buFontTx/>
              <a:buChar char="•"/>
            </a:pPr>
            <a:r>
              <a:rPr lang="en-US" sz="1200"/>
              <a:t> LED High Bay Industrial Lighting</a:t>
            </a:r>
          </a:p>
          <a:p>
            <a:pPr>
              <a:buFontTx/>
              <a:buChar char="•"/>
            </a:pPr>
            <a:r>
              <a:rPr lang="en-US" sz="1200"/>
              <a:t> DTV LED backlighting </a:t>
            </a:r>
          </a:p>
        </p:txBody>
      </p:sp>
      <p:pic>
        <p:nvPicPr>
          <p:cNvPr id="203780" name="Picture 18"/>
          <p:cNvPicPr>
            <a:picLocks noChangeAspect="1" noChangeArrowheads="1"/>
          </p:cNvPicPr>
          <p:nvPr/>
        </p:nvPicPr>
        <p:blipFill>
          <a:blip r:embed="rId3" cstate="email"/>
          <a:srcRect/>
          <a:stretch>
            <a:fillRect/>
          </a:stretch>
        </p:blipFill>
        <p:spPr bwMode="auto">
          <a:xfrm>
            <a:off x="565150" y="1406525"/>
            <a:ext cx="8393113" cy="4122738"/>
          </a:xfrm>
          <a:prstGeom prst="rect">
            <a:avLst/>
          </a:prstGeom>
          <a:noFill/>
          <a:ln w="9525">
            <a:noFill/>
            <a:miter lim="800000"/>
            <a:headEnd/>
            <a:tailEnd/>
          </a:ln>
        </p:spPr>
      </p:pic>
      <p:sp>
        <p:nvSpPr>
          <p:cNvPr id="203781" name="Line 19"/>
          <p:cNvSpPr>
            <a:spLocks noChangeShapeType="1"/>
          </p:cNvSpPr>
          <p:nvPr/>
        </p:nvSpPr>
        <p:spPr bwMode="auto">
          <a:xfrm>
            <a:off x="4098925" y="1143000"/>
            <a:ext cx="0" cy="1981200"/>
          </a:xfrm>
          <a:prstGeom prst="line">
            <a:avLst/>
          </a:prstGeom>
          <a:noFill/>
          <a:ln w="28575">
            <a:solidFill>
              <a:srgbClr val="FF0000"/>
            </a:solidFill>
            <a:prstDash val="dash"/>
            <a:round/>
            <a:headEnd/>
            <a:tailEnd/>
          </a:ln>
        </p:spPr>
        <p:txBody>
          <a:bodyPr/>
          <a:lstStyle/>
          <a:p>
            <a:endParaRPr lang="en-US"/>
          </a:p>
        </p:txBody>
      </p:sp>
      <p:sp>
        <p:nvSpPr>
          <p:cNvPr id="203782" name="Line 20"/>
          <p:cNvSpPr>
            <a:spLocks noChangeShapeType="1"/>
          </p:cNvSpPr>
          <p:nvPr/>
        </p:nvSpPr>
        <p:spPr bwMode="auto">
          <a:xfrm>
            <a:off x="3717925" y="3124200"/>
            <a:ext cx="381000" cy="0"/>
          </a:xfrm>
          <a:prstGeom prst="line">
            <a:avLst/>
          </a:prstGeom>
          <a:noFill/>
          <a:ln w="28575">
            <a:solidFill>
              <a:srgbClr val="FF0000"/>
            </a:solidFill>
            <a:prstDash val="dash"/>
            <a:round/>
            <a:headEnd/>
            <a:tailEnd/>
          </a:ln>
        </p:spPr>
        <p:txBody>
          <a:bodyPr/>
          <a:lstStyle/>
          <a:p>
            <a:endParaRPr lang="en-US"/>
          </a:p>
        </p:txBody>
      </p:sp>
      <p:sp>
        <p:nvSpPr>
          <p:cNvPr id="203783" name="Line 21"/>
          <p:cNvSpPr>
            <a:spLocks noChangeShapeType="1"/>
          </p:cNvSpPr>
          <p:nvPr/>
        </p:nvSpPr>
        <p:spPr bwMode="auto">
          <a:xfrm>
            <a:off x="3717925" y="3124200"/>
            <a:ext cx="0" cy="2971800"/>
          </a:xfrm>
          <a:prstGeom prst="line">
            <a:avLst/>
          </a:prstGeom>
          <a:noFill/>
          <a:ln w="28575">
            <a:solidFill>
              <a:srgbClr val="FF0000"/>
            </a:solidFill>
            <a:prstDash val="dash"/>
            <a:round/>
            <a:headEnd/>
            <a:tailEnd/>
          </a:ln>
        </p:spPr>
        <p:txBody>
          <a:bodyPr/>
          <a:lstStyle/>
          <a:p>
            <a:endParaRPr lang="en-US"/>
          </a:p>
        </p:txBody>
      </p:sp>
      <p:sp>
        <p:nvSpPr>
          <p:cNvPr id="203784" name="Text Box 22"/>
          <p:cNvSpPr txBox="1">
            <a:spLocks noChangeArrowheads="1"/>
          </p:cNvSpPr>
          <p:nvPr/>
        </p:nvSpPr>
        <p:spPr bwMode="auto">
          <a:xfrm>
            <a:off x="152400" y="1309688"/>
            <a:ext cx="3505200" cy="366712"/>
          </a:xfrm>
          <a:prstGeom prst="rect">
            <a:avLst/>
          </a:prstGeom>
          <a:noFill/>
          <a:ln w="9525">
            <a:noFill/>
            <a:miter lim="800000"/>
            <a:headEnd/>
            <a:tailEnd/>
          </a:ln>
        </p:spPr>
        <p:txBody>
          <a:bodyPr>
            <a:spAutoFit/>
          </a:bodyPr>
          <a:lstStyle/>
          <a:p>
            <a:pPr>
              <a:spcBef>
                <a:spcPct val="50000"/>
              </a:spcBef>
            </a:pPr>
            <a:r>
              <a:rPr lang="en-US" sz="1800"/>
              <a:t>1</a:t>
            </a:r>
            <a:r>
              <a:rPr lang="en-US" sz="1800" baseline="30000"/>
              <a:t>st</a:t>
            </a:r>
            <a:r>
              <a:rPr lang="en-US" sz="1800"/>
              <a:t> stage: TM Boost for PFC</a:t>
            </a:r>
          </a:p>
        </p:txBody>
      </p:sp>
      <p:sp>
        <p:nvSpPr>
          <p:cNvPr id="203785" name="Text Box 23"/>
          <p:cNvSpPr txBox="1">
            <a:spLocks noChangeArrowheads="1"/>
          </p:cNvSpPr>
          <p:nvPr/>
        </p:nvSpPr>
        <p:spPr bwMode="auto">
          <a:xfrm>
            <a:off x="4038600" y="1309688"/>
            <a:ext cx="4114800" cy="366712"/>
          </a:xfrm>
          <a:prstGeom prst="rect">
            <a:avLst/>
          </a:prstGeom>
          <a:noFill/>
          <a:ln w="9525">
            <a:noFill/>
            <a:miter lim="800000"/>
            <a:headEnd/>
            <a:tailEnd/>
          </a:ln>
        </p:spPr>
        <p:txBody>
          <a:bodyPr>
            <a:spAutoFit/>
          </a:bodyPr>
          <a:lstStyle/>
          <a:p>
            <a:pPr>
              <a:spcBef>
                <a:spcPct val="50000"/>
              </a:spcBef>
            </a:pPr>
            <a:r>
              <a:rPr lang="en-US" sz="1800"/>
              <a:t>2</a:t>
            </a:r>
            <a:r>
              <a:rPr lang="en-US" sz="1800" baseline="30000"/>
              <a:t>nd</a:t>
            </a:r>
            <a:r>
              <a:rPr lang="en-US" sz="1800"/>
              <a:t> stage: TM Buck for LED current</a:t>
            </a:r>
          </a:p>
        </p:txBody>
      </p:sp>
      <p:pic>
        <p:nvPicPr>
          <p:cNvPr id="203786" name="Picture 14" descr="available_en">
            <a:hlinkClick r:id="rId4"/>
          </p:cNvPr>
          <p:cNvPicPr>
            <a:picLocks noChangeAspect="1" noChangeArrowheads="1"/>
          </p:cNvPicPr>
          <p:nvPr/>
        </p:nvPicPr>
        <p:blipFill>
          <a:blip r:embed="rId5"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3003004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smtClean="0"/>
              <a:t>UCC28810EVM-002 Specification</a:t>
            </a:r>
          </a:p>
        </p:txBody>
      </p:sp>
      <p:pic>
        <p:nvPicPr>
          <p:cNvPr id="193541" name="Picture 96" descr="available_en">
            <a:hlinkClick r:id="rId4"/>
          </p:cNvPr>
          <p:cNvPicPr>
            <a:picLocks noChangeAspect="1" noChangeArrowheads="1"/>
          </p:cNvPicPr>
          <p:nvPr/>
        </p:nvPicPr>
        <p:blipFill>
          <a:blip r:embed="rId5" cstate="email"/>
          <a:srcRect/>
          <a:stretch>
            <a:fillRect/>
          </a:stretch>
        </p:blipFill>
        <p:spPr bwMode="auto">
          <a:xfrm>
            <a:off x="8480425" y="0"/>
            <a:ext cx="663575" cy="654050"/>
          </a:xfrm>
          <a:prstGeom prst="rect">
            <a:avLst/>
          </a:prstGeom>
          <a:noFill/>
          <a:ln w="9525">
            <a:noFill/>
            <a:miter lim="800000"/>
            <a:headEnd/>
            <a:tailEnd/>
          </a:ln>
        </p:spPr>
      </p:pic>
      <p:graphicFrame>
        <p:nvGraphicFramePr>
          <p:cNvPr id="193538" name="Object 2"/>
          <p:cNvGraphicFramePr>
            <a:graphicFrameLocks noChangeAspect="1"/>
          </p:cNvGraphicFramePr>
          <p:nvPr/>
        </p:nvGraphicFramePr>
        <p:xfrm>
          <a:off x="342900" y="768350"/>
          <a:ext cx="5676900" cy="3876675"/>
        </p:xfrm>
        <a:graphic>
          <a:graphicData uri="http://schemas.openxmlformats.org/presentationml/2006/ole">
            <mc:AlternateContent xmlns:mc="http://schemas.openxmlformats.org/markup-compatibility/2006">
              <mc:Choice xmlns:v="urn:schemas-microsoft-com:vml" Requires="v">
                <p:oleObj spid="_x0000_s32801" name="Worksheet" r:id="rId7" imgW="5676920" imgH="3876731" progId="Excel.Sheet.12">
                  <p:embed/>
                </p:oleObj>
              </mc:Choice>
              <mc:Fallback>
                <p:oleObj name="Worksheet" r:id="rId7" imgW="5676920" imgH="3876731"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 y="768350"/>
                        <a:ext cx="56769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bwMode="auto">
          <a:xfrm>
            <a:off x="6173788" y="685800"/>
            <a:ext cx="2692400" cy="4438650"/>
          </a:xfrm>
          <a:prstGeom prst="rect">
            <a:avLst/>
          </a:prstGeom>
          <a:noFill/>
          <a:ln w="9525" algn="ctr">
            <a:noFill/>
            <a:miter lim="800000"/>
            <a:headEnd/>
            <a:tailEnd/>
          </a:ln>
          <a:effectLst/>
        </p:spPr>
        <p:txBody>
          <a:bodyPr/>
          <a:lstStyle/>
          <a:p>
            <a:pPr marL="227013" indent="-227013">
              <a:spcBef>
                <a:spcPct val="65000"/>
              </a:spcBef>
              <a:buFontTx/>
              <a:buChar char="•"/>
              <a:defRPr/>
            </a:pPr>
            <a:r>
              <a:rPr lang="en-US" sz="1600" b="0" kern="0">
                <a:latin typeface="+mn-lt"/>
              </a:rPr>
              <a:t>Universal input non isolated design</a:t>
            </a:r>
          </a:p>
          <a:p>
            <a:pPr marL="227013" indent="-227013">
              <a:spcBef>
                <a:spcPct val="65000"/>
              </a:spcBef>
              <a:buFontTx/>
              <a:buChar char="•"/>
              <a:defRPr/>
            </a:pPr>
            <a:r>
              <a:rPr lang="en-US" sz="1600" b="0" kern="0">
                <a:latin typeface="+mn-lt"/>
              </a:rPr>
              <a:t>Regulated LED current</a:t>
            </a:r>
          </a:p>
          <a:p>
            <a:pPr marL="227013" indent="-227013">
              <a:spcBef>
                <a:spcPct val="65000"/>
              </a:spcBef>
              <a:buFontTx/>
              <a:buChar char="•"/>
              <a:defRPr/>
            </a:pPr>
            <a:r>
              <a:rPr lang="en-US" sz="1600" b="0" kern="0">
                <a:latin typeface="+mn-lt"/>
              </a:rPr>
              <a:t>PWM Dimming, 200Hz to 1kHz</a:t>
            </a:r>
          </a:p>
          <a:p>
            <a:pPr marL="227013" indent="-227013">
              <a:spcBef>
                <a:spcPct val="65000"/>
              </a:spcBef>
              <a:buFontTx/>
              <a:buChar char="•"/>
              <a:defRPr/>
            </a:pPr>
            <a:r>
              <a:rPr lang="en-US" sz="1600" b="0" kern="0">
                <a:latin typeface="+mn-lt"/>
              </a:rPr>
              <a:t>High Efficiency</a:t>
            </a:r>
          </a:p>
          <a:p>
            <a:pPr marL="574675" lvl="1" indent="-233363">
              <a:spcBef>
                <a:spcPct val="20000"/>
              </a:spcBef>
              <a:buFontTx/>
              <a:buChar char="–"/>
              <a:defRPr/>
            </a:pPr>
            <a:r>
              <a:rPr lang="en-US" sz="1600" b="0" kern="0">
                <a:latin typeface="+mn-lt"/>
              </a:rPr>
              <a:t>Maintained during dimming</a:t>
            </a:r>
          </a:p>
          <a:p>
            <a:pPr marL="227013" indent="-227013">
              <a:spcBef>
                <a:spcPct val="65000"/>
              </a:spcBef>
              <a:buFontTx/>
              <a:buChar char="•"/>
              <a:defRPr/>
            </a:pPr>
            <a:r>
              <a:rPr lang="en-US" sz="1600" b="0" kern="0">
                <a:latin typeface="+mn-lt"/>
              </a:rPr>
              <a:t>Active power factor correction</a:t>
            </a:r>
            <a:endParaRPr lang="en-US" sz="1600" b="0" kern="0" dirty="0">
              <a:latin typeface="+mn-lt"/>
            </a:endParaRPr>
          </a:p>
        </p:txBody>
      </p:sp>
    </p:spTree>
    <p:extLst>
      <p:ext uri="{BB962C8B-B14F-4D97-AF65-F5344CB8AC3E}">
        <p14:creationId xmlns:p14="http://schemas.microsoft.com/office/powerpoint/2010/main" val="14405651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p:cNvPicPr>
            <a:picLocks noChangeAspect="1" noChangeArrowheads="1"/>
          </p:cNvPicPr>
          <p:nvPr/>
        </p:nvPicPr>
        <p:blipFill>
          <a:blip r:embed="rId2" cstate="email"/>
          <a:srcRect/>
          <a:stretch>
            <a:fillRect/>
          </a:stretch>
        </p:blipFill>
        <p:spPr bwMode="auto">
          <a:xfrm>
            <a:off x="4095750" y="3983038"/>
            <a:ext cx="4938713" cy="1649412"/>
          </a:xfrm>
          <a:prstGeom prst="rect">
            <a:avLst/>
          </a:prstGeom>
          <a:noFill/>
          <a:ln w="9525">
            <a:noFill/>
            <a:miter lim="800000"/>
            <a:headEnd/>
            <a:tailEnd/>
          </a:ln>
        </p:spPr>
      </p:pic>
      <p:sp>
        <p:nvSpPr>
          <p:cNvPr id="199682" name="Title 1"/>
          <p:cNvSpPr>
            <a:spLocks noGrp="1"/>
          </p:cNvSpPr>
          <p:nvPr>
            <p:ph type="title"/>
          </p:nvPr>
        </p:nvSpPr>
        <p:spPr/>
        <p:txBody>
          <a:bodyPr/>
          <a:lstStyle/>
          <a:p>
            <a:pPr eaLnBrk="1" hangingPunct="1"/>
            <a:r>
              <a:rPr lang="en-US" dirty="0" smtClean="0"/>
              <a:t>TPS92020/23</a:t>
            </a:r>
            <a:br>
              <a:rPr lang="en-US" dirty="0" smtClean="0"/>
            </a:br>
            <a:r>
              <a:rPr lang="en-US" sz="2400" dirty="0" smtClean="0"/>
              <a:t>Resonant-Switching Driver Controller for LED Lighting</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4149053654"/>
              </p:ext>
            </p:extLst>
          </p:nvPr>
        </p:nvGraphicFramePr>
        <p:xfrm>
          <a:off x="342900" y="1016000"/>
          <a:ext cx="8505825" cy="441960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LLC Resonant Switching Controller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Zero Voltage Switching for High-Efficiency</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Half-Bridge Topology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Power (High Light Output) Lighting Applications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Fixed or Variable Switching Frequency Control</a:t>
                      </a:r>
                    </a:p>
                    <a:p>
                      <a:pPr marL="593725" marR="0" lvl="1"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92020: </a:t>
                      </a:r>
                      <a:r>
                        <a:rPr kumimoji="0" lang="en-US" sz="1400" b="0" i="0" u="none" strike="noStrike" cap="none" normalizeH="0" baseline="0" dirty="0" err="1" smtClean="0">
                          <a:ln>
                            <a:noFill/>
                          </a:ln>
                          <a:solidFill>
                            <a:schemeClr val="tx1"/>
                          </a:solidFill>
                          <a:effectLst/>
                          <a:latin typeface="Arial" charset="0"/>
                        </a:rPr>
                        <a:t>fclamp</a:t>
                      </a:r>
                      <a:r>
                        <a:rPr kumimoji="0" lang="en-US" sz="1400" b="0" i="0" u="none" strike="noStrike" cap="none" normalizeH="0" baseline="0" dirty="0" smtClean="0">
                          <a:ln>
                            <a:noFill/>
                          </a:ln>
                          <a:solidFill>
                            <a:schemeClr val="tx1"/>
                          </a:solidFill>
                          <a:effectLst/>
                          <a:latin typeface="Arial" charset="0"/>
                        </a:rPr>
                        <a:t> – 300kHz MIN w/Burst</a:t>
                      </a:r>
                    </a:p>
                    <a:p>
                      <a:pPr marL="593725" marR="0" lvl="1"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92023: </a:t>
                      </a:r>
                      <a:r>
                        <a:rPr kumimoji="0" lang="en-US" sz="1400" b="0" i="0" u="none" strike="noStrike" cap="none" normalizeH="0" baseline="0" dirty="0" err="1" smtClean="0">
                          <a:ln>
                            <a:noFill/>
                          </a:ln>
                          <a:solidFill>
                            <a:schemeClr val="tx1"/>
                          </a:solidFill>
                          <a:effectLst/>
                          <a:latin typeface="Arial" charset="0"/>
                        </a:rPr>
                        <a:t>fclamp</a:t>
                      </a:r>
                      <a:r>
                        <a:rPr kumimoji="0" lang="en-US" sz="1400" b="0" i="0" u="none" strike="noStrike" cap="none" normalizeH="0" baseline="0" dirty="0" smtClean="0">
                          <a:ln>
                            <a:noFill/>
                          </a:ln>
                          <a:solidFill>
                            <a:schemeClr val="tx1"/>
                          </a:solidFill>
                          <a:effectLst/>
                          <a:latin typeface="Arial" charset="0"/>
                        </a:rPr>
                        <a:t> – 330kHz MIN no Burst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Tune to Resonant Frequency of LLC for Higher Efficiency</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Soft-Start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Provides Flexible Dimming Option</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and Current Limit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Implements TI SimpLEDrive™ Multi-String Topology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Transformer Scalable High Light Output Designs </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Commercial and Industrial LED Lighting Applications: High Bay, Street Lighting,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199705" name="Group 19"/>
          <p:cNvGrpSpPr>
            <a:grpSpLocks/>
          </p:cNvGrpSpPr>
          <p:nvPr/>
        </p:nvGrpSpPr>
        <p:grpSpPr bwMode="auto">
          <a:xfrm>
            <a:off x="347663" y="5521325"/>
            <a:ext cx="1447800" cy="449263"/>
            <a:chOff x="288" y="3365"/>
            <a:chExt cx="912" cy="283"/>
          </a:xfrm>
        </p:grpSpPr>
        <p:pic>
          <p:nvPicPr>
            <p:cNvPr id="199709" name="Picture 20" descr="image001"/>
            <p:cNvPicPr>
              <a:picLocks noChangeAspect="1" noChangeArrowheads="1"/>
            </p:cNvPicPr>
            <p:nvPr/>
          </p:nvPicPr>
          <p:blipFill>
            <a:blip r:embed="rId3" cstate="email"/>
            <a:srcRect/>
            <a:stretch>
              <a:fillRect/>
            </a:stretch>
          </p:blipFill>
          <p:spPr bwMode="auto">
            <a:xfrm>
              <a:off x="288" y="3365"/>
              <a:ext cx="912" cy="282"/>
            </a:xfrm>
            <a:prstGeom prst="rect">
              <a:avLst/>
            </a:prstGeom>
            <a:noFill/>
            <a:ln w="9525">
              <a:noFill/>
              <a:miter lim="800000"/>
              <a:headEnd/>
              <a:tailEnd/>
            </a:ln>
          </p:spPr>
        </p:pic>
        <p:sp>
          <p:nvSpPr>
            <p:cNvPr id="19971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971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chemeClr val="bg1"/>
                  </a:solidFill>
                </a:rPr>
                <a:t>TOOLS</a:t>
              </a:r>
            </a:p>
          </p:txBody>
        </p:sp>
      </p:grpSp>
      <p:sp>
        <p:nvSpPr>
          <p:cNvPr id="199706" name="TextBox 11"/>
          <p:cNvSpPr txBox="1">
            <a:spLocks noChangeArrowheads="1"/>
          </p:cNvSpPr>
          <p:nvPr/>
        </p:nvSpPr>
        <p:spPr bwMode="auto">
          <a:xfrm>
            <a:off x="1752600" y="5453063"/>
            <a:ext cx="3570288" cy="261937"/>
          </a:xfrm>
          <a:prstGeom prst="rect">
            <a:avLst/>
          </a:prstGeom>
          <a:noFill/>
          <a:ln w="9525">
            <a:noFill/>
            <a:miter lim="800000"/>
            <a:headEnd/>
            <a:tailEnd/>
          </a:ln>
        </p:spPr>
        <p:txBody>
          <a:bodyPr wrap="none">
            <a:spAutoFit/>
          </a:bodyPr>
          <a:lstStyle/>
          <a:p>
            <a:pPr>
              <a:buFont typeface="Arial" charset="0"/>
              <a:buChar char="•"/>
            </a:pPr>
            <a:r>
              <a:rPr lang="en-US" sz="1100" dirty="0"/>
              <a:t>UCC28810EVM-003 (Universal, 110W), </a:t>
            </a:r>
            <a:r>
              <a:rPr lang="en-US" sz="1100" dirty="0" smtClean="0"/>
              <a:t>Multi-Stage</a:t>
            </a:r>
            <a:endParaRPr lang="en-US" sz="1100" dirty="0"/>
          </a:p>
        </p:txBody>
      </p:sp>
      <p:sp>
        <p:nvSpPr>
          <p:cNvPr id="13" name="Rectangle 12"/>
          <p:cNvSpPr/>
          <p:nvPr/>
        </p:nvSpPr>
        <p:spPr>
          <a:xfrm>
            <a:off x="7596188" y="3767138"/>
            <a:ext cx="1401762" cy="196373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708" name="TextBox 13"/>
          <p:cNvSpPr txBox="1">
            <a:spLocks noChangeArrowheads="1"/>
          </p:cNvSpPr>
          <p:nvPr/>
        </p:nvSpPr>
        <p:spPr bwMode="auto">
          <a:xfrm>
            <a:off x="7316788" y="5761038"/>
            <a:ext cx="1827212" cy="277812"/>
          </a:xfrm>
          <a:prstGeom prst="rect">
            <a:avLst/>
          </a:prstGeom>
          <a:noFill/>
          <a:ln w="9525">
            <a:noFill/>
            <a:miter lim="800000"/>
            <a:headEnd/>
            <a:tailEnd/>
          </a:ln>
        </p:spPr>
        <p:txBody>
          <a:bodyPr wrap="none">
            <a:spAutoFit/>
          </a:bodyPr>
          <a:lstStyle/>
          <a:p>
            <a:r>
              <a:rPr lang="en-US" sz="1200">
                <a:solidFill>
                  <a:srgbClr val="0070C0"/>
                </a:solidFill>
              </a:rPr>
              <a:t>SimpLEDrive™ shown</a:t>
            </a:r>
          </a:p>
        </p:txBody>
      </p:sp>
      <p:pic>
        <p:nvPicPr>
          <p:cNvPr id="12" name="Picture 14" descr="available_en">
            <a:hlinkClick r:id="rId4"/>
          </p:cNvPr>
          <p:cNvPicPr>
            <a:picLocks noChangeAspect="1" noChangeArrowheads="1"/>
          </p:cNvPicPr>
          <p:nvPr/>
        </p:nvPicPr>
        <p:blipFill>
          <a:blip r:embed="rId5"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4225389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1" descr="UCC28810 EVM003 BD.jpg"/>
          <p:cNvPicPr>
            <a:picLocks noChangeAspect="1"/>
          </p:cNvPicPr>
          <p:nvPr/>
        </p:nvPicPr>
        <p:blipFill>
          <a:blip r:embed="rId3" cstate="email"/>
          <a:srcRect/>
          <a:stretch>
            <a:fillRect/>
          </a:stretch>
        </p:blipFill>
        <p:spPr bwMode="auto">
          <a:xfrm>
            <a:off x="0" y="1193800"/>
            <a:ext cx="9144000" cy="3732213"/>
          </a:xfrm>
          <a:prstGeom prst="rect">
            <a:avLst/>
          </a:prstGeom>
          <a:noFill/>
          <a:ln w="9525">
            <a:noFill/>
            <a:miter lim="800000"/>
            <a:headEnd/>
            <a:tailEnd/>
          </a:ln>
        </p:spPr>
      </p:pic>
      <p:sp>
        <p:nvSpPr>
          <p:cNvPr id="205826" name="Rectangle 5"/>
          <p:cNvSpPr>
            <a:spLocks noGrp="1" noChangeArrowheads="1"/>
          </p:cNvSpPr>
          <p:nvPr>
            <p:ph type="title"/>
          </p:nvPr>
        </p:nvSpPr>
        <p:spPr/>
        <p:txBody>
          <a:bodyPr/>
          <a:lstStyle/>
          <a:p>
            <a:pPr eaLnBrk="1" hangingPunct="1"/>
            <a:r>
              <a:rPr lang="en-US" smtClean="0"/>
              <a:t>UCC28810EVM-003 - SIMP</a:t>
            </a:r>
            <a:r>
              <a:rPr lang="en-US" i="1" smtClean="0"/>
              <a:t>LED</a:t>
            </a:r>
            <a:r>
              <a:rPr lang="en-US" smtClean="0"/>
              <a:t>rive™</a:t>
            </a:r>
          </a:p>
        </p:txBody>
      </p:sp>
      <p:sp>
        <p:nvSpPr>
          <p:cNvPr id="205828" name="Text Box 3"/>
          <p:cNvSpPr txBox="1">
            <a:spLocks noChangeArrowheads="1"/>
          </p:cNvSpPr>
          <p:nvPr/>
        </p:nvSpPr>
        <p:spPr bwMode="auto">
          <a:xfrm>
            <a:off x="228600" y="838200"/>
            <a:ext cx="7092950" cy="366713"/>
          </a:xfrm>
          <a:prstGeom prst="rect">
            <a:avLst/>
          </a:prstGeom>
          <a:noFill/>
          <a:ln w="9525">
            <a:noFill/>
            <a:miter lim="800000"/>
            <a:headEnd/>
            <a:tailEnd/>
          </a:ln>
        </p:spPr>
        <p:txBody>
          <a:bodyPr wrap="none">
            <a:spAutoFit/>
          </a:bodyPr>
          <a:lstStyle/>
          <a:p>
            <a:r>
              <a:rPr lang="en-US" sz="1800"/>
              <a:t>Series Input, Multiple Parallel Equivalent LED Drive (SIMP</a:t>
            </a:r>
            <a:r>
              <a:rPr lang="en-US" sz="1800" i="1"/>
              <a:t>LED</a:t>
            </a:r>
            <a:r>
              <a:rPr lang="en-US" sz="1800"/>
              <a:t>rive</a:t>
            </a:r>
            <a:r>
              <a:rPr lang="en-US" sz="1800">
                <a:cs typeface="Arial" charset="0"/>
              </a:rPr>
              <a:t> </a:t>
            </a:r>
            <a:r>
              <a:rPr lang="en-US" sz="1800"/>
              <a:t>) </a:t>
            </a:r>
          </a:p>
        </p:txBody>
      </p:sp>
      <p:sp>
        <p:nvSpPr>
          <p:cNvPr id="205829" name="Rectangle 4"/>
          <p:cNvSpPr>
            <a:spLocks noChangeArrowheads="1"/>
          </p:cNvSpPr>
          <p:nvPr/>
        </p:nvSpPr>
        <p:spPr bwMode="auto">
          <a:xfrm>
            <a:off x="304800" y="5967413"/>
            <a:ext cx="5464175" cy="304800"/>
          </a:xfrm>
          <a:prstGeom prst="rect">
            <a:avLst/>
          </a:prstGeom>
          <a:noFill/>
          <a:ln w="9525">
            <a:noFill/>
            <a:miter lim="800000"/>
            <a:headEnd/>
            <a:tailEnd/>
          </a:ln>
        </p:spPr>
        <p:txBody>
          <a:bodyPr wrap="none">
            <a:spAutoFit/>
          </a:bodyPr>
          <a:lstStyle/>
          <a:p>
            <a:r>
              <a:rPr lang="en-US" sz="1400">
                <a:solidFill>
                  <a:schemeClr val="hlink"/>
                </a:solidFill>
                <a:hlinkClick r:id="rId4"/>
              </a:rPr>
              <a:t>http://focus.ti.com/docs/toolsw/folders/print/ucc28810evm-003.html</a:t>
            </a:r>
            <a:r>
              <a:rPr lang="en-US" sz="1400">
                <a:solidFill>
                  <a:schemeClr val="hlink"/>
                </a:solidFill>
              </a:rPr>
              <a:t> </a:t>
            </a:r>
          </a:p>
        </p:txBody>
      </p:sp>
      <p:sp>
        <p:nvSpPr>
          <p:cNvPr id="205830" name="Line 8"/>
          <p:cNvSpPr>
            <a:spLocks noChangeShapeType="1"/>
          </p:cNvSpPr>
          <p:nvPr/>
        </p:nvSpPr>
        <p:spPr bwMode="auto">
          <a:xfrm>
            <a:off x="2667000" y="1219200"/>
            <a:ext cx="0" cy="1676400"/>
          </a:xfrm>
          <a:prstGeom prst="line">
            <a:avLst/>
          </a:prstGeom>
          <a:noFill/>
          <a:ln w="28575">
            <a:solidFill>
              <a:srgbClr val="FF0000"/>
            </a:solidFill>
            <a:prstDash val="dash"/>
            <a:round/>
            <a:headEnd/>
            <a:tailEnd/>
          </a:ln>
        </p:spPr>
        <p:txBody>
          <a:bodyPr/>
          <a:lstStyle/>
          <a:p>
            <a:endParaRPr lang="en-US"/>
          </a:p>
        </p:txBody>
      </p:sp>
      <p:sp>
        <p:nvSpPr>
          <p:cNvPr id="205831" name="Line 9"/>
          <p:cNvSpPr>
            <a:spLocks noChangeShapeType="1"/>
          </p:cNvSpPr>
          <p:nvPr/>
        </p:nvSpPr>
        <p:spPr bwMode="auto">
          <a:xfrm>
            <a:off x="2438400" y="2895600"/>
            <a:ext cx="228600" cy="0"/>
          </a:xfrm>
          <a:prstGeom prst="line">
            <a:avLst/>
          </a:prstGeom>
          <a:noFill/>
          <a:ln w="28575">
            <a:solidFill>
              <a:srgbClr val="FF0000"/>
            </a:solidFill>
            <a:prstDash val="dash"/>
            <a:round/>
            <a:headEnd/>
            <a:tailEnd/>
          </a:ln>
        </p:spPr>
        <p:txBody>
          <a:bodyPr/>
          <a:lstStyle/>
          <a:p>
            <a:endParaRPr lang="en-US"/>
          </a:p>
        </p:txBody>
      </p:sp>
      <p:sp>
        <p:nvSpPr>
          <p:cNvPr id="205832" name="Line 10"/>
          <p:cNvSpPr>
            <a:spLocks noChangeShapeType="1"/>
          </p:cNvSpPr>
          <p:nvPr/>
        </p:nvSpPr>
        <p:spPr bwMode="auto">
          <a:xfrm>
            <a:off x="2438400" y="2895600"/>
            <a:ext cx="0" cy="1828800"/>
          </a:xfrm>
          <a:prstGeom prst="line">
            <a:avLst/>
          </a:prstGeom>
          <a:noFill/>
          <a:ln w="28575">
            <a:solidFill>
              <a:srgbClr val="FF0000"/>
            </a:solidFill>
            <a:prstDash val="dash"/>
            <a:round/>
            <a:headEnd/>
            <a:tailEnd/>
          </a:ln>
        </p:spPr>
        <p:txBody>
          <a:bodyPr/>
          <a:lstStyle/>
          <a:p>
            <a:endParaRPr lang="en-US"/>
          </a:p>
        </p:txBody>
      </p:sp>
      <p:sp>
        <p:nvSpPr>
          <p:cNvPr id="205833" name="Text Box 11"/>
          <p:cNvSpPr txBox="1">
            <a:spLocks noChangeArrowheads="1"/>
          </p:cNvSpPr>
          <p:nvPr/>
        </p:nvSpPr>
        <p:spPr bwMode="auto">
          <a:xfrm>
            <a:off x="152400" y="1233488"/>
            <a:ext cx="2514600" cy="581025"/>
          </a:xfrm>
          <a:prstGeom prst="rect">
            <a:avLst/>
          </a:prstGeom>
          <a:noFill/>
          <a:ln w="9525">
            <a:noFill/>
            <a:miter lim="800000"/>
            <a:headEnd/>
            <a:tailEnd/>
          </a:ln>
        </p:spPr>
        <p:txBody>
          <a:bodyPr>
            <a:spAutoFit/>
          </a:bodyPr>
          <a:lstStyle/>
          <a:p>
            <a:pPr algn="ctr"/>
            <a:r>
              <a:rPr lang="en-US" sz="1600"/>
              <a:t>1</a:t>
            </a:r>
            <a:r>
              <a:rPr lang="en-US" sz="1600" baseline="30000"/>
              <a:t>st</a:t>
            </a:r>
            <a:r>
              <a:rPr lang="en-US" sz="1600"/>
              <a:t> stage:</a:t>
            </a:r>
          </a:p>
          <a:p>
            <a:pPr algn="ctr"/>
            <a:r>
              <a:rPr lang="en-US" sz="1600"/>
              <a:t>TM Boost for PFC</a:t>
            </a:r>
          </a:p>
        </p:txBody>
      </p:sp>
      <p:sp>
        <p:nvSpPr>
          <p:cNvPr id="205834" name="Text Box 12"/>
          <p:cNvSpPr txBox="1">
            <a:spLocks noChangeArrowheads="1"/>
          </p:cNvSpPr>
          <p:nvPr/>
        </p:nvSpPr>
        <p:spPr bwMode="auto">
          <a:xfrm>
            <a:off x="2667000" y="1219200"/>
            <a:ext cx="2971800" cy="581025"/>
          </a:xfrm>
          <a:prstGeom prst="rect">
            <a:avLst/>
          </a:prstGeom>
          <a:noFill/>
          <a:ln w="9525">
            <a:noFill/>
            <a:miter lim="800000"/>
            <a:headEnd/>
            <a:tailEnd/>
          </a:ln>
        </p:spPr>
        <p:txBody>
          <a:bodyPr>
            <a:spAutoFit/>
          </a:bodyPr>
          <a:lstStyle/>
          <a:p>
            <a:pPr algn="ctr"/>
            <a:r>
              <a:rPr lang="en-US" sz="1600"/>
              <a:t>2</a:t>
            </a:r>
            <a:r>
              <a:rPr lang="en-US" sz="1600" baseline="30000"/>
              <a:t>nd</a:t>
            </a:r>
            <a:r>
              <a:rPr lang="en-US" sz="1600"/>
              <a:t> stage:</a:t>
            </a:r>
          </a:p>
          <a:p>
            <a:pPr algn="ctr"/>
            <a:r>
              <a:rPr lang="en-US" sz="1600"/>
              <a:t>TM Buck for LED current</a:t>
            </a:r>
          </a:p>
        </p:txBody>
      </p:sp>
      <p:sp>
        <p:nvSpPr>
          <p:cNvPr id="205835" name="Line 13"/>
          <p:cNvSpPr>
            <a:spLocks noChangeShapeType="1"/>
          </p:cNvSpPr>
          <p:nvPr/>
        </p:nvSpPr>
        <p:spPr bwMode="auto">
          <a:xfrm>
            <a:off x="5638800" y="1219200"/>
            <a:ext cx="0" cy="2057400"/>
          </a:xfrm>
          <a:prstGeom prst="line">
            <a:avLst/>
          </a:prstGeom>
          <a:noFill/>
          <a:ln w="28575">
            <a:solidFill>
              <a:srgbClr val="FF0000"/>
            </a:solidFill>
            <a:prstDash val="dash"/>
            <a:round/>
            <a:headEnd/>
            <a:tailEnd/>
          </a:ln>
        </p:spPr>
        <p:txBody>
          <a:bodyPr/>
          <a:lstStyle/>
          <a:p>
            <a:endParaRPr lang="en-US"/>
          </a:p>
        </p:txBody>
      </p:sp>
      <p:sp>
        <p:nvSpPr>
          <p:cNvPr id="205836" name="Line 14"/>
          <p:cNvSpPr>
            <a:spLocks noChangeShapeType="1"/>
          </p:cNvSpPr>
          <p:nvPr/>
        </p:nvSpPr>
        <p:spPr bwMode="auto">
          <a:xfrm>
            <a:off x="5181600" y="3276600"/>
            <a:ext cx="457200" cy="0"/>
          </a:xfrm>
          <a:prstGeom prst="line">
            <a:avLst/>
          </a:prstGeom>
          <a:noFill/>
          <a:ln w="28575">
            <a:solidFill>
              <a:srgbClr val="FF0000"/>
            </a:solidFill>
            <a:prstDash val="dash"/>
            <a:round/>
            <a:headEnd/>
            <a:tailEnd/>
          </a:ln>
        </p:spPr>
        <p:txBody>
          <a:bodyPr/>
          <a:lstStyle/>
          <a:p>
            <a:endParaRPr lang="en-US"/>
          </a:p>
        </p:txBody>
      </p:sp>
      <p:sp>
        <p:nvSpPr>
          <p:cNvPr id="205837" name="Line 15"/>
          <p:cNvSpPr>
            <a:spLocks noChangeShapeType="1"/>
          </p:cNvSpPr>
          <p:nvPr/>
        </p:nvSpPr>
        <p:spPr bwMode="auto">
          <a:xfrm>
            <a:off x="5105400" y="3276600"/>
            <a:ext cx="0" cy="1295400"/>
          </a:xfrm>
          <a:prstGeom prst="line">
            <a:avLst/>
          </a:prstGeom>
          <a:noFill/>
          <a:ln w="28575">
            <a:solidFill>
              <a:srgbClr val="FF0000"/>
            </a:solidFill>
            <a:prstDash val="dash"/>
            <a:round/>
            <a:headEnd/>
            <a:tailEnd/>
          </a:ln>
        </p:spPr>
        <p:txBody>
          <a:bodyPr/>
          <a:lstStyle/>
          <a:p>
            <a:endParaRPr lang="en-US"/>
          </a:p>
        </p:txBody>
      </p:sp>
      <p:sp>
        <p:nvSpPr>
          <p:cNvPr id="205838" name="Text Box 16"/>
          <p:cNvSpPr txBox="1">
            <a:spLocks noChangeArrowheads="1"/>
          </p:cNvSpPr>
          <p:nvPr/>
        </p:nvSpPr>
        <p:spPr bwMode="auto">
          <a:xfrm>
            <a:off x="5554663" y="1071563"/>
            <a:ext cx="3048000" cy="581025"/>
          </a:xfrm>
          <a:prstGeom prst="rect">
            <a:avLst/>
          </a:prstGeom>
          <a:noFill/>
          <a:ln w="9525">
            <a:noFill/>
            <a:miter lim="800000"/>
            <a:headEnd/>
            <a:tailEnd/>
          </a:ln>
        </p:spPr>
        <p:txBody>
          <a:bodyPr>
            <a:spAutoFit/>
          </a:bodyPr>
          <a:lstStyle/>
          <a:p>
            <a:pPr algn="ctr"/>
            <a:r>
              <a:rPr lang="en-US" sz="1600"/>
              <a:t>3</a:t>
            </a:r>
            <a:r>
              <a:rPr lang="en-US" sz="1600" baseline="30000"/>
              <a:t>rd</a:t>
            </a:r>
            <a:r>
              <a:rPr lang="en-US" sz="1600"/>
              <a:t> stage:</a:t>
            </a:r>
          </a:p>
          <a:p>
            <a:pPr algn="ctr"/>
            <a:r>
              <a:rPr lang="en-US" sz="1600"/>
              <a:t>Resonant Current Half Bridge</a:t>
            </a:r>
          </a:p>
        </p:txBody>
      </p:sp>
      <p:pic>
        <p:nvPicPr>
          <p:cNvPr id="205839" name="Picture 23" descr="Pic 11"/>
          <p:cNvPicPr>
            <a:picLocks noChangeAspect="1" noChangeArrowheads="1"/>
          </p:cNvPicPr>
          <p:nvPr/>
        </p:nvPicPr>
        <p:blipFill>
          <a:blip r:embed="rId5" cstate="email"/>
          <a:srcRect/>
          <a:stretch>
            <a:fillRect/>
          </a:stretch>
        </p:blipFill>
        <p:spPr bwMode="auto">
          <a:xfrm>
            <a:off x="569913" y="4903788"/>
            <a:ext cx="8004175" cy="1108075"/>
          </a:xfrm>
          <a:prstGeom prst="rect">
            <a:avLst/>
          </a:prstGeom>
          <a:noFill/>
          <a:ln w="9525">
            <a:noFill/>
            <a:miter lim="800000"/>
            <a:headEnd/>
            <a:tailEnd/>
          </a:ln>
        </p:spPr>
      </p:pic>
      <p:pic>
        <p:nvPicPr>
          <p:cNvPr id="205840" name="Picture 20" descr="available_en">
            <a:hlinkClick r:id="rId6"/>
          </p:cNvPr>
          <p:cNvPicPr>
            <a:picLocks noChangeAspect="1" noChangeArrowheads="1"/>
          </p:cNvPicPr>
          <p:nvPr/>
        </p:nvPicPr>
        <p:blipFill>
          <a:blip r:embed="rId7"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941967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pPr eaLnBrk="1" hangingPunct="1"/>
            <a:r>
              <a:rPr lang="en-US" smtClean="0"/>
              <a:t>UCC28810EVM-003 Specification</a:t>
            </a:r>
          </a:p>
        </p:txBody>
      </p:sp>
      <p:pic>
        <p:nvPicPr>
          <p:cNvPr id="194565" name="Picture 96" descr="available_en">
            <a:hlinkClick r:id="rId4"/>
          </p:cNvPr>
          <p:cNvPicPr>
            <a:picLocks noChangeAspect="1" noChangeArrowheads="1"/>
          </p:cNvPicPr>
          <p:nvPr/>
        </p:nvPicPr>
        <p:blipFill>
          <a:blip r:embed="rId5" cstate="email"/>
          <a:srcRect/>
          <a:stretch>
            <a:fillRect/>
          </a:stretch>
        </p:blipFill>
        <p:spPr bwMode="auto">
          <a:xfrm>
            <a:off x="8480425" y="0"/>
            <a:ext cx="663575" cy="654050"/>
          </a:xfrm>
          <a:prstGeom prst="rect">
            <a:avLst/>
          </a:prstGeom>
          <a:noFill/>
          <a:ln w="9525">
            <a:noFill/>
            <a:miter lim="800000"/>
            <a:headEnd/>
            <a:tailEnd/>
          </a:ln>
        </p:spPr>
      </p:pic>
      <p:graphicFrame>
        <p:nvGraphicFramePr>
          <p:cNvPr id="194562" name="Object 2"/>
          <p:cNvGraphicFramePr>
            <a:graphicFrameLocks noChangeAspect="1"/>
          </p:cNvGraphicFramePr>
          <p:nvPr/>
        </p:nvGraphicFramePr>
        <p:xfrm>
          <a:off x="342900" y="768350"/>
          <a:ext cx="6334125" cy="3876675"/>
        </p:xfrm>
        <a:graphic>
          <a:graphicData uri="http://schemas.openxmlformats.org/presentationml/2006/ole">
            <mc:AlternateContent xmlns:mc="http://schemas.openxmlformats.org/markup-compatibility/2006">
              <mc:Choice xmlns:v="urn:schemas-microsoft-com:vml" Requires="v">
                <p:oleObj spid="_x0000_s33825" name="Worksheet" r:id="rId7" imgW="6333988" imgH="3876731" progId="Excel.Sheet.12">
                  <p:embed/>
                </p:oleObj>
              </mc:Choice>
              <mc:Fallback>
                <p:oleObj name="Worksheet" r:id="rId7" imgW="6333988" imgH="3876731"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 y="768350"/>
                        <a:ext cx="63341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566" name="Picture 23" descr="Pic 11"/>
          <p:cNvPicPr>
            <a:picLocks noChangeAspect="1" noChangeArrowheads="1"/>
          </p:cNvPicPr>
          <p:nvPr/>
        </p:nvPicPr>
        <p:blipFill>
          <a:blip r:embed="rId9" cstate="email"/>
          <a:srcRect/>
          <a:stretch>
            <a:fillRect/>
          </a:stretch>
        </p:blipFill>
        <p:spPr bwMode="auto">
          <a:xfrm>
            <a:off x="342900" y="4837113"/>
            <a:ext cx="7858125" cy="1087437"/>
          </a:xfrm>
          <a:prstGeom prst="rect">
            <a:avLst/>
          </a:prstGeom>
          <a:noFill/>
          <a:ln w="9525">
            <a:noFill/>
            <a:miter lim="800000"/>
            <a:headEnd/>
            <a:tailEnd/>
          </a:ln>
        </p:spPr>
      </p:pic>
    </p:spTree>
    <p:extLst>
      <p:ext uri="{BB962C8B-B14F-4D97-AF65-F5344CB8AC3E}">
        <p14:creationId xmlns:p14="http://schemas.microsoft.com/office/powerpoint/2010/main" val="4150143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6"/>
          <p:cNvSpPr txBox="1">
            <a:spLocks noChangeArrowheads="1"/>
          </p:cNvSpPr>
          <p:nvPr/>
        </p:nvSpPr>
        <p:spPr bwMode="auto">
          <a:xfrm>
            <a:off x="755650" y="3071813"/>
            <a:ext cx="7615238" cy="708025"/>
          </a:xfrm>
          <a:prstGeom prst="rect">
            <a:avLst/>
          </a:prstGeom>
          <a:noFill/>
          <a:ln w="9525">
            <a:noFill/>
            <a:miter lim="800000"/>
            <a:headEnd/>
            <a:tailEnd/>
          </a:ln>
        </p:spPr>
        <p:txBody>
          <a:bodyPr wrap="none">
            <a:spAutoFit/>
          </a:bodyPr>
          <a:lstStyle/>
          <a:p>
            <a:r>
              <a:rPr lang="en-US" sz="4000">
                <a:solidFill>
                  <a:srgbClr val="FF0000"/>
                </a:solidFill>
              </a:rPr>
              <a:t>DC/DC LED Lighting Solutions</a:t>
            </a:r>
          </a:p>
        </p:txBody>
      </p:sp>
    </p:spTree>
    <p:extLst>
      <p:ext uri="{BB962C8B-B14F-4D97-AF65-F5344CB8AC3E}">
        <p14:creationId xmlns:p14="http://schemas.microsoft.com/office/powerpoint/2010/main" val="235995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smtClean="0"/>
              <a:t>DC/DC LED Lighting Solutions</a:t>
            </a:r>
          </a:p>
        </p:txBody>
      </p:sp>
      <p:graphicFrame>
        <p:nvGraphicFramePr>
          <p:cNvPr id="8" name="Table 7"/>
          <p:cNvGraphicFramePr>
            <a:graphicFrameLocks noGrp="1"/>
          </p:cNvGraphicFramePr>
          <p:nvPr>
            <p:extLst>
              <p:ext uri="{D42A27DB-BD31-4B8C-83A1-F6EECF244321}">
                <p14:modId xmlns:p14="http://schemas.microsoft.com/office/powerpoint/2010/main" val="1912562208"/>
              </p:ext>
            </p:extLst>
          </p:nvPr>
        </p:nvGraphicFramePr>
        <p:xfrm>
          <a:off x="901700" y="920750"/>
          <a:ext cx="7315200" cy="4079240"/>
        </p:xfrm>
        <a:graphic>
          <a:graphicData uri="http://schemas.openxmlformats.org/drawingml/2006/table">
            <a:tbl>
              <a:tblPr firstRow="1" bandRow="1">
                <a:tableStyleId>{5940675A-B579-460E-94D1-54222C63F5DA}</a:tableStyleId>
              </a:tblPr>
              <a:tblGrid>
                <a:gridCol w="1828800"/>
                <a:gridCol w="1828800"/>
                <a:gridCol w="1828800"/>
                <a:gridCol w="1828800"/>
              </a:tblGrid>
              <a:tr h="370840">
                <a:tc gridSpan="2">
                  <a:txBody>
                    <a:bodyPr/>
                    <a:lstStyle/>
                    <a:p>
                      <a:pPr algn="ctr"/>
                      <a:r>
                        <a:rPr lang="en-US" sz="1600" b="1" dirty="0" smtClean="0"/>
                        <a:t>Boost</a:t>
                      </a:r>
                      <a:endParaRPr lang="en-US" sz="1600" b="1" dirty="0"/>
                    </a:p>
                  </a:txBody>
                  <a:tcPr>
                    <a:solidFill>
                      <a:srgbClr val="FF0000"/>
                    </a:solidFill>
                  </a:tcPr>
                </a:tc>
                <a:tc hMerge="1">
                  <a:txBody>
                    <a:bodyPr/>
                    <a:lstStyle/>
                    <a:p>
                      <a:endParaRPr lang="en-US" dirty="0"/>
                    </a:p>
                  </a:txBody>
                  <a:tcPr/>
                </a:tc>
                <a:tc gridSpan="2">
                  <a:txBody>
                    <a:bodyPr/>
                    <a:lstStyle/>
                    <a:p>
                      <a:pPr algn="ctr"/>
                      <a:r>
                        <a:rPr lang="en-US" sz="1600" b="1" dirty="0" smtClean="0"/>
                        <a:t>Buck</a:t>
                      </a:r>
                      <a:endParaRPr lang="en-US" sz="1600" b="1" dirty="0"/>
                    </a:p>
                  </a:txBody>
                  <a:tcPr>
                    <a:solidFill>
                      <a:srgbClr val="FF0000"/>
                    </a:solidFill>
                  </a:tcPr>
                </a:tc>
                <a:tc hMerge="1">
                  <a:txBody>
                    <a:bodyPr/>
                    <a:lstStyle/>
                    <a:p>
                      <a:endParaRPr lang="en-US" dirty="0"/>
                    </a:p>
                  </a:txBody>
                  <a:tcPr/>
                </a:tc>
              </a:tr>
              <a:tr h="370840">
                <a:tc>
                  <a:txBody>
                    <a:bodyPr/>
                    <a:lstStyle/>
                    <a:p>
                      <a:r>
                        <a:rPr lang="en-US" sz="1600" b="1" dirty="0" smtClean="0"/>
                        <a:t>Controllers</a:t>
                      </a:r>
                      <a:endParaRPr lang="en-US" sz="1600" b="1" dirty="0"/>
                    </a:p>
                  </a:txBody>
                  <a:tcPr>
                    <a:solidFill>
                      <a:srgbClr val="FF9900"/>
                    </a:solidFill>
                  </a:tcPr>
                </a:tc>
                <a:tc>
                  <a:txBody>
                    <a:bodyPr/>
                    <a:lstStyle/>
                    <a:p>
                      <a:r>
                        <a:rPr lang="en-US" sz="1600" b="1" dirty="0" smtClean="0"/>
                        <a:t>Converters</a:t>
                      </a:r>
                      <a:endParaRPr lang="en-US" sz="1600" b="1" dirty="0"/>
                    </a:p>
                  </a:txBody>
                  <a:tcPr>
                    <a:solidFill>
                      <a:srgbClr val="F3F5A9"/>
                    </a:solidFill>
                  </a:tcPr>
                </a:tc>
                <a:tc>
                  <a:txBody>
                    <a:bodyPr/>
                    <a:lstStyle/>
                    <a:p>
                      <a:r>
                        <a:rPr lang="en-US" sz="1600" b="1" dirty="0" smtClean="0"/>
                        <a:t>Controllers</a:t>
                      </a:r>
                      <a:endParaRPr lang="en-US" sz="1600" b="1" dirty="0"/>
                    </a:p>
                  </a:txBody>
                  <a:tcPr>
                    <a:solidFill>
                      <a:srgbClr val="FF9900"/>
                    </a:solidFill>
                  </a:tcPr>
                </a:tc>
                <a:tc>
                  <a:txBody>
                    <a:bodyPr/>
                    <a:lstStyle/>
                    <a:p>
                      <a:r>
                        <a:rPr lang="en-US" sz="1600" b="1" dirty="0" smtClean="0"/>
                        <a:t>Converters</a:t>
                      </a:r>
                      <a:endParaRPr lang="en-US" sz="1600" b="1" dirty="0"/>
                    </a:p>
                  </a:txBody>
                  <a:tcPr>
                    <a:solidFill>
                      <a:srgbClr val="F3F5A9"/>
                    </a:solidFill>
                  </a:tcPr>
                </a:tc>
              </a:tr>
              <a:tr h="370840">
                <a:tc>
                  <a:txBody>
                    <a:bodyPr/>
                    <a:lstStyle/>
                    <a:p>
                      <a:r>
                        <a:rPr lang="en-US" sz="1600" b="1" dirty="0" smtClean="0"/>
                        <a:t>TPS40211*</a:t>
                      </a:r>
                      <a:endParaRPr lang="en-US" sz="1600" b="1" dirty="0"/>
                    </a:p>
                  </a:txBody>
                  <a:tcPr/>
                </a:tc>
                <a:tc>
                  <a:txBody>
                    <a:bodyPr/>
                    <a:lstStyle/>
                    <a:p>
                      <a:r>
                        <a:rPr lang="en-US" sz="1600" b="1" dirty="0" smtClean="0"/>
                        <a:t>LM3410</a:t>
                      </a:r>
                      <a:endParaRPr lang="en-US" sz="1600" b="1" dirty="0"/>
                    </a:p>
                  </a:txBody>
                  <a:tcPr/>
                </a:tc>
                <a:tc>
                  <a:txBody>
                    <a:bodyPr/>
                    <a:lstStyle/>
                    <a:p>
                      <a:r>
                        <a:rPr lang="en-US" sz="1600" b="1" dirty="0" smtClean="0"/>
                        <a:t>LM3401</a:t>
                      </a:r>
                      <a:endParaRPr lang="en-US" sz="1600" b="1" dirty="0"/>
                    </a:p>
                  </a:txBody>
                  <a:tcPr/>
                </a:tc>
                <a:tc>
                  <a:txBody>
                    <a:bodyPr/>
                    <a:lstStyle/>
                    <a:p>
                      <a:r>
                        <a:rPr lang="en-US" sz="1600" b="1" dirty="0" smtClean="0"/>
                        <a:t>TPS92510</a:t>
                      </a:r>
                      <a:endParaRPr lang="en-US" sz="1600" b="1" dirty="0"/>
                    </a:p>
                  </a:txBody>
                  <a:tcPr/>
                </a:tc>
              </a:tr>
              <a:tr h="370840">
                <a:tc>
                  <a:txBody>
                    <a:bodyPr/>
                    <a:lstStyle/>
                    <a:p>
                      <a:r>
                        <a:rPr lang="en-US" sz="1600" b="1" dirty="0" smtClean="0"/>
                        <a:t>LM3430</a:t>
                      </a:r>
                      <a:endParaRPr lang="en-US" sz="1600" b="1" dirty="0"/>
                    </a:p>
                  </a:txBody>
                  <a:tcPr/>
                </a:tc>
                <a:tc>
                  <a:txBody>
                    <a:bodyPr/>
                    <a:lstStyle/>
                    <a:p>
                      <a:r>
                        <a:rPr lang="en-US" sz="1600" b="1" dirty="0" smtClean="0"/>
                        <a:t>TPS61165</a:t>
                      </a:r>
                      <a:endParaRPr lang="en-US" sz="1600" b="1" dirty="0"/>
                    </a:p>
                  </a:txBody>
                  <a:tcPr/>
                </a:tc>
                <a:tc>
                  <a:txBody>
                    <a:bodyPr/>
                    <a:lstStyle/>
                    <a:p>
                      <a:r>
                        <a:rPr lang="en-US" sz="1600" b="1" dirty="0" smtClean="0"/>
                        <a:t>LM3409/HV</a:t>
                      </a:r>
                      <a:endParaRPr lang="en-US" sz="1600" b="1" dirty="0"/>
                    </a:p>
                  </a:txBody>
                  <a:tcPr/>
                </a:tc>
                <a:tc>
                  <a:txBody>
                    <a:bodyPr/>
                    <a:lstStyle/>
                    <a:p>
                      <a:r>
                        <a:rPr lang="en-US" sz="1600" b="1" dirty="0" smtClean="0"/>
                        <a:t>LM3402/HV</a:t>
                      </a:r>
                      <a:endParaRPr lang="en-US" sz="1600" b="1" dirty="0"/>
                    </a:p>
                  </a:txBody>
                  <a:tcPr/>
                </a:tc>
              </a:tr>
              <a:tr h="370840">
                <a:tc>
                  <a:txBody>
                    <a:bodyPr/>
                    <a:lstStyle/>
                    <a:p>
                      <a:r>
                        <a:rPr lang="en-US" sz="1600" b="1" dirty="0" smtClean="0"/>
                        <a:t>LM3421*</a:t>
                      </a:r>
                      <a:endParaRPr lang="en-US" sz="1600" b="1" dirty="0"/>
                    </a:p>
                  </a:txBody>
                  <a:tcPr/>
                </a:tc>
                <a:tc>
                  <a:txBody>
                    <a:bodyPr/>
                    <a:lstStyle/>
                    <a:p>
                      <a:r>
                        <a:rPr lang="en-US" sz="1600" b="1" dirty="0" smtClean="0"/>
                        <a:t>TPS61166</a:t>
                      </a:r>
                      <a:endParaRPr lang="en-US" sz="1600" b="1" dirty="0"/>
                    </a:p>
                  </a:txBody>
                  <a:tcPr/>
                </a:tc>
                <a:tc>
                  <a:txBody>
                    <a:bodyPr/>
                    <a:lstStyle/>
                    <a:p>
                      <a:r>
                        <a:rPr lang="en-US" sz="1600" b="1" dirty="0" smtClean="0"/>
                        <a:t>LM3433</a:t>
                      </a:r>
                    </a:p>
                  </a:txBody>
                  <a:tcPr/>
                </a:tc>
                <a:tc>
                  <a:txBody>
                    <a:bodyPr/>
                    <a:lstStyle/>
                    <a:p>
                      <a:r>
                        <a:rPr lang="en-US" sz="1600" b="1" dirty="0" smtClean="0"/>
                        <a:t>LM3404/HV</a:t>
                      </a:r>
                      <a:endParaRPr lang="en-US" sz="1600" b="1" dirty="0"/>
                    </a:p>
                  </a:txBody>
                  <a:tcPr/>
                </a:tc>
              </a:tr>
              <a:tr h="370840">
                <a:tc>
                  <a:txBody>
                    <a:bodyPr/>
                    <a:lstStyle/>
                    <a:p>
                      <a:r>
                        <a:rPr lang="en-US" sz="1600" b="1" dirty="0" smtClean="0"/>
                        <a:t>LM3423*</a:t>
                      </a:r>
                      <a:endParaRPr lang="en-US" sz="1600" b="1" dirty="0"/>
                    </a:p>
                  </a:txBody>
                  <a:tcPr/>
                </a:tc>
                <a:tc>
                  <a:txBody>
                    <a:bodyPr/>
                    <a:lstStyle/>
                    <a:p>
                      <a:r>
                        <a:rPr lang="en-US" sz="1600" b="1" dirty="0" smtClean="0"/>
                        <a:t>TPS61195</a:t>
                      </a:r>
                      <a:endParaRPr lang="en-US" sz="1600" b="1" dirty="0"/>
                    </a:p>
                  </a:txBody>
                  <a:tcPr/>
                </a:tc>
                <a:tc>
                  <a:txBody>
                    <a:bodyPr/>
                    <a:lstStyle/>
                    <a:p>
                      <a:r>
                        <a:rPr lang="en-US" sz="1600" b="1" dirty="0" smtClean="0"/>
                        <a:t>LM3434</a:t>
                      </a:r>
                      <a:endParaRPr lang="en-US" sz="1600" b="1" dirty="0"/>
                    </a:p>
                  </a:txBody>
                  <a:tcPr/>
                </a:tc>
                <a:tc>
                  <a:txBody>
                    <a:bodyPr/>
                    <a:lstStyle/>
                    <a:p>
                      <a:r>
                        <a:rPr lang="en-US" sz="1600" b="1" dirty="0" smtClean="0"/>
                        <a:t>LM3406/HV</a:t>
                      </a:r>
                      <a:endParaRPr lang="en-US" sz="1600" b="1" dirty="0"/>
                    </a:p>
                  </a:txBody>
                  <a:tcPr/>
                </a:tc>
              </a:tr>
              <a:tr h="370840">
                <a:tc>
                  <a:txBody>
                    <a:bodyPr/>
                    <a:lstStyle/>
                    <a:p>
                      <a:r>
                        <a:rPr lang="en-US" sz="1600" b="1" dirty="0" smtClean="0"/>
                        <a:t>LM3424*</a:t>
                      </a:r>
                      <a:endParaRPr lang="en-US" sz="1600" b="1" dirty="0"/>
                    </a:p>
                  </a:txBody>
                  <a:tcPr/>
                </a:tc>
                <a:tc>
                  <a:txBody>
                    <a:bodyPr/>
                    <a:lstStyle/>
                    <a:p>
                      <a:r>
                        <a:rPr lang="en-US" sz="1600" b="1" dirty="0" smtClean="0"/>
                        <a:t>TPS61500</a:t>
                      </a:r>
                      <a:endParaRPr lang="en-US" sz="1600" b="1" dirty="0"/>
                    </a:p>
                  </a:txBody>
                  <a:tcPr/>
                </a:tc>
                <a:tc>
                  <a:txBody>
                    <a:bodyPr/>
                    <a:lstStyle/>
                    <a:p>
                      <a:pPr marL="0" algn="l" defTabSz="914400" rtl="0" eaLnBrk="1" latinLnBrk="0" hangingPunct="1"/>
                      <a:r>
                        <a:rPr lang="en-US" sz="1600" b="1" kern="1200" dirty="0" smtClean="0">
                          <a:solidFill>
                            <a:schemeClr val="tx1"/>
                          </a:solidFill>
                          <a:latin typeface="+mn-lt"/>
                          <a:ea typeface="+mn-ea"/>
                          <a:cs typeface="+mn-cs"/>
                        </a:rPr>
                        <a:t>TPS92640/1</a:t>
                      </a:r>
                      <a:endParaRPr lang="en-US" sz="1600" b="1" kern="1200" dirty="0">
                        <a:solidFill>
                          <a:schemeClr val="tx1"/>
                        </a:solidFill>
                        <a:latin typeface="+mn-lt"/>
                        <a:ea typeface="+mn-ea"/>
                        <a:cs typeface="+mn-cs"/>
                      </a:endParaRPr>
                    </a:p>
                  </a:txBody>
                  <a:tcPr/>
                </a:tc>
                <a:tc>
                  <a:txBody>
                    <a:bodyPr/>
                    <a:lstStyle/>
                    <a:p>
                      <a:r>
                        <a:rPr lang="en-US" sz="1600" b="1" dirty="0" smtClean="0"/>
                        <a:t>LM3405/A</a:t>
                      </a:r>
                      <a:endParaRPr lang="en-US" sz="1600" b="1" dirty="0"/>
                    </a:p>
                  </a:txBody>
                  <a:tcPr/>
                </a:tc>
              </a:tr>
              <a:tr h="370840">
                <a:tc>
                  <a:txBody>
                    <a:bodyPr/>
                    <a:lstStyle/>
                    <a:p>
                      <a:r>
                        <a:rPr lang="en-US" sz="1600" b="1" dirty="0" smtClean="0"/>
                        <a:t>LM3429*</a:t>
                      </a:r>
                      <a:endParaRPr lang="en-US" sz="1600" b="1" dirty="0"/>
                    </a:p>
                  </a:txBody>
                  <a:tcPr/>
                </a:tc>
                <a:tc>
                  <a:txBody>
                    <a:bodyPr/>
                    <a:lstStyle/>
                    <a:p>
                      <a:endParaRPr lang="en-US" dirty="0"/>
                    </a:p>
                  </a:txBody>
                  <a:tcPr/>
                </a:tc>
                <a:tc>
                  <a:txBody>
                    <a:bodyPr/>
                    <a:lstStyle/>
                    <a:p>
                      <a:pPr marL="0" algn="l" defTabSz="914400" rtl="0" eaLnBrk="1" latinLnBrk="0" hangingPunct="1"/>
                      <a:r>
                        <a:rPr lang="en-US" sz="1600" b="1" kern="1200" dirty="0" smtClean="0">
                          <a:solidFill>
                            <a:schemeClr val="tx1"/>
                          </a:solidFill>
                          <a:latin typeface="+mn-lt"/>
                          <a:ea typeface="+mn-ea"/>
                          <a:cs typeface="+mn-cs"/>
                        </a:rPr>
                        <a:t>TPS92660</a:t>
                      </a:r>
                      <a:endParaRPr lang="en-US" sz="1600" b="1" kern="1200" dirty="0">
                        <a:solidFill>
                          <a:schemeClr val="tx1"/>
                        </a:solidFill>
                        <a:latin typeface="+mn-lt"/>
                        <a:ea typeface="+mn-ea"/>
                        <a:cs typeface="+mn-cs"/>
                      </a:endParaRPr>
                    </a:p>
                  </a:txBody>
                  <a:tcPr/>
                </a:tc>
                <a:tc>
                  <a:txBody>
                    <a:bodyPr/>
                    <a:lstStyle/>
                    <a:p>
                      <a:r>
                        <a:rPr lang="en-US" sz="1600" b="1" dirty="0" smtClean="0"/>
                        <a:t>LM3407</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mn-lt"/>
                          <a:ea typeface="+mn-ea"/>
                          <a:cs typeface="+mn-cs"/>
                        </a:rPr>
                        <a:t>LM3431/A</a:t>
                      </a:r>
                    </a:p>
                  </a:txBody>
                  <a:tcPr/>
                </a:tc>
                <a:tc>
                  <a:txBody>
                    <a:bodyPr/>
                    <a:lstStyle/>
                    <a:p>
                      <a:endParaRPr lang="en-US" sz="1600" b="1" dirty="0"/>
                    </a:p>
                  </a:txBody>
                  <a:tcPr/>
                </a:tc>
                <a:tc>
                  <a:txBody>
                    <a:bodyPr/>
                    <a:lstStyle/>
                    <a:p>
                      <a:endParaRPr lang="en-US" dirty="0"/>
                    </a:p>
                  </a:txBody>
                  <a:tcPr/>
                </a:tc>
                <a:tc>
                  <a:txBody>
                    <a:bodyPr/>
                    <a:lstStyle/>
                    <a:p>
                      <a:r>
                        <a:rPr lang="en-US" sz="1600" b="1" dirty="0" smtClean="0"/>
                        <a:t>LM3414/HV</a:t>
                      </a:r>
                      <a:endParaRPr lang="en-US" sz="1600" b="1" dirty="0"/>
                    </a:p>
                  </a:txBody>
                  <a:tcPr/>
                </a:tc>
              </a:tr>
              <a:tr h="370840">
                <a:tc>
                  <a:txBody>
                    <a:bodyPr/>
                    <a:lstStyle/>
                    <a:p>
                      <a:pPr marL="0" algn="l" defTabSz="914400" rtl="0" eaLnBrk="1" latinLnBrk="0" hangingPunct="1"/>
                      <a:r>
                        <a:rPr lang="en-US" sz="1600" b="1" kern="1200" dirty="0" smtClean="0">
                          <a:solidFill>
                            <a:schemeClr val="tx1"/>
                          </a:solidFill>
                          <a:latin typeface="+mn-lt"/>
                          <a:ea typeface="+mn-ea"/>
                          <a:cs typeface="+mn-cs"/>
                        </a:rPr>
                        <a:t>TPS92560</a:t>
                      </a:r>
                      <a:endParaRPr lang="en-US" sz="1600" b="1" kern="1200" dirty="0">
                        <a:solidFill>
                          <a:schemeClr val="tx1"/>
                        </a:solidFill>
                        <a:latin typeface="+mn-lt"/>
                        <a:ea typeface="+mn-ea"/>
                        <a:cs typeface="+mn-cs"/>
                      </a:endParaRPr>
                    </a:p>
                  </a:txBody>
                  <a:tcPr/>
                </a:tc>
                <a:tc>
                  <a:txBody>
                    <a:bodyPr/>
                    <a:lstStyle/>
                    <a:p>
                      <a:pPr marL="0" algn="l" defTabSz="914400" rtl="0" eaLnBrk="1" latinLnBrk="0" hangingPunct="1"/>
                      <a:endParaRPr lang="en-US" sz="1600" b="1" kern="1200" dirty="0">
                        <a:solidFill>
                          <a:schemeClr val="tx1"/>
                        </a:solidFill>
                        <a:latin typeface="+mn-lt"/>
                        <a:ea typeface="+mn-ea"/>
                        <a:cs typeface="+mn-cs"/>
                      </a:endParaRPr>
                    </a:p>
                  </a:txBody>
                  <a:tcPr/>
                </a:tc>
                <a:tc>
                  <a:txBody>
                    <a:bodyPr/>
                    <a:lstStyle/>
                    <a:p>
                      <a:endParaRPr lang="en-US" dirty="0"/>
                    </a:p>
                  </a:txBody>
                  <a:tcPr/>
                </a:tc>
                <a:tc>
                  <a:txBody>
                    <a:bodyPr/>
                    <a:lstStyle/>
                    <a:p>
                      <a:r>
                        <a:rPr lang="en-US" sz="1600" b="1" dirty="0" smtClean="0"/>
                        <a:t>TPS92550/1^</a:t>
                      </a:r>
                      <a:endParaRPr lang="en-US" sz="1600" b="1" dirty="0"/>
                    </a:p>
                  </a:txBody>
                  <a:tcPr/>
                </a:tc>
              </a:tr>
              <a:tr h="370840">
                <a:tc>
                  <a:txBody>
                    <a:bodyPr/>
                    <a:lstStyle/>
                    <a:p>
                      <a:pPr marL="0" algn="l" defTabSz="914400" rtl="0" eaLnBrk="1" latinLnBrk="0" hangingPunct="1"/>
                      <a:r>
                        <a:rPr lang="en-US" sz="1600" b="1" kern="1200" dirty="0" smtClean="0">
                          <a:solidFill>
                            <a:schemeClr val="tx1"/>
                          </a:solidFill>
                          <a:latin typeface="+mn-lt"/>
                          <a:ea typeface="+mn-ea"/>
                          <a:cs typeface="+mn-cs"/>
                        </a:rPr>
                        <a:t>TPS92690*</a:t>
                      </a:r>
                      <a:endParaRPr lang="en-US" sz="1600" b="1" kern="1200" dirty="0">
                        <a:solidFill>
                          <a:schemeClr val="tx1"/>
                        </a:solidFill>
                        <a:latin typeface="+mn-lt"/>
                        <a:ea typeface="+mn-ea"/>
                        <a:cs typeface="+mn-cs"/>
                      </a:endParaRPr>
                    </a:p>
                  </a:txBody>
                  <a:tcPr/>
                </a:tc>
                <a:tc>
                  <a:txBody>
                    <a:bodyPr/>
                    <a:lstStyle/>
                    <a:p>
                      <a:pPr marL="0" algn="l" defTabSz="914400" rtl="0" eaLnBrk="1" latinLnBrk="0" hangingPunct="1"/>
                      <a:endParaRPr lang="en-US" sz="1600" b="1" kern="1200" dirty="0">
                        <a:solidFill>
                          <a:schemeClr val="tx1"/>
                        </a:solidFill>
                        <a:latin typeface="+mn-lt"/>
                        <a:ea typeface="+mn-ea"/>
                        <a:cs typeface="+mn-cs"/>
                      </a:endParaRPr>
                    </a:p>
                  </a:txBody>
                  <a:tcPr/>
                </a:tc>
                <a:tc>
                  <a:txBody>
                    <a:bodyPr/>
                    <a:lstStyle/>
                    <a:p>
                      <a:endParaRPr lang="en-US" dirty="0"/>
                    </a:p>
                  </a:txBody>
                  <a:tcPr/>
                </a:tc>
                <a:tc>
                  <a:txBody>
                    <a:bodyPr/>
                    <a:lstStyle/>
                    <a:p>
                      <a:endParaRPr lang="en-US" sz="1600" b="1" dirty="0"/>
                    </a:p>
                  </a:txBody>
                  <a:tcPr/>
                </a:tc>
              </a:tr>
            </a:tbl>
          </a:graphicData>
        </a:graphic>
      </p:graphicFrame>
      <p:sp>
        <p:nvSpPr>
          <p:cNvPr id="212025" name="TextBox 8"/>
          <p:cNvSpPr txBox="1">
            <a:spLocks noChangeArrowheads="1"/>
          </p:cNvSpPr>
          <p:nvPr/>
        </p:nvSpPr>
        <p:spPr bwMode="auto">
          <a:xfrm>
            <a:off x="914400" y="5104261"/>
            <a:ext cx="4964757" cy="523220"/>
          </a:xfrm>
          <a:prstGeom prst="rect">
            <a:avLst/>
          </a:prstGeom>
          <a:noFill/>
          <a:ln w="9525">
            <a:noFill/>
            <a:miter lim="800000"/>
            <a:headEnd/>
            <a:tailEnd/>
          </a:ln>
        </p:spPr>
        <p:txBody>
          <a:bodyPr wrap="none">
            <a:spAutoFit/>
          </a:bodyPr>
          <a:lstStyle/>
          <a:p>
            <a:r>
              <a:rPr lang="en-US" sz="1400" dirty="0" smtClean="0"/>
              <a:t>* Primary </a:t>
            </a:r>
            <a:r>
              <a:rPr lang="en-US" sz="1400" dirty="0"/>
              <a:t>Topology Listed.  Additional Topologies Supported</a:t>
            </a:r>
            <a:r>
              <a:rPr lang="en-US" sz="1400" dirty="0" smtClean="0"/>
              <a:t>.</a:t>
            </a:r>
          </a:p>
          <a:p>
            <a:pPr>
              <a:buFont typeface="Arial" charset="0"/>
              <a:buChar char="•"/>
            </a:pPr>
            <a:r>
              <a:rPr lang="en-US" sz="1400" i="1" dirty="0" smtClean="0"/>
              <a:t>^ Integrated Micro-Module</a:t>
            </a:r>
            <a:endParaRPr lang="en-US" sz="1400" i="1" dirty="0"/>
          </a:p>
        </p:txBody>
      </p:sp>
    </p:spTree>
    <p:extLst>
      <p:ext uri="{BB962C8B-B14F-4D97-AF65-F5344CB8AC3E}">
        <p14:creationId xmlns:p14="http://schemas.microsoft.com/office/powerpoint/2010/main" val="4262618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smtClean="0"/>
              <a:t>DC/DC LED Lighting Controllers vs. Converters</a:t>
            </a:r>
          </a:p>
        </p:txBody>
      </p:sp>
      <p:graphicFrame>
        <p:nvGraphicFramePr>
          <p:cNvPr id="5" name="Table 4"/>
          <p:cNvGraphicFramePr>
            <a:graphicFrameLocks noGrp="1"/>
          </p:cNvGraphicFramePr>
          <p:nvPr/>
        </p:nvGraphicFramePr>
        <p:xfrm>
          <a:off x="347663" y="1042988"/>
          <a:ext cx="8210550" cy="3107373"/>
        </p:xfrm>
        <a:graphic>
          <a:graphicData uri="http://schemas.openxmlformats.org/drawingml/2006/table">
            <a:tbl>
              <a:tblPr/>
              <a:tblGrid>
                <a:gridCol w="2354262"/>
                <a:gridCol w="2887663"/>
                <a:gridCol w="2968625"/>
              </a:tblGrid>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Controller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Converter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External:</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Switch(es)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Rectifying Element</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Sense Resistor(s)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Internal (can include):</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Switch(es)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Rectifying Element</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Sense Resistors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Integrated Protection Features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Flexibility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Tunable Switching Frequency</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Easier to Scale for Higher Output Power</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Low Power Dissipation in IC Package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May be Fixed or Adjustable Switching Frequency</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Limited Output Power Range</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Limited IC Package Power Dissipation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r>
              <a:tr h="912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Ease of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‘Cookbook’ of Equations to Select Component Values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Can be Intimidating for Novice Designer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Some Products ‘Plug and Play’ – Common Application Components Pre-Selected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bl>
          </a:graphicData>
        </a:graphic>
      </p:graphicFrame>
      <p:pic>
        <p:nvPicPr>
          <p:cNvPr id="213016" name="Picture 25"/>
          <p:cNvPicPr>
            <a:picLocks noChangeAspect="1" noChangeArrowheads="1"/>
          </p:cNvPicPr>
          <p:nvPr/>
        </p:nvPicPr>
        <p:blipFill>
          <a:blip r:embed="rId3" cstate="email"/>
          <a:srcRect/>
          <a:stretch>
            <a:fillRect/>
          </a:stretch>
        </p:blipFill>
        <p:spPr bwMode="auto">
          <a:xfrm>
            <a:off x="2743200" y="4738688"/>
            <a:ext cx="2897188" cy="1417637"/>
          </a:xfrm>
          <a:prstGeom prst="rect">
            <a:avLst/>
          </a:prstGeom>
          <a:noFill/>
          <a:ln w="9525">
            <a:noFill/>
            <a:miter lim="800000"/>
            <a:headEnd/>
            <a:tailEnd/>
          </a:ln>
        </p:spPr>
      </p:pic>
      <p:sp>
        <p:nvSpPr>
          <p:cNvPr id="6" name="Rectangle 5"/>
          <p:cNvSpPr/>
          <p:nvPr/>
        </p:nvSpPr>
        <p:spPr>
          <a:xfrm>
            <a:off x="2828925" y="4718050"/>
            <a:ext cx="1243013" cy="1158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018" name="TextBox 6"/>
          <p:cNvSpPr txBox="1">
            <a:spLocks noChangeArrowheads="1"/>
          </p:cNvSpPr>
          <p:nvPr/>
        </p:nvSpPr>
        <p:spPr bwMode="auto">
          <a:xfrm>
            <a:off x="2554288" y="4352925"/>
            <a:ext cx="2055812" cy="307975"/>
          </a:xfrm>
          <a:prstGeom prst="rect">
            <a:avLst/>
          </a:prstGeom>
          <a:noFill/>
          <a:ln w="9525">
            <a:noFill/>
            <a:miter lim="800000"/>
            <a:headEnd/>
            <a:tailEnd/>
          </a:ln>
        </p:spPr>
        <p:txBody>
          <a:bodyPr wrap="none">
            <a:spAutoFit/>
          </a:bodyPr>
          <a:lstStyle/>
          <a:p>
            <a:r>
              <a:rPr lang="en-US" sz="1400"/>
              <a:t>Basic Buck Controller</a:t>
            </a:r>
          </a:p>
        </p:txBody>
      </p:sp>
      <p:pic>
        <p:nvPicPr>
          <p:cNvPr id="213019" name="Picture 25"/>
          <p:cNvPicPr>
            <a:picLocks noChangeAspect="1" noChangeArrowheads="1"/>
          </p:cNvPicPr>
          <p:nvPr/>
        </p:nvPicPr>
        <p:blipFill>
          <a:blip r:embed="rId3" cstate="email"/>
          <a:srcRect/>
          <a:stretch>
            <a:fillRect/>
          </a:stretch>
        </p:blipFill>
        <p:spPr bwMode="auto">
          <a:xfrm>
            <a:off x="5711825" y="4743450"/>
            <a:ext cx="2897188" cy="1419225"/>
          </a:xfrm>
          <a:prstGeom prst="rect">
            <a:avLst/>
          </a:prstGeom>
          <a:noFill/>
          <a:ln w="9525">
            <a:noFill/>
            <a:miter lim="800000"/>
            <a:headEnd/>
            <a:tailEnd/>
          </a:ln>
        </p:spPr>
      </p:pic>
      <p:sp>
        <p:nvSpPr>
          <p:cNvPr id="9" name="Rectangle 8"/>
          <p:cNvSpPr/>
          <p:nvPr/>
        </p:nvSpPr>
        <p:spPr>
          <a:xfrm>
            <a:off x="5784850" y="4711700"/>
            <a:ext cx="1493838" cy="1158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7278688" y="4714875"/>
            <a:ext cx="31591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80275" y="5870575"/>
            <a:ext cx="3175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009607" y="5291931"/>
            <a:ext cx="11557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3024" name="TextBox 16"/>
          <p:cNvSpPr txBox="1">
            <a:spLocks noChangeArrowheads="1"/>
          </p:cNvSpPr>
          <p:nvPr/>
        </p:nvSpPr>
        <p:spPr bwMode="auto">
          <a:xfrm>
            <a:off x="5694363" y="4352925"/>
            <a:ext cx="2044700" cy="307975"/>
          </a:xfrm>
          <a:prstGeom prst="rect">
            <a:avLst/>
          </a:prstGeom>
          <a:noFill/>
          <a:ln w="9525">
            <a:noFill/>
            <a:miter lim="800000"/>
            <a:headEnd/>
            <a:tailEnd/>
          </a:ln>
        </p:spPr>
        <p:txBody>
          <a:bodyPr wrap="none">
            <a:spAutoFit/>
          </a:bodyPr>
          <a:lstStyle/>
          <a:p>
            <a:r>
              <a:rPr lang="en-US" sz="1400"/>
              <a:t>Basic Buck Converter</a:t>
            </a:r>
          </a:p>
        </p:txBody>
      </p:sp>
      <p:sp>
        <p:nvSpPr>
          <p:cNvPr id="213025" name="TextBox 17"/>
          <p:cNvSpPr txBox="1">
            <a:spLocks noChangeArrowheads="1"/>
          </p:cNvSpPr>
          <p:nvPr/>
        </p:nvSpPr>
        <p:spPr bwMode="auto">
          <a:xfrm>
            <a:off x="5773738" y="5910263"/>
            <a:ext cx="2227262" cy="398462"/>
          </a:xfrm>
          <a:prstGeom prst="rect">
            <a:avLst/>
          </a:prstGeom>
          <a:noFill/>
          <a:ln w="9525">
            <a:noFill/>
            <a:miter lim="800000"/>
            <a:headEnd/>
            <a:tailEnd/>
          </a:ln>
        </p:spPr>
        <p:txBody>
          <a:bodyPr>
            <a:spAutoFit/>
          </a:bodyPr>
          <a:lstStyle/>
          <a:p>
            <a:pPr>
              <a:buFont typeface="Arial" charset="0"/>
              <a:buChar char="•"/>
            </a:pPr>
            <a:r>
              <a:rPr lang="en-US" sz="1000" b="0"/>
              <a:t>Includes switching element</a:t>
            </a:r>
          </a:p>
          <a:p>
            <a:pPr>
              <a:buFont typeface="Arial" charset="0"/>
              <a:buChar char="•"/>
            </a:pPr>
            <a:r>
              <a:rPr lang="en-US" sz="1000" b="0"/>
              <a:t>May include rectifying element</a:t>
            </a:r>
          </a:p>
        </p:txBody>
      </p:sp>
    </p:spTree>
    <p:extLst>
      <p:ext uri="{BB962C8B-B14F-4D97-AF65-F5344CB8AC3E}">
        <p14:creationId xmlns:p14="http://schemas.microsoft.com/office/powerpoint/2010/main" val="1993998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Box 6"/>
          <p:cNvSpPr txBox="1">
            <a:spLocks noChangeArrowheads="1"/>
          </p:cNvSpPr>
          <p:nvPr/>
        </p:nvSpPr>
        <p:spPr bwMode="auto">
          <a:xfrm>
            <a:off x="554038" y="3071813"/>
            <a:ext cx="8016875" cy="708025"/>
          </a:xfrm>
          <a:prstGeom prst="rect">
            <a:avLst/>
          </a:prstGeom>
          <a:noFill/>
          <a:ln w="9525">
            <a:noFill/>
            <a:miter lim="800000"/>
            <a:headEnd/>
            <a:tailEnd/>
          </a:ln>
        </p:spPr>
        <p:txBody>
          <a:bodyPr wrap="none">
            <a:spAutoFit/>
          </a:bodyPr>
          <a:lstStyle/>
          <a:p>
            <a:pPr algn="ctr"/>
            <a:r>
              <a:rPr lang="en-US" sz="4000">
                <a:solidFill>
                  <a:srgbClr val="FF0000"/>
                </a:solidFill>
              </a:rPr>
              <a:t>LED Lighting DC/DC Controllers</a:t>
            </a:r>
          </a:p>
        </p:txBody>
      </p:sp>
    </p:spTree>
    <p:extLst>
      <p:ext uri="{BB962C8B-B14F-4D97-AF65-F5344CB8AC3E}">
        <p14:creationId xmlns:p14="http://schemas.microsoft.com/office/powerpoint/2010/main" val="3190308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8463" y="2146300"/>
            <a:ext cx="658812" cy="182563"/>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066" name="Title 1"/>
          <p:cNvSpPr>
            <a:spLocks noGrp="1"/>
          </p:cNvSpPr>
          <p:nvPr>
            <p:ph type="title"/>
          </p:nvPr>
        </p:nvSpPr>
        <p:spPr/>
        <p:txBody>
          <a:bodyPr/>
          <a:lstStyle/>
          <a:p>
            <a:r>
              <a:rPr lang="en-US" smtClean="0"/>
              <a:t>LED DC/DC Controller Summary</a:t>
            </a:r>
          </a:p>
        </p:txBody>
      </p:sp>
      <p:graphicFrame>
        <p:nvGraphicFramePr>
          <p:cNvPr id="5" name="Group 131"/>
          <p:cNvGraphicFramePr>
            <a:graphicFrameLocks/>
          </p:cNvGraphicFramePr>
          <p:nvPr>
            <p:extLst>
              <p:ext uri="{D42A27DB-BD31-4B8C-83A1-F6EECF244321}">
                <p14:modId xmlns:p14="http://schemas.microsoft.com/office/powerpoint/2010/main" val="862901632"/>
              </p:ext>
            </p:extLst>
          </p:nvPr>
        </p:nvGraphicFramePr>
        <p:xfrm>
          <a:off x="174625" y="825500"/>
          <a:ext cx="8810625" cy="5366762"/>
        </p:xfrm>
        <a:graphic>
          <a:graphicData uri="http://schemas.openxmlformats.org/drawingml/2006/table">
            <a:tbl>
              <a:tblPr/>
              <a:tblGrid>
                <a:gridCol w="828036"/>
                <a:gridCol w="950997"/>
                <a:gridCol w="874632"/>
                <a:gridCol w="877824"/>
                <a:gridCol w="914400"/>
                <a:gridCol w="914400"/>
                <a:gridCol w="890016"/>
                <a:gridCol w="926592"/>
                <a:gridCol w="865632"/>
                <a:gridCol w="768096"/>
              </a:tblGrid>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TPS40211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LM3409HV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TPS92690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LM3433/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Package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16TSSOP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14TSSOP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16TSSOP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28HTSSOP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24LLP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FET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Vin Range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4.5-52V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4.5-30V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5-36V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-9—14V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-9—30V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Vref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0.260V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0.200V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0.248V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100-300mV (</a:t>
                      </a:r>
                      <a:r>
                        <a:rPr kumimoji="0" lang="en-US" sz="1000" b="0" i="0" u="none" strike="noStrike" cap="none" normalizeH="0" baseline="0" dirty="0" err="1" smtClean="0">
                          <a:ln>
                            <a:noFill/>
                          </a:ln>
                          <a:solidFill>
                            <a:schemeClr val="tx1"/>
                          </a:solidFill>
                          <a:effectLst/>
                          <a:latin typeface="Arial" pitchFamily="34" charset="0"/>
                        </a:rPr>
                        <a:t>adj</a:t>
                      </a:r>
                      <a:r>
                        <a:rPr kumimoji="0" lang="en-US" sz="10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Fsw</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Variable up to 1.5MHz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Variable up to 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0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Fsync</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Adj Soft Start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No</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OCP threshold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150mV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130mV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248mV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rPr>
                        <a:t>Adj</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Topology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Boost, </a:t>
                      </a:r>
                      <a:r>
                        <a:rPr kumimoji="0" lang="en-US" sz="1000" b="0" i="0" u="none" strike="noStrike" cap="none" normalizeH="0" baseline="0" dirty="0" err="1" smtClean="0">
                          <a:ln>
                            <a:noFill/>
                          </a:ln>
                          <a:solidFill>
                            <a:schemeClr val="tx1"/>
                          </a:solidFill>
                          <a:effectLst/>
                          <a:latin typeface="Arial" pitchFamily="34" charset="0"/>
                        </a:rPr>
                        <a:t>Flyback</a:t>
                      </a:r>
                      <a:r>
                        <a:rPr kumimoji="0" lang="en-US" sz="1000" b="0" i="0" u="none" strike="noStrike" cap="none" normalizeH="0" baseline="0" dirty="0" smtClean="0">
                          <a:ln>
                            <a:noFill/>
                          </a:ln>
                          <a:solidFill>
                            <a:schemeClr val="tx1"/>
                          </a:solidFill>
                          <a:effectLst/>
                          <a:latin typeface="Arial" pitchFamily="34" charset="0"/>
                        </a:rPr>
                        <a:t>, SEPIC - Current mode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 Hysteretic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 Hysteretic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Boost, SEPIC, </a:t>
                      </a:r>
                      <a:r>
                        <a:rPr kumimoji="0" lang="en-US" sz="1000" b="0" i="0" u="none" strike="noStrike" cap="none" normalizeH="0" baseline="0" dirty="0" err="1" smtClean="0">
                          <a:ln>
                            <a:noFill/>
                          </a:ln>
                          <a:solidFill>
                            <a:schemeClr val="tx1"/>
                          </a:solidFill>
                          <a:effectLst/>
                          <a:latin typeface="Arial" pitchFamily="34" charset="0"/>
                        </a:rPr>
                        <a:t>Flyback</a:t>
                      </a:r>
                      <a:r>
                        <a:rPr kumimoji="0" lang="en-US" sz="1000" b="0" i="0" u="none" strike="noStrike" cap="none" normalizeH="0" baseline="0" dirty="0" smtClean="0">
                          <a:ln>
                            <a:noFill/>
                          </a:ln>
                          <a:solidFill>
                            <a:schemeClr val="tx1"/>
                          </a:solidFill>
                          <a:effectLst/>
                          <a:latin typeface="Arial" pitchFamily="34" charset="0"/>
                        </a:rPr>
                        <a:t>, </a:t>
                      </a:r>
                      <a:r>
                        <a:rPr kumimoji="0" lang="en-US" sz="1000" b="0" i="0" u="none" strike="noStrike" cap="none" normalizeH="0" baseline="0" dirty="0" err="1" smtClean="0">
                          <a:ln>
                            <a:noFill/>
                          </a:ln>
                          <a:solidFill>
                            <a:schemeClr val="tx1"/>
                          </a:solidFill>
                          <a:effectLst/>
                          <a:latin typeface="Arial" pitchFamily="34" charset="0"/>
                        </a:rPr>
                        <a:t>Cuk</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Boost – Current Mode Control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 Current Mode Control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9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Other Features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 Flag, Err </a:t>
                      </a:r>
                      <a:r>
                        <a:rPr kumimoji="0" lang="en-US" sz="1000" b="0" i="0" u="none" strike="noStrike" cap="none" normalizeH="0" baseline="0" dirty="0" err="1" smtClean="0">
                          <a:ln>
                            <a:noFill/>
                          </a:ln>
                          <a:solidFill>
                            <a:schemeClr val="tx1"/>
                          </a:solidFill>
                          <a:effectLst/>
                          <a:latin typeface="Arial" pitchFamily="34" charset="0"/>
                          <a:cs typeface="Arial" pitchFamily="34" charset="0"/>
                        </a:rPr>
                        <a:t>Tmr</a:t>
                      </a:r>
                      <a:r>
                        <a:rPr kumimoji="0" lang="en-US" sz="1000" b="0" i="0" u="none" strike="noStrike" cap="none" normalizeH="0" baseline="0" dirty="0" smtClean="0">
                          <a:ln>
                            <a:noFill/>
                          </a:ln>
                          <a:solidFill>
                            <a:schemeClr val="tx1"/>
                          </a:solidFill>
                          <a:effectLst/>
                          <a:latin typeface="Arial" pitchFamily="34" charset="0"/>
                          <a:cs typeface="Arial" pitchFamily="34" charset="0"/>
                        </a:rPr>
                        <a:t> (23)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 Thermal </a:t>
                      </a:r>
                      <a:r>
                        <a:rPr kumimoji="0" lang="en-US" sz="1000" b="0" i="0" u="none" strike="noStrike" cap="none" normalizeH="0" baseline="0" dirty="0" err="1" smtClean="0">
                          <a:ln>
                            <a:noFill/>
                          </a:ln>
                          <a:solidFill>
                            <a:schemeClr val="tx1"/>
                          </a:solidFill>
                          <a:effectLst/>
                          <a:latin typeface="Arial" pitchFamily="34" charset="0"/>
                          <a:cs typeface="Arial" pitchFamily="34" charset="0"/>
                        </a:rPr>
                        <a:t>Foldback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cs typeface="Arial" pitchFamily="34" charset="0"/>
                        </a:rPr>
                        <a:t>LS Current Sense,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3-Channel CC Sinks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Grounded Anode LED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Tj</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t>
                      </a: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650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ctrTitle"/>
          </p:nvPr>
        </p:nvSpPr>
        <p:spPr/>
        <p:txBody>
          <a:bodyPr/>
          <a:lstStyle/>
          <a:p>
            <a:r>
              <a:rPr lang="en-US" dirty="0" smtClean="0"/>
              <a:t>Offline (AC/DC) LED Lighting Solutions</a:t>
            </a:r>
          </a:p>
        </p:txBody>
      </p:sp>
      <p:sp>
        <p:nvSpPr>
          <p:cNvPr id="4" name="Subtitle 3"/>
          <p:cNvSpPr>
            <a:spLocks noGrp="1"/>
          </p:cNvSpPr>
          <p:nvPr>
            <p:ph type="subTitle" idx="1"/>
          </p:nvPr>
        </p:nvSpPr>
        <p:spPr>
          <a:xfrm>
            <a:off x="1371599" y="3886200"/>
            <a:ext cx="7309736" cy="1752600"/>
          </a:xfrm>
        </p:spPr>
        <p:txBody>
          <a:bodyPr/>
          <a:lstStyle/>
          <a:p>
            <a:pPr algn="l"/>
            <a:r>
              <a:rPr lang="en-US" dirty="0" smtClean="0"/>
              <a:t>LED Light Bulbs</a:t>
            </a:r>
          </a:p>
          <a:p>
            <a:pPr algn="l"/>
            <a:r>
              <a:rPr lang="en-US" dirty="0" smtClean="0"/>
              <a:t>LED Wide Area Lighting (High Bay / Street)</a:t>
            </a:r>
            <a:endParaRPr lang="en-US" dirty="0"/>
          </a:p>
        </p:txBody>
      </p:sp>
    </p:spTree>
    <p:extLst>
      <p:ext uri="{BB962C8B-B14F-4D97-AF65-F5344CB8AC3E}">
        <p14:creationId xmlns:p14="http://schemas.microsoft.com/office/powerpoint/2010/main" val="2065158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6"/>
          <p:cNvSpPr txBox="1">
            <a:spLocks noChangeArrowheads="1"/>
          </p:cNvSpPr>
          <p:nvPr/>
        </p:nvSpPr>
        <p:spPr bwMode="auto">
          <a:xfrm>
            <a:off x="1219200" y="3071813"/>
            <a:ext cx="6697663" cy="708025"/>
          </a:xfrm>
          <a:prstGeom prst="rect">
            <a:avLst/>
          </a:prstGeom>
          <a:noFill/>
          <a:ln w="9525">
            <a:noFill/>
            <a:miter lim="800000"/>
            <a:headEnd/>
            <a:tailEnd/>
          </a:ln>
        </p:spPr>
        <p:txBody>
          <a:bodyPr wrap="none">
            <a:spAutoFit/>
          </a:bodyPr>
          <a:lstStyle/>
          <a:p>
            <a:r>
              <a:rPr lang="en-US" sz="4000">
                <a:solidFill>
                  <a:srgbClr val="FF0000"/>
                </a:solidFill>
              </a:rPr>
              <a:t>Multi-Topology Controllers</a:t>
            </a:r>
          </a:p>
        </p:txBody>
      </p:sp>
    </p:spTree>
    <p:extLst>
      <p:ext uri="{BB962C8B-B14F-4D97-AF65-F5344CB8AC3E}">
        <p14:creationId xmlns:p14="http://schemas.microsoft.com/office/powerpoint/2010/main" val="2581607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smtClean="0"/>
              <a:t>Multi-Topology Controller Summary</a:t>
            </a:r>
          </a:p>
        </p:txBody>
      </p:sp>
      <p:graphicFrame>
        <p:nvGraphicFramePr>
          <p:cNvPr id="5" name="Group 131"/>
          <p:cNvGraphicFramePr>
            <a:graphicFrameLocks/>
          </p:cNvGraphicFramePr>
          <p:nvPr>
            <p:extLst>
              <p:ext uri="{D42A27DB-BD31-4B8C-83A1-F6EECF244321}">
                <p14:modId xmlns:p14="http://schemas.microsoft.com/office/powerpoint/2010/main" val="1805740538"/>
              </p:ext>
            </p:extLst>
          </p:nvPr>
        </p:nvGraphicFramePr>
        <p:xfrm>
          <a:off x="174625" y="825500"/>
          <a:ext cx="8794564" cy="4189654"/>
        </p:xfrm>
        <a:graphic>
          <a:graphicData uri="http://schemas.openxmlformats.org/drawingml/2006/table">
            <a:tbl>
              <a:tblPr/>
              <a:tblGrid>
                <a:gridCol w="1162242"/>
                <a:gridCol w="1283462"/>
                <a:gridCol w="1283462"/>
                <a:gridCol w="1283462"/>
                <a:gridCol w="1283462"/>
                <a:gridCol w="1249237"/>
                <a:gridCol w="1249237"/>
              </a:tblGrid>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TPS92690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TPS40211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Package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16TSSOP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16TSSOP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14TSSOP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FET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NMOS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Vin range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4.5-75V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4.5-52V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Vref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(50mV – 500mV)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(50mV – 1.24V)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(50mV – 1.24V)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(50mV – 1.24V)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(50mV – 1.24V)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0.260V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Fsw</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 ADJ 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Up to 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0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Fsync</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Yes</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Adj Soft Start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OCP threshold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Adjustable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245mV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150mV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Topology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Boost, SEPIC, </a:t>
                      </a:r>
                      <a:r>
                        <a:rPr kumimoji="0" lang="en-US" sz="1000" b="0" i="0" u="none" strike="noStrike" cap="none" normalizeH="0" baseline="0" dirty="0" err="1" smtClean="0">
                          <a:ln>
                            <a:noFill/>
                          </a:ln>
                          <a:solidFill>
                            <a:schemeClr val="tx1"/>
                          </a:solidFill>
                          <a:effectLst/>
                          <a:latin typeface="Arial" pitchFamily="34" charset="0"/>
                        </a:rPr>
                        <a:t>Flyback</a:t>
                      </a:r>
                      <a:r>
                        <a:rPr kumimoji="0" lang="en-US" sz="1000" b="0" i="0" u="none" strike="noStrike" cap="none" normalizeH="0" baseline="0" dirty="0" smtClean="0">
                          <a:ln>
                            <a:noFill/>
                          </a:ln>
                          <a:solidFill>
                            <a:schemeClr val="tx1"/>
                          </a:solidFill>
                          <a:effectLst/>
                          <a:latin typeface="Arial" pitchFamily="34" charset="0"/>
                        </a:rPr>
                        <a:t>, </a:t>
                      </a:r>
                      <a:r>
                        <a:rPr kumimoji="0" lang="en-US" sz="1000" b="0" i="0" u="none" strike="noStrike" cap="none" normalizeH="0" baseline="0" dirty="0" err="1" smtClean="0">
                          <a:ln>
                            <a:noFill/>
                          </a:ln>
                          <a:solidFill>
                            <a:schemeClr val="tx1"/>
                          </a:solidFill>
                          <a:effectLst/>
                          <a:latin typeface="Arial" pitchFamily="34" charset="0"/>
                        </a:rPr>
                        <a:t>Cuk</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Buck, Boost, Buck-Boost, SEPIC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Boost, </a:t>
                      </a:r>
                      <a:r>
                        <a:rPr kumimoji="0" lang="en-US" sz="1000" b="0" i="0" u="none" strike="noStrike" cap="none" normalizeH="0" baseline="0" dirty="0" err="1" smtClean="0">
                          <a:ln>
                            <a:noFill/>
                          </a:ln>
                          <a:solidFill>
                            <a:schemeClr val="tx1"/>
                          </a:solidFill>
                          <a:effectLst/>
                          <a:latin typeface="Arial" pitchFamily="34" charset="0"/>
                        </a:rPr>
                        <a:t>Flyback</a:t>
                      </a:r>
                      <a:r>
                        <a:rPr kumimoji="0" lang="en-US" sz="1000" b="0" i="0" u="none" strike="noStrike" cap="none" normalizeH="0" baseline="0" dirty="0" smtClean="0">
                          <a:ln>
                            <a:noFill/>
                          </a:ln>
                          <a:solidFill>
                            <a:schemeClr val="tx1"/>
                          </a:solidFill>
                          <a:effectLst/>
                          <a:latin typeface="Arial" pitchFamily="34" charset="0"/>
                        </a:rPr>
                        <a:t>, SEPIC – Current mode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9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Other Features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cs typeface="Arial" pitchFamily="34" charset="0"/>
                        </a:rPr>
                        <a:t>LS Current Sense, Analog dimming</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cs typeface="Arial" pitchFamily="34" charset="0"/>
                        </a:rPr>
                        <a:t>PWM dimming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Fast PWM Dimming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000" baseline="0" dirty="0" smtClean="0"/>
                        <a:t>HS Current Sense, </a:t>
                      </a:r>
                    </a:p>
                    <a:p>
                      <a:pPr marL="0" marR="0" lvl="0" indent="0" algn="ctr" defTabSz="914400" rtl="0" eaLnBrk="0" fontAlgn="base" latinLnBrk="0" hangingPunct="0">
                        <a:lnSpc>
                          <a:spcPct val="100000"/>
                        </a:lnSpc>
                        <a:spcBef>
                          <a:spcPct val="20000"/>
                        </a:spcBef>
                        <a:spcAft>
                          <a:spcPct val="0"/>
                        </a:spcAft>
                        <a:buClrTx/>
                        <a:buSzTx/>
                        <a:buFontTx/>
                        <a:buNone/>
                        <a:tabLst/>
                      </a:pPr>
                      <a:r>
                        <a:rPr lang="en-US" sz="1000" baseline="0" dirty="0" smtClean="0"/>
                        <a:t>LED Output Status Flag, Fault Flag, Fault Timer, PWM Polarity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a:t>
                      </a:r>
                      <a:r>
                        <a:rPr kumimoji="0" lang="en-US" sz="1000" b="0" i="0" u="none" strike="noStrike" cap="none" normalizeH="0" baseline="0" dirty="0" err="1" smtClean="0">
                          <a:ln>
                            <a:noFill/>
                          </a:ln>
                          <a:solidFill>
                            <a:schemeClr val="tx1"/>
                          </a:solidFill>
                          <a:effectLst/>
                          <a:latin typeface="Arial" pitchFamily="34" charset="0"/>
                          <a:cs typeface="Arial" pitchFamily="34" charset="0"/>
                        </a:rPr>
                        <a:t>Foldback</a:t>
                      </a:r>
                      <a:r>
                        <a:rPr kumimoji="0" lang="en-US" sz="1000" b="0" i="0" u="none" strike="noStrike" cap="none" normalizeH="0" baseline="0" dirty="0" smtClean="0">
                          <a:ln>
                            <a:noFill/>
                          </a:ln>
                          <a:solidFill>
                            <a:schemeClr val="tx1"/>
                          </a:solidFill>
                          <a:effectLst/>
                          <a:latin typeface="Arial" pitchFamily="34" charset="0"/>
                          <a:cs typeface="Arial" pitchFamily="34" charset="0"/>
                        </a:rPr>
                        <a:t>, Analog Dimming, Fast PWM Dimming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HS Current Sense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cs typeface="Arial" pitchFamily="34" charset="0"/>
                        </a:rPr>
                        <a:t>LS Current Sense, Analog dimming</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cs typeface="Arial" pitchFamily="34" charset="0"/>
                        </a:rPr>
                        <a:t>PWM dimming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Tj</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t>
                      </a: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18208" name="Picture 2"/>
          <p:cNvPicPr>
            <a:picLocks noChangeAspect="1" noChangeArrowheads="1"/>
          </p:cNvPicPr>
          <p:nvPr/>
        </p:nvPicPr>
        <p:blipFill>
          <a:blip r:embed="rId2" cstate="email"/>
          <a:srcRect/>
          <a:stretch>
            <a:fillRect/>
          </a:stretch>
        </p:blipFill>
        <p:spPr bwMode="auto">
          <a:xfrm>
            <a:off x="1828800" y="5048250"/>
            <a:ext cx="5510213" cy="12525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28771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pPr eaLnBrk="1" hangingPunct="1"/>
            <a:r>
              <a:rPr lang="en-US" dirty="0" smtClean="0"/>
              <a:t>TPS92690/TPS92690Q</a:t>
            </a:r>
            <a:r>
              <a:rPr lang="en-US" dirty="0" smtClean="0">
                <a:solidFill>
                  <a:schemeClr val="tx2"/>
                </a:solidFill>
              </a:rPr>
              <a:t/>
            </a:r>
            <a:br>
              <a:rPr lang="en-US" dirty="0" smtClean="0">
                <a:solidFill>
                  <a:schemeClr val="tx2"/>
                </a:solidFill>
              </a:rPr>
            </a:br>
            <a:r>
              <a:rPr lang="en-US" sz="2400" dirty="0" smtClean="0">
                <a:solidFill>
                  <a:schemeClr val="tx2"/>
                </a:solidFill>
              </a:rPr>
              <a:t>N-Channel Controller for Dimmable LED Drives with Low-Side Current Sense</a:t>
            </a: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9774072"/>
              </p:ext>
            </p:extLst>
          </p:nvPr>
        </p:nvGraphicFramePr>
        <p:xfrm>
          <a:off x="342900" y="1016000"/>
          <a:ext cx="8505825" cy="362712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Input Operating Range 4.5 to 75V and </a:t>
                      </a:r>
                      <a:r>
                        <a:rPr kumimoji="0" lang="en-US" sz="1400" b="0" i="0" u="none" strike="noStrike" cap="none" normalizeH="0" baseline="0" dirty="0" err="1" smtClean="0">
                          <a:ln>
                            <a:noFill/>
                          </a:ln>
                          <a:solidFill>
                            <a:schemeClr val="tx1"/>
                          </a:solidFill>
                          <a:effectLst/>
                          <a:latin typeface="Arial" charset="0"/>
                        </a:rPr>
                        <a:t>Cuk</a:t>
                      </a:r>
                      <a:r>
                        <a:rPr kumimoji="0" lang="en-US" sz="1400" b="0" i="0" u="none" strike="noStrike" cap="none" normalizeH="0" baseline="0" dirty="0" smtClean="0">
                          <a:ln>
                            <a:noFill/>
                          </a:ln>
                          <a:solidFill>
                            <a:schemeClr val="tx1"/>
                          </a:solidFill>
                          <a:effectLst/>
                          <a:latin typeface="Arial" charset="0"/>
                        </a:rPr>
                        <a:t>, Boost, </a:t>
                      </a:r>
                      <a:r>
                        <a:rPr kumimoji="0" lang="en-US" sz="1400" b="0" i="0" u="none" strike="noStrike" cap="none" normalizeH="0" baseline="0" dirty="0" err="1" smtClean="0">
                          <a:ln>
                            <a:noFill/>
                          </a:ln>
                          <a:solidFill>
                            <a:schemeClr val="tx1"/>
                          </a:solidFill>
                          <a:effectLst/>
                          <a:latin typeface="Arial" charset="0"/>
                        </a:rPr>
                        <a:t>Flyback</a:t>
                      </a:r>
                      <a:r>
                        <a:rPr kumimoji="0" lang="en-US" sz="1400" b="0" i="0" u="none" strike="noStrike" cap="none" normalizeH="0" baseline="0" dirty="0" smtClean="0">
                          <a:ln>
                            <a:noFill/>
                          </a:ln>
                          <a:solidFill>
                            <a:schemeClr val="tx1"/>
                          </a:solidFill>
                          <a:effectLst/>
                          <a:latin typeface="Arial" charset="0"/>
                        </a:rPr>
                        <a:t>, and SEPIC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Low Side Adjustable Current Sense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Analog Dim / Thermal </a:t>
                      </a:r>
                      <a:r>
                        <a:rPr kumimoji="0" lang="en-US" sz="1400" b="0" i="0" u="none" strike="noStrike" cap="none" normalizeH="0" baseline="0" dirty="0" err="1" smtClean="0">
                          <a:ln>
                            <a:noFill/>
                          </a:ln>
                          <a:solidFill>
                            <a:schemeClr val="tx1"/>
                          </a:solidFill>
                          <a:effectLst/>
                          <a:latin typeface="Arial" charset="0"/>
                        </a:rPr>
                        <a:t>Foldback</a:t>
                      </a: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Lowers LED Current for Coding/Binning and/or Thermal Protection</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Switching Frequency Adjustable to 2MHz.  Can be Synchronized in Multi-Controller 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PWM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Inexpensive PWM Dimming with Main FET</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Headlamps, Running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225307" name="TextBox 11"/>
          <p:cNvSpPr txBox="1">
            <a:spLocks noChangeArrowheads="1"/>
          </p:cNvSpPr>
          <p:nvPr/>
        </p:nvSpPr>
        <p:spPr bwMode="auto">
          <a:xfrm>
            <a:off x="1752600" y="5453063"/>
            <a:ext cx="1208985"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TPS92690EVM</a:t>
            </a:r>
            <a:endParaRPr lang="en-US" sz="1100" b="1" dirty="0">
              <a:solidFill>
                <a:srgbClr val="000000"/>
              </a:solidFill>
            </a:endParaRPr>
          </a:p>
        </p:txBody>
      </p:sp>
      <p:grpSp>
        <p:nvGrpSpPr>
          <p:cNvPr id="225309" name="Group 19"/>
          <p:cNvGrpSpPr>
            <a:grpSpLocks/>
          </p:cNvGrpSpPr>
          <p:nvPr/>
        </p:nvGrpSpPr>
        <p:grpSpPr bwMode="auto">
          <a:xfrm>
            <a:off x="347663" y="5521325"/>
            <a:ext cx="1447800" cy="449263"/>
            <a:chOff x="288" y="3365"/>
            <a:chExt cx="912" cy="283"/>
          </a:xfrm>
        </p:grpSpPr>
        <p:pic>
          <p:nvPicPr>
            <p:cNvPr id="225311" name="Picture 20" descr="image001"/>
            <p:cNvPicPr>
              <a:picLocks noChangeAspect="1" noChangeArrowheads="1"/>
            </p:cNvPicPr>
            <p:nvPr/>
          </p:nvPicPr>
          <p:blipFill>
            <a:blip r:embed="rId2" cstate="email"/>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25310" name="Picture 6"/>
          <p:cNvPicPr>
            <a:picLocks noChangeAspect="1" noChangeArrowheads="1"/>
          </p:cNvPicPr>
          <p:nvPr/>
        </p:nvPicPr>
        <p:blipFill>
          <a:blip r:embed="rId3" cstate="email"/>
          <a:srcRect/>
          <a:stretch>
            <a:fillRect/>
          </a:stretch>
        </p:blipFill>
        <p:spPr bwMode="auto">
          <a:xfrm>
            <a:off x="347663" y="5951538"/>
            <a:ext cx="871537" cy="171450"/>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0972" y="3876209"/>
            <a:ext cx="3002199" cy="23543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5" descr="available_en">
            <a:hlinkClick r:id="rId5"/>
          </p:cNvPr>
          <p:cNvPicPr>
            <a:picLocks noChangeAspect="1" noChangeArrowheads="1"/>
          </p:cNvPicPr>
          <p:nvPr/>
        </p:nvPicPr>
        <p:blipFill>
          <a:blip r:embed="rId6"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3863740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231775" y="142875"/>
            <a:ext cx="8912225" cy="814388"/>
          </a:xfrm>
        </p:spPr>
        <p:txBody>
          <a:bodyPr/>
          <a:lstStyle/>
          <a:p>
            <a:pPr eaLnBrk="1" hangingPunct="1"/>
            <a:r>
              <a:rPr lang="en-US" smtClean="0"/>
              <a:t>TPS40211</a:t>
            </a:r>
            <a:br>
              <a:rPr lang="en-US" smtClean="0"/>
            </a:br>
            <a:r>
              <a:rPr lang="en-US" sz="2400" smtClean="0"/>
              <a:t>4.5V to 52V Current Mode N-Ch Controller for LED Lighting</a:t>
            </a:r>
            <a:endParaRPr lang="en-US" sz="1400" smtClean="0"/>
          </a:p>
        </p:txBody>
      </p:sp>
      <p:graphicFrame>
        <p:nvGraphicFramePr>
          <p:cNvPr id="4" name="Table 3"/>
          <p:cNvGraphicFramePr>
            <a:graphicFrameLocks noGrp="1"/>
          </p:cNvGraphicFramePr>
          <p:nvPr/>
        </p:nvGraphicFramePr>
        <p:xfrm>
          <a:off x="342900" y="1016000"/>
          <a:ext cx="8505825" cy="4541520"/>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Boost, Flyback and SEPIC Topologies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Lighting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4.5 to 52V Input Voltage Range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Drive Up To 14 Series HB LEDs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Switching Frequency (35kHz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Filter Design</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Frequency Synchronization (with External Components)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Operate with an External Clock</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260mV Internal Voltage Reference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Reduces Power Dissipation in Sense Resistor</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Low-Side Driver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Reduces Component Count</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Over-Current Limit and Internal UVLO</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 and Abnormal Operating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Current LED Drivers (Street Lighting, High Bay)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Based MR-16 Light Bulb Replacement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1916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19164" name="Group 19"/>
          <p:cNvGrpSpPr>
            <a:grpSpLocks/>
          </p:cNvGrpSpPr>
          <p:nvPr/>
        </p:nvGrpSpPr>
        <p:grpSpPr bwMode="auto">
          <a:xfrm>
            <a:off x="492125" y="5676900"/>
            <a:ext cx="1447800" cy="449263"/>
            <a:chOff x="288" y="3365"/>
            <a:chExt cx="912" cy="283"/>
          </a:xfrm>
        </p:grpSpPr>
        <p:pic>
          <p:nvPicPr>
            <p:cNvPr id="219167"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1916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19169"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19165" name="TextBox 11"/>
          <p:cNvSpPr txBox="1">
            <a:spLocks noChangeArrowheads="1"/>
          </p:cNvSpPr>
          <p:nvPr/>
        </p:nvSpPr>
        <p:spPr bwMode="auto">
          <a:xfrm>
            <a:off x="1897063" y="5753100"/>
            <a:ext cx="1428750" cy="260350"/>
          </a:xfrm>
          <a:prstGeom prst="rect">
            <a:avLst/>
          </a:prstGeom>
          <a:noFill/>
          <a:ln w="9525">
            <a:noFill/>
            <a:miter lim="800000"/>
            <a:headEnd/>
            <a:tailEnd/>
          </a:ln>
        </p:spPr>
        <p:txBody>
          <a:bodyPr wrap="none">
            <a:spAutoFit/>
          </a:bodyPr>
          <a:lstStyle/>
          <a:p>
            <a:pPr>
              <a:buFont typeface="Arial" charset="0"/>
              <a:buNone/>
            </a:pPr>
            <a:r>
              <a:rPr lang="en-US" sz="1100">
                <a:solidFill>
                  <a:srgbClr val="000000"/>
                </a:solidFill>
              </a:rPr>
              <a:t>TPS40211EVM-352</a:t>
            </a:r>
          </a:p>
        </p:txBody>
      </p:sp>
      <p:pic>
        <p:nvPicPr>
          <p:cNvPr id="219166" name="Picture 2"/>
          <p:cNvPicPr>
            <a:picLocks noChangeAspect="1" noChangeArrowheads="1"/>
          </p:cNvPicPr>
          <p:nvPr/>
        </p:nvPicPr>
        <p:blipFill>
          <a:blip r:embed="rId5" cstate="email"/>
          <a:srcRect/>
          <a:stretch>
            <a:fillRect/>
          </a:stretch>
        </p:blipFill>
        <p:spPr bwMode="auto">
          <a:xfrm>
            <a:off x="5267325" y="4022725"/>
            <a:ext cx="3514725" cy="22240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32007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90"/>
          <p:cNvSpPr>
            <a:spLocks noGrp="1" noChangeArrowheads="1"/>
          </p:cNvSpPr>
          <p:nvPr>
            <p:ph type="title"/>
          </p:nvPr>
        </p:nvSpPr>
        <p:spPr/>
        <p:txBody>
          <a:bodyPr/>
          <a:lstStyle/>
          <a:p>
            <a:pPr eaLnBrk="1" hangingPunct="1"/>
            <a:r>
              <a:rPr lang="en-US" dirty="0" smtClean="0"/>
              <a:t>TPS40211EVM Specifications</a:t>
            </a:r>
          </a:p>
        </p:txBody>
      </p:sp>
      <p:pic>
        <p:nvPicPr>
          <p:cNvPr id="22016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20164" name="Picture 3"/>
          <p:cNvPicPr>
            <a:picLocks noChangeAspect="1" noChangeArrowheads="1"/>
          </p:cNvPicPr>
          <p:nvPr/>
        </p:nvPicPr>
        <p:blipFill>
          <a:blip r:embed="rId5" cstate="email"/>
          <a:srcRect/>
          <a:stretch>
            <a:fillRect/>
          </a:stretch>
        </p:blipFill>
        <p:spPr bwMode="auto">
          <a:xfrm>
            <a:off x="347663" y="804863"/>
            <a:ext cx="5635625" cy="3216275"/>
          </a:xfrm>
          <a:prstGeom prst="rect">
            <a:avLst/>
          </a:prstGeom>
          <a:noFill/>
          <a:ln w="9525">
            <a:noFill/>
            <a:miter lim="800000"/>
            <a:headEnd/>
            <a:tailEnd/>
          </a:ln>
        </p:spPr>
      </p:pic>
      <p:pic>
        <p:nvPicPr>
          <p:cNvPr id="220165" name="Picture 5" descr="http://focus.ti.com/diagrams/med_tps40211evm-352_tps40211evm-352_750px.jpg"/>
          <p:cNvPicPr>
            <a:picLocks noChangeAspect="1" noChangeArrowheads="1"/>
          </p:cNvPicPr>
          <p:nvPr/>
        </p:nvPicPr>
        <p:blipFill>
          <a:blip r:embed="rId6" cstate="email"/>
          <a:srcRect/>
          <a:stretch>
            <a:fillRect/>
          </a:stretch>
        </p:blipFill>
        <p:spPr bwMode="auto">
          <a:xfrm>
            <a:off x="6213475" y="858838"/>
            <a:ext cx="2709863" cy="1743075"/>
          </a:xfrm>
          <a:prstGeom prst="rect">
            <a:avLst/>
          </a:prstGeom>
          <a:noFill/>
          <a:ln w="9525">
            <a:noFill/>
            <a:miter lim="800000"/>
            <a:headEnd/>
            <a:tailEnd/>
          </a:ln>
        </p:spPr>
      </p:pic>
    </p:spTree>
    <p:extLst>
      <p:ext uri="{BB962C8B-B14F-4D97-AF65-F5344CB8AC3E}">
        <p14:creationId xmlns:p14="http://schemas.microsoft.com/office/powerpoint/2010/main" val="1049665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dirty="0" smtClean="0">
                <a:solidFill>
                  <a:schemeClr val="tx2"/>
                </a:solidFill>
              </a:rPr>
              <a:t>LM3421/LM3421Q/LM3423/LM3423Q</a:t>
            </a:r>
            <a:br>
              <a:rPr lang="en-US" dirty="0" smtClean="0">
                <a:solidFill>
                  <a:schemeClr val="tx2"/>
                </a:solidFill>
              </a:rPr>
            </a:br>
            <a:r>
              <a:rPr lang="en-US" sz="2400" dirty="0" smtClean="0">
                <a:solidFill>
                  <a:schemeClr val="tx2"/>
                </a:solidFill>
              </a:rPr>
              <a:t>N-Channel Controllers for Const. </a:t>
            </a:r>
            <a:r>
              <a:rPr lang="en-US" sz="2400" dirty="0" err="1" smtClean="0">
                <a:solidFill>
                  <a:schemeClr val="tx2"/>
                </a:solidFill>
              </a:rPr>
              <a:t>Curr</a:t>
            </a:r>
            <a:r>
              <a:rPr lang="en-US" sz="2400" dirty="0" smtClean="0">
                <a:solidFill>
                  <a:schemeClr val="tx2"/>
                </a:solidFill>
              </a:rPr>
              <a:t>. LED Drivers</a:t>
            </a: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86435378"/>
              </p:ext>
            </p:extLst>
          </p:nvPr>
        </p:nvGraphicFramePr>
        <p:xfrm>
          <a:off x="342900" y="1016000"/>
          <a:ext cx="8505825" cy="431292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4.5 to 75V and Buck, Boost, Buck-Boost, and SEPIC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LM3423 adds: LED Output Status Flag, Fault Flag, Fault Timer, PWM Polarity Pin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Enhanced Reporting and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Side Adjustable Current Sense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Adjustable to 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and 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Improved PWM Dimming by Using Internal Gate Driver for External DIM FET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and Thermal Shutdown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Headlamps, Running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2223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22234" name="TextBox 11"/>
          <p:cNvSpPr txBox="1">
            <a:spLocks noChangeArrowheads="1"/>
          </p:cNvSpPr>
          <p:nvPr/>
        </p:nvSpPr>
        <p:spPr bwMode="auto">
          <a:xfrm>
            <a:off x="1752600" y="5453063"/>
            <a:ext cx="1971675" cy="600075"/>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LM3421-SEPICEV/NOPB</a:t>
            </a:r>
          </a:p>
          <a:p>
            <a:pPr>
              <a:buFont typeface="Arial" charset="0"/>
              <a:buChar char="•"/>
            </a:pPr>
            <a:r>
              <a:rPr lang="en-US" sz="1100">
                <a:solidFill>
                  <a:srgbClr val="000000"/>
                </a:solidFill>
              </a:rPr>
              <a:t>LM3423BBLSCSEV/NOPB</a:t>
            </a:r>
          </a:p>
          <a:p>
            <a:pPr>
              <a:buFont typeface="Arial" charset="0"/>
              <a:buChar char="•"/>
            </a:pPr>
            <a:r>
              <a:rPr lang="en-US" sz="1100">
                <a:solidFill>
                  <a:srgbClr val="000000"/>
                </a:solidFill>
              </a:rPr>
              <a:t>LM3423BS2LYEV/NOPB</a:t>
            </a:r>
          </a:p>
        </p:txBody>
      </p:sp>
      <p:pic>
        <p:nvPicPr>
          <p:cNvPr id="222235" name="Picture 2"/>
          <p:cNvPicPr>
            <a:picLocks noChangeAspect="1" noChangeArrowheads="1"/>
          </p:cNvPicPr>
          <p:nvPr/>
        </p:nvPicPr>
        <p:blipFill>
          <a:blip r:embed="rId4" cstate="email"/>
          <a:srcRect/>
          <a:stretch>
            <a:fillRect/>
          </a:stretch>
        </p:blipFill>
        <p:spPr bwMode="auto">
          <a:xfrm>
            <a:off x="6096000" y="3984625"/>
            <a:ext cx="2682875" cy="2273300"/>
          </a:xfrm>
          <a:prstGeom prst="rect">
            <a:avLst/>
          </a:prstGeom>
          <a:noFill/>
          <a:ln w="9525">
            <a:solidFill>
              <a:schemeClr val="tx1"/>
            </a:solidFill>
            <a:miter lim="800000"/>
            <a:headEnd/>
            <a:tailEnd/>
          </a:ln>
        </p:spPr>
      </p:pic>
      <p:pic>
        <p:nvPicPr>
          <p:cNvPr id="222236" name="Picture 10" descr="http://www.national.com/assets/en/other/PowerWise_banner.jpg"/>
          <p:cNvPicPr>
            <a:picLocks noChangeAspect="1" noChangeArrowheads="1"/>
          </p:cNvPicPr>
          <p:nvPr/>
        </p:nvPicPr>
        <p:blipFill>
          <a:blip r:embed="rId5" cstate="email"/>
          <a:srcRect/>
          <a:stretch>
            <a:fillRect/>
          </a:stretch>
        </p:blipFill>
        <p:spPr bwMode="auto">
          <a:xfrm>
            <a:off x="7526338" y="5934075"/>
            <a:ext cx="849312" cy="203200"/>
          </a:xfrm>
          <a:prstGeom prst="rect">
            <a:avLst/>
          </a:prstGeom>
          <a:noFill/>
          <a:ln w="9525">
            <a:noFill/>
            <a:miter lim="800000"/>
            <a:headEnd/>
            <a:tailEnd/>
          </a:ln>
        </p:spPr>
      </p:pic>
      <p:grpSp>
        <p:nvGrpSpPr>
          <p:cNvPr id="222237" name="Group 19"/>
          <p:cNvGrpSpPr>
            <a:grpSpLocks/>
          </p:cNvGrpSpPr>
          <p:nvPr/>
        </p:nvGrpSpPr>
        <p:grpSpPr bwMode="auto">
          <a:xfrm>
            <a:off x="347663" y="5521325"/>
            <a:ext cx="1447800" cy="449263"/>
            <a:chOff x="288" y="3365"/>
            <a:chExt cx="912" cy="283"/>
          </a:xfrm>
        </p:grpSpPr>
        <p:pic>
          <p:nvPicPr>
            <p:cNvPr id="222239"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2224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224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22238"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655465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90"/>
          <p:cNvSpPr>
            <a:spLocks noGrp="1" noChangeArrowheads="1"/>
          </p:cNvSpPr>
          <p:nvPr>
            <p:ph type="title"/>
          </p:nvPr>
        </p:nvSpPr>
        <p:spPr/>
        <p:txBody>
          <a:bodyPr/>
          <a:lstStyle/>
          <a:p>
            <a:pPr eaLnBrk="1" hangingPunct="1"/>
            <a:r>
              <a:rPr lang="en-US" dirty="0" smtClean="0">
                <a:solidFill>
                  <a:schemeClr val="tx2"/>
                </a:solidFill>
              </a:rPr>
              <a:t>LM3421/3423EVM Specifications</a:t>
            </a:r>
          </a:p>
        </p:txBody>
      </p:sp>
      <p:pic>
        <p:nvPicPr>
          <p:cNvPr id="223235"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23236" name="Picture 2"/>
          <p:cNvPicPr>
            <a:picLocks noChangeAspect="1" noChangeArrowheads="1"/>
          </p:cNvPicPr>
          <p:nvPr/>
        </p:nvPicPr>
        <p:blipFill>
          <a:blip r:embed="rId5" cstate="email"/>
          <a:srcRect/>
          <a:stretch>
            <a:fillRect/>
          </a:stretch>
        </p:blipFill>
        <p:spPr bwMode="auto">
          <a:xfrm>
            <a:off x="347663" y="865188"/>
            <a:ext cx="8299450" cy="2736850"/>
          </a:xfrm>
          <a:prstGeom prst="rect">
            <a:avLst/>
          </a:prstGeom>
          <a:noFill/>
          <a:ln w="9525">
            <a:noFill/>
            <a:miter lim="800000"/>
            <a:headEnd/>
            <a:tailEnd/>
          </a:ln>
        </p:spPr>
      </p:pic>
      <p:pic>
        <p:nvPicPr>
          <p:cNvPr id="223237" name="Picture 4" descr="http://www.national.com/store-pics/boards/LM3421-SEPICEV_bw.jpg"/>
          <p:cNvPicPr>
            <a:picLocks noChangeAspect="1" noChangeArrowheads="1"/>
          </p:cNvPicPr>
          <p:nvPr/>
        </p:nvPicPr>
        <p:blipFill>
          <a:blip r:embed="rId6" cstate="email"/>
          <a:srcRect/>
          <a:stretch>
            <a:fillRect/>
          </a:stretch>
        </p:blipFill>
        <p:spPr bwMode="auto">
          <a:xfrm>
            <a:off x="2266950" y="3668713"/>
            <a:ext cx="1987550" cy="1376362"/>
          </a:xfrm>
          <a:prstGeom prst="rect">
            <a:avLst/>
          </a:prstGeom>
          <a:noFill/>
          <a:ln w="9525">
            <a:noFill/>
            <a:miter lim="800000"/>
            <a:headEnd/>
            <a:tailEnd/>
          </a:ln>
        </p:spPr>
      </p:pic>
      <p:pic>
        <p:nvPicPr>
          <p:cNvPr id="223238" name="Picture 6" descr="http://www.national.com/store-pics/boards/LM3423BS2LYEV.jpg"/>
          <p:cNvPicPr>
            <a:picLocks noChangeAspect="1" noChangeArrowheads="1"/>
          </p:cNvPicPr>
          <p:nvPr/>
        </p:nvPicPr>
        <p:blipFill>
          <a:blip r:embed="rId7" cstate="email"/>
          <a:srcRect/>
          <a:stretch>
            <a:fillRect/>
          </a:stretch>
        </p:blipFill>
        <p:spPr bwMode="auto">
          <a:xfrm>
            <a:off x="6864350" y="3722688"/>
            <a:ext cx="1643063" cy="1296987"/>
          </a:xfrm>
          <a:prstGeom prst="rect">
            <a:avLst/>
          </a:prstGeom>
          <a:noFill/>
          <a:ln w="9525">
            <a:noFill/>
            <a:miter lim="800000"/>
            <a:headEnd/>
            <a:tailEnd/>
          </a:ln>
        </p:spPr>
      </p:pic>
    </p:spTree>
    <p:extLst>
      <p:ext uri="{BB962C8B-B14F-4D97-AF65-F5344CB8AC3E}">
        <p14:creationId xmlns:p14="http://schemas.microsoft.com/office/powerpoint/2010/main" val="755777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pPr eaLnBrk="1" hangingPunct="1"/>
            <a:r>
              <a:rPr lang="en-US" dirty="0" smtClean="0">
                <a:solidFill>
                  <a:schemeClr val="tx2"/>
                </a:solidFill>
              </a:rPr>
              <a:t>LM3424/LM3424Q</a:t>
            </a:r>
            <a:br>
              <a:rPr lang="en-US" dirty="0" smtClean="0">
                <a:solidFill>
                  <a:schemeClr val="tx2"/>
                </a:solidFill>
              </a:rPr>
            </a:br>
            <a:r>
              <a:rPr lang="en-US" sz="2400" dirty="0" smtClean="0">
                <a:solidFill>
                  <a:schemeClr val="tx2"/>
                </a:solidFill>
              </a:rPr>
              <a:t>N-Channel Controller with TFB for Const. </a:t>
            </a:r>
            <a:r>
              <a:rPr lang="en-US" sz="2400" dirty="0" err="1" smtClean="0">
                <a:solidFill>
                  <a:schemeClr val="tx2"/>
                </a:solidFill>
              </a:rPr>
              <a:t>Curr</a:t>
            </a:r>
            <a:r>
              <a:rPr lang="en-US" sz="2400" dirty="0" smtClean="0">
                <a:solidFill>
                  <a:schemeClr val="tx2"/>
                </a:solidFill>
              </a:rPr>
              <a:t>. LEDs</a:t>
            </a: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73401850"/>
              </p:ext>
            </p:extLst>
          </p:nvPr>
        </p:nvGraphicFramePr>
        <p:xfrm>
          <a:off x="342900" y="1016000"/>
          <a:ext cx="8505825" cy="431292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4.5 to 75V and Buck, Boost, Buck-Boost, and SEPIC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Side Adjustable Current Sense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Thermal Foldback</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Lowers LED Current to Maintain Light Output During High Temperature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Adjustable to 2MHz.  Can be Synchronized in Multi-Controller 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and 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Improved PWM Dimming by Using Internal Gate Driver for External DIM FET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and Thermal Shutdown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Headlamps, Running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2530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pic>
        <p:nvPicPr>
          <p:cNvPr id="225306" name="Picture 2"/>
          <p:cNvPicPr>
            <a:picLocks noChangeAspect="1" noChangeArrowheads="1"/>
          </p:cNvPicPr>
          <p:nvPr/>
        </p:nvPicPr>
        <p:blipFill>
          <a:blip r:embed="rId4" cstate="email"/>
          <a:srcRect/>
          <a:stretch>
            <a:fillRect/>
          </a:stretch>
        </p:blipFill>
        <p:spPr bwMode="auto">
          <a:xfrm>
            <a:off x="6461125" y="3806825"/>
            <a:ext cx="2322513" cy="2414588"/>
          </a:xfrm>
          <a:prstGeom prst="rect">
            <a:avLst/>
          </a:prstGeom>
          <a:noFill/>
          <a:ln w="9525">
            <a:solidFill>
              <a:schemeClr val="tx1"/>
            </a:solidFill>
            <a:miter lim="800000"/>
            <a:headEnd/>
            <a:tailEnd/>
          </a:ln>
        </p:spPr>
      </p:pic>
      <p:sp>
        <p:nvSpPr>
          <p:cNvPr id="225307" name="TextBox 11"/>
          <p:cNvSpPr txBox="1">
            <a:spLocks noChangeArrowheads="1"/>
          </p:cNvSpPr>
          <p:nvPr/>
        </p:nvSpPr>
        <p:spPr bwMode="auto">
          <a:xfrm>
            <a:off x="1752600" y="5453063"/>
            <a:ext cx="2066925"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LM3424BKBSTEVAL/NOPB</a:t>
            </a:r>
          </a:p>
        </p:txBody>
      </p:sp>
      <p:pic>
        <p:nvPicPr>
          <p:cNvPr id="225308" name="Picture 10" descr="http://www.national.com/assets/en/other/PowerWise_banner.jpg"/>
          <p:cNvPicPr>
            <a:picLocks noChangeAspect="1" noChangeArrowheads="1"/>
          </p:cNvPicPr>
          <p:nvPr/>
        </p:nvPicPr>
        <p:blipFill>
          <a:blip r:embed="rId5" cstate="email"/>
          <a:srcRect/>
          <a:stretch>
            <a:fillRect/>
          </a:stretch>
        </p:blipFill>
        <p:spPr bwMode="auto">
          <a:xfrm>
            <a:off x="7904163" y="5994400"/>
            <a:ext cx="849312" cy="203200"/>
          </a:xfrm>
          <a:prstGeom prst="rect">
            <a:avLst/>
          </a:prstGeom>
          <a:noFill/>
          <a:ln w="9525">
            <a:noFill/>
            <a:miter lim="800000"/>
            <a:headEnd/>
            <a:tailEnd/>
          </a:ln>
        </p:spPr>
      </p:pic>
      <p:grpSp>
        <p:nvGrpSpPr>
          <p:cNvPr id="225309" name="Group 19"/>
          <p:cNvGrpSpPr>
            <a:grpSpLocks/>
          </p:cNvGrpSpPr>
          <p:nvPr/>
        </p:nvGrpSpPr>
        <p:grpSpPr bwMode="auto">
          <a:xfrm>
            <a:off x="347663" y="5521325"/>
            <a:ext cx="1447800" cy="449263"/>
            <a:chOff x="288" y="3365"/>
            <a:chExt cx="912" cy="283"/>
          </a:xfrm>
        </p:grpSpPr>
        <p:pic>
          <p:nvPicPr>
            <p:cNvPr id="225311"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2531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1870535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90"/>
          <p:cNvSpPr>
            <a:spLocks noGrp="1" noChangeArrowheads="1"/>
          </p:cNvSpPr>
          <p:nvPr>
            <p:ph type="title"/>
          </p:nvPr>
        </p:nvSpPr>
        <p:spPr/>
        <p:txBody>
          <a:bodyPr/>
          <a:lstStyle/>
          <a:p>
            <a:pPr eaLnBrk="1" hangingPunct="1"/>
            <a:r>
              <a:rPr lang="en-US" dirty="0" smtClean="0">
                <a:solidFill>
                  <a:schemeClr val="tx2"/>
                </a:solidFill>
              </a:rPr>
              <a:t>LM3424EVM Specifications</a:t>
            </a:r>
          </a:p>
        </p:txBody>
      </p:sp>
      <p:pic>
        <p:nvPicPr>
          <p:cNvPr id="22630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26308" name="Picture 4" descr="http://www.national.com/store-pics/boards/LM3424BKBSTEVAL.jpg"/>
          <p:cNvPicPr>
            <a:picLocks noChangeAspect="1" noChangeArrowheads="1"/>
          </p:cNvPicPr>
          <p:nvPr/>
        </p:nvPicPr>
        <p:blipFill>
          <a:blip r:embed="rId5" cstate="email"/>
          <a:srcRect/>
          <a:stretch>
            <a:fillRect/>
          </a:stretch>
        </p:blipFill>
        <p:spPr bwMode="auto">
          <a:xfrm>
            <a:off x="5589588" y="992188"/>
            <a:ext cx="3327400" cy="2390775"/>
          </a:xfrm>
          <a:prstGeom prst="rect">
            <a:avLst/>
          </a:prstGeom>
          <a:noFill/>
          <a:ln w="9525">
            <a:noFill/>
            <a:miter lim="800000"/>
            <a:headEnd/>
            <a:tailEnd/>
          </a:ln>
        </p:spPr>
      </p:pic>
      <p:pic>
        <p:nvPicPr>
          <p:cNvPr id="226309" name="Picture 5"/>
          <p:cNvPicPr>
            <a:picLocks noChangeAspect="1" noChangeArrowheads="1"/>
          </p:cNvPicPr>
          <p:nvPr/>
        </p:nvPicPr>
        <p:blipFill>
          <a:blip r:embed="rId6" cstate="email"/>
          <a:srcRect/>
          <a:stretch>
            <a:fillRect/>
          </a:stretch>
        </p:blipFill>
        <p:spPr bwMode="auto">
          <a:xfrm>
            <a:off x="347663" y="893763"/>
            <a:ext cx="4786312" cy="2730500"/>
          </a:xfrm>
          <a:prstGeom prst="rect">
            <a:avLst/>
          </a:prstGeom>
          <a:noFill/>
          <a:ln w="9525">
            <a:noFill/>
            <a:miter lim="800000"/>
            <a:headEnd/>
            <a:tailEnd/>
          </a:ln>
        </p:spPr>
      </p:pic>
    </p:spTree>
    <p:extLst>
      <p:ext uri="{BB962C8B-B14F-4D97-AF65-F5344CB8AC3E}">
        <p14:creationId xmlns:p14="http://schemas.microsoft.com/office/powerpoint/2010/main" val="3973725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pPr eaLnBrk="1" hangingPunct="1"/>
            <a:r>
              <a:rPr lang="en-US" dirty="0" smtClean="0">
                <a:solidFill>
                  <a:schemeClr val="tx2"/>
                </a:solidFill>
              </a:rPr>
              <a:t>LM3429/LM3429Q</a:t>
            </a:r>
            <a:br>
              <a:rPr lang="en-US" dirty="0" smtClean="0">
                <a:solidFill>
                  <a:schemeClr val="tx2"/>
                </a:solidFill>
              </a:rPr>
            </a:br>
            <a:r>
              <a:rPr lang="en-US" sz="2400" dirty="0" smtClean="0">
                <a:solidFill>
                  <a:schemeClr val="tx2"/>
                </a:solidFill>
              </a:rPr>
              <a:t>N-Channel Controller with for Const. </a:t>
            </a:r>
            <a:r>
              <a:rPr lang="en-US" sz="2400" dirty="0" err="1" smtClean="0">
                <a:solidFill>
                  <a:schemeClr val="tx2"/>
                </a:solidFill>
              </a:rPr>
              <a:t>Curr</a:t>
            </a:r>
            <a:r>
              <a:rPr lang="en-US" sz="2400" dirty="0" smtClean="0">
                <a:solidFill>
                  <a:schemeClr val="tx2"/>
                </a:solidFill>
              </a:rPr>
              <a:t>. LEDs</a:t>
            </a: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3267861"/>
              </p:ext>
            </p:extLst>
          </p:nvPr>
        </p:nvGraphicFramePr>
        <p:xfrm>
          <a:off x="342900" y="1016000"/>
          <a:ext cx="8505825" cy="388620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4.5 to 75V and Buck, Boost, Buck-Boost, and SEPIC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Side Adjustable Current Sense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Adjustable to 2MHz.  Can be Synchronized in Multi-Controller 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and 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Options for Controlling LED Brightness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and Thermal Shutdown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Headlamps, Daytime Running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2837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28378" name="TextBox 11"/>
          <p:cNvSpPr txBox="1">
            <a:spLocks noChangeArrowheads="1"/>
          </p:cNvSpPr>
          <p:nvPr/>
        </p:nvSpPr>
        <p:spPr bwMode="auto">
          <a:xfrm>
            <a:off x="1752600" y="5453063"/>
            <a:ext cx="2066925" cy="43180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LM3429BKBSTEVAL/NOPB</a:t>
            </a:r>
          </a:p>
          <a:p>
            <a:pPr>
              <a:buFont typeface="Arial" charset="0"/>
              <a:buChar char="•"/>
            </a:pPr>
            <a:r>
              <a:rPr lang="en-US" sz="1100">
                <a:solidFill>
                  <a:srgbClr val="000000"/>
                </a:solidFill>
              </a:rPr>
              <a:t>LM3429BSTEVAL/NOPB</a:t>
            </a:r>
          </a:p>
        </p:txBody>
      </p:sp>
      <p:pic>
        <p:nvPicPr>
          <p:cNvPr id="228379" name="Picture 2"/>
          <p:cNvPicPr>
            <a:picLocks noChangeAspect="1" noChangeArrowheads="1"/>
          </p:cNvPicPr>
          <p:nvPr/>
        </p:nvPicPr>
        <p:blipFill>
          <a:blip r:embed="rId4" cstate="email"/>
          <a:srcRect/>
          <a:stretch>
            <a:fillRect/>
          </a:stretch>
        </p:blipFill>
        <p:spPr bwMode="auto">
          <a:xfrm>
            <a:off x="5780088" y="3960813"/>
            <a:ext cx="3001962" cy="2292350"/>
          </a:xfrm>
          <a:prstGeom prst="rect">
            <a:avLst/>
          </a:prstGeom>
          <a:noFill/>
          <a:ln w="9525">
            <a:solidFill>
              <a:schemeClr val="tx1"/>
            </a:solidFill>
            <a:miter lim="800000"/>
            <a:headEnd/>
            <a:tailEnd/>
          </a:ln>
        </p:spPr>
      </p:pic>
      <p:pic>
        <p:nvPicPr>
          <p:cNvPr id="228380" name="Picture 10" descr="http://www.national.com/assets/en/other/PowerWise_banner.jpg"/>
          <p:cNvPicPr>
            <a:picLocks noChangeAspect="1" noChangeArrowheads="1"/>
          </p:cNvPicPr>
          <p:nvPr/>
        </p:nvPicPr>
        <p:blipFill>
          <a:blip r:embed="rId5" cstate="email"/>
          <a:srcRect/>
          <a:stretch>
            <a:fillRect/>
          </a:stretch>
        </p:blipFill>
        <p:spPr bwMode="auto">
          <a:xfrm>
            <a:off x="7539038" y="5957888"/>
            <a:ext cx="849312" cy="203200"/>
          </a:xfrm>
          <a:prstGeom prst="rect">
            <a:avLst/>
          </a:prstGeom>
          <a:noFill/>
          <a:ln w="9525">
            <a:noFill/>
            <a:miter lim="800000"/>
            <a:headEnd/>
            <a:tailEnd/>
          </a:ln>
        </p:spPr>
      </p:pic>
      <p:grpSp>
        <p:nvGrpSpPr>
          <p:cNvPr id="228381" name="Group 19"/>
          <p:cNvGrpSpPr>
            <a:grpSpLocks/>
          </p:cNvGrpSpPr>
          <p:nvPr/>
        </p:nvGrpSpPr>
        <p:grpSpPr bwMode="auto">
          <a:xfrm>
            <a:off x="347663" y="5521325"/>
            <a:ext cx="1447800" cy="449263"/>
            <a:chOff x="288" y="3365"/>
            <a:chExt cx="912" cy="283"/>
          </a:xfrm>
        </p:grpSpPr>
        <p:pic>
          <p:nvPicPr>
            <p:cNvPr id="228383"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2838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838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28382"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02040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AC/DC LED Lighting Solutions</a:t>
            </a:r>
            <a:endParaRPr lang="en-US" dirty="0"/>
          </a:p>
        </p:txBody>
      </p:sp>
      <p:sp>
        <p:nvSpPr>
          <p:cNvPr id="3" name="Slide Number Placeholder 2"/>
          <p:cNvSpPr>
            <a:spLocks noGrp="1"/>
          </p:cNvSpPr>
          <p:nvPr>
            <p:ph type="sldNum" sz="quarter" idx="10"/>
          </p:nvPr>
        </p:nvSpPr>
        <p:spPr/>
        <p:txBody>
          <a:bodyPr/>
          <a:lstStyle/>
          <a:p>
            <a:pPr>
              <a:defRPr/>
            </a:pPr>
            <a:fld id="{DA436EC4-8C6D-4A90-A232-D360A51F9889}" type="slidenum">
              <a:rPr lang="en-US" smtClean="0"/>
              <a:pPr>
                <a:defRPr/>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59142461"/>
              </p:ext>
            </p:extLst>
          </p:nvPr>
        </p:nvGraphicFramePr>
        <p:xfrm>
          <a:off x="129142" y="5537648"/>
          <a:ext cx="3937954" cy="1280160"/>
        </p:xfrm>
        <a:graphic>
          <a:graphicData uri="http://schemas.openxmlformats.org/drawingml/2006/table">
            <a:tbl>
              <a:tblPr firstRow="1" bandRow="1">
                <a:tableStyleId>{5940675A-B579-460E-94D1-54222C63F5DA}</a:tableStyleId>
              </a:tblPr>
              <a:tblGrid>
                <a:gridCol w="1918018"/>
                <a:gridCol w="857568"/>
                <a:gridCol w="1162368"/>
              </a:tblGrid>
              <a:tr h="0">
                <a:tc>
                  <a:txBody>
                    <a:bodyPr/>
                    <a:lstStyle/>
                    <a:p>
                      <a:r>
                        <a:rPr lang="en-US" sz="800" b="1" dirty="0" smtClean="0">
                          <a:solidFill>
                            <a:schemeClr val="tx2">
                              <a:lumMod val="75000"/>
                            </a:schemeClr>
                          </a:solidFill>
                        </a:rPr>
                        <a:t>Lamp</a:t>
                      </a:r>
                      <a:r>
                        <a:rPr lang="en-US" sz="800" b="1" baseline="0" dirty="0" smtClean="0">
                          <a:solidFill>
                            <a:schemeClr val="tx2">
                              <a:lumMod val="75000"/>
                            </a:schemeClr>
                          </a:solidFill>
                        </a:rPr>
                        <a:t> Type</a:t>
                      </a:r>
                      <a:endParaRPr lang="en-US" sz="800" b="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b="1" dirty="0" smtClean="0">
                          <a:solidFill>
                            <a:schemeClr val="tx2">
                              <a:lumMod val="75000"/>
                            </a:schemeClr>
                          </a:solidFill>
                        </a:rPr>
                        <a:t>Power Range</a:t>
                      </a:r>
                      <a:endParaRPr lang="en-US" sz="800" b="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b="1" dirty="0" smtClean="0">
                          <a:solidFill>
                            <a:schemeClr val="tx2">
                              <a:lumMod val="75000"/>
                            </a:schemeClr>
                          </a:solidFill>
                        </a:rPr>
                        <a:t>Base</a:t>
                      </a:r>
                      <a:r>
                        <a:rPr lang="en-US" sz="800" b="1" baseline="0" dirty="0" smtClean="0">
                          <a:solidFill>
                            <a:schemeClr val="tx2">
                              <a:lumMod val="75000"/>
                            </a:schemeClr>
                          </a:solidFill>
                        </a:rPr>
                        <a:t> Size (for PCB)</a:t>
                      </a:r>
                      <a:endParaRPr lang="en-US" sz="800" b="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1771">
                <a:tc>
                  <a:txBody>
                    <a:bodyPr/>
                    <a:lstStyle/>
                    <a:p>
                      <a:r>
                        <a:rPr lang="en-US" sz="800" b="1" i="1" dirty="0" smtClean="0">
                          <a:solidFill>
                            <a:schemeClr val="tx2">
                              <a:lumMod val="75000"/>
                            </a:schemeClr>
                          </a:solidFill>
                        </a:rPr>
                        <a:t>B10</a:t>
                      </a:r>
                      <a:r>
                        <a:rPr lang="en-US" sz="800" b="1" i="1" baseline="0" dirty="0" smtClean="0">
                          <a:solidFill>
                            <a:schemeClr val="tx2">
                              <a:lumMod val="75000"/>
                            </a:schemeClr>
                          </a:solidFill>
                        </a:rPr>
                        <a:t> (Candle)</a:t>
                      </a:r>
                      <a:r>
                        <a:rPr lang="en-US" sz="800" b="1" i="1" dirty="0" smtClean="0">
                          <a:solidFill>
                            <a:schemeClr val="tx2">
                              <a:lumMod val="75000"/>
                            </a:schemeClr>
                          </a:solidFill>
                        </a:rPr>
                        <a:t>, GU10, E14</a:t>
                      </a:r>
                      <a:endParaRPr lang="en-US" sz="800" b="1" i="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&lt;5W</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Tiny</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1771">
                <a:tc>
                  <a:txBody>
                    <a:bodyPr/>
                    <a:lstStyle/>
                    <a:p>
                      <a:r>
                        <a:rPr lang="en-US" sz="800" b="1" i="1" dirty="0" smtClean="0">
                          <a:solidFill>
                            <a:schemeClr val="tx2">
                              <a:lumMod val="75000"/>
                            </a:schemeClr>
                          </a:solidFill>
                        </a:rPr>
                        <a:t>A19, PAR/BR20</a:t>
                      </a:r>
                      <a:endParaRPr lang="en-US" sz="800" b="1" i="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7-15W</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Very Small</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1771">
                <a:tc>
                  <a:txBody>
                    <a:bodyPr/>
                    <a:lstStyle/>
                    <a:p>
                      <a:r>
                        <a:rPr lang="en-US" sz="800" b="1" i="1" dirty="0" smtClean="0">
                          <a:solidFill>
                            <a:schemeClr val="tx2">
                              <a:lumMod val="75000"/>
                            </a:schemeClr>
                          </a:solidFill>
                        </a:rPr>
                        <a:t>PAR30/38,</a:t>
                      </a:r>
                      <a:r>
                        <a:rPr lang="en-US" sz="800" b="1" i="1" baseline="0" dirty="0" smtClean="0">
                          <a:solidFill>
                            <a:schemeClr val="tx2">
                              <a:lumMod val="75000"/>
                            </a:schemeClr>
                          </a:solidFill>
                        </a:rPr>
                        <a:t> </a:t>
                      </a:r>
                      <a:r>
                        <a:rPr lang="en-US" sz="800" b="1" i="1" dirty="0" err="1" smtClean="0">
                          <a:solidFill>
                            <a:schemeClr val="tx2">
                              <a:lumMod val="75000"/>
                            </a:schemeClr>
                          </a:solidFill>
                        </a:rPr>
                        <a:t>Downlight</a:t>
                      </a:r>
                      <a:r>
                        <a:rPr lang="en-US" sz="800" b="1" i="1" dirty="0" smtClean="0">
                          <a:solidFill>
                            <a:schemeClr val="tx2">
                              <a:lumMod val="75000"/>
                            </a:schemeClr>
                          </a:solidFill>
                        </a:rPr>
                        <a:t>, small</a:t>
                      </a:r>
                      <a:r>
                        <a:rPr lang="en-US" sz="800" b="1" i="1" baseline="0" dirty="0" smtClean="0">
                          <a:solidFill>
                            <a:schemeClr val="tx2">
                              <a:lumMod val="75000"/>
                            </a:schemeClr>
                          </a:solidFill>
                        </a:rPr>
                        <a:t> </a:t>
                      </a:r>
                      <a:r>
                        <a:rPr lang="en-US" sz="800" b="1" i="1" dirty="0" smtClean="0">
                          <a:solidFill>
                            <a:schemeClr val="tx2">
                              <a:lumMod val="75000"/>
                            </a:schemeClr>
                          </a:solidFill>
                        </a:rPr>
                        <a:t>Fixture</a:t>
                      </a:r>
                      <a:endParaRPr lang="en-US" sz="800" b="1" i="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12-20W</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Small</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1771">
                <a:tc>
                  <a:txBody>
                    <a:bodyPr/>
                    <a:lstStyle/>
                    <a:p>
                      <a:r>
                        <a:rPr lang="en-US" sz="800" b="1" i="1" dirty="0" smtClean="0">
                          <a:solidFill>
                            <a:schemeClr val="tx2">
                              <a:lumMod val="75000"/>
                            </a:schemeClr>
                          </a:solidFill>
                        </a:rPr>
                        <a:t>Large Fixture / T8</a:t>
                      </a:r>
                      <a:endParaRPr lang="en-US" sz="800" b="1" i="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15-30W</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Small</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1771">
                <a:tc>
                  <a:txBody>
                    <a:bodyPr/>
                    <a:lstStyle/>
                    <a:p>
                      <a:r>
                        <a:rPr lang="en-US" sz="800" b="1" i="1" dirty="0" smtClean="0">
                          <a:solidFill>
                            <a:schemeClr val="tx2">
                              <a:lumMod val="75000"/>
                            </a:schemeClr>
                          </a:solidFill>
                        </a:rPr>
                        <a:t>Area Light</a:t>
                      </a:r>
                      <a:endParaRPr lang="en-US" sz="800" b="1" i="1"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25-50W+</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2">
                              <a:lumMod val="75000"/>
                            </a:schemeClr>
                          </a:solidFill>
                        </a:rPr>
                        <a:t>Medium</a:t>
                      </a:r>
                      <a:endParaRPr lang="en-US" sz="800" dirty="0">
                        <a:solidFill>
                          <a:schemeClr val="tx2">
                            <a:lumMod val="7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1026" name="Picture 2" descr="http://www.ti.com/graphics/blockdiagram/blockdiagram_images/6390.gif"/>
          <p:cNvPicPr>
            <a:picLocks noChangeAspect="1" noChangeArrowheads="1"/>
          </p:cNvPicPr>
          <p:nvPr/>
        </p:nvPicPr>
        <p:blipFill rotWithShape="1">
          <a:blip r:embed="rId2">
            <a:extLst>
              <a:ext uri="{28A0092B-C50C-407E-A947-70E740481C1C}">
                <a14:useLocalDpi xmlns:a14="http://schemas.microsoft.com/office/drawing/2010/main" val="0"/>
              </a:ext>
            </a:extLst>
          </a:blip>
          <a:srcRect l="71706" t="5112" r="19973" b="76093"/>
          <a:stretch/>
        </p:blipFill>
        <p:spPr bwMode="auto">
          <a:xfrm>
            <a:off x="4376051" y="5876191"/>
            <a:ext cx="276329" cy="4355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ti.com/graphics/blockdiagram/blockdiagram_images/6390.gif"/>
          <p:cNvPicPr>
            <a:picLocks noChangeAspect="1" noChangeArrowheads="1"/>
          </p:cNvPicPr>
          <p:nvPr/>
        </p:nvPicPr>
        <p:blipFill rotWithShape="1">
          <a:blip r:embed="rId2">
            <a:extLst>
              <a:ext uri="{28A0092B-C50C-407E-A947-70E740481C1C}">
                <a14:useLocalDpi xmlns:a14="http://schemas.microsoft.com/office/drawing/2010/main" val="0"/>
              </a:ext>
            </a:extLst>
          </a:blip>
          <a:srcRect l="71141" t="19024" r="2649" b="60968"/>
          <a:stretch/>
        </p:blipFill>
        <p:spPr bwMode="auto">
          <a:xfrm>
            <a:off x="4813160" y="5661098"/>
            <a:ext cx="1221390" cy="6506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ti.com/graphics/blockdiagram/blockdiagram_images/6390.gif"/>
          <p:cNvPicPr>
            <a:picLocks noChangeAspect="1" noChangeArrowheads="1"/>
          </p:cNvPicPr>
          <p:nvPr/>
        </p:nvPicPr>
        <p:blipFill rotWithShape="1">
          <a:blip r:embed="rId2">
            <a:extLst>
              <a:ext uri="{28A0092B-C50C-407E-A947-70E740481C1C}">
                <a14:useLocalDpi xmlns:a14="http://schemas.microsoft.com/office/drawing/2010/main" val="0"/>
              </a:ext>
            </a:extLst>
          </a:blip>
          <a:srcRect l="70689" t="38814" r="1028" b="41397"/>
          <a:stretch/>
        </p:blipFill>
        <p:spPr bwMode="auto">
          <a:xfrm>
            <a:off x="6149590" y="5541464"/>
            <a:ext cx="1577591" cy="7702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13160" y="5661098"/>
            <a:ext cx="361741" cy="86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069582" y="6343887"/>
            <a:ext cx="0" cy="43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981034705"/>
              </p:ext>
            </p:extLst>
          </p:nvPr>
        </p:nvGraphicFramePr>
        <p:xfrm>
          <a:off x="76868" y="772056"/>
          <a:ext cx="9035928" cy="4680048"/>
        </p:xfrm>
        <a:graphic>
          <a:graphicData uri="http://schemas.openxmlformats.org/drawingml/2006/table">
            <a:tbl>
              <a:tblPr firstRow="1" bandRow="1">
                <a:tableStyleId>{5940675A-B579-460E-94D1-54222C63F5DA}</a:tableStyleId>
              </a:tblPr>
              <a:tblGrid>
                <a:gridCol w="342900"/>
                <a:gridCol w="1012958"/>
                <a:gridCol w="675818"/>
                <a:gridCol w="870934"/>
                <a:gridCol w="502085"/>
                <a:gridCol w="494154"/>
                <a:gridCol w="780836"/>
                <a:gridCol w="873303"/>
                <a:gridCol w="1006868"/>
                <a:gridCol w="842481"/>
                <a:gridCol w="883577"/>
                <a:gridCol w="750014"/>
              </a:tblGrid>
              <a:tr h="321178">
                <a:tc rowSpan="8">
                  <a:txBody>
                    <a:bodyPr/>
                    <a:lstStyle/>
                    <a:p>
                      <a:pPr algn="ctr"/>
                      <a:r>
                        <a:rPr lang="en-US" sz="1050" b="1" dirty="0" smtClean="0"/>
                        <a:t>Integrated Dimmer Decode</a:t>
                      </a:r>
                      <a:endParaRPr lang="en-US" sz="1050" b="1" dirty="0"/>
                    </a:p>
                  </a:txBody>
                  <a:tcPr vert="vert270" anchor="ctr">
                    <a:solidFill>
                      <a:schemeClr val="bg1"/>
                    </a:solidFill>
                  </a:tcPr>
                </a:tc>
                <a:tc>
                  <a:txBody>
                    <a:bodyPr/>
                    <a:lstStyle/>
                    <a:p>
                      <a:pPr algn="ctr"/>
                      <a:endParaRPr lang="en-US" sz="1050" b="1" dirty="0"/>
                    </a:p>
                  </a:txBody>
                  <a:tcPr anchor="ctr">
                    <a:solidFill>
                      <a:schemeClr val="bg1"/>
                    </a:solidFill>
                  </a:tcPr>
                </a:tc>
                <a:tc gridSpan="2">
                  <a:txBody>
                    <a:bodyPr/>
                    <a:lstStyle/>
                    <a:p>
                      <a:pPr algn="ctr"/>
                      <a:r>
                        <a:rPr lang="en-US" sz="1050" b="1" dirty="0" smtClean="0"/>
                        <a:t>Integrated Dimmer Detection</a:t>
                      </a:r>
                      <a:endParaRPr lang="en-US" sz="1050" b="1" dirty="0"/>
                    </a:p>
                  </a:txBody>
                  <a:tcPr anchor="ctr">
                    <a:solidFill>
                      <a:schemeClr val="bg1"/>
                    </a:solidFill>
                  </a:tcPr>
                </a:tc>
                <a:tc hMerge="1">
                  <a:txBody>
                    <a:bodyPr/>
                    <a:lstStyle/>
                    <a:p>
                      <a:endParaRPr lang="en-US"/>
                    </a:p>
                  </a:txBody>
                  <a:tcPr/>
                </a:tc>
                <a:tc gridSpan="4">
                  <a:txBody>
                    <a:bodyPr/>
                    <a:lstStyle/>
                    <a:p>
                      <a:pPr algn="ctr"/>
                      <a:r>
                        <a:rPr lang="en-US" sz="1050" b="1" dirty="0" smtClean="0"/>
                        <a:t>Features</a:t>
                      </a:r>
                      <a:endParaRPr lang="en-US" sz="1050" b="1" dirty="0"/>
                    </a:p>
                  </a:txBody>
                  <a:tcPr anchor="ctr">
                    <a:solidFill>
                      <a:schemeClr val="bg1"/>
                    </a:solidFill>
                  </a:tcPr>
                </a:tc>
                <a:tc hMerge="1">
                  <a:txBody>
                    <a:bodyPr/>
                    <a:lstStyle/>
                    <a:p>
                      <a:pPr algn="ctr"/>
                      <a:endParaRPr lang="en-US" sz="1050" b="1" dirty="0"/>
                    </a:p>
                  </a:txBody>
                  <a:tcPr anchor="ctr">
                    <a:solidFill>
                      <a:schemeClr val="bg1"/>
                    </a:solidFill>
                  </a:tcPr>
                </a:tc>
                <a:tc hMerge="1">
                  <a:txBody>
                    <a:bodyPr/>
                    <a:lstStyle/>
                    <a:p>
                      <a:pPr algn="ctr"/>
                      <a:endParaRPr lang="en-US" sz="1050" b="1" dirty="0"/>
                    </a:p>
                  </a:txBody>
                  <a:tcPr anchor="ctr">
                    <a:solidFill>
                      <a:schemeClr val="bg1"/>
                    </a:solidFill>
                  </a:tcPr>
                </a:tc>
                <a:tc hMerge="1">
                  <a:txBody>
                    <a:bodyPr/>
                    <a:lstStyle/>
                    <a:p>
                      <a:pPr algn="ctr"/>
                      <a:endParaRPr lang="en-US" sz="1050" b="1" dirty="0"/>
                    </a:p>
                  </a:txBody>
                  <a:tcPr anchor="ctr">
                    <a:solidFill>
                      <a:schemeClr val="bg1"/>
                    </a:solidFill>
                  </a:tcPr>
                </a:tc>
                <a:tc gridSpan="4">
                  <a:txBody>
                    <a:bodyPr/>
                    <a:lstStyle/>
                    <a:p>
                      <a:pPr algn="ctr"/>
                      <a:r>
                        <a:rPr lang="en-US" sz="1050" b="1" dirty="0" smtClean="0"/>
                        <a:t>Good</a:t>
                      </a:r>
                      <a:r>
                        <a:rPr lang="en-US" sz="1050" b="1" baseline="0" dirty="0" smtClean="0"/>
                        <a:t> fit for</a:t>
                      </a:r>
                    </a:p>
                    <a:p>
                      <a:pPr algn="ctr"/>
                      <a:r>
                        <a:rPr lang="en-US" sz="1050" b="1" baseline="0" dirty="0" smtClean="0"/>
                        <a:t>Power Level or Lamp Size</a:t>
                      </a:r>
                      <a:endParaRPr lang="en-US" sz="1050" b="1" dirty="0"/>
                    </a:p>
                  </a:txBody>
                  <a:tcPr anchor="ctr">
                    <a:solidFill>
                      <a:schemeClr val="bg1"/>
                    </a:solidFill>
                  </a:tcPr>
                </a:tc>
                <a:tc hMerge="1">
                  <a:txBody>
                    <a:bodyPr/>
                    <a:lstStyle/>
                    <a:p>
                      <a:pPr algn="ctr"/>
                      <a:endParaRPr lang="en-US" sz="800" b="1" dirty="0"/>
                    </a:p>
                  </a:txBody>
                  <a:tcPr anchor="ctr">
                    <a:solidFill>
                      <a:schemeClr val="bg1"/>
                    </a:solidFill>
                  </a:tcPr>
                </a:tc>
                <a:tc hMerge="1">
                  <a:txBody>
                    <a:bodyPr/>
                    <a:lstStyle/>
                    <a:p>
                      <a:pPr algn="ctr"/>
                      <a:endParaRPr lang="en-US" sz="800" b="1" dirty="0"/>
                    </a:p>
                  </a:txBody>
                  <a:tcPr anchor="ctr">
                    <a:solidFill>
                      <a:schemeClr val="bg1"/>
                    </a:solidFill>
                  </a:tcPr>
                </a:tc>
                <a:tc hMerge="1">
                  <a:txBody>
                    <a:bodyPr/>
                    <a:lstStyle/>
                    <a:p>
                      <a:pPr algn="ctr"/>
                      <a:endParaRPr lang="en-US" sz="800" b="1" dirty="0"/>
                    </a:p>
                  </a:txBody>
                  <a:tcPr anchor="ctr">
                    <a:solidFill>
                      <a:schemeClr val="bg1"/>
                    </a:solidFill>
                  </a:tcPr>
                </a:tc>
              </a:tr>
              <a:tr h="570983">
                <a:tc vMerge="1">
                  <a:txBody>
                    <a:bodyPr/>
                    <a:lstStyle/>
                    <a:p>
                      <a:pPr algn="ctr"/>
                      <a:endParaRPr lang="en-US" sz="1050" b="1" dirty="0"/>
                    </a:p>
                  </a:txBody>
                  <a:tcPr anchor="ctr">
                    <a:solidFill>
                      <a:schemeClr val="bg1"/>
                    </a:solidFill>
                  </a:tcPr>
                </a:tc>
                <a:tc>
                  <a:txBody>
                    <a:bodyPr/>
                    <a:lstStyle/>
                    <a:p>
                      <a:pPr algn="ctr"/>
                      <a:r>
                        <a:rPr lang="en-US" sz="1050" b="1" dirty="0" smtClean="0"/>
                        <a:t>P/N</a:t>
                      </a:r>
                      <a:endParaRPr lang="en-US" sz="1050" b="1" dirty="0"/>
                    </a:p>
                  </a:txBody>
                  <a:tcPr anchor="ctr">
                    <a:solidFill>
                      <a:schemeClr val="bg1"/>
                    </a:solidFill>
                  </a:tcPr>
                </a:tc>
                <a:tc>
                  <a:txBody>
                    <a:bodyPr/>
                    <a:lstStyle/>
                    <a:p>
                      <a:pPr algn="ctr"/>
                      <a:r>
                        <a:rPr lang="en-US" sz="1050" b="1" dirty="0" smtClean="0"/>
                        <a:t>TRIAC</a:t>
                      </a:r>
                      <a:endParaRPr lang="en-US" sz="1050" b="1" dirty="0"/>
                    </a:p>
                  </a:txBody>
                  <a:tcPr anchor="ctr">
                    <a:solidFill>
                      <a:schemeClr val="bg1"/>
                    </a:solidFill>
                  </a:tcPr>
                </a:tc>
                <a:tc>
                  <a:txBody>
                    <a:bodyPr/>
                    <a:lstStyle/>
                    <a:p>
                      <a:pPr algn="ctr"/>
                      <a:r>
                        <a:rPr lang="en-US" sz="1050" b="1" dirty="0" smtClean="0"/>
                        <a:t>Rev Phase</a:t>
                      </a:r>
                      <a:endParaRPr lang="en-US" sz="1050" b="1" dirty="0"/>
                    </a:p>
                  </a:txBody>
                  <a:tcPr anchor="ctr">
                    <a:solidFill>
                      <a:schemeClr val="bg1"/>
                    </a:solidFill>
                  </a:tcPr>
                </a:tc>
                <a:tc>
                  <a:txBody>
                    <a:bodyPr/>
                    <a:lstStyle/>
                    <a:p>
                      <a:pPr algn="ctr"/>
                      <a:r>
                        <a:rPr lang="en-US" sz="1050" b="1" dirty="0" smtClean="0"/>
                        <a:t>PSR</a:t>
                      </a:r>
                      <a:endParaRPr lang="en-US" sz="1050" b="1" dirty="0"/>
                    </a:p>
                  </a:txBody>
                  <a:tcPr anchor="ctr">
                    <a:solidFill>
                      <a:schemeClr val="bg1"/>
                    </a:solidFill>
                  </a:tcPr>
                </a:tc>
                <a:tc>
                  <a:txBody>
                    <a:bodyPr/>
                    <a:lstStyle/>
                    <a:p>
                      <a:pPr algn="ctr"/>
                      <a:r>
                        <a:rPr lang="en-US" sz="1050" b="1" dirty="0" smtClean="0"/>
                        <a:t>PFC</a:t>
                      </a:r>
                      <a:endParaRPr lang="en-US" sz="1050" b="1" dirty="0"/>
                    </a:p>
                  </a:txBody>
                  <a:tcPr anchor="ctr">
                    <a:solidFill>
                      <a:schemeClr val="bg1"/>
                    </a:solidFill>
                  </a:tcPr>
                </a:tc>
                <a:tc>
                  <a:txBody>
                    <a:bodyPr/>
                    <a:lstStyle/>
                    <a:p>
                      <a:pPr algn="ctr"/>
                      <a:r>
                        <a:rPr lang="en-US" sz="1050" b="1" dirty="0" err="1" smtClean="0"/>
                        <a:t>Iso</a:t>
                      </a:r>
                      <a:r>
                        <a:rPr lang="en-US" sz="1050" b="1" dirty="0" smtClean="0"/>
                        <a:t>/ </a:t>
                      </a:r>
                    </a:p>
                    <a:p>
                      <a:pPr algn="ctr"/>
                      <a:r>
                        <a:rPr lang="en-US" sz="1050" b="1" dirty="0" smtClean="0"/>
                        <a:t>Non-</a:t>
                      </a:r>
                      <a:r>
                        <a:rPr lang="en-US" sz="1050" b="1" dirty="0" err="1" smtClean="0"/>
                        <a:t>Iso</a:t>
                      </a:r>
                      <a:endParaRPr lang="en-US" sz="1050" b="1" dirty="0"/>
                    </a:p>
                  </a:txBody>
                  <a:tcPr anchor="ctr">
                    <a:solidFill>
                      <a:schemeClr val="bg1"/>
                    </a:solidFill>
                  </a:tcPr>
                </a:tc>
                <a:tc>
                  <a:txBody>
                    <a:bodyPr/>
                    <a:lstStyle/>
                    <a:p>
                      <a:pPr algn="ctr"/>
                      <a:r>
                        <a:rPr lang="en-US" sz="1050" b="1" dirty="0" smtClean="0"/>
                        <a:t>Integrated MOSFET</a:t>
                      </a:r>
                      <a:endParaRPr lang="en-US" sz="1050" b="1" dirty="0"/>
                    </a:p>
                  </a:txBody>
                  <a:tcPr anchor="ctr">
                    <a:solidFill>
                      <a:schemeClr val="bg1"/>
                    </a:solidFill>
                  </a:tcPr>
                </a:tc>
                <a:tc>
                  <a:txBody>
                    <a:bodyPr/>
                    <a:lstStyle/>
                    <a:p>
                      <a:pPr algn="ctr"/>
                      <a:r>
                        <a:rPr lang="en-US" sz="1050" b="1" dirty="0" smtClean="0"/>
                        <a:t>&lt; 5W</a:t>
                      </a:r>
                    </a:p>
                    <a:p>
                      <a:pPr algn="ctr"/>
                      <a:endParaRPr lang="en-US" sz="1050" b="1" dirty="0" smtClean="0"/>
                    </a:p>
                    <a:p>
                      <a:pPr algn="ctr"/>
                      <a:r>
                        <a:rPr lang="en-US" sz="1050" b="1" dirty="0" smtClean="0"/>
                        <a:t>GU10, E14, Candle</a:t>
                      </a:r>
                      <a:endParaRPr lang="en-US" sz="1050" b="1" dirty="0"/>
                    </a:p>
                  </a:txBody>
                  <a:tcPr>
                    <a:solidFill>
                      <a:schemeClr val="bg1"/>
                    </a:solidFill>
                  </a:tcPr>
                </a:tc>
                <a:tc>
                  <a:txBody>
                    <a:bodyPr/>
                    <a:lstStyle/>
                    <a:p>
                      <a:pPr algn="ctr"/>
                      <a:r>
                        <a:rPr lang="en-US" sz="1050" b="1" dirty="0" smtClean="0"/>
                        <a:t>5-10W</a:t>
                      </a:r>
                    </a:p>
                    <a:p>
                      <a:pPr algn="ctr"/>
                      <a:endParaRPr lang="en-US" sz="1050" b="1" dirty="0" smtClean="0"/>
                    </a:p>
                    <a:p>
                      <a:pPr algn="ctr"/>
                      <a:r>
                        <a:rPr lang="en-US" sz="1050" b="1" dirty="0" smtClean="0"/>
                        <a:t>A19, PAR20</a:t>
                      </a:r>
                      <a:endParaRPr lang="en-US" sz="1050" b="1" dirty="0"/>
                    </a:p>
                  </a:txBody>
                  <a:tcPr>
                    <a:solidFill>
                      <a:schemeClr val="bg1"/>
                    </a:solidFill>
                  </a:tcPr>
                </a:tc>
                <a:tc>
                  <a:txBody>
                    <a:bodyPr/>
                    <a:lstStyle/>
                    <a:p>
                      <a:pPr algn="ctr"/>
                      <a:r>
                        <a:rPr lang="en-US" sz="1050" b="1" dirty="0" smtClean="0"/>
                        <a:t>10-25W</a:t>
                      </a:r>
                    </a:p>
                    <a:p>
                      <a:pPr algn="ctr"/>
                      <a:endParaRPr lang="en-US" sz="1050" b="1" dirty="0" smtClean="0"/>
                    </a:p>
                    <a:p>
                      <a:pPr algn="ctr"/>
                      <a:r>
                        <a:rPr lang="en-US" sz="1050" b="1" dirty="0" smtClean="0"/>
                        <a:t>A19, PAR30/28</a:t>
                      </a:r>
                      <a:endParaRPr lang="en-US" sz="1050" b="1" dirty="0"/>
                    </a:p>
                  </a:txBody>
                  <a:tcPr>
                    <a:solidFill>
                      <a:schemeClr val="bg1"/>
                    </a:solidFill>
                  </a:tcPr>
                </a:tc>
                <a:tc>
                  <a:txBody>
                    <a:bodyPr/>
                    <a:lstStyle/>
                    <a:p>
                      <a:pPr algn="ctr"/>
                      <a:r>
                        <a:rPr lang="en-US" sz="1050" b="1" dirty="0" smtClean="0"/>
                        <a:t>25-50W+</a:t>
                      </a:r>
                    </a:p>
                    <a:p>
                      <a:pPr algn="ctr"/>
                      <a:endParaRPr lang="en-US" sz="1050" b="1" dirty="0" smtClean="0"/>
                    </a:p>
                    <a:p>
                      <a:pPr algn="ctr"/>
                      <a:r>
                        <a:rPr lang="en-US" sz="1050" b="1" dirty="0" smtClean="0"/>
                        <a:t>Fixtures</a:t>
                      </a:r>
                      <a:endParaRPr lang="en-US" sz="1050" b="1" dirty="0"/>
                    </a:p>
                  </a:txBody>
                  <a:tcPr>
                    <a:solidFill>
                      <a:schemeClr val="bg1"/>
                    </a:solidFill>
                  </a:tcPr>
                </a:tc>
              </a:tr>
              <a:tr h="196275">
                <a:tc vMerge="1">
                  <a:txBody>
                    <a:bodyPr/>
                    <a:lstStyle/>
                    <a:p>
                      <a:endParaRPr lang="en-US"/>
                    </a:p>
                  </a:txBody>
                  <a:tcPr/>
                </a:tc>
                <a:tc>
                  <a:txBody>
                    <a:bodyPr/>
                    <a:lstStyle/>
                    <a:p>
                      <a:pPr algn="ctr"/>
                      <a:r>
                        <a:rPr lang="en-US" sz="1050" b="1" i="1" dirty="0" smtClean="0">
                          <a:solidFill>
                            <a:schemeClr val="tx1"/>
                          </a:solidFill>
                        </a:rPr>
                        <a:t>TPS92411</a:t>
                      </a:r>
                      <a:endParaRPr lang="en-US" sz="1050" b="1" i="1" dirty="0">
                        <a:solidFill>
                          <a:schemeClr val="tx1"/>
                        </a:solidFill>
                      </a:endParaRPr>
                    </a:p>
                  </a:txBody>
                  <a:tcPr>
                    <a:noFill/>
                  </a:tcPr>
                </a:tc>
                <a:tc>
                  <a:txBody>
                    <a:bodyPr/>
                    <a:lstStyle/>
                    <a:p>
                      <a:pPr algn="ctr"/>
                      <a:r>
                        <a:rPr lang="en-US" sz="1050" dirty="0" smtClean="0">
                          <a:solidFill>
                            <a:schemeClr val="tx1"/>
                          </a:solidFill>
                          <a:sym typeface="Wingdings 2"/>
                        </a:rPr>
                        <a:t></a:t>
                      </a: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algn="ct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Non-</a:t>
                      </a:r>
                      <a:r>
                        <a:rPr lang="en-US" sz="1050" dirty="0" err="1" smtClean="0">
                          <a:solidFill>
                            <a:schemeClr val="tx1"/>
                          </a:solidFill>
                        </a:rPr>
                        <a:t>Iso</a:t>
                      </a: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LM3448</a:t>
                      </a:r>
                      <a:endParaRPr lang="en-US" sz="1050" b="1" i="1" dirty="0"/>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600V</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LM3447</a:t>
                      </a:r>
                      <a:endParaRPr lang="en-US" sz="1050" b="1" i="1" dirty="0"/>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err="1" smtClean="0"/>
                        <a:t>Iso</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solidFill>
                            <a:schemeClr val="tx1"/>
                          </a:solidFill>
                        </a:rPr>
                        <a:t>TPS92075</a:t>
                      </a:r>
                      <a:endParaRPr lang="en-US" sz="1050" b="1" i="1" dirty="0">
                        <a:solidFill>
                          <a:schemeClr val="tx1"/>
                        </a:solidFill>
                      </a:endParaRPr>
                    </a:p>
                  </a:txBody>
                  <a:tcPr>
                    <a:noFill/>
                  </a:tcPr>
                </a:tc>
                <a:tc>
                  <a:txBody>
                    <a:bodyPr/>
                    <a:lstStyle/>
                    <a:p>
                      <a:pPr algn="ctr"/>
                      <a:r>
                        <a:rPr lang="en-US" sz="1050" dirty="0" smtClean="0">
                          <a:solidFill>
                            <a:schemeClr val="tx1"/>
                          </a:solidFill>
                          <a:sym typeface="Wingdings 2"/>
                        </a:rPr>
                        <a:t></a:t>
                      </a: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algn="ct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Non</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no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LM3445</a:t>
                      </a:r>
                      <a:endParaRPr lang="en-US" sz="1050" b="1" i="1" dirty="0"/>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FFFF00"/>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LM3450</a:t>
                      </a:r>
                      <a:endParaRPr lang="en-US" sz="1050" b="1" i="1" dirty="0"/>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196275">
                <a:tc rowSpan="8">
                  <a:txBody>
                    <a:bodyPr/>
                    <a:lstStyle/>
                    <a:p>
                      <a:pPr marL="0" algn="ctr" defTabSz="914400" rtl="0" eaLnBrk="1" latinLnBrk="0" hangingPunct="1"/>
                      <a:r>
                        <a:rPr lang="en-US" sz="1050" b="1" kern="1200" dirty="0" smtClean="0">
                          <a:solidFill>
                            <a:schemeClr val="tx1"/>
                          </a:solidFill>
                          <a:latin typeface="+mn-lt"/>
                          <a:ea typeface="+mn-ea"/>
                          <a:cs typeface="+mn-cs"/>
                        </a:rPr>
                        <a:t>External Dimmer Decode or non-dimming</a:t>
                      </a:r>
                      <a:endParaRPr lang="en-US" sz="1050" b="1" kern="1200" dirty="0">
                        <a:solidFill>
                          <a:schemeClr val="tx1"/>
                        </a:solidFill>
                        <a:latin typeface="+mn-lt"/>
                        <a:ea typeface="+mn-ea"/>
                        <a:cs typeface="+mn-cs"/>
                      </a:endParaRPr>
                    </a:p>
                  </a:txBody>
                  <a:tcPr vert="vert270" anchor="ctr">
                    <a:solidFill>
                      <a:schemeClr val="bg1"/>
                    </a:solidFill>
                  </a:tcPr>
                </a:tc>
                <a:tc>
                  <a:txBody>
                    <a:bodyPr/>
                    <a:lstStyle/>
                    <a:p>
                      <a:pPr algn="ctr"/>
                      <a:r>
                        <a:rPr lang="en-US" sz="1050" b="1" i="1" dirty="0" smtClean="0">
                          <a:solidFill>
                            <a:schemeClr val="tx1"/>
                          </a:solidFill>
                        </a:rPr>
                        <a:t>TPS92561</a:t>
                      </a:r>
                      <a:endParaRPr lang="en-US" sz="1050" b="1" i="1" dirty="0">
                        <a:solidFill>
                          <a:schemeClr val="tx1"/>
                        </a:solidFill>
                      </a:endParaRPr>
                    </a:p>
                  </a:txBody>
                  <a:tcPr>
                    <a:noFill/>
                  </a:tcPr>
                </a:tc>
                <a:tc>
                  <a:txBody>
                    <a:bodyPr/>
                    <a:lstStyle/>
                    <a:p>
                      <a:pPr algn="ctr"/>
                      <a:r>
                        <a:rPr lang="en-US" sz="1050" dirty="0" smtClean="0">
                          <a:solidFill>
                            <a:schemeClr val="tx1"/>
                          </a:solidFill>
                          <a:sym typeface="Wingdings 2"/>
                        </a:rPr>
                        <a:t></a:t>
                      </a: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algn="ct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Non</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196275">
                <a:tc vMerge="1">
                  <a:txBody>
                    <a:bodyPr/>
                    <a:lstStyle/>
                    <a:p>
                      <a:pPr marL="0" algn="ctr" defTabSz="914400" rtl="0" eaLnBrk="1" latinLnBrk="0" hangingPunct="1"/>
                      <a:endParaRPr lang="en-US" sz="1050" b="1" kern="1200" dirty="0">
                        <a:solidFill>
                          <a:schemeClr val="tx1"/>
                        </a:solidFill>
                        <a:latin typeface="+mn-lt"/>
                        <a:ea typeface="+mn-ea"/>
                        <a:cs typeface="+mn-cs"/>
                      </a:endParaRPr>
                    </a:p>
                  </a:txBody>
                  <a:tcPr vert="vert270" anchor="ctr">
                    <a:solidFill>
                      <a:schemeClr val="bg1"/>
                    </a:solidFill>
                  </a:tcPr>
                </a:tc>
                <a:tc>
                  <a:txBody>
                    <a:bodyPr/>
                    <a:lstStyle/>
                    <a:p>
                      <a:pPr algn="ctr"/>
                      <a:r>
                        <a:rPr lang="en-US" sz="1050" b="1" i="1" dirty="0" smtClean="0"/>
                        <a:t>TPS92310</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TPS92311</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600V</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gradFill flip="none" rotWithShape="1">
                      <a:gsLst>
                        <a:gs pos="0">
                          <a:srgbClr val="00B050"/>
                        </a:gs>
                        <a:gs pos="100000">
                          <a:srgbClr val="FFFF00"/>
                        </a:gs>
                      </a:gsLst>
                      <a:path path="circle">
                        <a:fillToRect l="50000" t="50000" r="50000" b="50000"/>
                      </a:path>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TPS92314/A</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r>
                        <a:rPr lang="en-US" sz="1050" dirty="0" smtClean="0">
                          <a:sym typeface="Wingdings 2"/>
                        </a:rPr>
                        <a: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gradFill flip="none" rotWithShape="1">
                      <a:gsLst>
                        <a:gs pos="0">
                          <a:srgbClr val="00B050"/>
                        </a:gs>
                        <a:gs pos="100000">
                          <a:srgbClr val="FFFF00"/>
                        </a:gs>
                      </a:gsLst>
                      <a:path path="circle">
                        <a:fillToRect l="50000" t="50000" r="50000" b="50000"/>
                      </a:path>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r h="196275">
                <a:tc vMerge="1">
                  <a:txBody>
                    <a:bodyPr/>
                    <a:lstStyle/>
                    <a:p>
                      <a:endParaRPr lang="en-US"/>
                    </a:p>
                  </a:txBody>
                  <a:tcPr/>
                </a:tc>
                <a:tc>
                  <a:txBody>
                    <a:bodyPr/>
                    <a:lstStyle/>
                    <a:p>
                      <a:pPr algn="ctr"/>
                      <a:r>
                        <a:rPr lang="en-US" sz="1050" b="1" i="1" dirty="0" smtClean="0">
                          <a:solidFill>
                            <a:schemeClr val="tx1"/>
                          </a:solidFill>
                        </a:rPr>
                        <a:t>TPS92074</a:t>
                      </a:r>
                      <a:endParaRPr lang="en-US" sz="1050" b="1" i="1" dirty="0">
                        <a:solidFill>
                          <a:schemeClr val="tx1"/>
                        </a:solidFill>
                      </a:endParaRPr>
                    </a:p>
                  </a:txBody>
                  <a:tcPr>
                    <a:noFill/>
                  </a:tcPr>
                </a:tc>
                <a:tc>
                  <a:txBody>
                    <a:bodyPr/>
                    <a:lstStyle/>
                    <a:p>
                      <a:pPr algn="ctr"/>
                      <a:r>
                        <a:rPr lang="en-US" sz="1050" dirty="0" smtClean="0"/>
                        <a:t>Ext</a:t>
                      </a:r>
                      <a:endParaRPr lang="en-US" sz="105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noFill/>
                  </a:tcPr>
                </a:tc>
                <a:tc>
                  <a:txBody>
                    <a:bodyPr/>
                    <a:lstStyle/>
                    <a:p>
                      <a:pPr algn="ctr"/>
                      <a:endParaRPr lang="en-US" sz="105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sym typeface="Wingdings 2"/>
                        </a:rPr>
                        <a:t></a:t>
                      </a:r>
                      <a:endParaRPr lang="en-US" sz="1050" dirty="0" smtClean="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Non</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TPS92210</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err="1" smtClean="0"/>
                        <a:t>Iso</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196275">
                <a:tc vMerge="1">
                  <a:txBody>
                    <a:bodyPr/>
                    <a:lstStyle/>
                    <a:p>
                      <a:pPr algn="ctr"/>
                      <a:endParaRPr lang="en-US" sz="1050" i="1" dirty="0"/>
                    </a:p>
                  </a:txBody>
                  <a:tcPr>
                    <a:solidFill>
                      <a:schemeClr val="bg1"/>
                    </a:solidFill>
                  </a:tcPr>
                </a:tc>
                <a:tc>
                  <a:txBody>
                    <a:bodyPr/>
                    <a:lstStyle/>
                    <a:p>
                      <a:pPr algn="ctr"/>
                      <a:r>
                        <a:rPr lang="en-US" sz="1050" b="1" i="1" dirty="0" smtClean="0"/>
                        <a:t>UCC28810</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r>
              <a:tr h="268068">
                <a:tc vMerge="1">
                  <a:txBody>
                    <a:bodyPr/>
                    <a:lstStyle/>
                    <a:p>
                      <a:pPr algn="ctr"/>
                      <a:endParaRPr lang="en-US" sz="1050" i="1" dirty="0"/>
                    </a:p>
                  </a:txBody>
                  <a:tcPr>
                    <a:solidFill>
                      <a:schemeClr val="bg1"/>
                    </a:solidFill>
                  </a:tcPr>
                </a:tc>
                <a:tc>
                  <a:txBody>
                    <a:bodyPr/>
                    <a:lstStyle/>
                    <a:p>
                      <a:pPr algn="ctr"/>
                      <a:r>
                        <a:rPr lang="en-US" sz="1050" b="1" i="1" dirty="0" smtClean="0"/>
                        <a:t>LM3444</a:t>
                      </a:r>
                      <a:endParaRPr lang="en-US" sz="1050" b="1" i="1" dirty="0"/>
                    </a:p>
                  </a:txBody>
                  <a:tcPr>
                    <a:solidFill>
                      <a:schemeClr val="bg1"/>
                    </a:solidFill>
                  </a:tcPr>
                </a:tc>
                <a:tc>
                  <a:txBody>
                    <a:bodyPr/>
                    <a:lstStyle/>
                    <a:p>
                      <a:pPr algn="ctr"/>
                      <a:r>
                        <a:rPr lang="en-US" sz="1050" dirty="0" smtClean="0"/>
                        <a:t>Ext</a:t>
                      </a: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Ext</a:t>
                      </a:r>
                    </a:p>
                  </a:txBody>
                  <a:tcPr>
                    <a:solidFill>
                      <a:schemeClr val="bg1"/>
                    </a:solidFill>
                  </a:tcPr>
                </a:tc>
                <a:tc>
                  <a:txBody>
                    <a:bodyPr/>
                    <a:lstStyle/>
                    <a:p>
                      <a:pPr algn="ctr"/>
                      <a:endParaRPr lang="en-US" sz="105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Both</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ym typeface="Wingdings 2"/>
                        </a:rPr>
                        <a:t></a:t>
                      </a:r>
                      <a:endParaRPr lang="en-US" sz="1050" dirty="0" smtClean="0"/>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solidFill>
                      <a:schemeClr val="bg1"/>
                    </a:solidFill>
                  </a:tcPr>
                </a:tc>
              </a:tr>
            </a:tbl>
          </a:graphicData>
        </a:graphic>
      </p:graphicFrame>
    </p:spTree>
    <p:extLst>
      <p:ext uri="{BB962C8B-B14F-4D97-AF65-F5344CB8AC3E}">
        <p14:creationId xmlns:p14="http://schemas.microsoft.com/office/powerpoint/2010/main" val="366336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90"/>
          <p:cNvSpPr>
            <a:spLocks noGrp="1" noChangeArrowheads="1"/>
          </p:cNvSpPr>
          <p:nvPr>
            <p:ph type="title"/>
          </p:nvPr>
        </p:nvSpPr>
        <p:spPr/>
        <p:txBody>
          <a:bodyPr/>
          <a:lstStyle/>
          <a:p>
            <a:pPr eaLnBrk="1" hangingPunct="1"/>
            <a:r>
              <a:rPr lang="en-US" dirty="0" smtClean="0">
                <a:solidFill>
                  <a:schemeClr val="tx2"/>
                </a:solidFill>
              </a:rPr>
              <a:t>LM3429EVM Specifications</a:t>
            </a:r>
          </a:p>
        </p:txBody>
      </p:sp>
      <p:pic>
        <p:nvPicPr>
          <p:cNvPr id="22937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29380" name="Picture 3" descr="http://www.national.com/store-pics/boards/LM3429BKBSTEVAL.jpg"/>
          <p:cNvPicPr>
            <a:picLocks noChangeAspect="1" noChangeArrowheads="1"/>
          </p:cNvPicPr>
          <p:nvPr/>
        </p:nvPicPr>
        <p:blipFill>
          <a:blip r:embed="rId5" cstate="email"/>
          <a:srcRect/>
          <a:stretch>
            <a:fillRect/>
          </a:stretch>
        </p:blipFill>
        <p:spPr bwMode="auto">
          <a:xfrm>
            <a:off x="2301875" y="3559175"/>
            <a:ext cx="1435100" cy="1014413"/>
          </a:xfrm>
          <a:prstGeom prst="rect">
            <a:avLst/>
          </a:prstGeom>
          <a:noFill/>
          <a:ln w="9525">
            <a:noFill/>
            <a:miter lim="800000"/>
            <a:headEnd/>
            <a:tailEnd/>
          </a:ln>
        </p:spPr>
      </p:pic>
      <p:pic>
        <p:nvPicPr>
          <p:cNvPr id="229381" name="Picture 5" descr="http://www.national.com/store-pics/boards/LM3429BSTEVAL.jpg"/>
          <p:cNvPicPr>
            <a:picLocks noChangeAspect="1" noChangeArrowheads="1"/>
          </p:cNvPicPr>
          <p:nvPr/>
        </p:nvPicPr>
        <p:blipFill>
          <a:blip r:embed="rId6" cstate="email"/>
          <a:srcRect/>
          <a:stretch>
            <a:fillRect/>
          </a:stretch>
        </p:blipFill>
        <p:spPr bwMode="auto">
          <a:xfrm>
            <a:off x="4208463" y="3514725"/>
            <a:ext cx="1487487" cy="1047750"/>
          </a:xfrm>
          <a:prstGeom prst="rect">
            <a:avLst/>
          </a:prstGeom>
          <a:noFill/>
          <a:ln w="9525">
            <a:noFill/>
            <a:miter lim="800000"/>
            <a:headEnd/>
            <a:tailEnd/>
          </a:ln>
        </p:spPr>
      </p:pic>
      <p:pic>
        <p:nvPicPr>
          <p:cNvPr id="229382" name="Picture 6"/>
          <p:cNvPicPr>
            <a:picLocks noChangeAspect="1" noChangeArrowheads="1"/>
          </p:cNvPicPr>
          <p:nvPr/>
        </p:nvPicPr>
        <p:blipFill>
          <a:blip r:embed="rId7" cstate="email"/>
          <a:srcRect/>
          <a:stretch>
            <a:fillRect/>
          </a:stretch>
        </p:blipFill>
        <p:spPr bwMode="auto">
          <a:xfrm>
            <a:off x="347663" y="904875"/>
            <a:ext cx="6229350" cy="2455863"/>
          </a:xfrm>
          <a:prstGeom prst="rect">
            <a:avLst/>
          </a:prstGeom>
          <a:noFill/>
          <a:ln w="9525">
            <a:noFill/>
            <a:miter lim="800000"/>
            <a:headEnd/>
            <a:tailEnd/>
          </a:ln>
        </p:spPr>
      </p:pic>
    </p:spTree>
    <p:extLst>
      <p:ext uri="{BB962C8B-B14F-4D97-AF65-F5344CB8AC3E}">
        <p14:creationId xmlns:p14="http://schemas.microsoft.com/office/powerpoint/2010/main" val="2500363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pPr eaLnBrk="1" hangingPunct="1"/>
            <a:r>
              <a:rPr lang="en-US" dirty="0" smtClean="0">
                <a:solidFill>
                  <a:schemeClr val="tx2"/>
                </a:solidFill>
              </a:rPr>
              <a:t>LM3433/LM3434</a:t>
            </a:r>
            <a:br>
              <a:rPr lang="en-US" dirty="0" smtClean="0">
                <a:solidFill>
                  <a:schemeClr val="tx2"/>
                </a:solidFill>
              </a:rPr>
            </a:br>
            <a:r>
              <a:rPr lang="en-US" sz="2400" dirty="0" smtClean="0">
                <a:solidFill>
                  <a:schemeClr val="tx2"/>
                </a:solidFill>
              </a:rPr>
              <a:t>Common Anode Capable High Brightness Buck LED Driver</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09956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LM3433: -9 to -14V w.r.t. LED Anode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LM3434: -9 to -30V w.r.t. LED Anode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Able to Drive Common Anode HB LEDs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Negative Output Voltage Capability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LED Anode to be Tied to Chassis for Maximum Heat Sink Efficacy</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Output Current Greater than 6A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Capable of Driving Very High Power LEDs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Constant On-Time Boost Controller with Adjustable Switching Frequency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Provides Constant Current Source LED Drive Using Small External PCB Components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and PWM Dimmable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Color Shift and Brightness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and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LCD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Based Projection Systems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Solid State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4373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51230" name="TextBox 11"/>
          <p:cNvSpPr txBox="1">
            <a:spLocks noChangeArrowheads="1"/>
          </p:cNvSpPr>
          <p:nvPr/>
        </p:nvSpPr>
        <p:spPr bwMode="auto">
          <a:xfrm>
            <a:off x="1752600" y="5456238"/>
            <a:ext cx="1819275" cy="577850"/>
          </a:xfrm>
          <a:prstGeom prst="rect">
            <a:avLst/>
          </a:prstGeom>
          <a:noFill/>
          <a:ln w="9525">
            <a:noFill/>
            <a:miter lim="800000"/>
            <a:headEnd/>
            <a:tailEnd/>
          </a:ln>
        </p:spPr>
        <p:txBody>
          <a:bodyPr wrap="none">
            <a:spAutoFit/>
          </a:bodyPr>
          <a:lstStyle/>
          <a:p>
            <a:pPr>
              <a:buFont typeface="Arial" pitchFamily="34" charset="0"/>
              <a:buChar char="•"/>
              <a:defRPr/>
            </a:pPr>
            <a:r>
              <a:rPr lang="en-US" sz="1050" dirty="0">
                <a:solidFill>
                  <a:srgbClr val="000000"/>
                </a:solidFill>
                <a:latin typeface="Arial" pitchFamily="34" charset="0"/>
              </a:rPr>
              <a:t>LM3433SQ-14AEV/NOPB</a:t>
            </a:r>
          </a:p>
          <a:p>
            <a:pPr>
              <a:buFont typeface="Arial" pitchFamily="34" charset="0"/>
              <a:buChar char="•"/>
              <a:defRPr/>
            </a:pPr>
            <a:r>
              <a:rPr lang="en-US" sz="1050" dirty="0">
                <a:solidFill>
                  <a:srgbClr val="000000"/>
                </a:solidFill>
                <a:latin typeface="Arial" pitchFamily="34" charset="0"/>
              </a:rPr>
              <a:t>LM3433SQ-36AEV/NOPB</a:t>
            </a:r>
          </a:p>
          <a:p>
            <a:pPr>
              <a:buFont typeface="Arial" pitchFamily="34" charset="0"/>
              <a:buChar char="•"/>
              <a:defRPr/>
            </a:pPr>
            <a:r>
              <a:rPr lang="en-US" sz="1050" dirty="0">
                <a:solidFill>
                  <a:srgbClr val="000000"/>
                </a:solidFill>
                <a:latin typeface="Arial" pitchFamily="34" charset="0"/>
              </a:rPr>
              <a:t>LM3434SQ-20AEV/NOPB</a:t>
            </a:r>
          </a:p>
        </p:txBody>
      </p:sp>
      <p:pic>
        <p:nvPicPr>
          <p:cNvPr id="243739" name="Picture 2"/>
          <p:cNvPicPr>
            <a:picLocks noChangeAspect="1" noChangeArrowheads="1"/>
          </p:cNvPicPr>
          <p:nvPr/>
        </p:nvPicPr>
        <p:blipFill>
          <a:blip r:embed="rId4" cstate="email"/>
          <a:srcRect/>
          <a:stretch>
            <a:fillRect/>
          </a:stretch>
        </p:blipFill>
        <p:spPr bwMode="auto">
          <a:xfrm>
            <a:off x="4387850" y="3975100"/>
            <a:ext cx="4386263" cy="2246313"/>
          </a:xfrm>
          <a:prstGeom prst="rect">
            <a:avLst/>
          </a:prstGeom>
          <a:noFill/>
          <a:ln w="9525">
            <a:solidFill>
              <a:schemeClr val="tx1"/>
            </a:solidFill>
            <a:miter lim="800000"/>
            <a:headEnd/>
            <a:tailEnd/>
          </a:ln>
        </p:spPr>
      </p:pic>
      <p:pic>
        <p:nvPicPr>
          <p:cNvPr id="243740" name="Picture 10" descr="http://www.national.com/assets/en/other/PowerWise_banner.jpg"/>
          <p:cNvPicPr>
            <a:picLocks noChangeAspect="1" noChangeArrowheads="1"/>
          </p:cNvPicPr>
          <p:nvPr/>
        </p:nvPicPr>
        <p:blipFill>
          <a:blip r:embed="rId5" cstate="email"/>
          <a:srcRect/>
          <a:stretch>
            <a:fillRect/>
          </a:stretch>
        </p:blipFill>
        <p:spPr bwMode="auto">
          <a:xfrm>
            <a:off x="7794625" y="5872163"/>
            <a:ext cx="849313" cy="203200"/>
          </a:xfrm>
          <a:prstGeom prst="rect">
            <a:avLst/>
          </a:prstGeom>
          <a:noFill/>
          <a:ln w="9525">
            <a:noFill/>
            <a:miter lim="800000"/>
            <a:headEnd/>
            <a:tailEnd/>
          </a:ln>
        </p:spPr>
      </p:pic>
      <p:grpSp>
        <p:nvGrpSpPr>
          <p:cNvPr id="2" name="Group 19"/>
          <p:cNvGrpSpPr>
            <a:grpSpLocks/>
          </p:cNvGrpSpPr>
          <p:nvPr/>
        </p:nvGrpSpPr>
        <p:grpSpPr bwMode="auto">
          <a:xfrm>
            <a:off x="347663" y="5521325"/>
            <a:ext cx="1447800" cy="449263"/>
            <a:chOff x="288" y="3365"/>
            <a:chExt cx="912" cy="283"/>
          </a:xfrm>
        </p:grpSpPr>
        <p:pic>
          <p:nvPicPr>
            <p:cNvPr id="243743"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4374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4374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43742"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55905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90"/>
          <p:cNvSpPr>
            <a:spLocks noGrp="1" noChangeArrowheads="1"/>
          </p:cNvSpPr>
          <p:nvPr>
            <p:ph type="title"/>
          </p:nvPr>
        </p:nvSpPr>
        <p:spPr/>
        <p:txBody>
          <a:bodyPr/>
          <a:lstStyle/>
          <a:p>
            <a:pPr eaLnBrk="1" hangingPunct="1"/>
            <a:r>
              <a:rPr lang="en-US" dirty="0" smtClean="0">
                <a:solidFill>
                  <a:schemeClr val="tx2"/>
                </a:solidFill>
              </a:rPr>
              <a:t>LM3433/3434EVM Specifications</a:t>
            </a:r>
          </a:p>
        </p:txBody>
      </p:sp>
      <p:pic>
        <p:nvPicPr>
          <p:cNvPr id="24473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44740" name="Picture 5" descr="http://www.national.com/store-pics/boards/LM3433SQ-36AEV.jpg"/>
          <p:cNvPicPr>
            <a:picLocks noChangeAspect="1" noChangeArrowheads="1"/>
          </p:cNvPicPr>
          <p:nvPr/>
        </p:nvPicPr>
        <p:blipFill>
          <a:blip r:embed="rId5" cstate="email"/>
          <a:srcRect/>
          <a:stretch>
            <a:fillRect/>
          </a:stretch>
        </p:blipFill>
        <p:spPr bwMode="auto">
          <a:xfrm>
            <a:off x="4676775" y="3860800"/>
            <a:ext cx="1446213" cy="1647825"/>
          </a:xfrm>
          <a:prstGeom prst="rect">
            <a:avLst/>
          </a:prstGeom>
          <a:noFill/>
          <a:ln w="9525">
            <a:noFill/>
            <a:miter lim="800000"/>
            <a:headEnd/>
            <a:tailEnd/>
          </a:ln>
        </p:spPr>
      </p:pic>
      <p:pic>
        <p:nvPicPr>
          <p:cNvPr id="244741" name="Picture 8" descr="http://www.national.com/store-pics/boards/LM3434SQ-20AEV.jpg"/>
          <p:cNvPicPr>
            <a:picLocks noChangeAspect="1" noChangeArrowheads="1"/>
          </p:cNvPicPr>
          <p:nvPr/>
        </p:nvPicPr>
        <p:blipFill>
          <a:blip r:embed="rId6" cstate="email"/>
          <a:srcRect/>
          <a:stretch>
            <a:fillRect/>
          </a:stretch>
        </p:blipFill>
        <p:spPr bwMode="auto">
          <a:xfrm>
            <a:off x="6697663" y="3860800"/>
            <a:ext cx="1712912" cy="1631950"/>
          </a:xfrm>
          <a:prstGeom prst="rect">
            <a:avLst/>
          </a:prstGeom>
          <a:noFill/>
          <a:ln w="9525">
            <a:noFill/>
            <a:miter lim="800000"/>
            <a:headEnd/>
            <a:tailEnd/>
          </a:ln>
        </p:spPr>
      </p:pic>
      <p:pic>
        <p:nvPicPr>
          <p:cNvPr id="244742" name="Picture 9"/>
          <p:cNvPicPr>
            <a:picLocks noChangeAspect="1" noChangeArrowheads="1"/>
          </p:cNvPicPr>
          <p:nvPr/>
        </p:nvPicPr>
        <p:blipFill>
          <a:blip r:embed="rId7" cstate="email"/>
          <a:srcRect/>
          <a:stretch>
            <a:fillRect/>
          </a:stretch>
        </p:blipFill>
        <p:spPr bwMode="auto">
          <a:xfrm>
            <a:off x="347663" y="865188"/>
            <a:ext cx="8099425" cy="2671762"/>
          </a:xfrm>
          <a:prstGeom prst="rect">
            <a:avLst/>
          </a:prstGeom>
          <a:noFill/>
          <a:ln w="9525">
            <a:noFill/>
            <a:miter lim="800000"/>
            <a:headEnd/>
            <a:tailEnd/>
          </a:ln>
        </p:spPr>
      </p:pic>
    </p:spTree>
    <p:extLst>
      <p:ext uri="{BB962C8B-B14F-4D97-AF65-F5344CB8AC3E}">
        <p14:creationId xmlns:p14="http://schemas.microsoft.com/office/powerpoint/2010/main" val="2785280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extBox 6"/>
          <p:cNvSpPr txBox="1">
            <a:spLocks noChangeArrowheads="1"/>
          </p:cNvSpPr>
          <p:nvPr/>
        </p:nvSpPr>
        <p:spPr bwMode="auto">
          <a:xfrm>
            <a:off x="2594567" y="3071813"/>
            <a:ext cx="3948517" cy="707886"/>
          </a:xfrm>
          <a:prstGeom prst="rect">
            <a:avLst/>
          </a:prstGeom>
          <a:noFill/>
          <a:ln w="9525">
            <a:noFill/>
            <a:miter lim="800000"/>
            <a:headEnd/>
            <a:tailEnd/>
          </a:ln>
        </p:spPr>
        <p:txBody>
          <a:bodyPr wrap="none">
            <a:spAutoFit/>
          </a:bodyPr>
          <a:lstStyle/>
          <a:p>
            <a:pPr algn="ctr"/>
            <a:r>
              <a:rPr lang="en-US" sz="4000" dirty="0" smtClean="0">
                <a:solidFill>
                  <a:srgbClr val="FF0000"/>
                </a:solidFill>
              </a:rPr>
              <a:t>Buck </a:t>
            </a:r>
            <a:r>
              <a:rPr lang="en-US" sz="4000" dirty="0">
                <a:solidFill>
                  <a:srgbClr val="FF0000"/>
                </a:solidFill>
              </a:rPr>
              <a:t>Controllers</a:t>
            </a:r>
          </a:p>
        </p:txBody>
      </p:sp>
    </p:spTree>
    <p:extLst>
      <p:ext uri="{BB962C8B-B14F-4D97-AF65-F5344CB8AC3E}">
        <p14:creationId xmlns:p14="http://schemas.microsoft.com/office/powerpoint/2010/main" val="38756686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231775" y="196663"/>
            <a:ext cx="8458200" cy="814388"/>
          </a:xfrm>
        </p:spPr>
        <p:txBody>
          <a:bodyPr/>
          <a:lstStyle/>
          <a:p>
            <a:pPr eaLnBrk="1" hangingPunct="1"/>
            <a:r>
              <a:rPr lang="en-US" dirty="0" smtClean="0"/>
              <a:t>TPS92640/1 </a:t>
            </a:r>
            <a:br>
              <a:rPr lang="en-US" dirty="0" smtClean="0"/>
            </a:br>
            <a:r>
              <a:rPr lang="en-US" sz="2400" dirty="0" smtClean="0"/>
              <a:t>Synchronous Buck Controllers for Precision Dimming LED Drivers</a:t>
            </a:r>
            <a:r>
              <a:rPr lang="en-US" sz="2400" dirty="0" smtClean="0">
                <a:solidFill>
                  <a:schemeClr val="tx2"/>
                </a:solidFill>
              </a:rPr>
              <a:t/>
            </a:r>
            <a:br>
              <a:rPr lang="en-US" sz="2400" dirty="0" smtClean="0">
                <a:solidFill>
                  <a:schemeClr val="tx2"/>
                </a:solidFill>
              </a:rPr>
            </a:b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4491991"/>
              </p:ext>
            </p:extLst>
          </p:nvPr>
        </p:nvGraphicFramePr>
        <p:xfrm>
          <a:off x="342900" y="1016000"/>
          <a:ext cx="8505825" cy="428244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Input Operating Range 7 to 85V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Low-Side Adjustable Current Sense (20mV – 250mV)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Optimize for Low Power Loss or Noise Immunity</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Switching Frequency up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2</a:t>
                      </a:r>
                      <a:r>
                        <a:rPr kumimoji="0" lang="en-US" sz="1400" b="0" i="0" u="none" strike="noStrike" cap="none" normalizeH="0" baseline="0" dirty="0" smtClean="0">
                          <a:ln>
                            <a:noFill/>
                          </a:ln>
                          <a:solidFill>
                            <a:schemeClr val="tx1"/>
                          </a:solidFill>
                          <a:effectLst/>
                          <a:latin typeface="Symbol" pitchFamily="18" charset="2"/>
                        </a:rPr>
                        <a:t>W</a:t>
                      </a:r>
                      <a:r>
                        <a:rPr kumimoji="0" lang="en-US" sz="1400" b="0" i="0" u="none" strike="noStrike" cap="none" normalizeH="0" baseline="0" dirty="0" smtClean="0">
                          <a:ln>
                            <a:noFill/>
                          </a:ln>
                          <a:solidFill>
                            <a:schemeClr val="tx1"/>
                          </a:solidFill>
                          <a:effectLst/>
                          <a:latin typeface="Arial" charset="0"/>
                        </a:rPr>
                        <a:t>, 1A</a:t>
                      </a:r>
                      <a:r>
                        <a:rPr kumimoji="0" lang="en-US" sz="1400" b="0" i="0" u="none" strike="noStrike" cap="none" normalizeH="0" baseline="-25000" dirty="0" smtClean="0">
                          <a:ln>
                            <a:noFill/>
                          </a:ln>
                          <a:solidFill>
                            <a:schemeClr val="tx1"/>
                          </a:solidFill>
                          <a:effectLst/>
                          <a:latin typeface="Arial" charset="0"/>
                        </a:rPr>
                        <a:t>peak</a:t>
                      </a:r>
                      <a:r>
                        <a:rPr kumimoji="0" lang="en-US" sz="1400" b="0" i="0" u="none" strike="noStrike" cap="none" normalizeH="0" baseline="0" dirty="0" smtClean="0">
                          <a:ln>
                            <a:noFill/>
                          </a:ln>
                          <a:solidFill>
                            <a:schemeClr val="tx1"/>
                          </a:solidFill>
                          <a:effectLst/>
                          <a:latin typeface="Arial" charset="0"/>
                        </a:rPr>
                        <a:t> MOSFET Gate Drivers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Operates with Wide Range of External MOSFETs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Dimming: [500:1 Analog; 2500:1 Standard PWM; 20000:1 Shunt FET PWM (TPS92641)]</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Multiple, High Performance Dimming Control Options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UVLO, LED </a:t>
                      </a:r>
                      <a:r>
                        <a:rPr kumimoji="0" lang="en-US" sz="1400" b="0" i="0" u="none" strike="noStrike" cap="none" normalizeH="0" baseline="0" smtClean="0">
                          <a:ln>
                            <a:noFill/>
                          </a:ln>
                          <a:solidFill>
                            <a:schemeClr val="tx1"/>
                          </a:solidFill>
                          <a:effectLst/>
                          <a:latin typeface="Arial" charset="0"/>
                        </a:rPr>
                        <a:t>Over-Voltage, and </a:t>
                      </a:r>
                      <a:r>
                        <a:rPr kumimoji="0" lang="en-US" sz="1400" b="0" i="0" u="none" strike="noStrike" cap="none" normalizeH="0" baseline="0" dirty="0" smtClean="0">
                          <a:ln>
                            <a:noFill/>
                          </a:ln>
                          <a:solidFill>
                            <a:schemeClr val="tx1"/>
                          </a:solidFill>
                          <a:effectLst/>
                          <a:latin typeface="Arial" charset="0"/>
                        </a:rPr>
                        <a:t>Thermal Shutdown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Architectural lighting, e.g. Wall washer</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Infotainment, Displays, Projectors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LCD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225307" name="TextBox 11"/>
          <p:cNvSpPr txBox="1">
            <a:spLocks noChangeArrowheads="1"/>
          </p:cNvSpPr>
          <p:nvPr/>
        </p:nvSpPr>
        <p:spPr bwMode="auto">
          <a:xfrm>
            <a:off x="1752600" y="5453063"/>
            <a:ext cx="1208985"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TPS92641EVM</a:t>
            </a:r>
            <a:endParaRPr lang="en-US" sz="1100" b="1" dirty="0">
              <a:solidFill>
                <a:srgbClr val="000000"/>
              </a:solidFill>
            </a:endParaRPr>
          </a:p>
        </p:txBody>
      </p:sp>
      <p:grpSp>
        <p:nvGrpSpPr>
          <p:cNvPr id="225309" name="Group 19"/>
          <p:cNvGrpSpPr>
            <a:grpSpLocks/>
          </p:cNvGrpSpPr>
          <p:nvPr/>
        </p:nvGrpSpPr>
        <p:grpSpPr bwMode="auto">
          <a:xfrm>
            <a:off x="347663" y="5521325"/>
            <a:ext cx="1447800" cy="449263"/>
            <a:chOff x="288" y="3365"/>
            <a:chExt cx="912" cy="283"/>
          </a:xfrm>
        </p:grpSpPr>
        <p:pic>
          <p:nvPicPr>
            <p:cNvPr id="225311" name="Picture 20" descr="image001"/>
            <p:cNvPicPr>
              <a:picLocks noChangeAspect="1" noChangeArrowheads="1"/>
            </p:cNvPicPr>
            <p:nvPr/>
          </p:nvPicPr>
          <p:blipFill>
            <a:blip r:embed="rId3" cstate="email"/>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25310" name="Picture 6"/>
          <p:cNvPicPr>
            <a:picLocks noChangeAspect="1" noChangeArrowheads="1"/>
          </p:cNvPicPr>
          <p:nvPr/>
        </p:nvPicPr>
        <p:blipFill>
          <a:blip r:embed="rId4" cstate="email"/>
          <a:srcRect/>
          <a:stretch>
            <a:fillRect/>
          </a:stretch>
        </p:blipFill>
        <p:spPr bwMode="auto">
          <a:xfrm>
            <a:off x="347663" y="5951538"/>
            <a:ext cx="871537" cy="171450"/>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528" y="3939256"/>
            <a:ext cx="3186953" cy="2264414"/>
          </a:xfrm>
          <a:prstGeom prst="rect">
            <a:avLst/>
          </a:prstGeom>
          <a:ln w="28575">
            <a:solidFill>
              <a:schemeClr val="tx1"/>
            </a:solidFill>
          </a:ln>
        </p:spPr>
      </p:pic>
      <p:pic>
        <p:nvPicPr>
          <p:cNvPr id="11" name="Picture 55" descr="available_en">
            <a:hlinkClick r:id="rId6"/>
          </p:cNvPr>
          <p:cNvPicPr>
            <a:picLocks noChangeAspect="1" noChangeArrowheads="1"/>
          </p:cNvPicPr>
          <p:nvPr/>
        </p:nvPicPr>
        <p:blipFill>
          <a:blip r:embed="rId7"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10991385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231775" y="196663"/>
            <a:ext cx="8458200" cy="814388"/>
          </a:xfrm>
        </p:spPr>
        <p:txBody>
          <a:bodyPr/>
          <a:lstStyle/>
          <a:p>
            <a:pPr eaLnBrk="1" hangingPunct="1"/>
            <a:r>
              <a:rPr lang="en-US" dirty="0" smtClean="0"/>
              <a:t>TPS92660 </a:t>
            </a:r>
            <a:br>
              <a:rPr lang="en-US" dirty="0" smtClean="0"/>
            </a:br>
            <a:r>
              <a:rPr lang="en-US" sz="2400" dirty="0" smtClean="0"/>
              <a:t>Two String LED Driver with I</a:t>
            </a:r>
            <a:r>
              <a:rPr lang="en-US" sz="2400" baseline="30000" dirty="0" smtClean="0"/>
              <a:t>2</a:t>
            </a:r>
            <a:r>
              <a:rPr lang="en-US" sz="2400" dirty="0" smtClean="0"/>
              <a:t>C OTP ROM Current Trim</a:t>
            </a:r>
            <a:r>
              <a:rPr lang="en-US" sz="2400" dirty="0" smtClean="0">
                <a:solidFill>
                  <a:schemeClr val="tx2"/>
                </a:solidFill>
              </a:rPr>
              <a:t/>
            </a:r>
            <a:br>
              <a:rPr lang="en-US" sz="2400" dirty="0" smtClean="0">
                <a:solidFill>
                  <a:schemeClr val="tx2"/>
                </a:solidFill>
              </a:rPr>
            </a:b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39296811"/>
              </p:ext>
            </p:extLst>
          </p:nvPr>
        </p:nvGraphicFramePr>
        <p:xfrm>
          <a:off x="342900" y="1016000"/>
          <a:ext cx="8505825" cy="457200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Input Operating Range 10 to 80V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Two-Output LED Current Controller (Buck + Linear)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Two LED String Color Mixing for High Efficacy, High CRI, and Warm Color Temperature (CT)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LED String Current Adjusted or Trimmed via I2C and OTP ROM</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LED Currents Can be Trimmed in Production for Consistent LED Lamp Efficacy, CRI and CT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SADJ and LADJ pins for Analog-to-PWM (Internal 500Hz) or External PWM Dimming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Works with Multiple Dimming Control Schemes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Accurate 3V</a:t>
                      </a:r>
                      <a:r>
                        <a:rPr kumimoji="0" lang="en-US" sz="1400" b="0" i="0" u="sng" strike="noStrike" cap="none" normalizeH="0" baseline="0" dirty="0" smtClean="0">
                          <a:ln>
                            <a:noFill/>
                          </a:ln>
                          <a:solidFill>
                            <a:schemeClr val="tx1"/>
                          </a:solidFill>
                          <a:effectLst/>
                          <a:latin typeface="Arial" charset="0"/>
                        </a:rPr>
                        <a:t>+</a:t>
                      </a:r>
                      <a:r>
                        <a:rPr kumimoji="0" lang="en-US" sz="1400" b="0" i="0" u="none" strike="noStrike" cap="none" normalizeH="0" baseline="0" dirty="0" smtClean="0">
                          <a:ln>
                            <a:noFill/>
                          </a:ln>
                          <a:solidFill>
                            <a:schemeClr val="tx1"/>
                          </a:solidFill>
                          <a:effectLst/>
                          <a:latin typeface="Arial" charset="0"/>
                        </a:rPr>
                        <a:t>3% Reference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Can be Used for Housekeeping Circuits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Output Over-Voltage, Input UVLO, Peak Switch Current, IC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20 Pin HTSSOP (TSSOP w/exposed pad) Package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Professional Grade LED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2 LED Color Mixing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225307" name="TextBox 11"/>
          <p:cNvSpPr txBox="1">
            <a:spLocks noChangeArrowheads="1"/>
          </p:cNvSpPr>
          <p:nvPr/>
        </p:nvSpPr>
        <p:spPr bwMode="auto">
          <a:xfrm>
            <a:off x="1752600" y="5730875"/>
            <a:ext cx="1208985" cy="261610"/>
          </a:xfrm>
          <a:prstGeom prst="rect">
            <a:avLst/>
          </a:prstGeom>
          <a:noFill/>
          <a:ln w="9525">
            <a:noFill/>
            <a:miter lim="800000"/>
            <a:headEnd/>
            <a:tailEnd/>
          </a:ln>
        </p:spPr>
        <p:txBody>
          <a:bodyPr wrap="none">
            <a:spAutoFit/>
          </a:bodyPr>
          <a:lstStyle/>
          <a:p>
            <a:pPr>
              <a:buFont typeface="Arial" charset="0"/>
              <a:buChar char="•"/>
            </a:pPr>
            <a:r>
              <a:rPr lang="en-US" sz="1100" b="1" dirty="0" smtClean="0">
                <a:solidFill>
                  <a:srgbClr val="000000"/>
                </a:solidFill>
              </a:rPr>
              <a:t>TPS92660EVM</a:t>
            </a:r>
            <a:endParaRPr lang="en-US" sz="1100" b="1" dirty="0">
              <a:solidFill>
                <a:srgbClr val="000000"/>
              </a:solidFill>
            </a:endParaRPr>
          </a:p>
        </p:txBody>
      </p:sp>
      <p:grpSp>
        <p:nvGrpSpPr>
          <p:cNvPr id="225309" name="Group 19"/>
          <p:cNvGrpSpPr>
            <a:grpSpLocks/>
          </p:cNvGrpSpPr>
          <p:nvPr/>
        </p:nvGrpSpPr>
        <p:grpSpPr bwMode="auto">
          <a:xfrm>
            <a:off x="347663" y="5799137"/>
            <a:ext cx="1447800" cy="449263"/>
            <a:chOff x="288" y="3365"/>
            <a:chExt cx="912" cy="283"/>
          </a:xfrm>
        </p:grpSpPr>
        <p:pic>
          <p:nvPicPr>
            <p:cNvPr id="225311" name="Picture 20" descr="image001"/>
            <p:cNvPicPr>
              <a:picLocks noChangeAspect="1" noChangeArrowheads="1"/>
            </p:cNvPicPr>
            <p:nvPr/>
          </p:nvPicPr>
          <p:blipFill>
            <a:blip r:embed="rId2" cstate="email"/>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73601"/>
            <a:ext cx="4191000" cy="237479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656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dirty="0" smtClean="0">
                <a:solidFill>
                  <a:schemeClr val="tx2"/>
                </a:solidFill>
              </a:rPr>
              <a:t>LM3401</a:t>
            </a:r>
            <a:br>
              <a:rPr lang="en-US" dirty="0" smtClean="0">
                <a:solidFill>
                  <a:schemeClr val="tx2"/>
                </a:solidFill>
              </a:rPr>
            </a:br>
            <a:r>
              <a:rPr lang="en-US" sz="2400" dirty="0" smtClean="0">
                <a:solidFill>
                  <a:schemeClr val="tx2"/>
                </a:solidFill>
              </a:rPr>
              <a:t>Hysteretic PFET Controller For High Power LED Drive</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09416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4.5V to 35V Input Operating Range</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External PFET for LED Currents to 4A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Suitable for a Wide Variety of LED Lighting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Hysteretic Control for Speed and Simplicity</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100% Duty Cycle Capable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Controller Frequency Adjusts Based on Operating Conditions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200mV Internal Voltage Reference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Low Power Dissipation in External Sense Resistor</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High Speed CMOS Compatible Enable/Dim</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MCU Can be Used to Control LED Brightness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Programmable Current Limit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Output Capacitor Required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Reduces Component Count</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Current LED Drivers (Street Lighting, High Bay)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Based MR-16 Light Bulb Replacement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3247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32474" name="TextBox 11"/>
          <p:cNvSpPr txBox="1">
            <a:spLocks noChangeArrowheads="1"/>
          </p:cNvSpPr>
          <p:nvPr/>
        </p:nvSpPr>
        <p:spPr bwMode="auto">
          <a:xfrm>
            <a:off x="1752600" y="5453063"/>
            <a:ext cx="2046288" cy="430212"/>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LM3401-MR16DEMO/NOPB</a:t>
            </a:r>
          </a:p>
          <a:p>
            <a:pPr>
              <a:buFont typeface="Arial" charset="0"/>
              <a:buChar char="•"/>
            </a:pPr>
            <a:r>
              <a:rPr lang="en-US" sz="1100">
                <a:solidFill>
                  <a:srgbClr val="000000"/>
                </a:solidFill>
              </a:rPr>
              <a:t>LM3401EVAL/NOPB</a:t>
            </a:r>
          </a:p>
        </p:txBody>
      </p:sp>
      <p:pic>
        <p:nvPicPr>
          <p:cNvPr id="232475" name="Picture 2"/>
          <p:cNvPicPr>
            <a:picLocks noChangeAspect="1" noChangeArrowheads="1"/>
          </p:cNvPicPr>
          <p:nvPr/>
        </p:nvPicPr>
        <p:blipFill>
          <a:blip r:embed="rId4" cstate="email"/>
          <a:srcRect/>
          <a:stretch>
            <a:fillRect/>
          </a:stretch>
        </p:blipFill>
        <p:spPr bwMode="auto">
          <a:xfrm>
            <a:off x="4595813" y="3725863"/>
            <a:ext cx="4198937" cy="2236787"/>
          </a:xfrm>
          <a:prstGeom prst="rect">
            <a:avLst/>
          </a:prstGeom>
          <a:noFill/>
          <a:ln w="9525">
            <a:solidFill>
              <a:schemeClr val="tx1"/>
            </a:solidFill>
            <a:miter lim="800000"/>
            <a:headEnd/>
            <a:tailEnd/>
          </a:ln>
        </p:spPr>
      </p:pic>
      <p:pic>
        <p:nvPicPr>
          <p:cNvPr id="232476" name="Picture 10" descr="http://www.national.com/assets/en/other/PowerWise_banner.jpg"/>
          <p:cNvPicPr>
            <a:picLocks noChangeAspect="1" noChangeArrowheads="1"/>
          </p:cNvPicPr>
          <p:nvPr/>
        </p:nvPicPr>
        <p:blipFill>
          <a:blip r:embed="rId5" cstate="email"/>
          <a:srcRect/>
          <a:stretch>
            <a:fillRect/>
          </a:stretch>
        </p:blipFill>
        <p:spPr bwMode="auto">
          <a:xfrm>
            <a:off x="6405563" y="5653088"/>
            <a:ext cx="849312" cy="203200"/>
          </a:xfrm>
          <a:prstGeom prst="rect">
            <a:avLst/>
          </a:prstGeom>
          <a:noFill/>
          <a:ln w="9525">
            <a:noFill/>
            <a:miter lim="800000"/>
            <a:headEnd/>
            <a:tailEnd/>
          </a:ln>
        </p:spPr>
      </p:pic>
      <p:grpSp>
        <p:nvGrpSpPr>
          <p:cNvPr id="232477" name="Group 19"/>
          <p:cNvGrpSpPr>
            <a:grpSpLocks/>
          </p:cNvGrpSpPr>
          <p:nvPr/>
        </p:nvGrpSpPr>
        <p:grpSpPr bwMode="auto">
          <a:xfrm>
            <a:off x="347663" y="5521325"/>
            <a:ext cx="1447800" cy="449263"/>
            <a:chOff x="288" y="3365"/>
            <a:chExt cx="912" cy="283"/>
          </a:xfrm>
        </p:grpSpPr>
        <p:pic>
          <p:nvPicPr>
            <p:cNvPr id="232479"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3248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3248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32478"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548606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90"/>
          <p:cNvSpPr>
            <a:spLocks noGrp="1" noChangeArrowheads="1"/>
          </p:cNvSpPr>
          <p:nvPr>
            <p:ph type="title"/>
          </p:nvPr>
        </p:nvSpPr>
        <p:spPr/>
        <p:txBody>
          <a:bodyPr/>
          <a:lstStyle/>
          <a:p>
            <a:pPr eaLnBrk="1" hangingPunct="1"/>
            <a:r>
              <a:rPr lang="en-US" dirty="0" smtClean="0">
                <a:solidFill>
                  <a:schemeClr val="tx2"/>
                </a:solidFill>
              </a:rPr>
              <a:t>LM3401EVM Specifications</a:t>
            </a:r>
          </a:p>
        </p:txBody>
      </p:sp>
      <p:pic>
        <p:nvPicPr>
          <p:cNvPr id="233475"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33476" name="Picture 2"/>
          <p:cNvPicPr>
            <a:picLocks noChangeAspect="1" noChangeArrowheads="1"/>
          </p:cNvPicPr>
          <p:nvPr/>
        </p:nvPicPr>
        <p:blipFill>
          <a:blip r:embed="rId5" cstate="email"/>
          <a:srcRect/>
          <a:stretch>
            <a:fillRect/>
          </a:stretch>
        </p:blipFill>
        <p:spPr bwMode="auto">
          <a:xfrm>
            <a:off x="347663" y="860425"/>
            <a:ext cx="7948612" cy="2813050"/>
          </a:xfrm>
          <a:prstGeom prst="rect">
            <a:avLst/>
          </a:prstGeom>
          <a:noFill/>
          <a:ln w="9525">
            <a:noFill/>
            <a:miter lim="800000"/>
            <a:headEnd/>
            <a:tailEnd/>
          </a:ln>
        </p:spPr>
      </p:pic>
      <p:pic>
        <p:nvPicPr>
          <p:cNvPr id="233477" name="Picture 4" descr="http://www.national.com/store-pics/boards/LM3464-120V24W-tb.jpg"/>
          <p:cNvPicPr>
            <a:picLocks noChangeAspect="1" noChangeArrowheads="1"/>
          </p:cNvPicPr>
          <p:nvPr/>
        </p:nvPicPr>
        <p:blipFill>
          <a:blip r:embed="rId6" cstate="email"/>
          <a:srcRect/>
          <a:stretch>
            <a:fillRect/>
          </a:stretch>
        </p:blipFill>
        <p:spPr bwMode="auto">
          <a:xfrm>
            <a:off x="2368550" y="3738563"/>
            <a:ext cx="1993900" cy="1417637"/>
          </a:xfrm>
          <a:prstGeom prst="rect">
            <a:avLst/>
          </a:prstGeom>
          <a:noFill/>
          <a:ln w="9525">
            <a:noFill/>
            <a:miter lim="800000"/>
            <a:headEnd/>
            <a:tailEnd/>
          </a:ln>
        </p:spPr>
      </p:pic>
      <p:sp>
        <p:nvSpPr>
          <p:cNvPr id="233478" name="TextBox 6"/>
          <p:cNvSpPr txBox="1">
            <a:spLocks noChangeArrowheads="1"/>
          </p:cNvSpPr>
          <p:nvPr/>
        </p:nvSpPr>
        <p:spPr bwMode="auto">
          <a:xfrm>
            <a:off x="1978025" y="5235575"/>
            <a:ext cx="2747963" cy="338138"/>
          </a:xfrm>
          <a:prstGeom prst="rect">
            <a:avLst/>
          </a:prstGeom>
          <a:noFill/>
          <a:ln w="9525">
            <a:noFill/>
            <a:miter lim="800000"/>
            <a:headEnd/>
            <a:tailEnd/>
          </a:ln>
        </p:spPr>
        <p:txBody>
          <a:bodyPr wrap="none">
            <a:spAutoFit/>
          </a:bodyPr>
          <a:lstStyle/>
          <a:p>
            <a:r>
              <a:rPr lang="en-US" sz="1600"/>
              <a:t>Supports Cree MT-G LEDs</a:t>
            </a:r>
          </a:p>
        </p:txBody>
      </p:sp>
    </p:spTree>
    <p:extLst>
      <p:ext uri="{BB962C8B-B14F-4D97-AF65-F5344CB8AC3E}">
        <p14:creationId xmlns:p14="http://schemas.microsoft.com/office/powerpoint/2010/main" val="21558319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pPr eaLnBrk="1" hangingPunct="1"/>
            <a:r>
              <a:rPr lang="en-US" dirty="0" smtClean="0">
                <a:solidFill>
                  <a:schemeClr val="tx2"/>
                </a:solidFill>
              </a:rPr>
              <a:t>LM3409/LM3409Q/LM3409HV/LM3409HVQ</a:t>
            </a:r>
            <a:br>
              <a:rPr lang="en-US" dirty="0" smtClean="0">
                <a:solidFill>
                  <a:schemeClr val="tx2"/>
                </a:solidFill>
              </a:rPr>
            </a:br>
            <a:r>
              <a:rPr lang="en-US" sz="2400" dirty="0" smtClean="0">
                <a:solidFill>
                  <a:schemeClr val="tx2"/>
                </a:solidFill>
              </a:rPr>
              <a:t>PFET Buck Controller of HB LEDs</a:t>
            </a:r>
            <a:endParaRPr lang="en-US" sz="1400" dirty="0" smtClean="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48686984"/>
              </p:ext>
            </p:extLst>
          </p:nvPr>
        </p:nvGraphicFramePr>
        <p:xfrm>
          <a:off x="342900" y="1016000"/>
          <a:ext cx="8505825" cy="4526280"/>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(LM3409)</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(LM3409HV)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Supply 5A LED Current (1A Peak Gate Drive)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Useful in Very High Light Output Applications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Differential High-Side Current Sense (Adjustable from 0 to 248mV)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Cathode Can Be Ground Connected</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Range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PWM: 10,000:1</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Analog: 250:1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 Can Use MCU for Fine Brightness Adj</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 No LED Flicker During Dimming</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with Controlled Off 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Fast Transient Response</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Video Projectors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 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Headlamps, Running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3554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35546" name="TextBox 11"/>
          <p:cNvSpPr txBox="1">
            <a:spLocks noChangeArrowheads="1"/>
          </p:cNvSpPr>
          <p:nvPr/>
        </p:nvSpPr>
        <p:spPr bwMode="auto">
          <a:xfrm>
            <a:off x="1752600" y="5453063"/>
            <a:ext cx="1577975"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LM3409EVAL/NOPB</a:t>
            </a:r>
          </a:p>
        </p:txBody>
      </p:sp>
      <p:pic>
        <p:nvPicPr>
          <p:cNvPr id="235547" name="Picture 2"/>
          <p:cNvPicPr>
            <a:picLocks noChangeAspect="1" noChangeArrowheads="1"/>
          </p:cNvPicPr>
          <p:nvPr/>
        </p:nvPicPr>
        <p:blipFill>
          <a:blip r:embed="rId4" cstate="email"/>
          <a:srcRect/>
          <a:stretch>
            <a:fillRect/>
          </a:stretch>
        </p:blipFill>
        <p:spPr bwMode="auto">
          <a:xfrm>
            <a:off x="5778500" y="3960813"/>
            <a:ext cx="3014663" cy="2327275"/>
          </a:xfrm>
          <a:prstGeom prst="rect">
            <a:avLst/>
          </a:prstGeom>
          <a:noFill/>
          <a:ln w="9525">
            <a:solidFill>
              <a:schemeClr val="tx1"/>
            </a:solidFill>
            <a:miter lim="800000"/>
            <a:headEnd/>
            <a:tailEnd/>
          </a:ln>
        </p:spPr>
      </p:pic>
      <p:pic>
        <p:nvPicPr>
          <p:cNvPr id="235548" name="Picture 10" descr="http://www.national.com/assets/en/other/PowerWise_banner.jpg"/>
          <p:cNvPicPr>
            <a:picLocks noChangeAspect="1" noChangeArrowheads="1"/>
          </p:cNvPicPr>
          <p:nvPr/>
        </p:nvPicPr>
        <p:blipFill>
          <a:blip r:embed="rId5" cstate="email"/>
          <a:srcRect/>
          <a:stretch>
            <a:fillRect/>
          </a:stretch>
        </p:blipFill>
        <p:spPr bwMode="auto">
          <a:xfrm>
            <a:off x="6624638" y="5921375"/>
            <a:ext cx="849312" cy="203200"/>
          </a:xfrm>
          <a:prstGeom prst="rect">
            <a:avLst/>
          </a:prstGeom>
          <a:noFill/>
          <a:ln w="9525">
            <a:noFill/>
            <a:miter lim="800000"/>
            <a:headEnd/>
            <a:tailEnd/>
          </a:ln>
        </p:spPr>
      </p:pic>
      <p:grpSp>
        <p:nvGrpSpPr>
          <p:cNvPr id="235549" name="Group 19"/>
          <p:cNvGrpSpPr>
            <a:grpSpLocks/>
          </p:cNvGrpSpPr>
          <p:nvPr/>
        </p:nvGrpSpPr>
        <p:grpSpPr bwMode="auto">
          <a:xfrm>
            <a:off x="347663" y="5521325"/>
            <a:ext cx="1447800" cy="449263"/>
            <a:chOff x="288" y="3365"/>
            <a:chExt cx="912" cy="283"/>
          </a:xfrm>
        </p:grpSpPr>
        <p:pic>
          <p:nvPicPr>
            <p:cNvPr id="235551"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3555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3555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3555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957292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90"/>
          <p:cNvSpPr>
            <a:spLocks noGrp="1" noChangeArrowheads="1"/>
          </p:cNvSpPr>
          <p:nvPr>
            <p:ph type="title"/>
          </p:nvPr>
        </p:nvSpPr>
        <p:spPr/>
        <p:txBody>
          <a:bodyPr/>
          <a:lstStyle/>
          <a:p>
            <a:pPr eaLnBrk="1" hangingPunct="1"/>
            <a:r>
              <a:rPr lang="en-US" dirty="0" smtClean="0">
                <a:solidFill>
                  <a:schemeClr val="tx2"/>
                </a:solidFill>
              </a:rPr>
              <a:t>LM3409EVM Specifications</a:t>
            </a:r>
          </a:p>
        </p:txBody>
      </p:sp>
      <p:pic>
        <p:nvPicPr>
          <p:cNvPr id="23654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36548" name="Picture 4" descr="http://www.national.com/store-pics/boards/LM3409EVAL.jpg"/>
          <p:cNvPicPr>
            <a:picLocks noChangeAspect="1" noChangeArrowheads="1"/>
          </p:cNvPicPr>
          <p:nvPr/>
        </p:nvPicPr>
        <p:blipFill>
          <a:blip r:embed="rId5" cstate="email"/>
          <a:srcRect/>
          <a:stretch>
            <a:fillRect/>
          </a:stretch>
        </p:blipFill>
        <p:spPr bwMode="auto">
          <a:xfrm>
            <a:off x="2914650" y="3941763"/>
            <a:ext cx="1543050" cy="1130300"/>
          </a:xfrm>
          <a:prstGeom prst="rect">
            <a:avLst/>
          </a:prstGeom>
          <a:noFill/>
          <a:ln w="9525">
            <a:noFill/>
            <a:miter lim="800000"/>
            <a:headEnd/>
            <a:tailEnd/>
          </a:ln>
        </p:spPr>
      </p:pic>
      <p:pic>
        <p:nvPicPr>
          <p:cNvPr id="236549" name="Picture 5"/>
          <p:cNvPicPr>
            <a:picLocks noChangeAspect="1" noChangeArrowheads="1"/>
          </p:cNvPicPr>
          <p:nvPr/>
        </p:nvPicPr>
        <p:blipFill>
          <a:blip r:embed="rId6" cstate="email"/>
          <a:srcRect/>
          <a:stretch>
            <a:fillRect/>
          </a:stretch>
        </p:blipFill>
        <p:spPr bwMode="auto">
          <a:xfrm>
            <a:off x="347663" y="808038"/>
            <a:ext cx="7710487" cy="3038475"/>
          </a:xfrm>
          <a:prstGeom prst="rect">
            <a:avLst/>
          </a:prstGeom>
          <a:noFill/>
          <a:ln w="9525">
            <a:noFill/>
            <a:miter lim="800000"/>
            <a:headEnd/>
            <a:tailEnd/>
          </a:ln>
        </p:spPr>
      </p:pic>
      <p:pic>
        <p:nvPicPr>
          <p:cNvPr id="236550" name="Picture 7" descr="http://www.national.com/store-pics/boards/LM3409HVEVAL.jpg"/>
          <p:cNvPicPr>
            <a:picLocks noChangeAspect="1" noChangeArrowheads="1"/>
          </p:cNvPicPr>
          <p:nvPr/>
        </p:nvPicPr>
        <p:blipFill>
          <a:blip r:embed="rId7" cstate="email"/>
          <a:srcRect/>
          <a:stretch>
            <a:fillRect/>
          </a:stretch>
        </p:blipFill>
        <p:spPr bwMode="auto">
          <a:xfrm>
            <a:off x="5154613" y="3835400"/>
            <a:ext cx="1597025" cy="1193800"/>
          </a:xfrm>
          <a:prstGeom prst="rect">
            <a:avLst/>
          </a:prstGeom>
          <a:noFill/>
          <a:ln w="9525">
            <a:noFill/>
            <a:miter lim="800000"/>
            <a:headEnd/>
            <a:tailEnd/>
          </a:ln>
        </p:spPr>
      </p:pic>
    </p:spTree>
    <p:extLst>
      <p:ext uri="{BB962C8B-B14F-4D97-AF65-F5344CB8AC3E}">
        <p14:creationId xmlns:p14="http://schemas.microsoft.com/office/powerpoint/2010/main" val="23826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Common Offline LED Driver Topologies /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67F1542A-63A5-407C-B272-13767396AB42}"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7197907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Box 6"/>
          <p:cNvSpPr txBox="1">
            <a:spLocks noChangeArrowheads="1"/>
          </p:cNvSpPr>
          <p:nvPr/>
        </p:nvSpPr>
        <p:spPr bwMode="auto">
          <a:xfrm>
            <a:off x="2305050" y="3071813"/>
            <a:ext cx="4514850" cy="708025"/>
          </a:xfrm>
          <a:prstGeom prst="rect">
            <a:avLst/>
          </a:prstGeom>
          <a:noFill/>
          <a:ln w="9525">
            <a:noFill/>
            <a:miter lim="800000"/>
            <a:headEnd/>
            <a:tailEnd/>
          </a:ln>
        </p:spPr>
        <p:txBody>
          <a:bodyPr wrap="none">
            <a:spAutoFit/>
          </a:bodyPr>
          <a:lstStyle/>
          <a:p>
            <a:r>
              <a:rPr lang="en-US" sz="4000">
                <a:solidFill>
                  <a:srgbClr val="FF0000"/>
                </a:solidFill>
              </a:rPr>
              <a:t>Boost Controllers</a:t>
            </a:r>
          </a:p>
        </p:txBody>
      </p:sp>
    </p:spTree>
    <p:extLst>
      <p:ext uri="{BB962C8B-B14F-4D97-AF65-F5344CB8AC3E}">
        <p14:creationId xmlns:p14="http://schemas.microsoft.com/office/powerpoint/2010/main" val="1510836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5"/>
          <p:cNvSpPr>
            <a:spLocks noGrp="1"/>
          </p:cNvSpPr>
          <p:nvPr>
            <p:ph type="title" idx="4294967295"/>
          </p:nvPr>
        </p:nvSpPr>
        <p:spPr>
          <a:xfrm>
            <a:off x="246063" y="133350"/>
            <a:ext cx="8458200" cy="830263"/>
          </a:xfrm>
        </p:spPr>
        <p:txBody>
          <a:bodyPr/>
          <a:lstStyle/>
          <a:p>
            <a:pPr eaLnBrk="1" hangingPunct="1"/>
            <a:r>
              <a:rPr lang="en-US" dirty="0" smtClean="0"/>
              <a:t>TPS92560 </a:t>
            </a:r>
            <a:br>
              <a:rPr lang="en-US" dirty="0" smtClean="0"/>
            </a:br>
            <a:r>
              <a:rPr lang="en-US" sz="2400" dirty="0" smtClean="0"/>
              <a:t>Simple LED Driver for MR16 and AR111 Lighting</a:t>
            </a:r>
            <a:endParaRPr lang="en-US" dirty="0" smtClean="0"/>
          </a:p>
        </p:txBody>
      </p:sp>
      <p:graphicFrame>
        <p:nvGraphicFramePr>
          <p:cNvPr id="14" name="Table 13"/>
          <p:cNvGraphicFramePr>
            <a:graphicFrameLocks noGrp="1"/>
          </p:cNvGraphicFramePr>
          <p:nvPr>
            <p:extLst>
              <p:ext uri="{D42A27DB-BD31-4B8C-83A1-F6EECF244321}">
                <p14:modId xmlns:p14="http://schemas.microsoft.com/office/powerpoint/2010/main" val="352608898"/>
              </p:ext>
            </p:extLst>
          </p:nvPr>
        </p:nvGraphicFramePr>
        <p:xfrm>
          <a:off x="342900" y="1016000"/>
          <a:ext cx="8505826" cy="4163382"/>
        </p:xfrm>
        <a:graphic>
          <a:graphicData uri="http://schemas.openxmlformats.org/drawingml/2006/table">
            <a:tbl>
              <a:tblPr firstRow="1" bandRow="1">
                <a:tableStyleId>{3B4B98B0-60AC-42C2-AFA5-B58CD77FA1E5}</a:tableStyleId>
              </a:tblPr>
              <a:tblGrid>
                <a:gridCol w="4252913"/>
                <a:gridCol w="4252913"/>
              </a:tblGrid>
              <a:tr h="246807">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Features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r>
                        <a:rPr lang="en-US" sz="2400" i="1" dirty="0" smtClean="0">
                          <a:solidFill>
                            <a:srgbClr val="000099"/>
                          </a:solidFill>
                          <a:effectLst>
                            <a:outerShdw blurRad="38100" dist="38100" dir="2700000" algn="tl">
                              <a:srgbClr val="000000">
                                <a:alpha val="43137"/>
                              </a:srgbClr>
                            </a:outerShdw>
                          </a:effectLst>
                          <a:latin typeface="Impact" pitchFamily="34" charset="0"/>
                        </a:rPr>
                        <a:t>Benefits</a:t>
                      </a:r>
                      <a:endParaRPr lang="en-US" sz="2400" i="1" dirty="0">
                        <a:solidFill>
                          <a:srgbClr val="000099"/>
                        </a:solidFill>
                        <a:effectLst>
                          <a:outerShdw blurRad="38100" dist="38100" dir="2700000" algn="tl">
                            <a:srgbClr val="000000">
                              <a:alpha val="43137"/>
                            </a:srgbClr>
                          </a:outerShdw>
                        </a:effectLst>
                        <a:latin typeface="Impact" pitchFamily="34" charset="0"/>
                      </a:endParaRP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371">
                <a:tc>
                  <a:txBody>
                    <a:bodyPr/>
                    <a:lstStyle/>
                    <a:p>
                      <a:pPr marL="137160" indent="-137160">
                        <a:buFont typeface="Arial" pitchFamily="34" charset="0"/>
                        <a:buChar char="•"/>
                      </a:pPr>
                      <a:r>
                        <a:rPr lang="en-US" sz="1400" dirty="0" smtClean="0"/>
                        <a:t>Input</a:t>
                      </a:r>
                      <a:r>
                        <a:rPr lang="en-US" sz="1400" baseline="0" dirty="0" smtClean="0"/>
                        <a:t> Voltage Operating Range: 6.5V to 42V</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Compatible with 12V and 24V Systems</a:t>
                      </a:r>
                      <a:r>
                        <a:rPr lang="en-US" sz="1400" baseline="0" dirty="0" smtClean="0"/>
                        <a:t> </a:t>
                      </a: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397">
                <a:tc>
                  <a:txBody>
                    <a:bodyPr/>
                    <a:lstStyle/>
                    <a:p>
                      <a:pPr marL="137160" indent="-137160">
                        <a:buFont typeface="Arial" pitchFamily="34" charset="0"/>
                        <a:buChar char="•"/>
                      </a:pPr>
                      <a:r>
                        <a:rPr lang="en-US" sz="1400" smtClean="0"/>
                        <a:t>Topologies: Boost / SEPIC</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itchFamily="34" charset="0"/>
                        <a:buChar char="•"/>
                      </a:pPr>
                      <a:r>
                        <a:rPr lang="en-US" sz="1400" dirty="0" smtClean="0"/>
                        <a:t>Flexible LED Load Configuration</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371">
                <a:tc>
                  <a:txBody>
                    <a:bodyPr/>
                    <a:lstStyle/>
                    <a:p>
                      <a:pPr marL="137160" indent="-137160">
                        <a:buFont typeface="Arial" pitchFamily="34" charset="0"/>
                        <a:buChar char="•"/>
                      </a:pPr>
                      <a:r>
                        <a:rPr lang="en-US" sz="1400" dirty="0" smtClean="0"/>
                        <a:t>Controlled</a:t>
                      </a:r>
                      <a:r>
                        <a:rPr lang="en-US" sz="1400" baseline="0" dirty="0" smtClean="0"/>
                        <a:t> Peak Input Current</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Prevents</a:t>
                      </a:r>
                      <a:r>
                        <a:rPr lang="en-US" sz="1400" baseline="0" dirty="0" smtClean="0"/>
                        <a:t> e-transformer Damage</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397">
                <a:tc>
                  <a:txBody>
                    <a:bodyPr/>
                    <a:lstStyle/>
                    <a:p>
                      <a:pPr marL="137160" indent="-137160">
                        <a:buFont typeface="Arial" pitchFamily="34" charset="0"/>
                        <a:buChar char="•"/>
                      </a:pPr>
                      <a:r>
                        <a:rPr lang="en-US" sz="1400" dirty="0" smtClean="0"/>
                        <a:t>Integrated Active Low-Side Input Rectifiers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Improves Lighting System Efficiency</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397">
                <a:tc>
                  <a:txBody>
                    <a:bodyPr/>
                    <a:lstStyle/>
                    <a:p>
                      <a:pPr marL="137160" indent="-137160">
                        <a:buFont typeface="Arial" pitchFamily="34" charset="0"/>
                        <a:buChar char="•"/>
                      </a:pPr>
                      <a:r>
                        <a:rPr lang="en-US" sz="1400" dirty="0" smtClean="0"/>
                        <a:t>Hysteretic Control Scheme</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Control</a:t>
                      </a:r>
                      <a:r>
                        <a:rPr lang="en-US" sz="1400" baseline="0" dirty="0" smtClean="0"/>
                        <a:t> Loop Does Not Require Compensation</a:t>
                      </a: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Power Factor &gt; 0.9 (full load)</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Meets</a:t>
                      </a:r>
                      <a:r>
                        <a:rPr lang="en-US" sz="1400" baseline="0" dirty="0" smtClean="0"/>
                        <a:t> Regulatory Requirements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r>
                        <a:rPr lang="en-US" sz="1400" baseline="0" dirty="0" smtClean="0"/>
                        <a:t>LED Over-Voltage Protection, Thermal Shutdown</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buFont typeface="Arial" pitchFamily="34" charset="0"/>
                        <a:buChar char="•"/>
                      </a:pPr>
                      <a:r>
                        <a:rPr lang="en-US" sz="1400" dirty="0" smtClean="0"/>
                        <a:t>Protects IC During</a:t>
                      </a:r>
                      <a:r>
                        <a:rPr lang="en-US" sz="1400" baseline="0" dirty="0" smtClean="0"/>
                        <a:t> Fault and Abnormal Operating Conditions</a:t>
                      </a: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807">
                <a:tc>
                  <a:txBody>
                    <a:bodyPr/>
                    <a:lstStyle/>
                    <a:p>
                      <a:pPr marL="137160" marR="0" lvl="0" indent="-13716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Impact" pitchFamily="34" charset="0"/>
                          <a:ea typeface="+mn-ea"/>
                          <a:cs typeface="+mn-cs"/>
                        </a:rPr>
                        <a:t>Applications</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0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3679">
                <a:tc>
                  <a:txBody>
                    <a:bodyPr/>
                    <a:lstStyle/>
                    <a:p>
                      <a:pPr marL="137160" indent="-137160">
                        <a:buFont typeface="Arial" pitchFamily="34" charset="0"/>
                        <a:buChar char="•"/>
                      </a:pPr>
                      <a:r>
                        <a:rPr lang="en-US" sz="1400" b="0" dirty="0" smtClean="0"/>
                        <a:t>LVAC Lighting: </a:t>
                      </a:r>
                      <a:r>
                        <a:rPr lang="en-US" sz="1400" b="0" baseline="0" dirty="0" smtClean="0"/>
                        <a:t>MR-16, AR-111</a:t>
                      </a:r>
                    </a:p>
                    <a:p>
                      <a:pPr marL="137160" indent="-137160">
                        <a:buFont typeface="Arial" pitchFamily="34" charset="0"/>
                        <a:buChar char="•"/>
                      </a:pPr>
                      <a:r>
                        <a:rPr lang="en-US" sz="1400" b="0" baseline="0" dirty="0" smtClean="0"/>
                        <a:t>General Purpose Lighting</a:t>
                      </a:r>
                    </a:p>
                    <a:p>
                      <a:pPr marL="137160" indent="-137160">
                        <a:buFont typeface="Arial" pitchFamily="34" charset="0"/>
                        <a:buChar char="•"/>
                      </a:pPr>
                      <a:r>
                        <a:rPr lang="en-US" sz="1400" b="0" baseline="0" dirty="0" smtClean="0"/>
                        <a:t>Architectural Lighting</a:t>
                      </a:r>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smtClean="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822">
                <a:tc>
                  <a:txBody>
                    <a:bodyPr/>
                    <a:lstStyle/>
                    <a:p>
                      <a:pPr marL="137160" indent="-137160">
                        <a:buFont typeface="Arial" pitchFamily="34" charset="0"/>
                        <a:buChar char="•"/>
                      </a:pPr>
                      <a:endParaRPr lang="en-US" sz="14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indent="-137160"/>
                      <a:endParaRPr lang="en-US" sz="1600" dirty="0"/>
                    </a:p>
                  </a:txBody>
                  <a:tcPr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9"/>
          <p:cNvGrpSpPr>
            <a:grpSpLocks/>
          </p:cNvGrpSpPr>
          <p:nvPr/>
        </p:nvGrpSpPr>
        <p:grpSpPr bwMode="auto">
          <a:xfrm>
            <a:off x="347663" y="5521325"/>
            <a:ext cx="1447800" cy="449263"/>
            <a:chOff x="288" y="3365"/>
            <a:chExt cx="912" cy="283"/>
          </a:xfrm>
        </p:grpSpPr>
        <p:pic>
          <p:nvPicPr>
            <p:cNvPr id="1058" name="Picture 20" descr="image001"/>
            <p:cNvPicPr>
              <a:picLocks noChangeAspect="1" noChangeArrowheads="1"/>
            </p:cNvPicPr>
            <p:nvPr/>
          </p:nvPicPr>
          <p:blipFill>
            <a:blip r:embed="rId2" cstate="email"/>
            <a:srcRect/>
            <a:stretch>
              <a:fillRect/>
            </a:stretch>
          </p:blipFill>
          <p:spPr bwMode="auto">
            <a:xfrm>
              <a:off x="288" y="3365"/>
              <a:ext cx="912" cy="282"/>
            </a:xfrm>
            <a:prstGeom prst="rect">
              <a:avLst/>
            </a:prstGeom>
            <a:noFill/>
            <a:ln w="9525">
              <a:noFill/>
              <a:miter lim="800000"/>
              <a:headEnd/>
              <a:tailEnd/>
            </a:ln>
          </p:spPr>
        </p:pic>
        <p:sp>
          <p:nvSpPr>
            <p:cNvPr id="1059"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000000"/>
                </a:solidFill>
              </a:endParaRPr>
            </a:p>
          </p:txBody>
        </p:sp>
        <p:sp>
          <p:nvSpPr>
            <p:cNvPr id="1060"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pPr fontAlgn="base">
                <a:spcBef>
                  <a:spcPct val="0"/>
                </a:spcBef>
                <a:spcAft>
                  <a:spcPct val="0"/>
                </a:spcAft>
              </a:pPr>
              <a:r>
                <a:rPr lang="en-US" sz="1200" b="1">
                  <a:solidFill>
                    <a:srgbClr val="FFFFFF"/>
                  </a:solidFill>
                </a:rPr>
                <a:t>TOOLS</a:t>
              </a:r>
            </a:p>
          </p:txBody>
        </p:sp>
      </p:grpSp>
      <p:sp>
        <p:nvSpPr>
          <p:cNvPr id="1056" name="TextBox 11"/>
          <p:cNvSpPr txBox="1">
            <a:spLocks noChangeArrowheads="1"/>
          </p:cNvSpPr>
          <p:nvPr/>
        </p:nvSpPr>
        <p:spPr bwMode="auto">
          <a:xfrm>
            <a:off x="1752600" y="5453063"/>
            <a:ext cx="1907895" cy="261610"/>
          </a:xfrm>
          <a:prstGeom prst="rect">
            <a:avLst/>
          </a:prstGeom>
          <a:noFill/>
          <a:ln w="9525">
            <a:noFill/>
            <a:miter lim="800000"/>
            <a:headEnd/>
            <a:tailEnd/>
          </a:ln>
        </p:spPr>
        <p:txBody>
          <a:bodyPr wrap="none">
            <a:spAutoFit/>
          </a:bodyPr>
          <a:lstStyle/>
          <a:p>
            <a:pPr fontAlgn="base">
              <a:spcBef>
                <a:spcPct val="0"/>
              </a:spcBef>
              <a:spcAft>
                <a:spcPct val="0"/>
              </a:spcAft>
              <a:buFont typeface="Arial" charset="0"/>
              <a:buChar char="•"/>
            </a:pPr>
            <a:r>
              <a:rPr lang="en-US" sz="1100" b="1" dirty="0">
                <a:solidFill>
                  <a:srgbClr val="000000"/>
                </a:solidFill>
              </a:rPr>
              <a:t> </a:t>
            </a:r>
            <a:r>
              <a:rPr lang="en-US" sz="1100" b="1" dirty="0" smtClean="0">
                <a:solidFill>
                  <a:srgbClr val="000000"/>
                </a:solidFill>
              </a:rPr>
              <a:t>TPS92560MR16BSTEVM</a:t>
            </a:r>
            <a:endParaRPr lang="en-US" sz="1100" b="1" dirty="0">
              <a:solidFill>
                <a:srgbClr val="000000"/>
              </a:solidFill>
            </a:endParaRPr>
          </a:p>
        </p:txBody>
      </p:sp>
      <p:pic>
        <p:nvPicPr>
          <p:cNvPr id="13" name="Picture 23" descr="MSOP, 4073329 8 DGK"/>
          <p:cNvPicPr>
            <a:picLocks noChangeAspect="1" noChangeArrowheads="1"/>
          </p:cNvPicPr>
          <p:nvPr/>
        </p:nvPicPr>
        <p:blipFill>
          <a:blip r:embed="rId3" cstate="screen"/>
          <a:srcRect/>
          <a:stretch>
            <a:fillRect/>
          </a:stretch>
        </p:blipFill>
        <p:spPr bwMode="auto">
          <a:xfrm>
            <a:off x="3975100" y="5244465"/>
            <a:ext cx="358775" cy="300038"/>
          </a:xfrm>
          <a:prstGeom prst="rect">
            <a:avLst/>
          </a:prstGeom>
          <a:noFill/>
          <a:ln w="9525">
            <a:noFill/>
            <a:miter lim="800000"/>
            <a:headEnd/>
            <a:tailEnd/>
          </a:ln>
        </p:spPr>
      </p:pic>
      <p:sp>
        <p:nvSpPr>
          <p:cNvPr id="15" name="Text Box 25"/>
          <p:cNvSpPr txBox="1">
            <a:spLocks noChangeArrowheads="1"/>
          </p:cNvSpPr>
          <p:nvPr/>
        </p:nvSpPr>
        <p:spPr bwMode="auto">
          <a:xfrm>
            <a:off x="3842703" y="5466080"/>
            <a:ext cx="715962" cy="611706"/>
          </a:xfrm>
          <a:prstGeom prst="rect">
            <a:avLst/>
          </a:prstGeom>
          <a:noFill/>
          <a:ln w="9525">
            <a:noFill/>
            <a:miter lim="800000"/>
            <a:headEnd/>
            <a:tailEnd/>
          </a:ln>
        </p:spPr>
        <p:txBody>
          <a:bodyPr lIns="57150" tIns="28575" rIns="57150" bIns="28575">
            <a:spAutoFit/>
          </a:bodyPr>
          <a:lstStyle/>
          <a:p>
            <a:pPr defTabSz="571500" fontAlgn="base">
              <a:spcBef>
                <a:spcPct val="0"/>
              </a:spcBef>
              <a:spcAft>
                <a:spcPct val="0"/>
              </a:spcAft>
            </a:pPr>
            <a:r>
              <a:rPr lang="en-US" sz="900" b="1" dirty="0">
                <a:solidFill>
                  <a:srgbClr val="000000"/>
                </a:solidFill>
              </a:rPr>
              <a:t>Mini Small</a:t>
            </a:r>
          </a:p>
          <a:p>
            <a:pPr defTabSz="571500" fontAlgn="base">
              <a:spcBef>
                <a:spcPct val="0"/>
              </a:spcBef>
              <a:spcAft>
                <a:spcPct val="0"/>
              </a:spcAft>
            </a:pPr>
            <a:r>
              <a:rPr lang="en-US" sz="900" b="1" dirty="0">
                <a:solidFill>
                  <a:srgbClr val="000000"/>
                </a:solidFill>
              </a:rPr>
              <a:t>Outline Package</a:t>
            </a:r>
          </a:p>
          <a:p>
            <a:pPr defTabSz="571500" fontAlgn="base">
              <a:spcBef>
                <a:spcPct val="0"/>
              </a:spcBef>
              <a:spcAft>
                <a:spcPct val="0"/>
              </a:spcAft>
            </a:pPr>
            <a:r>
              <a:rPr lang="en-US" sz="900" b="1" dirty="0">
                <a:solidFill>
                  <a:srgbClr val="000000"/>
                </a:solidFill>
              </a:rPr>
              <a:t>(MSOP-10)</a:t>
            </a:r>
          </a:p>
        </p:txBody>
      </p:sp>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537" y="3909588"/>
            <a:ext cx="3999726" cy="17863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5" descr="available_en">
            <a:hlinkClick r:id="rId5"/>
          </p:cNvPr>
          <p:cNvPicPr>
            <a:picLocks noChangeAspect="1" noChangeArrowheads="1"/>
          </p:cNvPicPr>
          <p:nvPr/>
        </p:nvPicPr>
        <p:blipFill>
          <a:blip r:embed="rId6"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6694720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pPr eaLnBrk="1" hangingPunct="1"/>
            <a:r>
              <a:rPr lang="en-US" smtClean="0"/>
              <a:t>TPS40211</a:t>
            </a:r>
            <a:br>
              <a:rPr lang="en-US" smtClean="0"/>
            </a:br>
            <a:r>
              <a:rPr lang="en-US" sz="2400" smtClean="0"/>
              <a:t>4.5V to 52V Current Mode N-Ch Controller for LED Lighting</a:t>
            </a:r>
            <a:endParaRPr lang="en-US" sz="1400" smtClean="0"/>
          </a:p>
        </p:txBody>
      </p:sp>
      <p:graphicFrame>
        <p:nvGraphicFramePr>
          <p:cNvPr id="4" name="Table 3"/>
          <p:cNvGraphicFramePr>
            <a:graphicFrameLocks noGrp="1"/>
          </p:cNvGraphicFramePr>
          <p:nvPr/>
        </p:nvGraphicFramePr>
        <p:xfrm>
          <a:off x="342900" y="1016000"/>
          <a:ext cx="8505825" cy="4541520"/>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Boost, Flyback and SEPIC Topologies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Lighting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4.5 to 52V Input Voltage Range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Drive Up To 14 Series HB LEDs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Switching Frequency (35kHz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Filter Design</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Frequency Synchronization (with External Components)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Operate with an External Clock</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260mV Internal Voltage Reference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Reduces Power Dissipation in Sense Resistor</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Low-Side Driver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Reduces Component Count</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Programmable Over-Current Limit and Internal UVLO</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 and Abnormal Operating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Current LED Drivers (Street Lighting, High Bay)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Based MR-16 Light Bulb Replacement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3964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grpSp>
        <p:nvGrpSpPr>
          <p:cNvPr id="239644" name="Group 19"/>
          <p:cNvGrpSpPr>
            <a:grpSpLocks/>
          </p:cNvGrpSpPr>
          <p:nvPr/>
        </p:nvGrpSpPr>
        <p:grpSpPr bwMode="auto">
          <a:xfrm>
            <a:off x="347663" y="5521325"/>
            <a:ext cx="1447800" cy="449263"/>
            <a:chOff x="288" y="3365"/>
            <a:chExt cx="912" cy="283"/>
          </a:xfrm>
        </p:grpSpPr>
        <p:pic>
          <p:nvPicPr>
            <p:cNvPr id="239647" name="Picture 20" descr="image001"/>
            <p:cNvPicPr>
              <a:picLocks noChangeAspect="1" noChangeArrowheads="1"/>
            </p:cNvPicPr>
            <p:nvPr/>
          </p:nvPicPr>
          <p:blipFill>
            <a:blip r:embed="rId4" cstate="email"/>
            <a:srcRect/>
            <a:stretch>
              <a:fillRect/>
            </a:stretch>
          </p:blipFill>
          <p:spPr bwMode="auto">
            <a:xfrm>
              <a:off x="288" y="3365"/>
              <a:ext cx="912" cy="282"/>
            </a:xfrm>
            <a:prstGeom prst="rect">
              <a:avLst/>
            </a:prstGeom>
            <a:noFill/>
            <a:ln w="9525">
              <a:noFill/>
              <a:miter lim="800000"/>
              <a:headEnd/>
              <a:tailEnd/>
            </a:ln>
          </p:spPr>
        </p:pic>
        <p:sp>
          <p:nvSpPr>
            <p:cNvPr id="23964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39649"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239645" name="TextBox 11"/>
          <p:cNvSpPr txBox="1">
            <a:spLocks noChangeArrowheads="1"/>
          </p:cNvSpPr>
          <p:nvPr/>
        </p:nvSpPr>
        <p:spPr bwMode="auto">
          <a:xfrm>
            <a:off x="1752600" y="5453063"/>
            <a:ext cx="1490663"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TPS40211EVM-352</a:t>
            </a:r>
          </a:p>
        </p:txBody>
      </p:sp>
      <p:pic>
        <p:nvPicPr>
          <p:cNvPr id="239646" name="Picture 2"/>
          <p:cNvPicPr>
            <a:picLocks noChangeAspect="1" noChangeArrowheads="1"/>
          </p:cNvPicPr>
          <p:nvPr/>
        </p:nvPicPr>
        <p:blipFill>
          <a:blip r:embed="rId5" cstate="email"/>
          <a:srcRect/>
          <a:stretch>
            <a:fillRect/>
          </a:stretch>
        </p:blipFill>
        <p:spPr bwMode="auto">
          <a:xfrm>
            <a:off x="5267325" y="4022725"/>
            <a:ext cx="3514725" cy="22240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76133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90"/>
          <p:cNvSpPr>
            <a:spLocks noGrp="1" noChangeArrowheads="1"/>
          </p:cNvSpPr>
          <p:nvPr>
            <p:ph type="title"/>
          </p:nvPr>
        </p:nvSpPr>
        <p:spPr/>
        <p:txBody>
          <a:bodyPr/>
          <a:lstStyle/>
          <a:p>
            <a:pPr eaLnBrk="1" hangingPunct="1"/>
            <a:r>
              <a:rPr lang="en-US" dirty="0" smtClean="0"/>
              <a:t>TPS40211EVM Specifications</a:t>
            </a:r>
          </a:p>
        </p:txBody>
      </p:sp>
      <p:pic>
        <p:nvPicPr>
          <p:cNvPr id="240643"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40644" name="Picture 3"/>
          <p:cNvPicPr>
            <a:picLocks noChangeAspect="1" noChangeArrowheads="1"/>
          </p:cNvPicPr>
          <p:nvPr/>
        </p:nvPicPr>
        <p:blipFill>
          <a:blip r:embed="rId5" cstate="email"/>
          <a:srcRect/>
          <a:stretch>
            <a:fillRect/>
          </a:stretch>
        </p:blipFill>
        <p:spPr bwMode="auto">
          <a:xfrm>
            <a:off x="347663" y="804863"/>
            <a:ext cx="5635625" cy="3216275"/>
          </a:xfrm>
          <a:prstGeom prst="rect">
            <a:avLst/>
          </a:prstGeom>
          <a:noFill/>
          <a:ln w="9525">
            <a:noFill/>
            <a:miter lim="800000"/>
            <a:headEnd/>
            <a:tailEnd/>
          </a:ln>
        </p:spPr>
      </p:pic>
      <p:pic>
        <p:nvPicPr>
          <p:cNvPr id="240645" name="Picture 5" descr="http://focus.ti.com/diagrams/med_tps40211evm-352_tps40211evm-352_750px.jpg"/>
          <p:cNvPicPr>
            <a:picLocks noChangeAspect="1" noChangeArrowheads="1"/>
          </p:cNvPicPr>
          <p:nvPr/>
        </p:nvPicPr>
        <p:blipFill>
          <a:blip r:embed="rId6" cstate="email"/>
          <a:srcRect/>
          <a:stretch>
            <a:fillRect/>
          </a:stretch>
        </p:blipFill>
        <p:spPr bwMode="auto">
          <a:xfrm>
            <a:off x="6213475" y="858838"/>
            <a:ext cx="2709863" cy="1743075"/>
          </a:xfrm>
          <a:prstGeom prst="rect">
            <a:avLst/>
          </a:prstGeom>
          <a:noFill/>
          <a:ln w="9525">
            <a:noFill/>
            <a:miter lim="800000"/>
            <a:headEnd/>
            <a:tailEnd/>
          </a:ln>
        </p:spPr>
      </p:pic>
    </p:spTree>
    <p:extLst>
      <p:ext uri="{BB962C8B-B14F-4D97-AF65-F5344CB8AC3E}">
        <p14:creationId xmlns:p14="http://schemas.microsoft.com/office/powerpoint/2010/main" val="21819825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dirty="0" smtClean="0">
                <a:solidFill>
                  <a:schemeClr val="tx2"/>
                </a:solidFill>
              </a:rPr>
              <a:t>LM3430</a:t>
            </a:r>
            <a:br>
              <a:rPr lang="en-US" dirty="0" smtClean="0">
                <a:solidFill>
                  <a:schemeClr val="tx2"/>
                </a:solidFill>
              </a:rPr>
            </a:br>
            <a:r>
              <a:rPr lang="en-US" sz="2400" dirty="0" smtClean="0">
                <a:solidFill>
                  <a:schemeClr val="tx2"/>
                </a:solidFill>
              </a:rPr>
              <a:t>Boost Controller for LED Backlighting/Gen. Illumination</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435864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6 to 40V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Boost and SEPIC Topologies Useful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Duty Cycle Limit &gt;90%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Wide Input Voltage Range Designs Possible</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Headroom Voltage Feedback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Regulate LED Load for Maximum Efficiency (with LM3432)</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1A Peak MOSFET Gate Drive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Eliminates Need for External Gate Drivers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Frequencies Up To 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Cost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External Synchronization Option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Eliminate Beat Frequencies When Using Multiple Controllers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Current Limit, 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 Driver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High-Bay, Street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4271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42716" name="TextBox 11"/>
          <p:cNvSpPr txBox="1">
            <a:spLocks noChangeArrowheads="1"/>
          </p:cNvSpPr>
          <p:nvPr/>
        </p:nvSpPr>
        <p:spPr bwMode="auto">
          <a:xfrm>
            <a:off x="1752600" y="5453063"/>
            <a:ext cx="1577975"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LM3430EVAL/NOPB</a:t>
            </a:r>
          </a:p>
        </p:txBody>
      </p:sp>
      <p:pic>
        <p:nvPicPr>
          <p:cNvPr id="242717" name="Picture 2"/>
          <p:cNvPicPr>
            <a:picLocks noChangeAspect="1" noChangeArrowheads="1"/>
          </p:cNvPicPr>
          <p:nvPr/>
        </p:nvPicPr>
        <p:blipFill>
          <a:blip r:embed="rId4" cstate="email"/>
          <a:srcRect/>
          <a:stretch>
            <a:fillRect/>
          </a:stretch>
        </p:blipFill>
        <p:spPr bwMode="auto">
          <a:xfrm>
            <a:off x="6510338" y="3857625"/>
            <a:ext cx="2255837" cy="2392363"/>
          </a:xfrm>
          <a:prstGeom prst="rect">
            <a:avLst/>
          </a:prstGeom>
          <a:noFill/>
          <a:ln w="9525">
            <a:solidFill>
              <a:schemeClr val="tx1"/>
            </a:solidFill>
            <a:miter lim="800000"/>
            <a:headEnd/>
            <a:tailEnd/>
          </a:ln>
        </p:spPr>
      </p:pic>
      <p:pic>
        <p:nvPicPr>
          <p:cNvPr id="242718" name="Picture 10" descr="http://www.national.com/assets/en/other/PowerWise_banner.jpg"/>
          <p:cNvPicPr>
            <a:picLocks noChangeAspect="1" noChangeArrowheads="1"/>
          </p:cNvPicPr>
          <p:nvPr/>
        </p:nvPicPr>
        <p:blipFill>
          <a:blip r:embed="rId5" cstate="email"/>
          <a:srcRect/>
          <a:stretch>
            <a:fillRect/>
          </a:stretch>
        </p:blipFill>
        <p:spPr bwMode="auto">
          <a:xfrm>
            <a:off x="7453313" y="5056188"/>
            <a:ext cx="849312" cy="203200"/>
          </a:xfrm>
          <a:prstGeom prst="rect">
            <a:avLst/>
          </a:prstGeom>
          <a:noFill/>
          <a:ln w="9525">
            <a:noFill/>
            <a:miter lim="800000"/>
            <a:headEnd/>
            <a:tailEnd/>
          </a:ln>
        </p:spPr>
      </p:pic>
      <p:grpSp>
        <p:nvGrpSpPr>
          <p:cNvPr id="242719" name="Group 19"/>
          <p:cNvGrpSpPr>
            <a:grpSpLocks/>
          </p:cNvGrpSpPr>
          <p:nvPr/>
        </p:nvGrpSpPr>
        <p:grpSpPr bwMode="auto">
          <a:xfrm>
            <a:off x="347663" y="5521325"/>
            <a:ext cx="1447800" cy="449263"/>
            <a:chOff x="288" y="3365"/>
            <a:chExt cx="912" cy="283"/>
          </a:xfrm>
        </p:grpSpPr>
        <p:pic>
          <p:nvPicPr>
            <p:cNvPr id="242721"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4272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4272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4272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956643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a:xfrm>
            <a:off x="231775" y="142875"/>
            <a:ext cx="8353425" cy="814388"/>
          </a:xfrm>
        </p:spPr>
        <p:txBody>
          <a:bodyPr/>
          <a:lstStyle/>
          <a:p>
            <a:pPr eaLnBrk="1" hangingPunct="1"/>
            <a:r>
              <a:rPr lang="en-US" dirty="0" smtClean="0">
                <a:solidFill>
                  <a:schemeClr val="tx2"/>
                </a:solidFill>
              </a:rPr>
              <a:t>LM3431/LM3431A</a:t>
            </a:r>
            <a:br>
              <a:rPr lang="en-US" dirty="0" smtClean="0">
                <a:solidFill>
                  <a:schemeClr val="tx2"/>
                </a:solidFill>
              </a:rPr>
            </a:br>
            <a:r>
              <a:rPr lang="en-US" sz="2000" dirty="0" smtClean="0">
                <a:solidFill>
                  <a:schemeClr val="tx2"/>
                </a:solidFill>
              </a:rPr>
              <a:t>3-Channel Const. Current LED Driver w/ Integrated Boost Controller</a:t>
            </a:r>
          </a:p>
        </p:txBody>
      </p:sp>
      <p:graphicFrame>
        <p:nvGraphicFramePr>
          <p:cNvPr id="4" name="Table 3"/>
          <p:cNvGraphicFramePr>
            <a:graphicFrameLocks noGrp="1"/>
          </p:cNvGraphicFramePr>
          <p:nvPr/>
        </p:nvGraphicFramePr>
        <p:xfrm>
          <a:off x="342900" y="1016000"/>
          <a:ext cx="8505825" cy="452628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5 to 36V with Integrated Current-Mode, PWM Boost Controller</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3-Channel Constant Current Programmable LED Current Up To 200mA/Channel</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Capable of Driving 3, or More, HB LED Strings.  LM3431A Improves LED Current Accuracy</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or 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Selectable Dimming Modes Via MODE/F Pin.  Can Achieve 100:1, or Greater Dimming Contrast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Adjustable from 200kHz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Versus Component Size</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Short / Open Protection with Selectable Shutdown or Automatic Restart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Protection Schemes for During Fault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IC Thermal Shutdown and LED Over-Temperature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IC and LED Array from Over-Temperature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Backlighting Driver (Small to Med Size)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Multi-String Low-Bay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(Q100 Version Available)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46809"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46810" name="TextBox 11"/>
          <p:cNvSpPr txBox="1">
            <a:spLocks noChangeArrowheads="1"/>
          </p:cNvSpPr>
          <p:nvPr/>
        </p:nvSpPr>
        <p:spPr bwMode="auto">
          <a:xfrm>
            <a:off x="1752600" y="5502275"/>
            <a:ext cx="1577975" cy="26035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LM3431EVAL/NOPB</a:t>
            </a:r>
          </a:p>
        </p:txBody>
      </p:sp>
      <p:pic>
        <p:nvPicPr>
          <p:cNvPr id="246811" name="Picture 34"/>
          <p:cNvPicPr>
            <a:picLocks noChangeAspect="1" noChangeArrowheads="1"/>
          </p:cNvPicPr>
          <p:nvPr/>
        </p:nvPicPr>
        <p:blipFill>
          <a:blip r:embed="rId4" cstate="email"/>
          <a:srcRect/>
          <a:stretch>
            <a:fillRect/>
          </a:stretch>
        </p:blipFill>
        <p:spPr bwMode="auto">
          <a:xfrm>
            <a:off x="4621213" y="4289425"/>
            <a:ext cx="4167187" cy="1981200"/>
          </a:xfrm>
          <a:prstGeom prst="rect">
            <a:avLst/>
          </a:prstGeom>
          <a:noFill/>
          <a:ln w="9525">
            <a:solidFill>
              <a:schemeClr val="tx1"/>
            </a:solidFill>
            <a:miter lim="800000"/>
            <a:headEnd/>
            <a:tailEnd/>
          </a:ln>
        </p:spPr>
      </p:pic>
      <p:pic>
        <p:nvPicPr>
          <p:cNvPr id="246812" name="Picture 10" descr="http://www.national.com/assets/en/other/PowerWise_banner.jpg"/>
          <p:cNvPicPr>
            <a:picLocks noChangeAspect="1" noChangeArrowheads="1"/>
          </p:cNvPicPr>
          <p:nvPr/>
        </p:nvPicPr>
        <p:blipFill>
          <a:blip r:embed="rId5" cstate="email"/>
          <a:srcRect/>
          <a:stretch>
            <a:fillRect/>
          </a:stretch>
        </p:blipFill>
        <p:spPr bwMode="auto">
          <a:xfrm>
            <a:off x="6405563" y="5970588"/>
            <a:ext cx="849312" cy="203200"/>
          </a:xfrm>
          <a:prstGeom prst="rect">
            <a:avLst/>
          </a:prstGeom>
          <a:noFill/>
          <a:ln w="9525">
            <a:noFill/>
            <a:miter lim="800000"/>
            <a:headEnd/>
            <a:tailEnd/>
          </a:ln>
        </p:spPr>
      </p:pic>
      <p:grpSp>
        <p:nvGrpSpPr>
          <p:cNvPr id="246813" name="Group 19"/>
          <p:cNvGrpSpPr>
            <a:grpSpLocks/>
          </p:cNvGrpSpPr>
          <p:nvPr/>
        </p:nvGrpSpPr>
        <p:grpSpPr bwMode="auto">
          <a:xfrm>
            <a:off x="347663" y="5521325"/>
            <a:ext cx="1447800" cy="449263"/>
            <a:chOff x="288" y="3365"/>
            <a:chExt cx="912" cy="283"/>
          </a:xfrm>
        </p:grpSpPr>
        <p:pic>
          <p:nvPicPr>
            <p:cNvPr id="246815"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46816"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46817"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46814"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40420638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90"/>
          <p:cNvSpPr>
            <a:spLocks noGrp="1" noChangeArrowheads="1"/>
          </p:cNvSpPr>
          <p:nvPr>
            <p:ph type="title"/>
          </p:nvPr>
        </p:nvSpPr>
        <p:spPr/>
        <p:txBody>
          <a:bodyPr/>
          <a:lstStyle/>
          <a:p>
            <a:pPr eaLnBrk="1" hangingPunct="1"/>
            <a:r>
              <a:rPr lang="en-US" dirty="0" smtClean="0">
                <a:solidFill>
                  <a:schemeClr val="tx2"/>
                </a:solidFill>
              </a:rPr>
              <a:t>LM3431/A EVM Specifications</a:t>
            </a:r>
          </a:p>
        </p:txBody>
      </p:sp>
      <p:pic>
        <p:nvPicPr>
          <p:cNvPr id="24781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47812" name="Picture 1"/>
          <p:cNvPicPr>
            <a:picLocks noChangeAspect="1" noChangeArrowheads="1"/>
          </p:cNvPicPr>
          <p:nvPr/>
        </p:nvPicPr>
        <p:blipFill>
          <a:blip r:embed="rId5" cstate="email"/>
          <a:srcRect/>
          <a:stretch>
            <a:fillRect/>
          </a:stretch>
        </p:blipFill>
        <p:spPr bwMode="auto">
          <a:xfrm>
            <a:off x="347663" y="944563"/>
            <a:ext cx="5475287" cy="3124200"/>
          </a:xfrm>
          <a:prstGeom prst="rect">
            <a:avLst/>
          </a:prstGeom>
          <a:noFill/>
          <a:ln w="9525">
            <a:noFill/>
            <a:miter lim="800000"/>
            <a:headEnd/>
            <a:tailEnd/>
          </a:ln>
        </p:spPr>
      </p:pic>
    </p:spTree>
    <p:extLst>
      <p:ext uri="{BB962C8B-B14F-4D97-AF65-F5344CB8AC3E}">
        <p14:creationId xmlns:p14="http://schemas.microsoft.com/office/powerpoint/2010/main" val="20266152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Box 6"/>
          <p:cNvSpPr txBox="1">
            <a:spLocks noChangeArrowheads="1"/>
          </p:cNvSpPr>
          <p:nvPr/>
        </p:nvSpPr>
        <p:spPr bwMode="auto">
          <a:xfrm>
            <a:off x="346075" y="3071813"/>
            <a:ext cx="8445500" cy="708025"/>
          </a:xfrm>
          <a:prstGeom prst="rect">
            <a:avLst/>
          </a:prstGeom>
          <a:noFill/>
          <a:ln w="9525">
            <a:noFill/>
            <a:miter lim="800000"/>
            <a:headEnd/>
            <a:tailEnd/>
          </a:ln>
        </p:spPr>
        <p:txBody>
          <a:bodyPr wrap="none">
            <a:spAutoFit/>
          </a:bodyPr>
          <a:lstStyle/>
          <a:p>
            <a:pPr algn="ctr"/>
            <a:r>
              <a:rPr lang="en-US" sz="4000">
                <a:solidFill>
                  <a:srgbClr val="FF0000"/>
                </a:solidFill>
              </a:rPr>
              <a:t>Buck Converters for LED Lighting</a:t>
            </a:r>
          </a:p>
        </p:txBody>
      </p:sp>
    </p:spTree>
    <p:extLst>
      <p:ext uri="{BB962C8B-B14F-4D97-AF65-F5344CB8AC3E}">
        <p14:creationId xmlns:p14="http://schemas.microsoft.com/office/powerpoint/2010/main" val="14676328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r>
              <a:rPr lang="en-US" smtClean="0"/>
              <a:t>DC/DC Buck Converters for LED Lighting</a:t>
            </a:r>
          </a:p>
        </p:txBody>
      </p:sp>
      <p:graphicFrame>
        <p:nvGraphicFramePr>
          <p:cNvPr id="27" name="Table 26"/>
          <p:cNvGraphicFramePr>
            <a:graphicFrameLocks noGrp="1"/>
          </p:cNvGraphicFramePr>
          <p:nvPr/>
        </p:nvGraphicFramePr>
        <p:xfrm>
          <a:off x="1046163" y="1387475"/>
          <a:ext cx="6771700" cy="4002792"/>
        </p:xfrm>
        <a:graphic>
          <a:graphicData uri="http://schemas.openxmlformats.org/drawingml/2006/table">
            <a:tbl>
              <a:tblPr firstRow="1" bandRow="1">
                <a:tableStyleId>{5940675A-B579-460E-94D1-54222C63F5DA}</a:tableStyleId>
              </a:tblPr>
              <a:tblGrid>
                <a:gridCol w="677170"/>
                <a:gridCol w="677170"/>
                <a:gridCol w="677170"/>
                <a:gridCol w="677170"/>
                <a:gridCol w="677170"/>
                <a:gridCol w="677170"/>
                <a:gridCol w="677170"/>
                <a:gridCol w="677170"/>
                <a:gridCol w="677170"/>
                <a:gridCol w="677170"/>
              </a:tblGrid>
              <a:tr h="719770">
                <a:tc>
                  <a:txBody>
                    <a:bodyPr/>
                    <a:lstStyle/>
                    <a:p>
                      <a:pPr algn="r"/>
                      <a:r>
                        <a:rPr lang="en-US" dirty="0" smtClean="0"/>
                        <a:t>2A</a:t>
                      </a:r>
                      <a:endParaRPr lang="en-US" dirty="0"/>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1.5A</a:t>
                      </a:r>
                      <a:endParaRPr lang="en-US" dirty="0"/>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1A</a:t>
                      </a:r>
                      <a:endParaRPr lang="en-US" dirty="0"/>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0.5A</a:t>
                      </a:r>
                      <a:endParaRPr lang="en-US" dirty="0"/>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719770">
                <a:tc>
                  <a:txBody>
                    <a:bodyPr/>
                    <a:lstStyle/>
                    <a:p>
                      <a:pPr algn="r"/>
                      <a:r>
                        <a:rPr lang="en-US" dirty="0" smtClean="0"/>
                        <a:t>0.35A</a:t>
                      </a:r>
                      <a:endParaRPr lang="en-US" dirty="0"/>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3942">
                <a:tc>
                  <a:txBody>
                    <a:bodyPr/>
                    <a:lstStyle/>
                    <a:p>
                      <a:pPr algn="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10</a:t>
                      </a:r>
                      <a:endParaRPr lang="en-US" dirty="0"/>
                    </a:p>
                  </a:txBody>
                  <a:tcPr marL="0" marR="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20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30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40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50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60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70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80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smtClean="0"/>
                        <a:t>90</a:t>
                      </a:r>
                      <a:endParaRPr lang="en-US" dirty="0"/>
                    </a:p>
                  </a:txBody>
                  <a:tcPr marL="0" marR="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Rounded Rectangle 27"/>
          <p:cNvSpPr/>
          <p:nvPr/>
        </p:nvSpPr>
        <p:spPr>
          <a:xfrm>
            <a:off x="1884363" y="2259013"/>
            <a:ext cx="3898900" cy="165100"/>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TPS92510 </a:t>
            </a:r>
            <a:r>
              <a:rPr lang="en-US" sz="1200" dirty="0" smtClean="0"/>
              <a:t> </a:t>
            </a:r>
            <a:endParaRPr lang="en-US" sz="1200" dirty="0"/>
          </a:p>
        </p:txBody>
      </p:sp>
      <p:sp>
        <p:nvSpPr>
          <p:cNvPr id="250959" name="TextBox 31"/>
          <p:cNvSpPr txBox="1">
            <a:spLocks noChangeArrowheads="1"/>
          </p:cNvSpPr>
          <p:nvPr/>
        </p:nvSpPr>
        <p:spPr bwMode="auto">
          <a:xfrm rot="-5400000">
            <a:off x="-327819" y="3105944"/>
            <a:ext cx="2236788" cy="400050"/>
          </a:xfrm>
          <a:prstGeom prst="rect">
            <a:avLst/>
          </a:prstGeom>
          <a:noFill/>
          <a:ln w="9525">
            <a:noFill/>
            <a:miter lim="800000"/>
            <a:headEnd/>
            <a:tailEnd/>
          </a:ln>
        </p:spPr>
        <p:txBody>
          <a:bodyPr wrap="none">
            <a:spAutoFit/>
          </a:bodyPr>
          <a:lstStyle/>
          <a:p>
            <a:r>
              <a:rPr lang="en-US" sz="2000" b="0"/>
              <a:t>MAX LED Current</a:t>
            </a:r>
          </a:p>
        </p:txBody>
      </p:sp>
      <p:sp>
        <p:nvSpPr>
          <p:cNvPr id="250960" name="TextBox 32"/>
          <p:cNvSpPr txBox="1">
            <a:spLocks noChangeArrowheads="1"/>
          </p:cNvSpPr>
          <p:nvPr/>
        </p:nvSpPr>
        <p:spPr bwMode="auto">
          <a:xfrm>
            <a:off x="3478213" y="5314950"/>
            <a:ext cx="2092325" cy="400050"/>
          </a:xfrm>
          <a:prstGeom prst="rect">
            <a:avLst/>
          </a:prstGeom>
          <a:noFill/>
          <a:ln w="9525">
            <a:noFill/>
            <a:miter lim="800000"/>
            <a:headEnd/>
            <a:tailEnd/>
          </a:ln>
        </p:spPr>
        <p:txBody>
          <a:bodyPr wrap="none">
            <a:spAutoFit/>
          </a:bodyPr>
          <a:lstStyle/>
          <a:p>
            <a:r>
              <a:rPr lang="en-US" sz="2000" b="0"/>
              <a:t>Input Voltage (V)</a:t>
            </a:r>
          </a:p>
        </p:txBody>
      </p:sp>
      <p:sp>
        <p:nvSpPr>
          <p:cNvPr id="35" name="Rounded Rectangle 34"/>
          <p:cNvSpPr/>
          <p:nvPr/>
        </p:nvSpPr>
        <p:spPr>
          <a:xfrm>
            <a:off x="4465638" y="3819525"/>
            <a:ext cx="2339975" cy="166688"/>
          </a:xfrm>
          <a:prstGeom prst="roundRect">
            <a:avLst/>
          </a:prstGeom>
          <a:solidFill>
            <a:srgbClr val="4383D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LM3402HV</a:t>
            </a:r>
            <a:endParaRPr lang="en-US" dirty="0"/>
          </a:p>
        </p:txBody>
      </p:sp>
      <p:sp>
        <p:nvSpPr>
          <p:cNvPr id="34" name="Rounded Rectangle 33"/>
          <p:cNvSpPr/>
          <p:nvPr/>
        </p:nvSpPr>
        <p:spPr>
          <a:xfrm>
            <a:off x="2076450" y="3816350"/>
            <a:ext cx="2506663" cy="169863"/>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LM3402</a:t>
            </a:r>
            <a:endParaRPr lang="en-US" dirty="0"/>
          </a:p>
        </p:txBody>
      </p:sp>
      <p:sp>
        <p:nvSpPr>
          <p:cNvPr id="36" name="Rounded Rectangle 35"/>
          <p:cNvSpPr/>
          <p:nvPr/>
        </p:nvSpPr>
        <p:spPr>
          <a:xfrm>
            <a:off x="4459288" y="3148013"/>
            <a:ext cx="2338387" cy="166687"/>
          </a:xfrm>
          <a:prstGeom prst="roundRect">
            <a:avLst/>
          </a:prstGeom>
          <a:solidFill>
            <a:srgbClr val="4383D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LM3404HV</a:t>
            </a:r>
            <a:endParaRPr lang="en-US" dirty="0"/>
          </a:p>
        </p:txBody>
      </p:sp>
      <p:sp>
        <p:nvSpPr>
          <p:cNvPr id="37" name="Rounded Rectangle 36"/>
          <p:cNvSpPr/>
          <p:nvPr/>
        </p:nvSpPr>
        <p:spPr>
          <a:xfrm>
            <a:off x="2070100" y="3144838"/>
            <a:ext cx="2505075" cy="169862"/>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LM3404</a:t>
            </a:r>
            <a:endParaRPr lang="en-US" dirty="0"/>
          </a:p>
        </p:txBody>
      </p:sp>
      <p:sp>
        <p:nvSpPr>
          <p:cNvPr id="38" name="Rounded Rectangle 37"/>
          <p:cNvSpPr/>
          <p:nvPr/>
        </p:nvSpPr>
        <p:spPr>
          <a:xfrm>
            <a:off x="4445000" y="2486025"/>
            <a:ext cx="2339975" cy="166688"/>
          </a:xfrm>
          <a:prstGeom prst="roundRect">
            <a:avLst/>
          </a:prstGeom>
          <a:solidFill>
            <a:srgbClr val="4383D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LM3406HV</a:t>
            </a:r>
            <a:endParaRPr lang="en-US" dirty="0"/>
          </a:p>
        </p:txBody>
      </p:sp>
      <p:sp>
        <p:nvSpPr>
          <p:cNvPr id="39" name="Rounded Rectangle 38"/>
          <p:cNvSpPr/>
          <p:nvPr/>
        </p:nvSpPr>
        <p:spPr>
          <a:xfrm>
            <a:off x="2057400" y="2481263"/>
            <a:ext cx="2505075" cy="171450"/>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LM3406</a:t>
            </a:r>
            <a:endParaRPr lang="en-US" dirty="0"/>
          </a:p>
        </p:txBody>
      </p:sp>
      <p:sp>
        <p:nvSpPr>
          <p:cNvPr id="40" name="Rounded Rectangle 39"/>
          <p:cNvSpPr/>
          <p:nvPr/>
        </p:nvSpPr>
        <p:spPr>
          <a:xfrm>
            <a:off x="2625725" y="3354388"/>
            <a:ext cx="579438" cy="171450"/>
          </a:xfrm>
          <a:prstGeom prst="roundRect">
            <a:avLst/>
          </a:prstGeom>
          <a:solidFill>
            <a:srgbClr val="4383D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   A</a:t>
            </a:r>
            <a:endParaRPr lang="en-US" dirty="0"/>
          </a:p>
        </p:txBody>
      </p:sp>
      <p:sp>
        <p:nvSpPr>
          <p:cNvPr id="41" name="Rounded Rectangle 40"/>
          <p:cNvSpPr/>
          <p:nvPr/>
        </p:nvSpPr>
        <p:spPr>
          <a:xfrm>
            <a:off x="1878013" y="3349625"/>
            <a:ext cx="854075" cy="176213"/>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LM3405</a:t>
            </a:r>
            <a:endParaRPr lang="en-US" dirty="0"/>
          </a:p>
        </p:txBody>
      </p:sp>
      <p:sp>
        <p:nvSpPr>
          <p:cNvPr id="42" name="Rounded Rectangle 41"/>
          <p:cNvSpPr/>
          <p:nvPr/>
        </p:nvSpPr>
        <p:spPr>
          <a:xfrm>
            <a:off x="2016125" y="4557713"/>
            <a:ext cx="1730375" cy="177800"/>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LM3407</a:t>
            </a:r>
            <a:endParaRPr lang="en-US" dirty="0"/>
          </a:p>
        </p:txBody>
      </p:sp>
      <p:sp>
        <p:nvSpPr>
          <p:cNvPr id="43" name="Rounded Rectangle 42"/>
          <p:cNvSpPr/>
          <p:nvPr/>
        </p:nvSpPr>
        <p:spPr>
          <a:xfrm>
            <a:off x="4456113" y="2936875"/>
            <a:ext cx="1647825" cy="169863"/>
          </a:xfrm>
          <a:prstGeom prst="roundRect">
            <a:avLst/>
          </a:prstGeom>
          <a:solidFill>
            <a:srgbClr val="4383D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LM3414HV</a:t>
            </a:r>
            <a:endParaRPr lang="en-US" dirty="0"/>
          </a:p>
        </p:txBody>
      </p:sp>
      <p:sp>
        <p:nvSpPr>
          <p:cNvPr id="44" name="Rounded Rectangle 43"/>
          <p:cNvSpPr/>
          <p:nvPr/>
        </p:nvSpPr>
        <p:spPr>
          <a:xfrm>
            <a:off x="2066925" y="2933700"/>
            <a:ext cx="2506663" cy="169863"/>
          </a:xfrm>
          <a:prstGeom prst="roundRect">
            <a:avLst/>
          </a:prstGeom>
          <a:solidFill>
            <a:srgbClr val="4383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LM3414</a:t>
            </a:r>
            <a:endParaRPr lang="en-US" dirty="0"/>
          </a:p>
        </p:txBody>
      </p:sp>
    </p:spTree>
    <p:extLst>
      <p:ext uri="{BB962C8B-B14F-4D97-AF65-F5344CB8AC3E}">
        <p14:creationId xmlns:p14="http://schemas.microsoft.com/office/powerpoint/2010/main" val="6158432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p:txBody>
          <a:bodyPr/>
          <a:lstStyle/>
          <a:p>
            <a:r>
              <a:rPr lang="en-US" smtClean="0"/>
              <a:t>Buck LED Driver Summary</a:t>
            </a:r>
          </a:p>
        </p:txBody>
      </p:sp>
      <p:graphicFrame>
        <p:nvGraphicFramePr>
          <p:cNvPr id="9" name="Group 131"/>
          <p:cNvGraphicFramePr>
            <a:graphicFrameLocks/>
          </p:cNvGraphicFramePr>
          <p:nvPr/>
        </p:nvGraphicFramePr>
        <p:xfrm>
          <a:off x="174625" y="825500"/>
          <a:ext cx="8701153" cy="5170341"/>
        </p:xfrm>
        <a:graphic>
          <a:graphicData uri="http://schemas.openxmlformats.org/drawingml/2006/table">
            <a:tbl>
              <a:tblPr/>
              <a:tblGrid>
                <a:gridCol w="997120"/>
                <a:gridCol w="1145188"/>
                <a:gridCol w="1145188"/>
                <a:gridCol w="1155603"/>
                <a:gridCol w="1146421"/>
                <a:gridCol w="1201670"/>
                <a:gridCol w="911611"/>
                <a:gridCol w="998352"/>
              </a:tblGrid>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TPS92510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LM3402/HV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LM3404/HV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LM3406/HV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LM3405/A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LM3414/HV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Package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PSOP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PSOP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14 HTSSOP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 TSOT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PSOP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LLP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Vin range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3.5-60V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3-15V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3-22V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4.5-30V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4.5-65V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Vref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205mV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198mV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Rds</a:t>
                      </a:r>
                      <a:r>
                        <a:rPr kumimoji="0" lang="en-US" sz="1000" b="1" i="0" u="none" strike="noStrike" cap="none" normalizeH="0" baseline="0" dirty="0" smtClean="0">
                          <a:ln>
                            <a:noFill/>
                          </a:ln>
                          <a:solidFill>
                            <a:srgbClr val="000000"/>
                          </a:solidFill>
                          <a:effectLst/>
                          <a:latin typeface="Arial" pitchFamily="34" charset="0"/>
                        </a:rPr>
                        <a:t>(on) (</a:t>
                      </a:r>
                      <a:r>
                        <a:rPr kumimoji="0" lang="en-US" sz="1000" b="1" i="0" u="none" strike="noStrike" cap="none" normalizeH="0" baseline="0" dirty="0" err="1" smtClean="0">
                          <a:ln>
                            <a:noFill/>
                          </a:ln>
                          <a:solidFill>
                            <a:srgbClr val="000000"/>
                          </a:solidFill>
                          <a:effectLst/>
                          <a:latin typeface="Arial" pitchFamily="34" charset="0"/>
                        </a:rPr>
                        <a:t>typ</a:t>
                      </a:r>
                      <a:r>
                        <a:rPr kumimoji="0" lang="en-US" sz="1000" b="1" i="0" u="none" strike="noStrike" cap="none" normalizeH="0" baseline="0" dirty="0" smtClean="0">
                          <a:ln>
                            <a:noFill/>
                          </a:ln>
                          <a:solidFill>
                            <a:srgbClr val="000000"/>
                          </a:solidFill>
                          <a:effectLst/>
                          <a:latin typeface="Arial" pitchFamily="34" charset="0"/>
                        </a:rPr>
                        <a: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700m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370m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370m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300m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770m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1.8</a:t>
                      </a:r>
                      <a:r>
                        <a:rPr kumimoji="0" lang="en-US" sz="1000" b="0" i="0" u="none" strike="noStrike" cap="none" normalizeH="0" baseline="0" dirty="0" smtClean="0">
                          <a:ln>
                            <a:noFill/>
                          </a:ln>
                          <a:solidFill>
                            <a:schemeClr val="tx1"/>
                          </a:solidFill>
                          <a:effectLst/>
                          <a:latin typeface="Symbol" pitchFamily="18" charset="2"/>
                        </a:rPr>
                        <a:t>W</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Fsw</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100k-2.5MHz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Fixed: 1.6MHz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300k-1MHz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250k-1MHz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0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Fsync</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Adj</a:t>
                      </a:r>
                      <a:r>
                        <a:rPr kumimoji="0" lang="en-US" sz="1000" b="1" i="0" u="none" strike="noStrike" cap="none" normalizeH="0" baseline="0" dirty="0" smtClean="0">
                          <a:ln>
                            <a:noFill/>
                          </a:ln>
                          <a:solidFill>
                            <a:srgbClr val="000000"/>
                          </a:solidFill>
                          <a:effectLst/>
                          <a:latin typeface="Arial" pitchFamily="34" charset="0"/>
                        </a:rPr>
                        <a:t> Soft Start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OCP Limit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0.735A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1.5A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2.1A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0.42A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1.2A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Dimming</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PWM, Analog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PWM, Analog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Topology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Non-Synchronous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Non-Synchronous, Current Mode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Floating (Inverted)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Floating (Inverted)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9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Other Features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a:t>
                      </a:r>
                      <a:r>
                        <a:rPr kumimoji="0" lang="en-US" sz="1000" b="0" i="0" u="none" strike="noStrike" cap="none" normalizeH="0" baseline="0" dirty="0" err="1" smtClean="0">
                          <a:ln>
                            <a:noFill/>
                          </a:ln>
                          <a:solidFill>
                            <a:schemeClr val="tx1"/>
                          </a:solidFill>
                          <a:effectLst/>
                          <a:latin typeface="Arial" pitchFamily="34" charset="0"/>
                          <a:cs typeface="Arial" pitchFamily="34" charset="0"/>
                        </a:rPr>
                        <a:t>Foldback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Internally Compensated,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 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Tj</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1169988" y="828675"/>
            <a:ext cx="4597400" cy="5170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6886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09" name="Picture 1"/>
          <p:cNvPicPr>
            <a:picLocks noChangeAspect="1" noChangeArrowheads="1"/>
          </p:cNvPicPr>
          <p:nvPr/>
        </p:nvPicPr>
        <p:blipFill>
          <a:blip r:embed="rId2" cstate="email"/>
          <a:srcRect/>
          <a:stretch>
            <a:fillRect/>
          </a:stretch>
        </p:blipFill>
        <p:spPr bwMode="auto">
          <a:xfrm>
            <a:off x="4764025" y="1104663"/>
            <a:ext cx="3533047" cy="1261803"/>
          </a:xfrm>
          <a:prstGeom prst="rect">
            <a:avLst/>
          </a:prstGeom>
          <a:noFill/>
          <a:ln w="9525">
            <a:noFill/>
            <a:miter lim="800000"/>
            <a:headEnd/>
            <a:tailEnd/>
          </a:ln>
        </p:spPr>
      </p:pic>
      <p:pic>
        <p:nvPicPr>
          <p:cNvPr id="683010" name="Picture 2"/>
          <p:cNvPicPr>
            <a:picLocks noChangeAspect="1" noChangeArrowheads="1"/>
          </p:cNvPicPr>
          <p:nvPr/>
        </p:nvPicPr>
        <p:blipFill>
          <a:blip r:embed="rId3" cstate="email"/>
          <a:srcRect/>
          <a:stretch>
            <a:fillRect/>
          </a:stretch>
        </p:blipFill>
        <p:spPr bwMode="auto">
          <a:xfrm>
            <a:off x="4764025" y="4202662"/>
            <a:ext cx="2958349" cy="119055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Offline LED Driver Configurations</a:t>
            </a:r>
            <a:br>
              <a:rPr lang="en-US" dirty="0" smtClean="0"/>
            </a:br>
            <a:r>
              <a:rPr lang="en-US" sz="2000" dirty="0" smtClean="0"/>
              <a:t>Bulbs and </a:t>
            </a:r>
            <a:r>
              <a:rPr lang="en-US" sz="2000" dirty="0" err="1" smtClean="0"/>
              <a:t>Downlights</a:t>
            </a:r>
            <a:r>
              <a:rPr lang="en-US" sz="2000" dirty="0" smtClean="0"/>
              <a:t> (3-25W)</a:t>
            </a:r>
            <a:endParaRPr lang="en-US" dirty="0"/>
          </a:p>
        </p:txBody>
      </p:sp>
      <p:pic>
        <p:nvPicPr>
          <p:cNvPr id="741378" name="Picture 2"/>
          <p:cNvPicPr>
            <a:picLocks noChangeAspect="1" noChangeArrowheads="1"/>
          </p:cNvPicPr>
          <p:nvPr/>
        </p:nvPicPr>
        <p:blipFill>
          <a:blip r:embed="rId4" cstate="email"/>
          <a:srcRect/>
          <a:stretch>
            <a:fillRect/>
          </a:stretch>
        </p:blipFill>
        <p:spPr bwMode="auto">
          <a:xfrm>
            <a:off x="347663" y="1104663"/>
            <a:ext cx="2952017" cy="1188007"/>
          </a:xfrm>
          <a:prstGeom prst="rect">
            <a:avLst/>
          </a:prstGeom>
          <a:noFill/>
          <a:ln w="9525">
            <a:noFill/>
            <a:miter lim="800000"/>
            <a:headEnd/>
            <a:tailEnd/>
          </a:ln>
        </p:spPr>
      </p:pic>
      <p:pic>
        <p:nvPicPr>
          <p:cNvPr id="741379" name="Picture 3"/>
          <p:cNvPicPr>
            <a:picLocks noChangeAspect="1" noChangeArrowheads="1"/>
          </p:cNvPicPr>
          <p:nvPr/>
        </p:nvPicPr>
        <p:blipFill>
          <a:blip r:embed="rId5" cstate="email"/>
          <a:srcRect/>
          <a:stretch>
            <a:fillRect/>
          </a:stretch>
        </p:blipFill>
        <p:spPr bwMode="auto">
          <a:xfrm>
            <a:off x="347450" y="4202662"/>
            <a:ext cx="3530819" cy="1248997"/>
          </a:xfrm>
          <a:prstGeom prst="rect">
            <a:avLst/>
          </a:prstGeom>
          <a:noFill/>
          <a:ln w="9525">
            <a:noFill/>
            <a:miter lim="800000"/>
            <a:headEnd/>
            <a:tailEnd/>
          </a:ln>
        </p:spPr>
      </p:pic>
      <p:sp>
        <p:nvSpPr>
          <p:cNvPr id="10" name="TextBox 9"/>
          <p:cNvSpPr txBox="1"/>
          <p:nvPr/>
        </p:nvSpPr>
        <p:spPr>
          <a:xfrm>
            <a:off x="1928996" y="894270"/>
            <a:ext cx="748923" cy="369332"/>
          </a:xfrm>
          <a:prstGeom prst="rect">
            <a:avLst/>
          </a:prstGeom>
          <a:noFill/>
        </p:spPr>
        <p:txBody>
          <a:bodyPr wrap="none" rtlCol="0">
            <a:spAutoFit/>
          </a:bodyPr>
          <a:lstStyle/>
          <a:p>
            <a:pPr algn="r"/>
            <a:r>
              <a:rPr lang="en-US" sz="1800" u="sng" dirty="0" smtClean="0"/>
              <a:t>Buck</a:t>
            </a:r>
            <a:endParaRPr lang="en-US" sz="1800" u="sng" dirty="0"/>
          </a:p>
        </p:txBody>
      </p:sp>
      <p:sp>
        <p:nvSpPr>
          <p:cNvPr id="11" name="TextBox 10"/>
          <p:cNvSpPr txBox="1"/>
          <p:nvPr/>
        </p:nvSpPr>
        <p:spPr>
          <a:xfrm>
            <a:off x="1204038" y="3966670"/>
            <a:ext cx="2121093" cy="369332"/>
          </a:xfrm>
          <a:prstGeom prst="rect">
            <a:avLst/>
          </a:prstGeom>
          <a:noFill/>
        </p:spPr>
        <p:txBody>
          <a:bodyPr wrap="none" rtlCol="0">
            <a:spAutoFit/>
          </a:bodyPr>
          <a:lstStyle/>
          <a:p>
            <a:pPr algn="ctr"/>
            <a:r>
              <a:rPr lang="en-US" sz="1800" u="sng" dirty="0" smtClean="0"/>
              <a:t>SEPIC/Buck-Boost</a:t>
            </a:r>
            <a:endParaRPr lang="en-US" sz="1800" u="sng" dirty="0"/>
          </a:p>
        </p:txBody>
      </p:sp>
      <p:sp>
        <p:nvSpPr>
          <p:cNvPr id="12" name="TextBox 11"/>
          <p:cNvSpPr txBox="1"/>
          <p:nvPr/>
        </p:nvSpPr>
        <p:spPr>
          <a:xfrm>
            <a:off x="6108200" y="3966670"/>
            <a:ext cx="838691" cy="369332"/>
          </a:xfrm>
          <a:prstGeom prst="rect">
            <a:avLst/>
          </a:prstGeom>
          <a:noFill/>
        </p:spPr>
        <p:txBody>
          <a:bodyPr wrap="none" rtlCol="0">
            <a:spAutoFit/>
          </a:bodyPr>
          <a:lstStyle/>
          <a:p>
            <a:pPr algn="r"/>
            <a:r>
              <a:rPr lang="en-US" sz="1800" u="sng" dirty="0" smtClean="0"/>
              <a:t>Boost</a:t>
            </a:r>
            <a:endParaRPr lang="en-US" sz="1800" u="sng" dirty="0"/>
          </a:p>
        </p:txBody>
      </p:sp>
      <p:sp>
        <p:nvSpPr>
          <p:cNvPr id="13" name="TextBox 12"/>
          <p:cNvSpPr txBox="1"/>
          <p:nvPr/>
        </p:nvSpPr>
        <p:spPr>
          <a:xfrm>
            <a:off x="6331689" y="894270"/>
            <a:ext cx="1043876" cy="369332"/>
          </a:xfrm>
          <a:prstGeom prst="rect">
            <a:avLst/>
          </a:prstGeom>
          <a:noFill/>
        </p:spPr>
        <p:txBody>
          <a:bodyPr wrap="none" rtlCol="0">
            <a:spAutoFit/>
          </a:bodyPr>
          <a:lstStyle/>
          <a:p>
            <a:pPr algn="r"/>
            <a:r>
              <a:rPr lang="en-US" sz="1800" u="sng" dirty="0" err="1" smtClean="0"/>
              <a:t>Flyback</a:t>
            </a:r>
            <a:endParaRPr lang="en-US" sz="1800" u="sng" dirty="0"/>
          </a:p>
        </p:txBody>
      </p:sp>
      <p:graphicFrame>
        <p:nvGraphicFramePr>
          <p:cNvPr id="18" name="Table 17"/>
          <p:cNvGraphicFramePr>
            <a:graphicFrameLocks noGrp="1"/>
          </p:cNvGraphicFramePr>
          <p:nvPr>
            <p:extLst>
              <p:ext uri="{D42A27DB-BD31-4B8C-83A1-F6EECF244321}">
                <p14:modId xmlns:p14="http://schemas.microsoft.com/office/powerpoint/2010/main" val="2596817924"/>
              </p:ext>
            </p:extLst>
          </p:nvPr>
        </p:nvGraphicFramePr>
        <p:xfrm>
          <a:off x="347663" y="5464465"/>
          <a:ext cx="4109122" cy="640080"/>
        </p:xfrm>
        <a:graphic>
          <a:graphicData uri="http://schemas.openxmlformats.org/drawingml/2006/table">
            <a:tbl>
              <a:tblPr firstRow="1" bandRow="1">
                <a:tableStyleId>{5940675A-B579-460E-94D1-54222C63F5DA}</a:tableStyleId>
              </a:tblPr>
              <a:tblGrid>
                <a:gridCol w="960126"/>
                <a:gridCol w="576075"/>
                <a:gridCol w="576075"/>
                <a:gridCol w="729481"/>
                <a:gridCol w="691290"/>
                <a:gridCol w="576075"/>
              </a:tblGrid>
              <a:tr h="0">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gridSpan="2">
                  <a:txBody>
                    <a:bodyPr/>
                    <a:lstStyle/>
                    <a:p>
                      <a:pPr algn="ctr"/>
                      <a:r>
                        <a:rPr lang="en-US" sz="800" b="1" dirty="0" smtClean="0"/>
                        <a:t>Dimming</a:t>
                      </a:r>
                      <a:endParaRPr lang="en-US" sz="800" b="1" dirty="0"/>
                    </a:p>
                  </a:txBody>
                  <a:tcPr anchor="ctr"/>
                </a:tc>
                <a:tc hMerge="1">
                  <a:txBody>
                    <a:bodyPr/>
                    <a:lstStyle/>
                    <a:p>
                      <a:endParaRPr lang="en-US" sz="1200" dirty="0"/>
                    </a:p>
                  </a:txBody>
                  <a:tcPr/>
                </a:tc>
                <a:tc rowSpan="2">
                  <a:txBody>
                    <a:bodyPr/>
                    <a:lstStyle/>
                    <a:p>
                      <a:pPr algn="ctr"/>
                      <a:r>
                        <a:rPr lang="en-US" sz="800" b="1" dirty="0" smtClean="0"/>
                        <a:t>PFC</a:t>
                      </a:r>
                      <a:endParaRPr lang="en-US" sz="800" b="1" dirty="0"/>
                    </a:p>
                  </a:txBody>
                  <a:tcPr anchor="ctr"/>
                </a:tc>
              </a:tr>
              <a:tr h="11804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a:txBody>
                    <a:bodyPr/>
                    <a:lstStyle/>
                    <a:p>
                      <a:pPr algn="ctr"/>
                      <a:r>
                        <a:rPr lang="en-US" sz="800" b="1" dirty="0" smtClean="0"/>
                        <a:t>TRIAC</a:t>
                      </a:r>
                      <a:endParaRPr lang="en-US" sz="800" b="1" dirty="0"/>
                    </a:p>
                  </a:txBody>
                  <a:tcPr anchor="ctr"/>
                </a:tc>
                <a:tc>
                  <a:txBody>
                    <a:bodyPr/>
                    <a:lstStyle/>
                    <a:p>
                      <a:pPr algn="ctr"/>
                      <a:r>
                        <a:rPr lang="en-US" sz="800" b="1" dirty="0" smtClean="0"/>
                        <a:t>TE</a:t>
                      </a:r>
                      <a:endParaRPr lang="en-US" sz="800" b="1" dirty="0"/>
                    </a:p>
                  </a:txBody>
                  <a:tcPr anchor="ctr"/>
                </a:tc>
                <a:tc vMerge="1">
                  <a:txBody>
                    <a:bodyPr/>
                    <a:lstStyle/>
                    <a:p>
                      <a:pPr algn="ctr"/>
                      <a:endParaRPr lang="en-US" sz="1200" dirty="0"/>
                    </a:p>
                  </a:txBody>
                  <a:tcPr/>
                </a:tc>
              </a:tr>
              <a:tr h="0">
                <a:tc>
                  <a:txBody>
                    <a:bodyPr/>
                    <a:lstStyle/>
                    <a:p>
                      <a:r>
                        <a:rPr lang="en-US" sz="800" b="1" dirty="0" smtClean="0"/>
                        <a:t>TPS92075</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49496327"/>
              </p:ext>
            </p:extLst>
          </p:nvPr>
        </p:nvGraphicFramePr>
        <p:xfrm>
          <a:off x="4649023" y="5464465"/>
          <a:ext cx="4109122" cy="640080"/>
        </p:xfrm>
        <a:graphic>
          <a:graphicData uri="http://schemas.openxmlformats.org/drawingml/2006/table">
            <a:tbl>
              <a:tblPr firstRow="1" bandRow="1">
                <a:tableStyleId>{5940675A-B579-460E-94D1-54222C63F5DA}</a:tableStyleId>
              </a:tblPr>
              <a:tblGrid>
                <a:gridCol w="960126"/>
                <a:gridCol w="576075"/>
                <a:gridCol w="576075"/>
                <a:gridCol w="729481"/>
                <a:gridCol w="691290"/>
                <a:gridCol w="576075"/>
              </a:tblGrid>
              <a:tr h="0">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gridSpan="2">
                  <a:txBody>
                    <a:bodyPr/>
                    <a:lstStyle/>
                    <a:p>
                      <a:pPr algn="ctr"/>
                      <a:r>
                        <a:rPr lang="en-US" sz="800" b="1" dirty="0" smtClean="0"/>
                        <a:t>Dimming</a:t>
                      </a:r>
                      <a:endParaRPr lang="en-US" sz="800" b="1" dirty="0"/>
                    </a:p>
                  </a:txBody>
                  <a:tcPr anchor="ctr"/>
                </a:tc>
                <a:tc hMerge="1">
                  <a:txBody>
                    <a:bodyPr/>
                    <a:lstStyle/>
                    <a:p>
                      <a:endParaRPr lang="en-US" sz="1200" dirty="0"/>
                    </a:p>
                  </a:txBody>
                  <a:tcPr/>
                </a:tc>
                <a:tc rowSpan="2">
                  <a:txBody>
                    <a:bodyPr/>
                    <a:lstStyle/>
                    <a:p>
                      <a:pPr algn="ctr"/>
                      <a:r>
                        <a:rPr lang="en-US" sz="800" b="1" dirty="0" smtClean="0"/>
                        <a:t>PFC</a:t>
                      </a:r>
                    </a:p>
                    <a:p>
                      <a:pPr algn="ctr"/>
                      <a:r>
                        <a:rPr lang="en-US" sz="800" b="1" dirty="0" smtClean="0"/>
                        <a:t>(&gt;0.7)</a:t>
                      </a:r>
                      <a:endParaRPr lang="en-US" sz="800" b="1" dirty="0"/>
                    </a:p>
                  </a:txBody>
                  <a:tcPr anchor="ctr"/>
                </a:tc>
              </a:tr>
              <a:tr h="11804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a:txBody>
                    <a:bodyPr/>
                    <a:lstStyle/>
                    <a:p>
                      <a:pPr algn="ctr"/>
                      <a:r>
                        <a:rPr lang="en-US" sz="800" b="1" dirty="0" smtClean="0"/>
                        <a:t>TRIAC</a:t>
                      </a:r>
                      <a:endParaRPr lang="en-US" sz="800" b="1" dirty="0"/>
                    </a:p>
                  </a:txBody>
                  <a:tcPr anchor="ctr"/>
                </a:tc>
                <a:tc>
                  <a:txBody>
                    <a:bodyPr/>
                    <a:lstStyle/>
                    <a:p>
                      <a:pPr algn="ctr"/>
                      <a:r>
                        <a:rPr lang="en-US" sz="800" b="1" dirty="0" smtClean="0"/>
                        <a:t>TE</a:t>
                      </a:r>
                      <a:endParaRPr lang="en-US" sz="800" b="1" dirty="0"/>
                    </a:p>
                  </a:txBody>
                  <a:tcPr anchor="ctr"/>
                </a:tc>
                <a:tc vMerge="1">
                  <a:txBody>
                    <a:bodyPr/>
                    <a:lstStyle/>
                    <a:p>
                      <a:pPr algn="ctr"/>
                      <a:endParaRPr lang="en-US" sz="1200" dirty="0"/>
                    </a:p>
                  </a:txBody>
                  <a:tcPr/>
                </a:tc>
              </a:tr>
              <a:tr h="0">
                <a:tc>
                  <a:txBody>
                    <a:bodyPr/>
                    <a:lstStyle/>
                    <a:p>
                      <a:r>
                        <a:rPr lang="en-US" sz="800" b="1" dirty="0" smtClean="0"/>
                        <a:t>TPS92561</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bl>
          </a:graphicData>
        </a:graphic>
      </p:graphicFrame>
      <p:sp>
        <p:nvSpPr>
          <p:cNvPr id="20" name="TextBox 19"/>
          <p:cNvSpPr txBox="1"/>
          <p:nvPr/>
        </p:nvSpPr>
        <p:spPr>
          <a:xfrm>
            <a:off x="4649023" y="6116948"/>
            <a:ext cx="1633781" cy="230832"/>
          </a:xfrm>
          <a:prstGeom prst="rect">
            <a:avLst/>
          </a:prstGeom>
          <a:noFill/>
        </p:spPr>
        <p:txBody>
          <a:bodyPr wrap="none" rtlCol="0">
            <a:spAutoFit/>
          </a:bodyPr>
          <a:lstStyle/>
          <a:p>
            <a:r>
              <a:rPr lang="en-US" sz="900" dirty="0" smtClean="0"/>
              <a:t>* Possible, but not verified</a:t>
            </a:r>
            <a:endParaRPr lang="en-US" sz="900" dirty="0"/>
          </a:p>
        </p:txBody>
      </p:sp>
      <p:graphicFrame>
        <p:nvGraphicFramePr>
          <p:cNvPr id="21" name="Table 20"/>
          <p:cNvGraphicFramePr>
            <a:graphicFrameLocks noGrp="1"/>
          </p:cNvGraphicFramePr>
          <p:nvPr>
            <p:extLst>
              <p:ext uri="{D42A27DB-BD31-4B8C-83A1-F6EECF244321}">
                <p14:modId xmlns:p14="http://schemas.microsoft.com/office/powerpoint/2010/main" val="1791759239"/>
              </p:ext>
            </p:extLst>
          </p:nvPr>
        </p:nvGraphicFramePr>
        <p:xfrm>
          <a:off x="347663" y="2353660"/>
          <a:ext cx="4109122" cy="1280160"/>
        </p:xfrm>
        <a:graphic>
          <a:graphicData uri="http://schemas.openxmlformats.org/drawingml/2006/table">
            <a:tbl>
              <a:tblPr firstRow="1" bandRow="1">
                <a:tableStyleId>{5940675A-B579-460E-94D1-54222C63F5DA}</a:tableStyleId>
              </a:tblPr>
              <a:tblGrid>
                <a:gridCol w="960126"/>
                <a:gridCol w="576075"/>
                <a:gridCol w="576075"/>
                <a:gridCol w="729481"/>
                <a:gridCol w="691290"/>
                <a:gridCol w="576075"/>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gridSpan="2">
                  <a:txBody>
                    <a:bodyPr/>
                    <a:lstStyle/>
                    <a:p>
                      <a:pPr algn="ctr"/>
                      <a:r>
                        <a:rPr lang="en-US" sz="800" b="1" dirty="0" smtClean="0"/>
                        <a:t>Dimming</a:t>
                      </a:r>
                      <a:endParaRPr lang="en-US" sz="800" b="1" dirty="0"/>
                    </a:p>
                  </a:txBody>
                  <a:tcPr anchor="ctr"/>
                </a:tc>
                <a:tc hMerge="1">
                  <a:txBody>
                    <a:bodyPr/>
                    <a:lstStyle/>
                    <a:p>
                      <a:endParaRPr lang="en-US" sz="1200" dirty="0"/>
                    </a:p>
                  </a:txBody>
                  <a:tcPr/>
                </a:tc>
                <a:tc rowSpan="2">
                  <a:txBody>
                    <a:bodyPr/>
                    <a:lstStyle/>
                    <a:p>
                      <a:pPr algn="ctr"/>
                      <a:r>
                        <a:rPr lang="en-US" sz="800" b="1" dirty="0" smtClean="0"/>
                        <a:t>PFC (&gt;0.7)</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a:txBody>
                    <a:bodyPr/>
                    <a:lstStyle/>
                    <a:p>
                      <a:pPr algn="ctr"/>
                      <a:r>
                        <a:rPr lang="en-US" sz="800" b="1" dirty="0" smtClean="0"/>
                        <a:t>TRIAC</a:t>
                      </a:r>
                      <a:endParaRPr lang="en-US" sz="800" b="1" dirty="0"/>
                    </a:p>
                  </a:txBody>
                  <a:tcPr anchor="ctr"/>
                </a:tc>
                <a:tc>
                  <a:txBody>
                    <a:bodyPr/>
                    <a:lstStyle/>
                    <a:p>
                      <a:pPr algn="ctr"/>
                      <a:r>
                        <a:rPr lang="en-US" sz="800" b="1" dirty="0" smtClean="0"/>
                        <a:t>TE</a:t>
                      </a:r>
                      <a:endParaRPr lang="en-US" sz="800" b="1" dirty="0"/>
                    </a:p>
                  </a:txBody>
                  <a:tcPr anchor="ctr"/>
                </a:tc>
                <a:tc vMerge="1">
                  <a:txBody>
                    <a:bodyPr/>
                    <a:lstStyle/>
                    <a:p>
                      <a:pPr algn="ctr"/>
                      <a:endParaRPr lang="en-US" sz="1200" dirty="0"/>
                    </a:p>
                  </a:txBody>
                  <a:tcPr/>
                </a:tc>
              </a:tr>
              <a:tr h="154228">
                <a:tc>
                  <a:txBody>
                    <a:bodyPr/>
                    <a:lstStyle/>
                    <a:p>
                      <a:r>
                        <a:rPr lang="en-US" sz="800" b="1" dirty="0" smtClean="0"/>
                        <a:t>TPS92310/11/14</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No</a:t>
                      </a:r>
                      <a:endParaRPr lang="en-US" sz="800" b="1" i="1" dirty="0"/>
                    </a:p>
                  </a:txBody>
                  <a:tcPr/>
                </a:tc>
                <a:tc>
                  <a:txBody>
                    <a:bodyPr/>
                    <a:lstStyle/>
                    <a:p>
                      <a:pPr algn="ctr"/>
                      <a:r>
                        <a:rPr lang="en-US" sz="800" b="1" i="1" dirty="0" smtClean="0"/>
                        <a:t>No</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LM3445</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LM3448</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TPS92075</a:t>
                      </a:r>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073296314"/>
              </p:ext>
            </p:extLst>
          </p:nvPr>
        </p:nvGraphicFramePr>
        <p:xfrm>
          <a:off x="4687215" y="2353660"/>
          <a:ext cx="4109122" cy="1493520"/>
        </p:xfrm>
        <a:graphic>
          <a:graphicData uri="http://schemas.openxmlformats.org/drawingml/2006/table">
            <a:tbl>
              <a:tblPr firstRow="1" bandRow="1">
                <a:tableStyleId>{5940675A-B579-460E-94D1-54222C63F5DA}</a:tableStyleId>
              </a:tblPr>
              <a:tblGrid>
                <a:gridCol w="960126"/>
                <a:gridCol w="576075"/>
                <a:gridCol w="576075"/>
                <a:gridCol w="729481"/>
                <a:gridCol w="691290"/>
                <a:gridCol w="576075"/>
              </a:tblGrid>
              <a:tr h="154228">
                <a:tc rowSpan="2">
                  <a:txBody>
                    <a:bodyPr/>
                    <a:lstStyle/>
                    <a:p>
                      <a:pPr algn="ctr"/>
                      <a:endParaRPr lang="en-US" sz="800" b="1" dirty="0"/>
                    </a:p>
                  </a:txBody>
                  <a:tcPr anchor="ctr"/>
                </a:tc>
                <a:tc gridSpan="2">
                  <a:txBody>
                    <a:bodyPr/>
                    <a:lstStyle/>
                    <a:p>
                      <a:pPr algn="ctr"/>
                      <a:r>
                        <a:rPr lang="en-US" sz="800" b="1" dirty="0" smtClean="0"/>
                        <a:t>Input</a:t>
                      </a:r>
                      <a:r>
                        <a:rPr lang="en-US" sz="800" b="1" baseline="0" dirty="0" smtClean="0"/>
                        <a:t> </a:t>
                      </a:r>
                      <a:r>
                        <a:rPr lang="en-US" sz="800" b="1" dirty="0" smtClean="0"/>
                        <a:t>Voltage</a:t>
                      </a:r>
                      <a:endParaRPr lang="en-US" sz="800" b="1" dirty="0"/>
                    </a:p>
                  </a:txBody>
                  <a:tcPr anchor="ctr"/>
                </a:tc>
                <a:tc hMerge="1">
                  <a:txBody>
                    <a:bodyPr/>
                    <a:lstStyle/>
                    <a:p>
                      <a:endParaRPr lang="en-US" sz="1200" dirty="0"/>
                    </a:p>
                  </a:txBody>
                  <a:tcPr/>
                </a:tc>
                <a:tc gridSpan="2">
                  <a:txBody>
                    <a:bodyPr/>
                    <a:lstStyle/>
                    <a:p>
                      <a:pPr algn="ctr"/>
                      <a:r>
                        <a:rPr lang="en-US" sz="800" b="1" dirty="0" smtClean="0"/>
                        <a:t>Dimming</a:t>
                      </a:r>
                      <a:endParaRPr lang="en-US" sz="800" b="1" dirty="0"/>
                    </a:p>
                  </a:txBody>
                  <a:tcPr anchor="ctr"/>
                </a:tc>
                <a:tc hMerge="1">
                  <a:txBody>
                    <a:bodyPr/>
                    <a:lstStyle/>
                    <a:p>
                      <a:endParaRPr lang="en-US" sz="1200" dirty="0"/>
                    </a:p>
                  </a:txBody>
                  <a:tcPr/>
                </a:tc>
                <a:tc rowSpan="2">
                  <a:txBody>
                    <a:bodyPr/>
                    <a:lstStyle/>
                    <a:p>
                      <a:pPr algn="ctr"/>
                      <a:r>
                        <a:rPr lang="en-US" sz="800" b="1" dirty="0" smtClean="0"/>
                        <a:t>PFC</a:t>
                      </a:r>
                    </a:p>
                    <a:p>
                      <a:pPr algn="ctr"/>
                      <a:r>
                        <a:rPr lang="en-US" sz="800" b="1" dirty="0" smtClean="0"/>
                        <a:t>(&gt;0.9)</a:t>
                      </a:r>
                      <a:endParaRPr lang="en-US" sz="800" b="1" dirty="0"/>
                    </a:p>
                  </a:txBody>
                  <a:tcPr anchor="ctr"/>
                </a:tc>
              </a:tr>
              <a:tr h="154228">
                <a:tc vMerge="1">
                  <a:txBody>
                    <a:bodyPr/>
                    <a:lstStyle/>
                    <a:p>
                      <a:endParaRPr lang="en-US" sz="1200" dirty="0"/>
                    </a:p>
                  </a:txBody>
                  <a:tcPr/>
                </a:tc>
                <a:tc>
                  <a:txBody>
                    <a:bodyPr/>
                    <a:lstStyle/>
                    <a:p>
                      <a:pPr algn="ctr"/>
                      <a:r>
                        <a:rPr lang="en-US" sz="800" b="1" dirty="0" smtClean="0"/>
                        <a:t>110V</a:t>
                      </a:r>
                      <a:endParaRPr lang="en-US" sz="800" b="1" dirty="0"/>
                    </a:p>
                  </a:txBody>
                  <a:tcPr anchor="ctr"/>
                </a:tc>
                <a:tc>
                  <a:txBody>
                    <a:bodyPr/>
                    <a:lstStyle/>
                    <a:p>
                      <a:pPr algn="ctr"/>
                      <a:r>
                        <a:rPr lang="en-US" sz="800" b="1" dirty="0" smtClean="0"/>
                        <a:t>220V</a:t>
                      </a:r>
                      <a:endParaRPr lang="en-US" sz="800" b="1" dirty="0"/>
                    </a:p>
                  </a:txBody>
                  <a:tcPr anchor="ctr"/>
                </a:tc>
                <a:tc>
                  <a:txBody>
                    <a:bodyPr/>
                    <a:lstStyle/>
                    <a:p>
                      <a:pPr algn="ctr"/>
                      <a:r>
                        <a:rPr lang="en-US" sz="800" b="1" dirty="0" smtClean="0"/>
                        <a:t>TRIAC</a:t>
                      </a:r>
                      <a:endParaRPr lang="en-US" sz="800" b="1" dirty="0"/>
                    </a:p>
                  </a:txBody>
                  <a:tcPr anchor="ctr"/>
                </a:tc>
                <a:tc>
                  <a:txBody>
                    <a:bodyPr/>
                    <a:lstStyle/>
                    <a:p>
                      <a:pPr algn="ctr"/>
                      <a:r>
                        <a:rPr lang="en-US" sz="800" b="1" dirty="0" smtClean="0"/>
                        <a:t>TE</a:t>
                      </a:r>
                      <a:endParaRPr lang="en-US" sz="800" b="1" dirty="0"/>
                    </a:p>
                  </a:txBody>
                  <a:tcPr anchor="ctr"/>
                </a:tc>
                <a:tc vMerge="1">
                  <a:txBody>
                    <a:bodyPr/>
                    <a:lstStyle/>
                    <a:p>
                      <a:pPr algn="ctr"/>
                      <a:endParaRPr lang="en-US" sz="1200" dirty="0"/>
                    </a:p>
                  </a:txBody>
                  <a:tcPr/>
                </a:tc>
              </a:tr>
              <a:tr h="154228">
                <a:tc>
                  <a:txBody>
                    <a:bodyPr/>
                    <a:lstStyle/>
                    <a:p>
                      <a:r>
                        <a:rPr lang="en-US" sz="800" b="1" dirty="0" smtClean="0"/>
                        <a:t>TPS92310/11/14</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No</a:t>
                      </a:r>
                      <a:endParaRPr lang="en-US" sz="800" b="1" i="1" dirty="0"/>
                    </a:p>
                  </a:txBody>
                  <a:tcPr/>
                </a:tc>
                <a:tc>
                  <a:txBody>
                    <a:bodyPr/>
                    <a:lstStyle/>
                    <a:p>
                      <a:pPr algn="ctr"/>
                      <a:r>
                        <a:rPr lang="en-US" sz="800" b="1" i="1" dirty="0" smtClean="0"/>
                        <a:t>No</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LM3447</a:t>
                      </a:r>
                      <a:endParaRPr lang="en-US" sz="800" b="1" dirty="0"/>
                    </a:p>
                  </a:txBody>
                  <a:tcPr/>
                </a:tc>
                <a:tc>
                  <a:txBody>
                    <a:bodyPr/>
                    <a:lstStyle/>
                    <a:p>
                      <a:pPr algn="ctr"/>
                      <a:r>
                        <a:rPr lang="en-US" sz="800" b="1" i="1" dirty="0" smtClean="0"/>
                        <a:t>Yes</a:t>
                      </a:r>
                    </a:p>
                  </a:txBody>
                  <a:tcPr/>
                </a:tc>
                <a:tc>
                  <a:txBody>
                    <a:bodyPr/>
                    <a:lstStyle/>
                    <a:p>
                      <a:pPr algn="ctr"/>
                      <a:r>
                        <a:rPr lang="en-US" sz="800" b="1" i="1" dirty="0" smtClean="0"/>
                        <a:t>Yes</a:t>
                      </a:r>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LM3445</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r>
                        <a:rPr lang="en-US" sz="800" b="1" dirty="0" smtClean="0"/>
                        <a:t>LM3448</a:t>
                      </a:r>
                      <a:endParaRPr lang="en-US" sz="800" b="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baseline="30000"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r>
              <a:tr h="154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TPS92210</a:t>
                      </a:r>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Yes</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External</a:t>
                      </a:r>
                      <a:endParaRPr lang="en-US" sz="800" b="1" i="1" dirty="0"/>
                    </a:p>
                  </a:txBody>
                  <a:tcPr/>
                </a:tc>
                <a:tc>
                  <a:txBody>
                    <a:bodyPr/>
                    <a:lstStyle/>
                    <a:p>
                      <a:pPr algn="ctr"/>
                      <a:r>
                        <a:rPr lang="en-US" sz="800" b="1" i="1" dirty="0" smtClean="0"/>
                        <a:t>Yes</a:t>
                      </a:r>
                      <a:endParaRPr lang="en-US" sz="800" b="1" i="1" dirty="0"/>
                    </a:p>
                  </a:txBody>
                  <a:tcPr/>
                </a:tc>
              </a:tr>
            </a:tbl>
          </a:graphicData>
        </a:graphic>
      </p:graphicFrame>
    </p:spTree>
    <p:extLst>
      <p:ext uri="{BB962C8B-B14F-4D97-AF65-F5344CB8AC3E}">
        <p14:creationId xmlns:p14="http://schemas.microsoft.com/office/powerpoint/2010/main" val="102430766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smtClean="0"/>
              <a:t>TPS92510 &amp; LM3402/4/6</a:t>
            </a:r>
            <a:br>
              <a:rPr lang="en-US" smtClean="0"/>
            </a:br>
            <a:r>
              <a:rPr lang="en-US" sz="2000" smtClean="0"/>
              <a:t>Buck LED Driver Summary</a:t>
            </a:r>
          </a:p>
        </p:txBody>
      </p:sp>
      <p:graphicFrame>
        <p:nvGraphicFramePr>
          <p:cNvPr id="5" name="Table 4"/>
          <p:cNvGraphicFramePr>
            <a:graphicFrameLocks noGrp="1"/>
          </p:cNvGraphicFramePr>
          <p:nvPr/>
        </p:nvGraphicFramePr>
        <p:xfrm>
          <a:off x="890588" y="985838"/>
          <a:ext cx="7338485" cy="4722713"/>
        </p:xfrm>
        <a:graphic>
          <a:graphicData uri="http://schemas.openxmlformats.org/drawingml/2006/table">
            <a:tbl>
              <a:tblPr/>
              <a:tblGrid>
                <a:gridCol w="1309119"/>
                <a:gridCol w="1503518"/>
                <a:gridCol w="1503518"/>
                <a:gridCol w="1517193"/>
                <a:gridCol w="1505137"/>
              </a:tblGrid>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TPS92510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LM3402/HV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LM3404/HV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LM3406/HV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Package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10 MSOP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PSOP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MSOP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8 PSOP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14 HTSSOP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1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Vin range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3.5-60V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6-42V</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6-75V (HV)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Vref</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Rds</a:t>
                      </a:r>
                      <a:r>
                        <a:rPr kumimoji="0" lang="en-US" sz="1000" b="1" i="0" u="none" strike="noStrike" cap="none" normalizeH="0" baseline="0" dirty="0" smtClean="0">
                          <a:ln>
                            <a:noFill/>
                          </a:ln>
                          <a:solidFill>
                            <a:srgbClr val="000000"/>
                          </a:solidFill>
                          <a:effectLst/>
                          <a:latin typeface="Arial" pitchFamily="34" charset="0"/>
                        </a:rPr>
                        <a:t>(on) (</a:t>
                      </a:r>
                      <a:r>
                        <a:rPr kumimoji="0" lang="en-US" sz="1000" b="1" i="0" u="none" strike="noStrike" cap="none" normalizeH="0" baseline="0" dirty="0" err="1" smtClean="0">
                          <a:ln>
                            <a:noFill/>
                          </a:ln>
                          <a:solidFill>
                            <a:srgbClr val="000000"/>
                          </a:solidFill>
                          <a:effectLst/>
                          <a:latin typeface="Arial" pitchFamily="34" charset="0"/>
                        </a:rPr>
                        <a:t>typ</a:t>
                      </a:r>
                      <a:r>
                        <a:rPr kumimoji="0" lang="en-US" sz="1000" b="1" i="0" u="none" strike="noStrike" cap="none" normalizeH="0" baseline="0" dirty="0" smtClean="0">
                          <a:ln>
                            <a:noFill/>
                          </a:ln>
                          <a:solidFill>
                            <a:srgbClr val="000000"/>
                          </a:solidFill>
                          <a:effectLst/>
                          <a:latin typeface="Arial" pitchFamily="34" charset="0"/>
                        </a:rPr>
                        <a: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200m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700m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370m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370m</a:t>
                      </a:r>
                      <a:r>
                        <a:rPr kumimoji="0" lang="en-US" sz="1000" b="0" i="0" u="none" strike="noStrike" cap="none" normalizeH="0" baseline="0" dirty="0" smtClean="0">
                          <a:ln>
                            <a:noFill/>
                          </a:ln>
                          <a:solidFill>
                            <a:schemeClr val="tx1"/>
                          </a:solidFill>
                          <a:effectLst/>
                          <a:latin typeface="Symbol" pitchFamily="18" charset="2"/>
                        </a:rPr>
                        <a:t>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Fsw</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ADJ: 100k-2.5MHz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Up to 2MHz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0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Fsync</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Adj</a:t>
                      </a:r>
                      <a:r>
                        <a:rPr kumimoji="0" lang="en-US" sz="1000" b="1" i="0" u="none" strike="noStrike" cap="none" normalizeH="0" baseline="0" dirty="0" smtClean="0">
                          <a:ln>
                            <a:noFill/>
                          </a:ln>
                          <a:solidFill>
                            <a:srgbClr val="000000"/>
                          </a:solidFill>
                          <a:effectLst/>
                          <a:latin typeface="Arial" pitchFamily="34" charset="0"/>
                        </a:rPr>
                        <a:t> Soft Start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OCP Limit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0.735A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1.5A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2.1A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Dimming</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PWM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6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Topology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Non-Synchronous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Non-Synchronous Controlled On-Time Buck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39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Other Features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a:t>
                      </a:r>
                      <a:r>
                        <a:rPr kumimoji="0" lang="en-US" sz="1000" b="0" i="0" u="none" strike="noStrike" cap="none" normalizeH="0" baseline="0" dirty="0" err="1" smtClean="0">
                          <a:ln>
                            <a:noFill/>
                          </a:ln>
                          <a:solidFill>
                            <a:schemeClr val="tx1"/>
                          </a:solidFill>
                          <a:effectLst/>
                          <a:latin typeface="Arial" pitchFamily="34" charset="0"/>
                          <a:cs typeface="Arial" pitchFamily="34" charset="0"/>
                        </a:rPr>
                        <a:t>Foldback</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No Loop Compensation Required,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Thermal S/D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rPr>
                        <a:t>Tj</a:t>
                      </a:r>
                      <a:endParaRPr kumimoji="0" lang="en-US" sz="1000" b="1"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-40</a:t>
                      </a:r>
                      <a:r>
                        <a:rPr kumimoji="0" lang="en-US" sz="1000" b="0" i="0" u="none" strike="noStrike" cap="none" normalizeH="0" baseline="0" dirty="0" smtClean="0">
                          <a:ln>
                            <a:noFill/>
                          </a:ln>
                          <a:solidFill>
                            <a:schemeClr val="tx1"/>
                          </a:solidFill>
                          <a:effectLst/>
                          <a:latin typeface="Arial" pitchFamily="34" charset="0"/>
                          <a:cs typeface="Arial" pitchFamily="34" charset="0"/>
                        </a:rPr>
                        <a:t>°C to +125°C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601983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5"/>
          <p:cNvSpPr>
            <a:spLocks noGrp="1"/>
          </p:cNvSpPr>
          <p:nvPr>
            <p:ph type="title" idx="4294967295"/>
          </p:nvPr>
        </p:nvSpPr>
        <p:spPr>
          <a:xfrm>
            <a:off x="246063" y="133350"/>
            <a:ext cx="8458200" cy="830263"/>
          </a:xfrm>
        </p:spPr>
        <p:txBody>
          <a:bodyPr/>
          <a:lstStyle/>
          <a:p>
            <a:pPr eaLnBrk="1" hangingPunct="1"/>
            <a:r>
              <a:rPr lang="en-US" smtClean="0"/>
              <a:t>TPS92510 </a:t>
            </a:r>
            <a:br>
              <a:rPr lang="en-US" smtClean="0"/>
            </a:br>
            <a:r>
              <a:rPr lang="en-US" sz="2400" smtClean="0"/>
              <a:t>Wide V</a:t>
            </a:r>
            <a:r>
              <a:rPr lang="en-US" sz="1800" smtClean="0"/>
              <a:t>IN</a:t>
            </a:r>
            <a:r>
              <a:rPr lang="en-US" sz="2400" smtClean="0"/>
              <a:t> Range Buck Driver for HB LED Lighting</a:t>
            </a:r>
            <a:endParaRPr lang="en-US" smtClean="0"/>
          </a:p>
        </p:txBody>
      </p:sp>
      <p:graphicFrame>
        <p:nvGraphicFramePr>
          <p:cNvPr id="14" name="Table 13"/>
          <p:cNvGraphicFramePr>
            <a:graphicFrameLocks noGrp="1"/>
          </p:cNvGraphicFramePr>
          <p:nvPr/>
        </p:nvGraphicFramePr>
        <p:xfrm>
          <a:off x="342900" y="1016000"/>
          <a:ext cx="8505825" cy="4195446"/>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3.5V to 60V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IOUT up to 1.5A with Integrated MOSFET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Reduced BoM and PCB Space</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VREF = 200mV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Low Power Dissipation in Current Sense Resistor</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Thermal Foldback</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Improves LED Reliability and Maintains Reduced Light Output During High LED Temp. Conditions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100kHz to 2.5MHz Adjustable Switching Frequency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Flexible Inductor Selection</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100Hz – 1kHz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Accurate Control of Light Intensity</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Over-Current, and Over-Temperature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IC During Fault and Abnormal Operating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Street Lighting, High-Bay Lighting, MR-16</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Emergency, Flash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1055" name="Group 19"/>
          <p:cNvGrpSpPr>
            <a:grpSpLocks/>
          </p:cNvGrpSpPr>
          <p:nvPr/>
        </p:nvGrpSpPr>
        <p:grpSpPr bwMode="auto">
          <a:xfrm>
            <a:off x="347663" y="5521325"/>
            <a:ext cx="1447800" cy="449263"/>
            <a:chOff x="288" y="3365"/>
            <a:chExt cx="912" cy="283"/>
          </a:xfrm>
        </p:grpSpPr>
        <p:pic>
          <p:nvPicPr>
            <p:cNvPr id="1058" name="Picture 20" descr="image001"/>
            <p:cNvPicPr>
              <a:picLocks noChangeAspect="1" noChangeArrowheads="1"/>
            </p:cNvPicPr>
            <p:nvPr/>
          </p:nvPicPr>
          <p:blipFill>
            <a:blip r:embed="rId3" cstate="email"/>
            <a:srcRect/>
            <a:stretch>
              <a:fillRect/>
            </a:stretch>
          </p:blipFill>
          <p:spPr bwMode="auto">
            <a:xfrm>
              <a:off x="288" y="3365"/>
              <a:ext cx="912" cy="282"/>
            </a:xfrm>
            <a:prstGeom prst="rect">
              <a:avLst/>
            </a:prstGeom>
            <a:noFill/>
            <a:ln w="9525">
              <a:noFill/>
              <a:miter lim="800000"/>
              <a:headEnd/>
              <a:tailEnd/>
            </a:ln>
          </p:spPr>
        </p:pic>
        <p:sp>
          <p:nvSpPr>
            <p:cNvPr id="1059"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1060"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sp>
        <p:nvSpPr>
          <p:cNvPr id="1056" name="TextBox 11"/>
          <p:cNvSpPr txBox="1">
            <a:spLocks noChangeArrowheads="1"/>
          </p:cNvSpPr>
          <p:nvPr/>
        </p:nvSpPr>
        <p:spPr bwMode="auto">
          <a:xfrm>
            <a:off x="1752600" y="5453063"/>
            <a:ext cx="1530350" cy="26035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 TPS92510EVM-011</a:t>
            </a:r>
          </a:p>
        </p:txBody>
      </p:sp>
      <p:graphicFrame>
        <p:nvGraphicFramePr>
          <p:cNvPr id="1026" name="Object 2"/>
          <p:cNvGraphicFramePr>
            <a:graphicFrameLocks noGrp="1" noChangeAspect="1"/>
          </p:cNvGraphicFramePr>
          <p:nvPr>
            <p:ph idx="4294967295"/>
          </p:nvPr>
        </p:nvGraphicFramePr>
        <p:xfrm>
          <a:off x="5105400" y="4083050"/>
          <a:ext cx="3438525" cy="2047875"/>
        </p:xfrm>
        <a:graphic>
          <a:graphicData uri="http://schemas.openxmlformats.org/presentationml/2006/ole">
            <mc:AlternateContent xmlns:mc="http://schemas.openxmlformats.org/markup-compatibility/2006">
              <mc:Choice xmlns:v="urn:schemas-microsoft-com:vml" Requires="v">
                <p:oleObj spid="_x0000_s34850" name="Visio" r:id="rId4" imgW="6733192" imgH="4008601" progId="Visio.Drawing.11">
                  <p:embed/>
                </p:oleObj>
              </mc:Choice>
              <mc:Fallback>
                <p:oleObj name="Visio" r:id="rId4" imgW="6733192" imgH="400860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83050"/>
                        <a:ext cx="34385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7" name="Picture 3"/>
          <p:cNvPicPr>
            <a:picLocks noChangeAspect="1" noChangeArrowheads="1"/>
          </p:cNvPicPr>
          <p:nvPr/>
        </p:nvPicPr>
        <p:blipFill>
          <a:blip r:embed="rId6" cstate="email"/>
          <a:srcRect/>
          <a:stretch>
            <a:fillRect/>
          </a:stretch>
        </p:blipFill>
        <p:spPr bwMode="auto">
          <a:xfrm>
            <a:off x="347663" y="5954713"/>
            <a:ext cx="1176337" cy="153987"/>
          </a:xfrm>
          <a:prstGeom prst="rect">
            <a:avLst/>
          </a:prstGeom>
          <a:noFill/>
          <a:ln w="9525">
            <a:noFill/>
            <a:miter lim="800000"/>
            <a:headEnd/>
            <a:tailEnd/>
          </a:ln>
        </p:spPr>
      </p:pic>
      <p:pic>
        <p:nvPicPr>
          <p:cNvPr id="16" name="Picture 55" descr="available_en">
            <a:hlinkClick r:id="rId7"/>
          </p:cNvPr>
          <p:cNvPicPr>
            <a:picLocks noChangeAspect="1" noChangeArrowheads="1"/>
          </p:cNvPicPr>
          <p:nvPr/>
        </p:nvPicPr>
        <p:blipFill>
          <a:blip r:embed="rId8"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305281959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90"/>
          <p:cNvSpPr>
            <a:spLocks noGrp="1" noChangeArrowheads="1"/>
          </p:cNvSpPr>
          <p:nvPr>
            <p:ph type="title"/>
          </p:nvPr>
        </p:nvSpPr>
        <p:spPr/>
        <p:txBody>
          <a:bodyPr/>
          <a:lstStyle/>
          <a:p>
            <a:pPr eaLnBrk="1" hangingPunct="1"/>
            <a:r>
              <a:rPr lang="en-US" dirty="0" smtClean="0">
                <a:solidFill>
                  <a:schemeClr val="tx2"/>
                </a:solidFill>
              </a:rPr>
              <a:t>TPS92510EVM-011 EVM Specifications</a:t>
            </a:r>
          </a:p>
        </p:txBody>
      </p:sp>
      <p:pic>
        <p:nvPicPr>
          <p:cNvPr id="967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18" y="1086295"/>
            <a:ext cx="5504257" cy="314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768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276" r="11619"/>
          <a:stretch/>
        </p:blipFill>
        <p:spPr bwMode="auto">
          <a:xfrm>
            <a:off x="6317086" y="1278320"/>
            <a:ext cx="2537139"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5" descr="available_en">
            <a:hlinkClick r:id="rId5"/>
          </p:cNvPr>
          <p:cNvPicPr>
            <a:picLocks noChangeAspect="1" noChangeArrowheads="1"/>
          </p:cNvPicPr>
          <p:nvPr/>
        </p:nvPicPr>
        <p:blipFill>
          <a:blip r:embed="rId6" cstate="email"/>
          <a:srcRect/>
          <a:stretch>
            <a:fillRect/>
          </a:stretch>
        </p:blipFill>
        <p:spPr bwMode="auto">
          <a:xfrm>
            <a:off x="8480425" y="0"/>
            <a:ext cx="663575" cy="654050"/>
          </a:xfrm>
          <a:prstGeom prst="rect">
            <a:avLst/>
          </a:prstGeom>
          <a:noFill/>
          <a:ln w="9525">
            <a:noFill/>
            <a:miter lim="800000"/>
            <a:headEnd/>
            <a:tailEnd/>
          </a:ln>
        </p:spPr>
      </p:pic>
    </p:spTree>
    <p:extLst>
      <p:ext uri="{BB962C8B-B14F-4D97-AF65-F5344CB8AC3E}">
        <p14:creationId xmlns:p14="http://schemas.microsoft.com/office/powerpoint/2010/main" val="12160071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pPr eaLnBrk="1" hangingPunct="1"/>
            <a:r>
              <a:rPr lang="en-US" dirty="0" smtClean="0">
                <a:solidFill>
                  <a:schemeClr val="tx2"/>
                </a:solidFill>
              </a:rPr>
              <a:t>LM3402/LM3402HV</a:t>
            </a:r>
            <a:br>
              <a:rPr lang="en-US" dirty="0" smtClean="0">
                <a:solidFill>
                  <a:schemeClr val="tx2"/>
                </a:solidFill>
              </a:rPr>
            </a:br>
            <a:r>
              <a:rPr lang="en-US" sz="2400" dirty="0" smtClean="0">
                <a:solidFill>
                  <a:schemeClr val="tx2"/>
                </a:solidFill>
              </a:rPr>
              <a:t>0.5A Constant Current Buck Reg. for Driving HB LEDs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365220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(LM3402)</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(LM3402HV)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Operation with Controlled On-Time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Control Loop Compensation Required</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0.5A N-Channel MOSFET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Drives 1W HB LEDs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External Source Such as a MCU to Control LED Brightness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LED Open/Short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56023"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56024" name="TextBox 11"/>
          <p:cNvSpPr txBox="1">
            <a:spLocks noChangeArrowheads="1"/>
          </p:cNvSpPr>
          <p:nvPr/>
        </p:nvSpPr>
        <p:spPr bwMode="auto">
          <a:xfrm>
            <a:off x="1752600" y="5453063"/>
            <a:ext cx="1577975" cy="260350"/>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LM3402EVAL/NOPB</a:t>
            </a:r>
          </a:p>
        </p:txBody>
      </p:sp>
      <p:pic>
        <p:nvPicPr>
          <p:cNvPr id="256025" name="Picture 32"/>
          <p:cNvPicPr>
            <a:picLocks noChangeAspect="1" noChangeArrowheads="1"/>
          </p:cNvPicPr>
          <p:nvPr/>
        </p:nvPicPr>
        <p:blipFill>
          <a:blip r:embed="rId4" cstate="email"/>
          <a:srcRect/>
          <a:stretch>
            <a:fillRect/>
          </a:stretch>
        </p:blipFill>
        <p:spPr bwMode="auto">
          <a:xfrm>
            <a:off x="4641850" y="3754438"/>
            <a:ext cx="4137025" cy="2378075"/>
          </a:xfrm>
          <a:prstGeom prst="rect">
            <a:avLst/>
          </a:prstGeom>
          <a:noFill/>
          <a:ln w="9525">
            <a:solidFill>
              <a:schemeClr val="tx1"/>
            </a:solidFill>
            <a:miter lim="800000"/>
            <a:headEnd/>
            <a:tailEnd/>
          </a:ln>
        </p:spPr>
      </p:pic>
      <p:pic>
        <p:nvPicPr>
          <p:cNvPr id="256026" name="Picture 10" descr="http://www.national.com/assets/en/other/PowerWise_banner.jpg"/>
          <p:cNvPicPr>
            <a:picLocks noChangeAspect="1" noChangeArrowheads="1"/>
          </p:cNvPicPr>
          <p:nvPr/>
        </p:nvPicPr>
        <p:blipFill>
          <a:blip r:embed="rId5" cstate="email"/>
          <a:srcRect/>
          <a:stretch>
            <a:fillRect/>
          </a:stretch>
        </p:blipFill>
        <p:spPr bwMode="auto">
          <a:xfrm>
            <a:off x="5491163" y="5861050"/>
            <a:ext cx="849312" cy="203200"/>
          </a:xfrm>
          <a:prstGeom prst="rect">
            <a:avLst/>
          </a:prstGeom>
          <a:noFill/>
          <a:ln w="9525">
            <a:noFill/>
            <a:miter lim="800000"/>
            <a:headEnd/>
            <a:tailEnd/>
          </a:ln>
        </p:spPr>
      </p:pic>
      <p:grpSp>
        <p:nvGrpSpPr>
          <p:cNvPr id="256027" name="Group 19"/>
          <p:cNvGrpSpPr>
            <a:grpSpLocks/>
          </p:cNvGrpSpPr>
          <p:nvPr/>
        </p:nvGrpSpPr>
        <p:grpSpPr bwMode="auto">
          <a:xfrm>
            <a:off x="347663" y="5521325"/>
            <a:ext cx="1447800" cy="449263"/>
            <a:chOff x="288" y="3365"/>
            <a:chExt cx="912" cy="283"/>
          </a:xfrm>
        </p:grpSpPr>
        <p:pic>
          <p:nvPicPr>
            <p:cNvPr id="256029"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56030"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56031"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56028"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24762859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90"/>
          <p:cNvSpPr>
            <a:spLocks noGrp="1" noChangeArrowheads="1"/>
          </p:cNvSpPr>
          <p:nvPr>
            <p:ph type="title"/>
          </p:nvPr>
        </p:nvSpPr>
        <p:spPr/>
        <p:txBody>
          <a:bodyPr/>
          <a:lstStyle/>
          <a:p>
            <a:pPr eaLnBrk="1" hangingPunct="1"/>
            <a:r>
              <a:rPr lang="en-US" dirty="0" smtClean="0">
                <a:solidFill>
                  <a:schemeClr val="tx2"/>
                </a:solidFill>
              </a:rPr>
              <a:t>LM3402/HV EVM Specifications</a:t>
            </a:r>
          </a:p>
        </p:txBody>
      </p:sp>
      <p:pic>
        <p:nvPicPr>
          <p:cNvPr id="257027"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57028" name="Picture 3"/>
          <p:cNvPicPr>
            <a:picLocks noChangeAspect="1" noChangeArrowheads="1"/>
          </p:cNvPicPr>
          <p:nvPr/>
        </p:nvPicPr>
        <p:blipFill>
          <a:blip r:embed="rId5" cstate="email"/>
          <a:srcRect/>
          <a:stretch>
            <a:fillRect/>
          </a:stretch>
        </p:blipFill>
        <p:spPr bwMode="auto">
          <a:xfrm>
            <a:off x="347663" y="990600"/>
            <a:ext cx="6650037" cy="2620963"/>
          </a:xfrm>
          <a:prstGeom prst="rect">
            <a:avLst/>
          </a:prstGeom>
          <a:noFill/>
          <a:ln w="9525">
            <a:noFill/>
            <a:miter lim="800000"/>
            <a:headEnd/>
            <a:tailEnd/>
          </a:ln>
        </p:spPr>
      </p:pic>
    </p:spTree>
    <p:extLst>
      <p:ext uri="{BB962C8B-B14F-4D97-AF65-F5344CB8AC3E}">
        <p14:creationId xmlns:p14="http://schemas.microsoft.com/office/powerpoint/2010/main" val="30610007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pPr eaLnBrk="1" hangingPunct="1"/>
            <a:r>
              <a:rPr lang="en-US" dirty="0" smtClean="0">
                <a:solidFill>
                  <a:schemeClr val="tx2"/>
                </a:solidFill>
              </a:rPr>
              <a:t>LM3404/LM3404HV</a:t>
            </a:r>
            <a:br>
              <a:rPr lang="en-US" dirty="0" smtClean="0">
                <a:solidFill>
                  <a:schemeClr val="tx2"/>
                </a:solidFill>
              </a:rPr>
            </a:br>
            <a:r>
              <a:rPr lang="en-US" sz="2400" dirty="0" smtClean="0">
                <a:solidFill>
                  <a:schemeClr val="tx2"/>
                </a:solidFill>
              </a:rPr>
              <a:t>1A Constant Current Buck Reg. for Driving HB LEDs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365220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(LM3404)</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(LM3404HV)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Operation with Controlled On-Time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Control Loop Compensation Required</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1A N-Channel MOSFET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Drives 3W HB LEDs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External Source Such as a MCU to Control LED Brightness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LED Open/Short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59095"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59096" name="TextBox 11"/>
          <p:cNvSpPr txBox="1">
            <a:spLocks noChangeArrowheads="1"/>
          </p:cNvSpPr>
          <p:nvPr/>
        </p:nvSpPr>
        <p:spPr bwMode="auto">
          <a:xfrm>
            <a:off x="1752600" y="5453063"/>
            <a:ext cx="1914525" cy="600075"/>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LM3404EVAL/NOPB</a:t>
            </a:r>
          </a:p>
          <a:p>
            <a:pPr>
              <a:buFont typeface="Arial" charset="0"/>
              <a:buChar char="•"/>
            </a:pPr>
            <a:r>
              <a:rPr lang="en-US" sz="1100">
                <a:solidFill>
                  <a:srgbClr val="000000"/>
                </a:solidFill>
              </a:rPr>
              <a:t>LM3404FSTDIMEV/NOPB</a:t>
            </a:r>
          </a:p>
          <a:p>
            <a:pPr>
              <a:buFont typeface="Arial" charset="0"/>
              <a:buChar char="•"/>
            </a:pPr>
            <a:r>
              <a:rPr lang="en-US" sz="1100">
                <a:solidFill>
                  <a:srgbClr val="000000"/>
                </a:solidFill>
              </a:rPr>
              <a:t>LM3404MREVAL</a:t>
            </a:r>
          </a:p>
        </p:txBody>
      </p:sp>
      <p:pic>
        <p:nvPicPr>
          <p:cNvPr id="259097" name="Picture 2"/>
          <p:cNvPicPr>
            <a:picLocks noChangeAspect="1" noChangeArrowheads="1"/>
          </p:cNvPicPr>
          <p:nvPr/>
        </p:nvPicPr>
        <p:blipFill>
          <a:blip r:embed="rId4" cstate="email"/>
          <a:srcRect/>
          <a:stretch>
            <a:fillRect/>
          </a:stretch>
        </p:blipFill>
        <p:spPr bwMode="auto">
          <a:xfrm>
            <a:off x="4759325" y="3840163"/>
            <a:ext cx="4035425" cy="2347912"/>
          </a:xfrm>
          <a:prstGeom prst="rect">
            <a:avLst/>
          </a:prstGeom>
          <a:noFill/>
          <a:ln w="9525">
            <a:solidFill>
              <a:schemeClr val="tx1"/>
            </a:solidFill>
            <a:miter lim="800000"/>
            <a:headEnd/>
            <a:tailEnd/>
          </a:ln>
        </p:spPr>
      </p:pic>
      <p:pic>
        <p:nvPicPr>
          <p:cNvPr id="259098" name="Picture 10" descr="http://www.national.com/assets/en/other/PowerWise_banner.jpg"/>
          <p:cNvPicPr>
            <a:picLocks noChangeAspect="1" noChangeArrowheads="1"/>
          </p:cNvPicPr>
          <p:nvPr/>
        </p:nvPicPr>
        <p:blipFill>
          <a:blip r:embed="rId5" cstate="email"/>
          <a:srcRect/>
          <a:stretch>
            <a:fillRect/>
          </a:stretch>
        </p:blipFill>
        <p:spPr bwMode="auto">
          <a:xfrm>
            <a:off x="5759450" y="5994400"/>
            <a:ext cx="849313" cy="203200"/>
          </a:xfrm>
          <a:prstGeom prst="rect">
            <a:avLst/>
          </a:prstGeom>
          <a:noFill/>
          <a:ln w="9525">
            <a:noFill/>
            <a:miter lim="800000"/>
            <a:headEnd/>
            <a:tailEnd/>
          </a:ln>
        </p:spPr>
      </p:pic>
      <p:grpSp>
        <p:nvGrpSpPr>
          <p:cNvPr id="259099" name="Group 19"/>
          <p:cNvGrpSpPr>
            <a:grpSpLocks/>
          </p:cNvGrpSpPr>
          <p:nvPr/>
        </p:nvGrpSpPr>
        <p:grpSpPr bwMode="auto">
          <a:xfrm>
            <a:off x="347663" y="5521325"/>
            <a:ext cx="1447800" cy="449263"/>
            <a:chOff x="288" y="3365"/>
            <a:chExt cx="912" cy="283"/>
          </a:xfrm>
        </p:grpSpPr>
        <p:pic>
          <p:nvPicPr>
            <p:cNvPr id="259101"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5910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5910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59100"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2690419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90"/>
          <p:cNvSpPr>
            <a:spLocks noGrp="1" noChangeArrowheads="1"/>
          </p:cNvSpPr>
          <p:nvPr>
            <p:ph type="title"/>
          </p:nvPr>
        </p:nvSpPr>
        <p:spPr/>
        <p:txBody>
          <a:bodyPr/>
          <a:lstStyle/>
          <a:p>
            <a:pPr eaLnBrk="1" hangingPunct="1"/>
            <a:r>
              <a:rPr lang="en-US" dirty="0" smtClean="0">
                <a:solidFill>
                  <a:schemeClr val="tx2"/>
                </a:solidFill>
              </a:rPr>
              <a:t>LM3404/HV EVM Specifications</a:t>
            </a:r>
          </a:p>
        </p:txBody>
      </p:sp>
      <p:pic>
        <p:nvPicPr>
          <p:cNvPr id="260099"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60100" name="Picture 2"/>
          <p:cNvPicPr>
            <a:picLocks noChangeAspect="1" noChangeArrowheads="1"/>
          </p:cNvPicPr>
          <p:nvPr/>
        </p:nvPicPr>
        <p:blipFill>
          <a:blip r:embed="rId5" cstate="email"/>
          <a:srcRect/>
          <a:stretch>
            <a:fillRect/>
          </a:stretch>
        </p:blipFill>
        <p:spPr bwMode="auto">
          <a:xfrm>
            <a:off x="347663" y="968375"/>
            <a:ext cx="7981950" cy="2632075"/>
          </a:xfrm>
          <a:prstGeom prst="rect">
            <a:avLst/>
          </a:prstGeom>
          <a:noFill/>
          <a:ln w="9525">
            <a:noFill/>
            <a:miter lim="800000"/>
            <a:headEnd/>
            <a:tailEnd/>
          </a:ln>
        </p:spPr>
      </p:pic>
    </p:spTree>
    <p:extLst>
      <p:ext uri="{BB962C8B-B14F-4D97-AF65-F5344CB8AC3E}">
        <p14:creationId xmlns:p14="http://schemas.microsoft.com/office/powerpoint/2010/main" val="41976960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1"/>
          <p:cNvSpPr>
            <a:spLocks noGrp="1"/>
          </p:cNvSpPr>
          <p:nvPr>
            <p:ph type="title"/>
          </p:nvPr>
        </p:nvSpPr>
        <p:spPr/>
        <p:txBody>
          <a:bodyPr/>
          <a:lstStyle/>
          <a:p>
            <a:pPr eaLnBrk="1" hangingPunct="1"/>
            <a:r>
              <a:rPr lang="en-US" dirty="0" smtClean="0">
                <a:solidFill>
                  <a:schemeClr val="tx2"/>
                </a:solidFill>
              </a:rPr>
              <a:t>LM3406/LM3406HV</a:t>
            </a:r>
            <a:br>
              <a:rPr lang="en-US" dirty="0" smtClean="0">
                <a:solidFill>
                  <a:schemeClr val="tx2"/>
                </a:solidFill>
              </a:rPr>
            </a:br>
            <a:r>
              <a:rPr lang="en-US" sz="2400" dirty="0" smtClean="0">
                <a:solidFill>
                  <a:schemeClr val="tx2"/>
                </a:solidFill>
              </a:rPr>
              <a:t>1.5A Constant Current Buck Reg. for Driving HB LEDs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365220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(LM3406)</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(LM3406HV)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Operation with Controlled On-Time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Control Loop Compensation Required</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Up to 1.5A Constant Current Output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Drives a Variety of HB LEDs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External Source Such as a MCU to Control LED Brightness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LED Open/Short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62167"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62168" name="TextBox 11"/>
          <p:cNvSpPr txBox="1">
            <a:spLocks noChangeArrowheads="1"/>
          </p:cNvSpPr>
          <p:nvPr/>
        </p:nvSpPr>
        <p:spPr bwMode="auto">
          <a:xfrm>
            <a:off x="1752600" y="5465763"/>
            <a:ext cx="1797050" cy="261937"/>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LM3406MHEVAL/NOPB</a:t>
            </a:r>
          </a:p>
        </p:txBody>
      </p:sp>
      <p:pic>
        <p:nvPicPr>
          <p:cNvPr id="262169" name="Picture 2"/>
          <p:cNvPicPr>
            <a:picLocks noChangeAspect="1" noChangeArrowheads="1"/>
          </p:cNvPicPr>
          <p:nvPr/>
        </p:nvPicPr>
        <p:blipFill>
          <a:blip r:embed="rId4" cstate="email"/>
          <a:srcRect/>
          <a:stretch>
            <a:fillRect/>
          </a:stretch>
        </p:blipFill>
        <p:spPr bwMode="auto">
          <a:xfrm>
            <a:off x="4900613" y="3548063"/>
            <a:ext cx="3876675" cy="2605087"/>
          </a:xfrm>
          <a:prstGeom prst="rect">
            <a:avLst/>
          </a:prstGeom>
          <a:noFill/>
          <a:ln w="9525">
            <a:solidFill>
              <a:schemeClr val="tx1"/>
            </a:solidFill>
            <a:miter lim="800000"/>
            <a:headEnd/>
            <a:tailEnd/>
          </a:ln>
        </p:spPr>
      </p:pic>
      <p:pic>
        <p:nvPicPr>
          <p:cNvPr id="262170" name="Picture 10" descr="http://www.national.com/assets/en/other/PowerWise_banner.jpg"/>
          <p:cNvPicPr>
            <a:picLocks noChangeAspect="1" noChangeArrowheads="1"/>
          </p:cNvPicPr>
          <p:nvPr/>
        </p:nvPicPr>
        <p:blipFill>
          <a:blip r:embed="rId5" cstate="email"/>
          <a:srcRect/>
          <a:stretch>
            <a:fillRect/>
          </a:stretch>
        </p:blipFill>
        <p:spPr bwMode="auto">
          <a:xfrm>
            <a:off x="6002338" y="5921375"/>
            <a:ext cx="849312" cy="203200"/>
          </a:xfrm>
          <a:prstGeom prst="rect">
            <a:avLst/>
          </a:prstGeom>
          <a:noFill/>
          <a:ln w="9525">
            <a:noFill/>
            <a:miter lim="800000"/>
            <a:headEnd/>
            <a:tailEnd/>
          </a:ln>
        </p:spPr>
      </p:pic>
      <p:grpSp>
        <p:nvGrpSpPr>
          <p:cNvPr id="262171" name="Group 19"/>
          <p:cNvGrpSpPr>
            <a:grpSpLocks/>
          </p:cNvGrpSpPr>
          <p:nvPr/>
        </p:nvGrpSpPr>
        <p:grpSpPr bwMode="auto">
          <a:xfrm>
            <a:off x="347663" y="5521325"/>
            <a:ext cx="1447800" cy="449263"/>
            <a:chOff x="288" y="3365"/>
            <a:chExt cx="912" cy="283"/>
          </a:xfrm>
        </p:grpSpPr>
        <p:pic>
          <p:nvPicPr>
            <p:cNvPr id="262173"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6217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6217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62172"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1852539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90"/>
          <p:cNvSpPr>
            <a:spLocks noGrp="1" noChangeArrowheads="1"/>
          </p:cNvSpPr>
          <p:nvPr>
            <p:ph type="title"/>
          </p:nvPr>
        </p:nvSpPr>
        <p:spPr/>
        <p:txBody>
          <a:bodyPr/>
          <a:lstStyle/>
          <a:p>
            <a:pPr eaLnBrk="1" hangingPunct="1"/>
            <a:r>
              <a:rPr lang="en-US" dirty="0" smtClean="0">
                <a:solidFill>
                  <a:schemeClr val="tx2"/>
                </a:solidFill>
              </a:rPr>
              <a:t>LM3406/HV EVM Specifications</a:t>
            </a:r>
          </a:p>
        </p:txBody>
      </p:sp>
      <p:pic>
        <p:nvPicPr>
          <p:cNvPr id="263171" name="Picture 55" descr="available_en">
            <a:hlinkClick r:id="rId3"/>
          </p:cNvPr>
          <p:cNvPicPr>
            <a:picLocks noChangeAspect="1" noChangeArrowheads="1"/>
          </p:cNvPicPr>
          <p:nvPr/>
        </p:nvPicPr>
        <p:blipFill>
          <a:blip r:embed="rId4" cstate="email"/>
          <a:srcRect/>
          <a:stretch>
            <a:fillRect/>
          </a:stretch>
        </p:blipFill>
        <p:spPr bwMode="auto">
          <a:xfrm>
            <a:off x="8480425" y="0"/>
            <a:ext cx="663575" cy="654050"/>
          </a:xfrm>
          <a:prstGeom prst="rect">
            <a:avLst/>
          </a:prstGeom>
          <a:noFill/>
          <a:ln w="9525">
            <a:noFill/>
            <a:miter lim="800000"/>
            <a:headEnd/>
            <a:tailEnd/>
          </a:ln>
        </p:spPr>
      </p:pic>
      <p:pic>
        <p:nvPicPr>
          <p:cNvPr id="263172" name="Picture 2"/>
          <p:cNvPicPr>
            <a:picLocks noChangeAspect="1" noChangeArrowheads="1"/>
          </p:cNvPicPr>
          <p:nvPr/>
        </p:nvPicPr>
        <p:blipFill>
          <a:blip r:embed="rId5" cstate="email"/>
          <a:srcRect/>
          <a:stretch>
            <a:fillRect/>
          </a:stretch>
        </p:blipFill>
        <p:spPr bwMode="auto">
          <a:xfrm>
            <a:off x="347663" y="933450"/>
            <a:ext cx="7113587" cy="2803525"/>
          </a:xfrm>
          <a:prstGeom prst="rect">
            <a:avLst/>
          </a:prstGeom>
          <a:noFill/>
          <a:ln w="9525">
            <a:noFill/>
            <a:miter lim="800000"/>
            <a:headEnd/>
            <a:tailEnd/>
          </a:ln>
        </p:spPr>
      </p:pic>
      <p:pic>
        <p:nvPicPr>
          <p:cNvPr id="263173" name="Picture 4" descr="http://www.national.com/store-pics/boards/LM3406HVEVAL.jpg"/>
          <p:cNvPicPr>
            <a:picLocks noChangeAspect="1" noChangeArrowheads="1"/>
          </p:cNvPicPr>
          <p:nvPr/>
        </p:nvPicPr>
        <p:blipFill>
          <a:blip r:embed="rId6" cstate="email"/>
          <a:srcRect/>
          <a:stretch>
            <a:fillRect/>
          </a:stretch>
        </p:blipFill>
        <p:spPr bwMode="auto">
          <a:xfrm>
            <a:off x="4743450" y="3813175"/>
            <a:ext cx="1736725" cy="1390650"/>
          </a:xfrm>
          <a:prstGeom prst="rect">
            <a:avLst/>
          </a:prstGeom>
          <a:noFill/>
          <a:ln w="9525">
            <a:noFill/>
            <a:miter lim="800000"/>
            <a:headEnd/>
            <a:tailEnd/>
          </a:ln>
        </p:spPr>
      </p:pic>
      <p:pic>
        <p:nvPicPr>
          <p:cNvPr id="263174" name="Picture 6" descr="http://www.national.com/store-pics/boards/LM3406MHEVAL.jpg"/>
          <p:cNvPicPr>
            <a:picLocks noChangeAspect="1" noChangeArrowheads="1"/>
          </p:cNvPicPr>
          <p:nvPr/>
        </p:nvPicPr>
        <p:blipFill>
          <a:blip r:embed="rId7" cstate="email"/>
          <a:srcRect/>
          <a:stretch>
            <a:fillRect/>
          </a:stretch>
        </p:blipFill>
        <p:spPr bwMode="auto">
          <a:xfrm>
            <a:off x="2663825" y="3806825"/>
            <a:ext cx="1449388" cy="1987550"/>
          </a:xfrm>
          <a:prstGeom prst="rect">
            <a:avLst/>
          </a:prstGeom>
          <a:noFill/>
          <a:ln w="9525">
            <a:noFill/>
            <a:miter lim="800000"/>
            <a:headEnd/>
            <a:tailEnd/>
          </a:ln>
        </p:spPr>
      </p:pic>
    </p:spTree>
    <p:extLst>
      <p:ext uri="{BB962C8B-B14F-4D97-AF65-F5344CB8AC3E}">
        <p14:creationId xmlns:p14="http://schemas.microsoft.com/office/powerpoint/2010/main" val="5795013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pPr eaLnBrk="1" hangingPunct="1"/>
            <a:r>
              <a:rPr lang="en-US" dirty="0" smtClean="0">
                <a:solidFill>
                  <a:schemeClr val="tx2"/>
                </a:solidFill>
              </a:rPr>
              <a:t>LM3405/LM3405A</a:t>
            </a:r>
            <a:br>
              <a:rPr lang="en-US" dirty="0" smtClean="0">
                <a:solidFill>
                  <a:schemeClr val="tx2"/>
                </a:solidFill>
              </a:rPr>
            </a:br>
            <a:r>
              <a:rPr lang="en-US" sz="2400" dirty="0" smtClean="0">
                <a:solidFill>
                  <a:schemeClr val="tx2"/>
                </a:solidFill>
              </a:rPr>
              <a:t>1.6MHz Constant Current Buck Reg. for Driving HB LEDs</a:t>
            </a:r>
            <a:endParaRPr lang="en-US" sz="1400" dirty="0" smtClean="0">
              <a:solidFill>
                <a:schemeClr val="tx2"/>
              </a:solidFill>
            </a:endParaRPr>
          </a:p>
        </p:txBody>
      </p:sp>
      <p:graphicFrame>
        <p:nvGraphicFramePr>
          <p:cNvPr id="4" name="Table 3"/>
          <p:cNvGraphicFramePr>
            <a:graphicFrameLocks noGrp="1"/>
          </p:cNvGraphicFramePr>
          <p:nvPr/>
        </p:nvGraphicFramePr>
        <p:xfrm>
          <a:off x="342900" y="1016000"/>
          <a:ext cx="8505825" cy="391128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3V to 15V (LM3405)</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3V to 22V (LM3405A)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Fixed 1.6MHz Switching Frequency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Small Surface Mount Inductor, Capacitors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1A Continuous Current Capability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Drives 3W HB LEDs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Input (100Hz to 5kHz)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External Source Such as a MCU to Control LED Brightness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Internally Compensated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Complexity</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LED Open/Short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65241" name="Picture 55" descr="available_en">
            <a:hlinkClick r:id="rId2"/>
          </p:cNvPr>
          <p:cNvPicPr>
            <a:picLocks noChangeAspect="1" noChangeArrowheads="1"/>
          </p:cNvPicPr>
          <p:nvPr/>
        </p:nvPicPr>
        <p:blipFill>
          <a:blip r:embed="rId3" cstate="email"/>
          <a:srcRect/>
          <a:stretch>
            <a:fillRect/>
          </a:stretch>
        </p:blipFill>
        <p:spPr bwMode="auto">
          <a:xfrm>
            <a:off x="8480425" y="0"/>
            <a:ext cx="663575" cy="654050"/>
          </a:xfrm>
          <a:prstGeom prst="rect">
            <a:avLst/>
          </a:prstGeom>
          <a:noFill/>
          <a:ln w="9525">
            <a:noFill/>
            <a:miter lim="800000"/>
            <a:headEnd/>
            <a:tailEnd/>
          </a:ln>
        </p:spPr>
      </p:pic>
      <p:sp>
        <p:nvSpPr>
          <p:cNvPr id="265242" name="TextBox 11"/>
          <p:cNvSpPr txBox="1">
            <a:spLocks noChangeArrowheads="1"/>
          </p:cNvSpPr>
          <p:nvPr/>
        </p:nvSpPr>
        <p:spPr bwMode="auto">
          <a:xfrm>
            <a:off x="1752600" y="5453063"/>
            <a:ext cx="1539875" cy="430212"/>
          </a:xfrm>
          <a:prstGeom prst="rect">
            <a:avLst/>
          </a:prstGeom>
          <a:noFill/>
          <a:ln w="9525">
            <a:noFill/>
            <a:miter lim="800000"/>
            <a:headEnd/>
            <a:tailEnd/>
          </a:ln>
        </p:spPr>
        <p:txBody>
          <a:bodyPr wrap="none">
            <a:spAutoFit/>
          </a:bodyPr>
          <a:lstStyle/>
          <a:p>
            <a:pPr>
              <a:buFont typeface="Arial" charset="0"/>
              <a:buChar char="•"/>
            </a:pPr>
            <a:r>
              <a:rPr lang="en-US" sz="1100">
                <a:solidFill>
                  <a:srgbClr val="000000"/>
                </a:solidFill>
              </a:rPr>
              <a:t>LM3405XEVAL</a:t>
            </a:r>
          </a:p>
          <a:p>
            <a:pPr>
              <a:buFont typeface="Arial" charset="0"/>
              <a:buChar char="•"/>
            </a:pPr>
            <a:r>
              <a:rPr lang="en-US" sz="1100">
                <a:solidFill>
                  <a:srgbClr val="000000"/>
                </a:solidFill>
              </a:rPr>
              <a:t>LM3405AXMYEVAL</a:t>
            </a:r>
          </a:p>
        </p:txBody>
      </p:sp>
      <p:pic>
        <p:nvPicPr>
          <p:cNvPr id="265243" name="Picture 2"/>
          <p:cNvPicPr>
            <a:picLocks noChangeAspect="1" noChangeArrowheads="1"/>
          </p:cNvPicPr>
          <p:nvPr/>
        </p:nvPicPr>
        <p:blipFill>
          <a:blip r:embed="rId4" cstate="email"/>
          <a:srcRect/>
          <a:stretch>
            <a:fillRect/>
          </a:stretch>
        </p:blipFill>
        <p:spPr bwMode="auto">
          <a:xfrm>
            <a:off x="4716463" y="3743325"/>
            <a:ext cx="4071937" cy="2549525"/>
          </a:xfrm>
          <a:prstGeom prst="rect">
            <a:avLst/>
          </a:prstGeom>
          <a:noFill/>
          <a:ln w="9525">
            <a:solidFill>
              <a:schemeClr val="tx1"/>
            </a:solidFill>
            <a:miter lim="800000"/>
            <a:headEnd/>
            <a:tailEnd/>
          </a:ln>
        </p:spPr>
      </p:pic>
      <p:pic>
        <p:nvPicPr>
          <p:cNvPr id="265244" name="Picture 10" descr="http://www.national.com/assets/en/other/PowerWise_banner.jpg"/>
          <p:cNvPicPr>
            <a:picLocks noChangeAspect="1" noChangeArrowheads="1"/>
          </p:cNvPicPr>
          <p:nvPr/>
        </p:nvPicPr>
        <p:blipFill>
          <a:blip r:embed="rId5" cstate="email"/>
          <a:srcRect/>
          <a:stretch>
            <a:fillRect/>
          </a:stretch>
        </p:blipFill>
        <p:spPr bwMode="auto">
          <a:xfrm>
            <a:off x="6953250" y="5957888"/>
            <a:ext cx="849313" cy="203200"/>
          </a:xfrm>
          <a:prstGeom prst="rect">
            <a:avLst/>
          </a:prstGeom>
          <a:noFill/>
          <a:ln w="9525">
            <a:noFill/>
            <a:miter lim="800000"/>
            <a:headEnd/>
            <a:tailEnd/>
          </a:ln>
        </p:spPr>
      </p:pic>
      <p:grpSp>
        <p:nvGrpSpPr>
          <p:cNvPr id="265245" name="Group 19"/>
          <p:cNvGrpSpPr>
            <a:grpSpLocks/>
          </p:cNvGrpSpPr>
          <p:nvPr/>
        </p:nvGrpSpPr>
        <p:grpSpPr bwMode="auto">
          <a:xfrm>
            <a:off x="347663" y="5521325"/>
            <a:ext cx="1447800" cy="449263"/>
            <a:chOff x="288" y="3365"/>
            <a:chExt cx="912" cy="283"/>
          </a:xfrm>
        </p:grpSpPr>
        <p:pic>
          <p:nvPicPr>
            <p:cNvPr id="265247" name="Picture 20" descr="image001"/>
            <p:cNvPicPr>
              <a:picLocks noChangeAspect="1" noChangeArrowheads="1"/>
            </p:cNvPicPr>
            <p:nvPr/>
          </p:nvPicPr>
          <p:blipFill>
            <a:blip r:embed="rId6" cstate="email"/>
            <a:srcRect/>
            <a:stretch>
              <a:fillRect/>
            </a:stretch>
          </p:blipFill>
          <p:spPr bwMode="auto">
            <a:xfrm>
              <a:off x="288" y="3365"/>
              <a:ext cx="912" cy="282"/>
            </a:xfrm>
            <a:prstGeom prst="rect">
              <a:avLst/>
            </a:prstGeom>
            <a:noFill/>
            <a:ln w="9525">
              <a:noFill/>
              <a:miter lim="800000"/>
              <a:headEnd/>
              <a:tailEnd/>
            </a:ln>
          </p:spPr>
        </p:pic>
        <p:sp>
          <p:nvSpPr>
            <p:cNvPr id="26524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265249"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sz="1200">
                  <a:solidFill>
                    <a:srgbClr val="FFFFFF"/>
                  </a:solidFill>
                </a:rPr>
                <a:t>TOOLS</a:t>
              </a:r>
            </a:p>
          </p:txBody>
        </p:sp>
      </p:grpSp>
      <p:pic>
        <p:nvPicPr>
          <p:cNvPr id="265246" name="Picture 6"/>
          <p:cNvPicPr>
            <a:picLocks noChangeAspect="1" noChangeArrowheads="1"/>
          </p:cNvPicPr>
          <p:nvPr/>
        </p:nvPicPr>
        <p:blipFill>
          <a:blip r:embed="rId7" cstate="email"/>
          <a:srcRect/>
          <a:stretch>
            <a:fillRect/>
          </a:stretch>
        </p:blipFill>
        <p:spPr bwMode="auto">
          <a:xfrm>
            <a:off x="347663" y="5951538"/>
            <a:ext cx="871537" cy="171450"/>
          </a:xfrm>
          <a:prstGeom prst="rect">
            <a:avLst/>
          </a:prstGeom>
          <a:noFill/>
          <a:ln w="9525">
            <a:noFill/>
            <a:miter lim="800000"/>
            <a:headEnd/>
            <a:tailEnd/>
          </a:ln>
        </p:spPr>
      </p:pic>
    </p:spTree>
    <p:extLst>
      <p:ext uri="{BB962C8B-B14F-4D97-AF65-F5344CB8AC3E}">
        <p14:creationId xmlns:p14="http://schemas.microsoft.com/office/powerpoint/2010/main" val="371513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
  <TotalTime>973</TotalTime>
  <Words>9199</Words>
  <Application>Microsoft Office PowerPoint</Application>
  <PresentationFormat>On-screen Show (4:3)</PresentationFormat>
  <Paragraphs>2749</Paragraphs>
  <Slides>135</Slides>
  <Notes>51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135</vt:i4>
      </vt:variant>
    </vt:vector>
  </HeadingPairs>
  <TitlesOfParts>
    <vt:vector size="139" baseType="lpstr">
      <vt:lpstr>FinalPowerpoint</vt:lpstr>
      <vt:lpstr>4_FinalPowerpoint</vt:lpstr>
      <vt:lpstr>Visio</vt:lpstr>
      <vt:lpstr>Worksheet</vt:lpstr>
      <vt:lpstr>LED Lighting Solutions Lighting Power Products (LPP)</vt:lpstr>
      <vt:lpstr>TI Lighting Segment Focus</vt:lpstr>
      <vt:lpstr>Energy-Efficient System Partner</vt:lpstr>
      <vt:lpstr>TI Lighting Power Products at a Glance</vt:lpstr>
      <vt:lpstr>New LED Lighting Power Products (&lt;1 yr)</vt:lpstr>
      <vt:lpstr>Offline (AC/DC) LED Lighting Solutions</vt:lpstr>
      <vt:lpstr>AC/DC LED Lighting Solutions</vt:lpstr>
      <vt:lpstr>Common Offline LED Driver Topologies / Applications</vt:lpstr>
      <vt:lpstr>Offline LED Driver Configurations Bulbs and Downlights (3-25W)</vt:lpstr>
      <vt:lpstr>Offline LED Driver Configurations Bulbs and Downlights (3-25W)</vt:lpstr>
      <vt:lpstr>Offline LED Driver Configurations Area Lights (20-100W)</vt:lpstr>
      <vt:lpstr>Offline LED Driver Configurations Area Lights (20-100W)</vt:lpstr>
      <vt:lpstr>Offline LED Driver Configurations Wide Area Lights (75-250W)</vt:lpstr>
      <vt:lpstr>Offline LED Driver Configurations Wide Area Lights (75-250W) – Off the Shelf Power Supply / Driver</vt:lpstr>
      <vt:lpstr>Phase Dimmer Issues</vt:lpstr>
      <vt:lpstr>TI Phase Dimming Solutions</vt:lpstr>
      <vt:lpstr>The Trouble with TRIACs</vt:lpstr>
      <vt:lpstr>TRIAC Dimmer Phase Cut Waveforms 40W incandescent</vt:lpstr>
      <vt:lpstr>Phase Dimmable Offline LED Drivers</vt:lpstr>
      <vt:lpstr>TPS92411/P     Floating Switch for Offline AC Linear Direct Drive of LEDs with Low Ripple Current </vt:lpstr>
      <vt:lpstr>TPS92411 EVM Specifications</vt:lpstr>
      <vt:lpstr>TPS92561  Phase Dimmable, Hysteretic Boost Controller for LED Lighting</vt:lpstr>
      <vt:lpstr>TPS92561 EVM Specifications </vt:lpstr>
      <vt:lpstr>TPS92075 Non-Isolated, Phase Dimmable, Buck PFC LED Driver with Digital Reference Control</vt:lpstr>
      <vt:lpstr>TPS92075 EVM Specifications</vt:lpstr>
      <vt:lpstr>LM3447 Phase Dimmable, Primary Side Power Regulated, PFC Flyback Controller for LED Lighting</vt:lpstr>
      <vt:lpstr>LM3447EVM Specifications</vt:lpstr>
      <vt:lpstr>LM3445 TRIAC Dimmable Offline LED Driver</vt:lpstr>
      <vt:lpstr>LM3445EVM Specifications</vt:lpstr>
      <vt:lpstr>LM3448 TRIAC Dimmable Offline LED Driver</vt:lpstr>
      <vt:lpstr>LM3448EVM Specifications</vt:lpstr>
      <vt:lpstr>LM3450/A LED Drivers with Active PFC and Phase Dim Decoder</vt:lpstr>
      <vt:lpstr>LM3450EVM Specifications</vt:lpstr>
      <vt:lpstr>Non-Dimmable Offline LED Drivers</vt:lpstr>
      <vt:lpstr>TPS92074 Non-Isolated, Buck (or Buck-Boost) PFC LED Driver with Digital Reference Control</vt:lpstr>
      <vt:lpstr>TPS92310 Off-line Primary Side Sensing Controller with PFC</vt:lpstr>
      <vt:lpstr>TPS92310EVM Specifications</vt:lpstr>
      <vt:lpstr>TPS92311 Off-line Primary Side Sensing Converter with PFC</vt:lpstr>
      <vt:lpstr>TPS92311EVM Specifications</vt:lpstr>
      <vt:lpstr>TPS92314 Off-line Primary Side Sensing Controller with PFC</vt:lpstr>
      <vt:lpstr>TPS9231x Positioning</vt:lpstr>
      <vt:lpstr>TPS92315 Off-Line Primary-Side Sensing Controller for LED Lighting</vt:lpstr>
      <vt:lpstr>LM3444 AC/DC Offline LED Driver</vt:lpstr>
      <vt:lpstr>LM3444EVM Specifications</vt:lpstr>
      <vt:lpstr>TPS92210 PFC Offline LED Lighting Driver Controller</vt:lpstr>
      <vt:lpstr>TPS92210EVM Specification</vt:lpstr>
      <vt:lpstr>TPS92001/2 General Purpose LED Lighting Driver Controller</vt:lpstr>
      <vt:lpstr>TPS92001EVM-645 Specification</vt:lpstr>
      <vt:lpstr>UCC28810/1 LED Lighting Power Controller</vt:lpstr>
      <vt:lpstr>UCC28810EVM-002 Block Diagram</vt:lpstr>
      <vt:lpstr>UCC28810EVM-002 Specification</vt:lpstr>
      <vt:lpstr>TPS92020/23 Resonant-Switching Driver Controller for LED Lighting</vt:lpstr>
      <vt:lpstr>UCC28810EVM-003 - SIMPLEDrive™</vt:lpstr>
      <vt:lpstr>UCC28810EVM-003 Specification</vt:lpstr>
      <vt:lpstr>PowerPoint Presentation</vt:lpstr>
      <vt:lpstr>DC/DC LED Lighting Solutions</vt:lpstr>
      <vt:lpstr>DC/DC LED Lighting Controllers vs. Converters</vt:lpstr>
      <vt:lpstr>PowerPoint Presentation</vt:lpstr>
      <vt:lpstr>LED DC/DC Controller Summary</vt:lpstr>
      <vt:lpstr>PowerPoint Presentation</vt:lpstr>
      <vt:lpstr>Multi-Topology Controller Summary</vt:lpstr>
      <vt:lpstr>TPS92690/TPS92690Q N-Channel Controller for Dimmable LED Drives with Low-Side Current Sense</vt:lpstr>
      <vt:lpstr>TPS40211 4.5V to 52V Current Mode N-Ch Controller for LED Lighting</vt:lpstr>
      <vt:lpstr>TPS40211EVM Specifications</vt:lpstr>
      <vt:lpstr>LM3421/LM3421Q/LM3423/LM3423Q N-Channel Controllers for Const. Curr. LED Drivers</vt:lpstr>
      <vt:lpstr>LM3421/3423EVM Specifications</vt:lpstr>
      <vt:lpstr>LM3424/LM3424Q N-Channel Controller with TFB for Const. Curr. LEDs</vt:lpstr>
      <vt:lpstr>LM3424EVM Specifications</vt:lpstr>
      <vt:lpstr>LM3429/LM3429Q N-Channel Controller with for Const. Curr. LEDs</vt:lpstr>
      <vt:lpstr>LM3429EVM Specifications</vt:lpstr>
      <vt:lpstr>LM3433/LM3434 Common Anode Capable High Brightness Buck LED Driver</vt:lpstr>
      <vt:lpstr>LM3433/3434EVM Specifications</vt:lpstr>
      <vt:lpstr>PowerPoint Presentation</vt:lpstr>
      <vt:lpstr>TPS92640/1  Synchronous Buck Controllers for Precision Dimming LED Drivers </vt:lpstr>
      <vt:lpstr>TPS92660  Two String LED Driver with I2C OTP ROM Current Trim </vt:lpstr>
      <vt:lpstr>LM3401 Hysteretic PFET Controller For High Power LED Drive</vt:lpstr>
      <vt:lpstr>LM3401EVM Specifications</vt:lpstr>
      <vt:lpstr>LM3409/LM3409Q/LM3409HV/LM3409HVQ PFET Buck Controller of HB LEDs</vt:lpstr>
      <vt:lpstr>LM3409EVM Specifications</vt:lpstr>
      <vt:lpstr>PowerPoint Presentation</vt:lpstr>
      <vt:lpstr>TPS92560  Simple LED Driver for MR16 and AR111 Lighting</vt:lpstr>
      <vt:lpstr>TPS40211 4.5V to 52V Current Mode N-Ch Controller for LED Lighting</vt:lpstr>
      <vt:lpstr>TPS40211EVM Specifications</vt:lpstr>
      <vt:lpstr>LM3430 Boost Controller for LED Backlighting/Gen. Illumination</vt:lpstr>
      <vt:lpstr>LM3431/LM3431A 3-Channel Const. Current LED Driver w/ Integrated Boost Controller</vt:lpstr>
      <vt:lpstr>LM3431/A EVM Specifications</vt:lpstr>
      <vt:lpstr>PowerPoint Presentation</vt:lpstr>
      <vt:lpstr>DC/DC Buck Converters for LED Lighting</vt:lpstr>
      <vt:lpstr>Buck LED Driver Summary</vt:lpstr>
      <vt:lpstr>TPS92510 &amp; LM3402/4/6 Buck LED Driver Summary</vt:lpstr>
      <vt:lpstr>TPS92510  Wide VIN Range Buck Driver for HB LED Lighting</vt:lpstr>
      <vt:lpstr>TPS92510EVM-011 EVM Specifications</vt:lpstr>
      <vt:lpstr>LM3402/LM3402HV 0.5A Constant Current Buck Reg. for Driving HB LEDs</vt:lpstr>
      <vt:lpstr>LM3402/HV EVM Specifications</vt:lpstr>
      <vt:lpstr>LM3404/LM3404HV 1A Constant Current Buck Reg. for Driving HB LEDs</vt:lpstr>
      <vt:lpstr>LM3404/HV EVM Specifications</vt:lpstr>
      <vt:lpstr>LM3406/LM3406HV 1.5A Constant Current Buck Reg. for Driving HB LEDs</vt:lpstr>
      <vt:lpstr>LM3406/HV EVM Specifications</vt:lpstr>
      <vt:lpstr>LM3405/LM3405A 1.6MHz Constant Current Buck Reg. for Driving HB LEDs</vt:lpstr>
      <vt:lpstr>LM3405/A EVM Specifications</vt:lpstr>
      <vt:lpstr>LM3407 350mA Constant Current Floating Buck Reg. for Driving HB LEDs</vt:lpstr>
      <vt:lpstr>LM3407 EVM Specifications</vt:lpstr>
      <vt:lpstr>LM3414/LM3414HV 1A Floating Buck for Driving HB LEDs</vt:lpstr>
      <vt:lpstr>LM3414/HV EVM Specifications</vt:lpstr>
      <vt:lpstr>PowerPoint Presentation</vt:lpstr>
      <vt:lpstr>TPS92550/1 450mA Constant Current Buck LED Driver Micro-Module</vt:lpstr>
      <vt:lpstr>TPS92550/1 EVM Specifications</vt:lpstr>
      <vt:lpstr>PowerPoint Presentation</vt:lpstr>
      <vt:lpstr>DC/DC Boost Converters for LED Lighting</vt:lpstr>
      <vt:lpstr>LM3410 525kHz/1.6MHz Constant Current Boost/SEPIC LED Driver</vt:lpstr>
      <vt:lpstr>LM3410 EVM Specifications</vt:lpstr>
      <vt:lpstr>TPS61165 350mA, 90% Efficient, Boost HB LED Driver</vt:lpstr>
      <vt:lpstr>TPS61165 EVM Specifications</vt:lpstr>
      <vt:lpstr>TPS61500 3A, Boost High Brightness LED Driver</vt:lpstr>
      <vt:lpstr>TPS61500 EVM Specifications</vt:lpstr>
      <vt:lpstr>TPS61166 1A, Boost High Brightness LED Driver w/Integrated Diode</vt:lpstr>
      <vt:lpstr>TPS61166 EVM Specifications</vt:lpstr>
      <vt:lpstr>PowerPoint Presentation</vt:lpstr>
      <vt:lpstr>LM3463  6-Channel High Voltage, Constant Current LED Driver with Dynamic Headroom Control</vt:lpstr>
      <vt:lpstr>LM3463 EVM Specifications</vt:lpstr>
      <vt:lpstr>LM3464/LM3464A 4-Channel High-Voltage, Constant Current LED Driver with Dynamic Headroom Voltage Monitoring</vt:lpstr>
      <vt:lpstr>LM3464/A EVM Specifications</vt:lpstr>
      <vt:lpstr>TLC5960 8-Channel High-Voltage, Constant Current LED Driver with Intelligent Headroom Voltage Monitoring</vt:lpstr>
      <vt:lpstr>LM3466 Smart Linear LED Driver for Multi-Channel LED Systems</vt:lpstr>
      <vt:lpstr>LM3466MREVAL Specifications</vt:lpstr>
      <vt:lpstr>TPS61195 8-Channel Const. Current LED Driver w/Integrated Boost</vt:lpstr>
      <vt:lpstr>TPS61195EVM-460 Specifications</vt:lpstr>
      <vt:lpstr>LM3432/LM3432B 6-Channel Const. Current LED Driver w/Dynamic Headroom Control</vt:lpstr>
      <vt:lpstr>LM3430 Boost Controller for LED Backlighting/Gen. Illumination</vt:lpstr>
      <vt:lpstr>PowerPoint Presentation</vt:lpstr>
      <vt:lpstr>LED Lighting on ti.com</vt:lpstr>
      <vt:lpstr>WEBENCH LED Architect</vt:lpstr>
      <vt:lpstr>LED Lighting Guides</vt:lpstr>
      <vt:lpstr>Engineer to Engineer Community</vt:lpstr>
      <vt:lpstr>PowerPoint Presentation</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Greene, Matt</dc:creator>
  <cp:lastModifiedBy> Jason,Shen</cp:lastModifiedBy>
  <cp:revision>115</cp:revision>
  <dcterms:created xsi:type="dcterms:W3CDTF">2007-12-19T20:51:45Z</dcterms:created>
  <dcterms:modified xsi:type="dcterms:W3CDTF">2014-12-02T02:23:10Z</dcterms:modified>
</cp:coreProperties>
</file>