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64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86" r:id="rId11"/>
    <p:sldId id="276" r:id="rId12"/>
    <p:sldId id="287" r:id="rId13"/>
    <p:sldId id="277" r:id="rId14"/>
    <p:sldId id="266" r:id="rId15"/>
    <p:sldId id="278" r:id="rId16"/>
    <p:sldId id="285" r:id="rId17"/>
    <p:sldId id="288" r:id="rId18"/>
    <p:sldId id="291" r:id="rId19"/>
    <p:sldId id="292" r:id="rId20"/>
    <p:sldId id="293" r:id="rId21"/>
    <p:sldId id="281" r:id="rId22"/>
    <p:sldId id="282" r:id="rId23"/>
    <p:sldId id="284" r:id="rId24"/>
    <p:sldId id="294" r:id="rId25"/>
    <p:sldId id="295" r:id="rId26"/>
    <p:sldId id="296" r:id="rId27"/>
    <p:sldId id="297" r:id="rId28"/>
  </p:sldIdLst>
  <p:sldSz cx="9144000" cy="6858000" type="screen4x3"/>
  <p:notesSz cx="6858000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7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8C32F-EDC7-4ADD-9919-72104C67911A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DADE-2823-4955-B8DA-9AB16B94E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05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0374-6112-4B1C-BC7E-EC4C319B88D8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139E-038B-4E9A-95C3-54CB0B0E9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80528" y="1340768"/>
            <a:ext cx="91657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300" i="1" dirty="0"/>
              <a:t>TMS320x2833x</a:t>
            </a:r>
            <a:r>
              <a:rPr lang="en-US" altLang="zh-CN" i="1" dirty="0"/>
              <a:t> </a:t>
            </a:r>
            <a:r>
              <a:rPr lang="en-US" altLang="zh-CN" i="1" dirty="0" smtClean="0"/>
              <a:t/>
            </a:r>
            <a:br>
              <a:rPr lang="en-US" altLang="zh-CN" i="1" dirty="0" smtClean="0"/>
            </a:br>
            <a:r>
              <a:rPr lang="en-US" altLang="zh-CN" sz="3600" i="1" dirty="0" smtClean="0"/>
              <a:t>Analog-to-Digital Converter(ADC</a:t>
            </a:r>
            <a:r>
              <a:rPr lang="en-US" altLang="zh-CN" sz="3600" i="1" dirty="0"/>
              <a:t>) Module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316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87041" cy="62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0770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Simultaneous Sampling Cascaded Sequencer Mode 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94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28792" cy="57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en-US" altLang="zh-CN" b="1" dirty="0"/>
              <a:t>Dual Sequencers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64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92888" cy="65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2210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Simultaneous Sampling Dual Sequencer Mode 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80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0" dirty="0"/>
              <a:t>§</a:t>
            </a:r>
            <a:r>
              <a:rPr lang="en-US" altLang="zh-CN" sz="3200" dirty="0" smtClean="0"/>
              <a:t>Comparison </a:t>
            </a:r>
            <a:r>
              <a:rPr lang="en-US" altLang="zh-CN" sz="3200" dirty="0"/>
              <a:t>of Single and Cascaded Operating Modes</a:t>
            </a:r>
            <a:endParaRPr lang="zh-CN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" y="1335985"/>
            <a:ext cx="9036496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4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§</a:t>
            </a:r>
            <a:r>
              <a:rPr lang="en-US" altLang="zh-CN" dirty="0" smtClean="0"/>
              <a:t>ADC </a:t>
            </a:r>
            <a:r>
              <a:rPr lang="en-US" altLang="zh-CN" dirty="0"/>
              <a:t>Clock </a:t>
            </a:r>
            <a:r>
              <a:rPr lang="en-US" altLang="zh-CN" dirty="0" err="1"/>
              <a:t>Prescaler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ADC Core Clock and Sample-and-Hold (S/H) Clock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10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b="0" dirty="0"/>
              <a:t>§</a:t>
            </a:r>
            <a:r>
              <a:rPr lang="en-US" altLang="zh-CN" i="1" dirty="0" smtClean="0"/>
              <a:t>ADC-module </a:t>
            </a:r>
            <a:r>
              <a:rPr lang="en-US" altLang="zh-CN" i="1" dirty="0"/>
              <a:t>Clock and Sample Rate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Clock Chain to the ADC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4" y="1556792"/>
            <a:ext cx="882047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8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§ </a:t>
            </a:r>
            <a:r>
              <a:rPr lang="en-US" altLang="zh-CN" sz="4000" i="1" dirty="0" smtClean="0"/>
              <a:t>Low-power </a:t>
            </a:r>
            <a:r>
              <a:rPr lang="en-US" altLang="zh-CN" sz="4000" i="1" dirty="0"/>
              <a:t>Modes</a:t>
            </a:r>
            <a:endParaRPr lang="zh-CN" altLang="en-US" sz="4000" i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229600" cy="21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2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ADCTRL1_BITS {      // bits  description</a:t>
            </a:r>
            <a:br>
              <a:rPr lang="en-US" altLang="zh-CN" dirty="0"/>
            </a:br>
            <a:r>
              <a:rPr lang="en-US" altLang="zh-CN" dirty="0"/>
              <a:t>    Uint16  rsvd1:4;               // 3:0   reserved</a:t>
            </a:r>
            <a:br>
              <a:rPr lang="en-US" altLang="zh-CN" dirty="0"/>
            </a:br>
            <a:r>
              <a:rPr lang="en-US" altLang="zh-CN" dirty="0"/>
              <a:t>    Uint16  SEQ_CASC:1;      // 4     Cascaded sequencer mode </a:t>
            </a:r>
            <a:br>
              <a:rPr lang="en-US" altLang="zh-CN" dirty="0"/>
            </a:br>
            <a:r>
              <a:rPr lang="en-US" altLang="zh-CN" dirty="0"/>
              <a:t>    Uint16  SEQ_OVRD:1;     // 5     Sequencer override  </a:t>
            </a:r>
            <a:br>
              <a:rPr lang="en-US" altLang="zh-CN" dirty="0"/>
            </a:br>
            <a:r>
              <a:rPr lang="en-US" altLang="zh-CN" dirty="0"/>
              <a:t>    Uint16  CONT_RUN:1;    // 6     Continuous run </a:t>
            </a:r>
            <a:br>
              <a:rPr lang="en-US" altLang="zh-CN" dirty="0"/>
            </a:br>
            <a:r>
              <a:rPr lang="en-US" altLang="zh-CN" dirty="0"/>
              <a:t>    Uint16  CPS:1;                // 7     ADC core clock pre-scalar ADC</a:t>
            </a:r>
            <a:br>
              <a:rPr lang="en-US" altLang="zh-CN" dirty="0"/>
            </a:br>
            <a:r>
              <a:rPr lang="en-US" altLang="zh-CN" dirty="0"/>
              <a:t>    Uint16  ACQ_PS:4;         // 11:8  Acquisition window size </a:t>
            </a:r>
            <a:br>
              <a:rPr lang="en-US" altLang="zh-CN" dirty="0"/>
            </a:br>
            <a:r>
              <a:rPr lang="en-US" altLang="zh-CN" dirty="0"/>
              <a:t>    Uint16  SUSMOD:2;       // 13:12 Emulation suspend mode </a:t>
            </a:r>
            <a:br>
              <a:rPr lang="en-US" altLang="zh-CN" dirty="0"/>
            </a:br>
            <a:r>
              <a:rPr lang="en-US" altLang="zh-CN" dirty="0"/>
              <a:t>    Uint16  RESET:1;          // 14    ADC reset ADC </a:t>
            </a:r>
            <a:br>
              <a:rPr lang="en-US" altLang="zh-CN" dirty="0"/>
            </a:br>
            <a:r>
              <a:rPr lang="en-US" altLang="zh-CN" dirty="0"/>
              <a:t>    Uint16  rsvd2:1;            // 15    reserved </a:t>
            </a:r>
            <a:br>
              <a:rPr lang="en-US" altLang="zh-CN" dirty="0"/>
            </a:br>
            <a:r>
              <a:rPr lang="en-US" altLang="zh-CN" dirty="0"/>
              <a:t>};</a:t>
            </a:r>
            <a:br>
              <a:rPr lang="en-US" altLang="zh-CN" dirty="0"/>
            </a:b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register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13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408712"/>
          </a:xfrm>
        </p:spPr>
        <p:txBody>
          <a:bodyPr>
            <a:noAutofit/>
          </a:bodyPr>
          <a:lstStyle/>
          <a:p>
            <a:r>
              <a:rPr lang="en-US" altLang="zh-CN" sz="2100" dirty="0" err="1"/>
              <a:t>struct</a:t>
            </a:r>
            <a:r>
              <a:rPr lang="en-US" altLang="zh-CN" sz="2100" dirty="0"/>
              <a:t> ADCTRL2_BITS {                     // bits  description</a:t>
            </a:r>
            <a:br>
              <a:rPr lang="en-US" altLang="zh-CN" sz="2100" dirty="0"/>
            </a:br>
            <a:r>
              <a:rPr lang="en-US" altLang="zh-CN" sz="2100" dirty="0"/>
              <a:t>    Uint16  EPWM_SOCB_SEQ2:1;        // 0     EPWM compare B SOC mask for SEQ2  </a:t>
            </a:r>
            <a:br>
              <a:rPr lang="en-US" altLang="zh-CN" sz="2100" dirty="0"/>
            </a:br>
            <a:r>
              <a:rPr lang="en-US" altLang="zh-CN" sz="2100" dirty="0"/>
              <a:t>    Uint16  rsvd1:1;                               // 1     reserved</a:t>
            </a:r>
            <a:br>
              <a:rPr lang="en-US" altLang="zh-CN" sz="2100" dirty="0"/>
            </a:br>
            <a:r>
              <a:rPr lang="en-US" altLang="zh-CN" sz="2100" dirty="0"/>
              <a:t>    Uint16  INT_MOD_SEQ2:1;             // 2     SEQ2 Interrupt mode              </a:t>
            </a:r>
            <a:br>
              <a:rPr lang="en-US" altLang="zh-CN" sz="2100" dirty="0"/>
            </a:br>
            <a:r>
              <a:rPr lang="en-US" altLang="zh-CN" sz="2100" dirty="0"/>
              <a:t>    Uint16  INT_ENA_SEQ2:1;               // 3     SEQ2 Interrupt enable  </a:t>
            </a:r>
            <a:br>
              <a:rPr lang="en-US" altLang="zh-CN" sz="2100" dirty="0"/>
            </a:br>
            <a:r>
              <a:rPr lang="en-US" altLang="zh-CN" sz="2100" dirty="0"/>
              <a:t>    Uint16  rsvd2:1;                               // 4     reserved</a:t>
            </a:r>
            <a:br>
              <a:rPr lang="en-US" altLang="zh-CN" sz="2100" dirty="0"/>
            </a:br>
            <a:r>
              <a:rPr lang="en-US" altLang="zh-CN" sz="2100" dirty="0"/>
              <a:t>    Uint16  SOC_SEQ2:1;                      // 5     Start of conversion for </a:t>
            </a:r>
            <a:br>
              <a:rPr lang="en-US" altLang="zh-CN" sz="2100" dirty="0"/>
            </a:br>
            <a:r>
              <a:rPr lang="en-US" altLang="zh-CN" sz="2100" dirty="0"/>
              <a:t>    Uint16  RST_SEQ2:1;                      // 6     Reset SEQ2     </a:t>
            </a:r>
            <a:r>
              <a:rPr lang="en-US" altLang="zh-CN" sz="2100" dirty="0" err="1"/>
              <a:t>SEQ2</a:t>
            </a:r>
            <a:r>
              <a:rPr lang="zh-CN" altLang="zh-CN" sz="2100" dirty="0"/>
              <a:t>复位</a:t>
            </a:r>
            <a:r>
              <a:rPr lang="en-US" altLang="zh-CN" sz="2100" dirty="0"/>
              <a:t/>
            </a:r>
            <a:br>
              <a:rPr lang="en-US" altLang="zh-CN" sz="2100" dirty="0"/>
            </a:br>
            <a:r>
              <a:rPr lang="en-US" altLang="zh-CN" sz="2100" dirty="0"/>
              <a:t>    Uint16  EXT_SOC_SEQ1:1;             // 7     External start of conversion for SEQ1        </a:t>
            </a:r>
            <a:br>
              <a:rPr lang="en-US" altLang="zh-CN" sz="2100" dirty="0"/>
            </a:br>
            <a:r>
              <a:rPr lang="en-US" altLang="zh-CN" sz="2100" dirty="0"/>
              <a:t>    Uint16  EPWM_SOCA_SEQ1:1;       // 8     EPWM compare B SOC mask for SEQ1</a:t>
            </a:r>
            <a:br>
              <a:rPr lang="en-US" altLang="zh-CN" sz="2100" dirty="0"/>
            </a:br>
            <a:r>
              <a:rPr lang="en-US" altLang="zh-CN" sz="2100" dirty="0"/>
              <a:t>   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09640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2800" dirty="0"/>
              <a:t>Uint16  rsvd3:1;                              // 9     reserved</a:t>
            </a:r>
            <a:br>
              <a:rPr lang="en-US" altLang="zh-CN" sz="2800" dirty="0"/>
            </a:br>
            <a:r>
              <a:rPr lang="en-US" altLang="zh-CN" sz="2800" dirty="0"/>
              <a:t>    Uint16  INT_MOD_SEQ1:1;            // 10    SEQ1 Interrupt mode</a:t>
            </a:r>
            <a:br>
              <a:rPr lang="en-US" altLang="zh-CN" sz="2800" dirty="0"/>
            </a:br>
            <a:r>
              <a:rPr lang="en-US" altLang="zh-CN" sz="2800" dirty="0"/>
              <a:t>    Uint16  INT_ENA_SEQ1:1;             // 11    SEQ1 Interrupt enable</a:t>
            </a:r>
            <a:br>
              <a:rPr lang="en-US" altLang="zh-CN" sz="2800" dirty="0"/>
            </a:br>
            <a:r>
              <a:rPr lang="en-US" altLang="zh-CN" sz="2800" dirty="0"/>
              <a:t>    Uint16  rsvd4:1;                             // 12    reserved</a:t>
            </a:r>
            <a:br>
              <a:rPr lang="en-US" altLang="zh-CN" sz="2800" dirty="0"/>
            </a:br>
            <a:r>
              <a:rPr lang="en-US" altLang="zh-CN" sz="2800" dirty="0"/>
              <a:t>    Uint16  SOC_SEQ1:1;                    // 13    Start of conversion trigger for SEQ1</a:t>
            </a:r>
            <a:br>
              <a:rPr lang="en-US" altLang="zh-CN" sz="2800" dirty="0"/>
            </a:br>
            <a:r>
              <a:rPr lang="en-US" altLang="zh-CN" sz="2800" dirty="0"/>
              <a:t>    Uint16  RST_SEQ1:1;                    // 14    Restart sequencer 1   </a:t>
            </a:r>
            <a:br>
              <a:rPr lang="en-US" altLang="zh-CN" sz="2800" dirty="0"/>
            </a:br>
            <a:r>
              <a:rPr lang="en-US" altLang="zh-CN" sz="2800" dirty="0"/>
              <a:t>    Uint16  EPWM_SOCB_SEQ:1;       // 15    EPWM compare B SOC enable</a:t>
            </a:r>
            <a:br>
              <a:rPr lang="en-US" altLang="zh-CN" sz="2800" dirty="0"/>
            </a:br>
            <a:r>
              <a:rPr lang="en-US" altLang="zh-CN" sz="2800" dirty="0"/>
              <a:t>};</a:t>
            </a:r>
            <a:endParaRPr lang="zh-CN" altLang="zh-CN" sz="2800" dirty="0"/>
          </a:p>
          <a:p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7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7416824" cy="686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6246604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The pin of ADC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75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 ADCASEQSR_BITS {       // bits   description</a:t>
            </a:r>
            <a:br>
              <a:rPr lang="en-US" altLang="zh-CN" dirty="0"/>
            </a:br>
            <a:r>
              <a:rPr lang="en-US" altLang="zh-CN" dirty="0"/>
              <a:t>    Uint16  SEQ1_STATE:4;     // 3:0    SEQ1 state   </a:t>
            </a:r>
            <a:br>
              <a:rPr lang="en-US" altLang="zh-CN" dirty="0"/>
            </a:br>
            <a:r>
              <a:rPr lang="en-US" altLang="zh-CN" dirty="0"/>
              <a:t>    Uint16  SEQ2_STATE:3;     // 6:4    SEQ2 state   </a:t>
            </a:r>
            <a:br>
              <a:rPr lang="en-US" altLang="zh-CN" dirty="0"/>
            </a:br>
            <a:r>
              <a:rPr lang="en-US" altLang="zh-CN" dirty="0"/>
              <a:t>    Uint16  rsvd1:1;          // 7      reserved</a:t>
            </a:r>
            <a:br>
              <a:rPr lang="en-US" altLang="zh-CN" dirty="0"/>
            </a:br>
            <a:r>
              <a:rPr lang="en-US" altLang="zh-CN" dirty="0"/>
              <a:t>    Uint16  SEQ_CNTR:4;       // 11:8   Sequencing counter status   </a:t>
            </a:r>
            <a:br>
              <a:rPr lang="en-US" altLang="zh-CN" dirty="0"/>
            </a:br>
            <a:r>
              <a:rPr lang="en-US" altLang="zh-CN" dirty="0"/>
              <a:t>    Uint16  rsvd2:4;          // 15:12  reserved  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8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CN" dirty="0" smtClean="0"/>
              <a:t>1. Initialize </a:t>
            </a:r>
            <a:r>
              <a:rPr lang="en-US" altLang="zh-CN" dirty="0"/>
              <a:t>the DSP system; 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2. Set </a:t>
            </a:r>
            <a:r>
              <a:rPr lang="en-US" altLang="zh-CN" dirty="0"/>
              <a:t>the PIE the interrupt vector table,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3. Initialize </a:t>
            </a:r>
            <a:r>
              <a:rPr lang="en-US" altLang="zh-CN" dirty="0"/>
              <a:t>the ADC module;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4. The </a:t>
            </a:r>
            <a:r>
              <a:rPr lang="en-US" altLang="zh-CN" dirty="0"/>
              <a:t>ADC interrupt entry address into PIE interrupt vector table, open the interrupt;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5. Software </a:t>
            </a:r>
            <a:r>
              <a:rPr lang="en-US" altLang="zh-CN" dirty="0"/>
              <a:t>to start the ADC conversion;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6. The </a:t>
            </a:r>
            <a:r>
              <a:rPr lang="en-US" altLang="zh-CN" dirty="0"/>
              <a:t>ADC interrupt;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7. Read </a:t>
            </a:r>
            <a:r>
              <a:rPr lang="en-US" altLang="zh-CN" dirty="0"/>
              <a:t>the ADC conversion results in the ADC interrupt, software to start the next ADC interrupt.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 ADC conversion software steps: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732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ADCMAXCONV_BITS {      // bits  description</a:t>
            </a:r>
            <a:br>
              <a:rPr lang="en-US" altLang="zh-CN" dirty="0"/>
            </a:br>
            <a:r>
              <a:rPr lang="en-US" altLang="zh-CN" dirty="0"/>
              <a:t>    Uint16  MAX_CONV1:4;      // 3:0   Max number of conversions   </a:t>
            </a:r>
            <a:br>
              <a:rPr lang="en-US" altLang="zh-CN" dirty="0"/>
            </a:br>
            <a:r>
              <a:rPr lang="en-US" altLang="zh-CN" dirty="0"/>
              <a:t>    Uint16  MAX_CONV2:3;      // 6:4   Max number of conversions    </a:t>
            </a:r>
            <a:br>
              <a:rPr lang="en-US" altLang="zh-CN" dirty="0"/>
            </a:br>
            <a:r>
              <a:rPr lang="en-US" altLang="zh-CN" dirty="0"/>
              <a:t>    Uint16  rsvd1:9;          // 15:7  reserved 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7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ADCTRL3_BITS {         // bits   description</a:t>
            </a:r>
            <a:br>
              <a:rPr lang="en-US" altLang="zh-CN" dirty="0"/>
            </a:br>
            <a:r>
              <a:rPr lang="en-US" altLang="zh-CN" dirty="0"/>
              <a:t>    Uint16   SMODE_SEL:1;     // 0      Sampling mode select  </a:t>
            </a:r>
            <a:br>
              <a:rPr lang="en-US" altLang="zh-CN" dirty="0"/>
            </a:br>
            <a:r>
              <a:rPr lang="en-US" altLang="zh-CN" dirty="0"/>
              <a:t>    Uint16   ADCCLKPS:4;      // 4:1    ADC core clock divider  </a:t>
            </a:r>
            <a:br>
              <a:rPr lang="en-US" altLang="zh-CN" dirty="0"/>
            </a:br>
            <a:r>
              <a:rPr lang="en-US" altLang="zh-CN" dirty="0"/>
              <a:t>    Uint16   ADCPWDN:1;       // 5      ADC </a:t>
            </a:r>
            <a:r>
              <a:rPr lang="en-US" altLang="zh-CN" dirty="0" err="1"/>
              <a:t>powerdown</a:t>
            </a:r>
            <a:r>
              <a:rPr lang="en-US" altLang="zh-CN" dirty="0"/>
              <a:t>    </a:t>
            </a:r>
            <a:br>
              <a:rPr lang="en-US" altLang="zh-CN" dirty="0"/>
            </a:br>
            <a:r>
              <a:rPr lang="en-US" altLang="zh-CN" dirty="0"/>
              <a:t>    Uint16   ADCBGRFDN:2;     // 7:6    ADC bandgap/ref power down  </a:t>
            </a:r>
            <a:br>
              <a:rPr lang="en-US" altLang="zh-CN" dirty="0"/>
            </a:br>
            <a:r>
              <a:rPr lang="en-US" altLang="zh-CN" dirty="0"/>
              <a:t>    Uint16   rsvd1:8;         // 15:8   reserved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89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ADCST_BITS {           // bits   description</a:t>
            </a:r>
            <a:br>
              <a:rPr lang="en-US" altLang="zh-CN" dirty="0"/>
            </a:br>
            <a:r>
              <a:rPr lang="en-US" altLang="zh-CN" dirty="0"/>
              <a:t>    Uint16   INT_SEQ1:1;      // 0      SEQ1 Interrupt flag   </a:t>
            </a:r>
            <a:br>
              <a:rPr lang="en-US" altLang="zh-CN" dirty="0"/>
            </a:br>
            <a:r>
              <a:rPr lang="en-US" altLang="zh-CN" dirty="0"/>
              <a:t>    Uint16   INT_SEQ2:1;      // 1      SEQ2 Interrupt flag   </a:t>
            </a:r>
            <a:br>
              <a:rPr lang="en-US" altLang="zh-CN" dirty="0"/>
            </a:br>
            <a:r>
              <a:rPr lang="en-US" altLang="zh-CN" dirty="0"/>
              <a:t>    Uint16   SEQ1_BSY:1;      // 2      SEQ1 busy status      </a:t>
            </a:r>
            <a:br>
              <a:rPr lang="en-US" altLang="zh-CN" dirty="0"/>
            </a:br>
            <a:r>
              <a:rPr lang="en-US" altLang="zh-CN" dirty="0"/>
              <a:t>    Uint16   SEQ2_BSY:1;      // 3      SEQ2 busy status     </a:t>
            </a:r>
            <a:br>
              <a:rPr lang="en-US" altLang="zh-CN" dirty="0"/>
            </a:br>
            <a:r>
              <a:rPr lang="en-US" altLang="zh-CN" dirty="0"/>
              <a:t>    Uint16   INT_SEQ1_CLR:1;  // 4      SEQ1 Interrupt clear  </a:t>
            </a:r>
            <a:br>
              <a:rPr lang="en-US" altLang="zh-CN" dirty="0"/>
            </a:br>
            <a:r>
              <a:rPr lang="en-US" altLang="zh-CN" dirty="0"/>
              <a:t>    Uint16   INT_SEQ2_CLR:1;  // 5      SEQ2 Interrupt clear  </a:t>
            </a:r>
            <a:br>
              <a:rPr lang="en-US" altLang="zh-CN" dirty="0"/>
            </a:br>
            <a:r>
              <a:rPr lang="en-US" altLang="zh-CN" dirty="0"/>
              <a:t>    Uint16   EOS_BUF1:1;      // 6      End of sequence buffer1   </a:t>
            </a:r>
            <a:br>
              <a:rPr lang="en-US" altLang="zh-CN" dirty="0"/>
            </a:br>
            <a:r>
              <a:rPr lang="en-US" altLang="zh-CN" dirty="0"/>
              <a:t>    Uint16   EOS_BUF2:1;      // 7      End of sequence buffer2</a:t>
            </a:r>
            <a:br>
              <a:rPr lang="en-US" altLang="zh-CN" dirty="0"/>
            </a:br>
            <a:r>
              <a:rPr lang="en-US" altLang="zh-CN" dirty="0"/>
              <a:t>    Uint16   rsvd1:8;         // 15:8   reserved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28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en-US" altLang="zh-CN" dirty="0" err="1"/>
              <a:t>struct</a:t>
            </a:r>
            <a:r>
              <a:rPr lang="en-US" altLang="zh-CN" dirty="0"/>
              <a:t> ADCREFSEL_BITS {       // bits   description</a:t>
            </a:r>
            <a:br>
              <a:rPr lang="en-US" altLang="zh-CN" dirty="0"/>
            </a:br>
            <a:r>
              <a:rPr lang="en-US" altLang="zh-CN" dirty="0"/>
              <a:t>Uint16   rsvd1:14;        // 13:0   reserved  </a:t>
            </a:r>
            <a:br>
              <a:rPr lang="en-US" altLang="zh-CN" dirty="0"/>
            </a:br>
            <a:r>
              <a:rPr lang="en-US" altLang="zh-CN" dirty="0"/>
              <a:t>Uint16   REF_SEL:2;       // 15:14  Reference select   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err="1"/>
              <a:t>struct</a:t>
            </a:r>
            <a:r>
              <a:rPr lang="en-US" altLang="zh-CN" dirty="0"/>
              <a:t> ADCOFFTRIM_BITS{       // bits   description</a:t>
            </a:r>
            <a:br>
              <a:rPr lang="en-US" altLang="zh-CN" dirty="0"/>
            </a:br>
            <a:r>
              <a:rPr lang="en-US" altLang="zh-CN" dirty="0"/>
              <a:t>int16 OFFSET_TRIM:9;    // 8:0    Offset Trim   </a:t>
            </a:r>
            <a:br>
              <a:rPr lang="en-US" altLang="zh-CN" dirty="0"/>
            </a:br>
            <a:r>
              <a:rPr lang="en-US" altLang="zh-CN" dirty="0"/>
              <a:t>Uint16 rsvd1:7;          // 15:9   reserved</a:t>
            </a:r>
            <a:br>
              <a:rPr lang="en-US" altLang="zh-CN" dirty="0"/>
            </a:br>
            <a:r>
              <a:rPr lang="en-US" altLang="zh-CN" dirty="0"/>
              <a:t>};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12-bit </a:t>
            </a:r>
            <a:r>
              <a:rPr lang="en-US" altLang="zh-CN" b="1" dirty="0">
                <a:solidFill>
                  <a:srgbClr val="FF0000"/>
                </a:solidFill>
              </a:rPr>
              <a:t>ADC </a:t>
            </a:r>
            <a:r>
              <a:rPr lang="en-US" altLang="zh-CN" b="1" dirty="0"/>
              <a:t>core with built-in </a:t>
            </a:r>
            <a:r>
              <a:rPr lang="en-US" altLang="zh-CN" b="1" dirty="0">
                <a:solidFill>
                  <a:srgbClr val="FF0000"/>
                </a:solidFill>
              </a:rPr>
              <a:t>dual sample-and-hold</a:t>
            </a:r>
          </a:p>
          <a:p>
            <a:r>
              <a:rPr lang="en-US" altLang="zh-CN" b="1" dirty="0" smtClean="0"/>
              <a:t>Simultaneous </a:t>
            </a:r>
            <a:r>
              <a:rPr lang="en-US" altLang="zh-CN" b="1" dirty="0"/>
              <a:t>sampling or sequential sampling modes</a:t>
            </a:r>
          </a:p>
          <a:p>
            <a:r>
              <a:rPr lang="en-US" altLang="zh-CN" b="1" dirty="0" smtClean="0"/>
              <a:t>Analog </a:t>
            </a:r>
            <a:r>
              <a:rPr lang="en-US" altLang="zh-CN" b="1" dirty="0"/>
              <a:t>input: </a:t>
            </a:r>
            <a:r>
              <a:rPr lang="en-US" altLang="zh-CN" b="1" dirty="0">
                <a:solidFill>
                  <a:srgbClr val="FF0000"/>
                </a:solidFill>
              </a:rPr>
              <a:t>0 V to 3 </a:t>
            </a:r>
            <a:r>
              <a:rPr lang="en-US" altLang="zh-CN" b="1" dirty="0" smtClean="0">
                <a:solidFill>
                  <a:srgbClr val="FF0000"/>
                </a:solidFill>
              </a:rPr>
              <a:t>V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zh-CN" sz="3200" b="0" dirty="0"/>
              <a:t>§</a:t>
            </a:r>
            <a:r>
              <a:rPr lang="en-US" altLang="zh-CN" sz="3200" dirty="0" smtClean="0"/>
              <a:t>Features </a:t>
            </a:r>
            <a:r>
              <a:rPr lang="en-US" altLang="zh-CN" sz="3200" dirty="0"/>
              <a:t>and functions of ADC module</a:t>
            </a:r>
            <a:r>
              <a:rPr lang="zh-CN" altLang="en-US" sz="3200" b="0" dirty="0"/>
              <a:t>：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712968" cy="167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2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r>
              <a:rPr lang="en-US" altLang="zh-CN" b="1" dirty="0"/>
              <a:t>Fast conversion time runs at </a:t>
            </a:r>
            <a:r>
              <a:rPr lang="en-US" altLang="zh-CN" b="1" dirty="0">
                <a:solidFill>
                  <a:srgbClr val="FF0000"/>
                </a:solidFill>
              </a:rPr>
              <a:t>12.5 MHz</a:t>
            </a:r>
            <a:r>
              <a:rPr lang="en-US" altLang="zh-CN" b="1" dirty="0"/>
              <a:t>, ADC clock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16-channel</a:t>
            </a:r>
            <a:r>
              <a:rPr lang="en-US" altLang="zh-CN" b="1" dirty="0"/>
              <a:t>, multiplexed inputs</a:t>
            </a:r>
          </a:p>
          <a:p>
            <a:r>
              <a:rPr lang="en-US" altLang="zh-CN" b="1" dirty="0" smtClean="0"/>
              <a:t>Sequencer </a:t>
            </a:r>
            <a:r>
              <a:rPr lang="en-US" altLang="zh-CN" b="1" dirty="0"/>
              <a:t>can be operated as two independent </a:t>
            </a:r>
            <a:r>
              <a:rPr lang="en-US" altLang="zh-CN" b="1" dirty="0" smtClean="0"/>
              <a:t>8-state sequencers </a:t>
            </a:r>
            <a:r>
              <a:rPr lang="en-US" altLang="zh-CN" b="1" dirty="0"/>
              <a:t>or as one large 16-state sequencer (</a:t>
            </a:r>
            <a:r>
              <a:rPr lang="en-US" altLang="zh-CN" b="1" dirty="0" err="1"/>
              <a:t>i.e</a:t>
            </a:r>
            <a:r>
              <a:rPr lang="en-US" altLang="zh-CN" b="1" dirty="0" err="1" smtClean="0"/>
              <a:t>.,two</a:t>
            </a:r>
            <a:r>
              <a:rPr lang="en-US" altLang="zh-CN" b="1" dirty="0" smtClean="0"/>
              <a:t> </a:t>
            </a:r>
            <a:r>
              <a:rPr lang="en-US" altLang="zh-CN" b="1" dirty="0"/>
              <a:t>cascaded 8-state sequencers).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Sixteen </a:t>
            </a:r>
            <a:r>
              <a:rPr lang="en-US" altLang="zh-CN" b="1" dirty="0">
                <a:solidFill>
                  <a:srgbClr val="FF0000"/>
                </a:solidFill>
              </a:rPr>
              <a:t>result </a:t>
            </a:r>
            <a:r>
              <a:rPr lang="en-US" altLang="zh-CN" b="1" dirty="0" smtClean="0">
                <a:solidFill>
                  <a:srgbClr val="FF0000"/>
                </a:solidFill>
              </a:rPr>
              <a:t>registers </a:t>
            </a:r>
            <a:r>
              <a:rPr lang="en-US" altLang="zh-CN" b="1" dirty="0" smtClean="0"/>
              <a:t>to store </a:t>
            </a:r>
            <a:r>
              <a:rPr lang="en-US" altLang="zh-CN" b="1" dirty="0"/>
              <a:t>conversion </a:t>
            </a:r>
            <a:r>
              <a:rPr lang="en-US" altLang="zh-CN" b="1" dirty="0" smtClean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56915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Multiple triggers as sources </a:t>
            </a:r>
            <a:r>
              <a:rPr lang="en-US" altLang="zh-CN" b="1" dirty="0"/>
              <a:t>for the start-of-conversion sequence</a:t>
            </a:r>
          </a:p>
          <a:p>
            <a:pPr marL="109728" indent="0">
              <a:buNone/>
            </a:pPr>
            <a:r>
              <a:rPr lang="en-US" altLang="zh-CN" b="1" dirty="0"/>
              <a:t>	– S/W - software immediate start</a:t>
            </a:r>
          </a:p>
          <a:p>
            <a:pPr marL="109728" indent="0">
              <a:buNone/>
            </a:pPr>
            <a:r>
              <a:rPr lang="en-US" altLang="zh-CN" b="1" dirty="0"/>
              <a:t>	– </a:t>
            </a:r>
            <a:r>
              <a:rPr lang="en-US" altLang="zh-CN" b="1" dirty="0" err="1"/>
              <a:t>ePWM</a:t>
            </a:r>
            <a:r>
              <a:rPr lang="en-US" altLang="zh-CN" b="1" dirty="0"/>
              <a:t> 1-6</a:t>
            </a:r>
          </a:p>
          <a:p>
            <a:pPr marL="109728" indent="0">
              <a:buNone/>
            </a:pPr>
            <a:r>
              <a:rPr lang="en-US" altLang="zh-CN" b="1" dirty="0"/>
              <a:t>	– GPIO XINT2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Flexible </a:t>
            </a:r>
            <a:r>
              <a:rPr lang="en-US" altLang="zh-CN" b="1" dirty="0">
                <a:solidFill>
                  <a:srgbClr val="FF0000"/>
                </a:solidFill>
              </a:rPr>
              <a:t>interrupt control </a:t>
            </a:r>
            <a:r>
              <a:rPr lang="en-US" altLang="zh-CN" b="1" dirty="0"/>
              <a:t>allows interrupt request </a:t>
            </a:r>
            <a:r>
              <a:rPr lang="en-US" altLang="zh-CN" b="1" dirty="0" smtClean="0"/>
              <a:t>on every </a:t>
            </a:r>
            <a:r>
              <a:rPr lang="en-US" altLang="zh-CN" b="1" dirty="0"/>
              <a:t>end-of-sequence (EOS) or every other EOS</a:t>
            </a:r>
          </a:p>
          <a:p>
            <a:r>
              <a:rPr lang="en-US" altLang="zh-CN" b="1" dirty="0" smtClean="0"/>
              <a:t>Sequencer </a:t>
            </a:r>
            <a:r>
              <a:rPr lang="en-US" altLang="zh-CN" b="1" dirty="0"/>
              <a:t>can operate in "</a:t>
            </a:r>
            <a:r>
              <a:rPr lang="en-US" altLang="zh-CN" b="1" dirty="0">
                <a:solidFill>
                  <a:srgbClr val="FF0000"/>
                </a:solidFill>
              </a:rPr>
              <a:t>start/stop</a:t>
            </a:r>
            <a:r>
              <a:rPr lang="en-US" altLang="zh-CN" b="1" dirty="0"/>
              <a:t>" </a:t>
            </a:r>
            <a:r>
              <a:rPr lang="en-US" altLang="zh-CN" b="1" dirty="0" smtClean="0"/>
              <a:t>mode Sample-and-hold </a:t>
            </a:r>
            <a:r>
              <a:rPr lang="en-US" altLang="zh-CN" b="1" dirty="0"/>
              <a:t>(S/H) acquisition time window </a:t>
            </a:r>
            <a:r>
              <a:rPr lang="en-US" altLang="zh-CN" b="1" dirty="0" smtClean="0"/>
              <a:t>has separate </a:t>
            </a:r>
            <a:r>
              <a:rPr lang="en-US" altLang="zh-CN" b="1" dirty="0" err="1">
                <a:solidFill>
                  <a:srgbClr val="FF0000"/>
                </a:solidFill>
              </a:rPr>
              <a:t>prescale</a:t>
            </a:r>
            <a:r>
              <a:rPr lang="en-US" altLang="zh-CN" b="1" dirty="0">
                <a:solidFill>
                  <a:srgbClr val="FF0000"/>
                </a:solidFill>
              </a:rPr>
              <a:t> control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24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0" dirty="0"/>
              <a:t>§</a:t>
            </a:r>
            <a:r>
              <a:rPr lang="en-US" altLang="zh-CN" dirty="0" smtClean="0"/>
              <a:t>Block </a:t>
            </a:r>
            <a:r>
              <a:rPr lang="en-US" altLang="zh-CN" dirty="0"/>
              <a:t>diagram of </a:t>
            </a:r>
            <a:r>
              <a:rPr lang="en-US" altLang="zh-CN" dirty="0" smtClean="0"/>
              <a:t>ADC Module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86739" cy="52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§</a:t>
            </a:r>
            <a:r>
              <a:rPr lang="en-US" altLang="zh-CN" dirty="0" smtClean="0">
                <a:effectLst/>
              </a:rPr>
              <a:t>The </a:t>
            </a:r>
            <a:r>
              <a:rPr lang="en-US" altLang="zh-CN" dirty="0">
                <a:effectLst/>
              </a:rPr>
              <a:t>relevant </a:t>
            </a:r>
            <a:r>
              <a:rPr lang="en-US" altLang="zh-CN" dirty="0" smtClean="0">
                <a:effectLst/>
              </a:rPr>
              <a:t>register of ADC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4" y="1124744"/>
            <a:ext cx="8719146" cy="52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7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22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926124"/>
            <a:ext cx="8229600" cy="408116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en-US" altLang="zh-CN" b="0" dirty="0"/>
              <a:t>§</a:t>
            </a:r>
            <a:r>
              <a:rPr lang="en-US" altLang="zh-CN" dirty="0" err="1" smtClean="0"/>
              <a:t>Autoconversion</a:t>
            </a:r>
            <a:r>
              <a:rPr lang="en-US" altLang="zh-CN" dirty="0" smtClean="0"/>
              <a:t> </a:t>
            </a:r>
            <a:r>
              <a:rPr lang="en-US" altLang="zh-CN" dirty="0"/>
              <a:t>Sequencer Principle of </a:t>
            </a:r>
            <a:r>
              <a:rPr lang="en-US" altLang="zh-CN" dirty="0" smtClean="0"/>
              <a:t>Operation</a:t>
            </a:r>
            <a:r>
              <a:rPr lang="en-US" altLang="zh-CN" sz="2700" b="0" dirty="0" smtClean="0"/>
              <a:t>(</a:t>
            </a:r>
            <a:r>
              <a:rPr lang="en-US" altLang="zh-CN" sz="2700" b="0" dirty="0" smtClean="0">
                <a:effectLst/>
              </a:rPr>
              <a:t>According to the </a:t>
            </a:r>
            <a:r>
              <a:rPr lang="en-US" altLang="zh-CN" sz="2400" b="0" dirty="0" smtClean="0">
                <a:effectLst/>
              </a:rPr>
              <a:t>Conversion mode</a:t>
            </a:r>
            <a:r>
              <a:rPr lang="en-US" altLang="zh-CN" sz="2700" b="0" dirty="0" smtClean="0"/>
              <a:t>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en-US" altLang="zh-CN" b="1" dirty="0"/>
              <a:t>Cascaded Mode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657"/>
            <a:ext cx="7200800" cy="48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63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919</TotalTime>
  <Words>200</Words>
  <Application>Microsoft Office PowerPoint</Application>
  <PresentationFormat>全屏显示(4:3)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聚合</vt:lpstr>
      <vt:lpstr>TMS320x2833x  Analog-to-Digital Converter(ADC) Module</vt:lpstr>
      <vt:lpstr>PowerPoint 演示文稿</vt:lpstr>
      <vt:lpstr>§Features and functions of ADC module：</vt:lpstr>
      <vt:lpstr>PowerPoint 演示文稿</vt:lpstr>
      <vt:lpstr>PowerPoint 演示文稿</vt:lpstr>
      <vt:lpstr>§Block diagram of ADC Module</vt:lpstr>
      <vt:lpstr>§The relevant register of ADC</vt:lpstr>
      <vt:lpstr>PowerPoint 演示文稿</vt:lpstr>
      <vt:lpstr>§Autoconversion Sequencer Principle of Operation(According to the Conversion mode)</vt:lpstr>
      <vt:lpstr>PowerPoint 演示文稿</vt:lpstr>
      <vt:lpstr>PowerPoint 演示文稿</vt:lpstr>
      <vt:lpstr>PowerPoint 演示文稿</vt:lpstr>
      <vt:lpstr>§Comparison of Single and Cascaded Operating Modes</vt:lpstr>
      <vt:lpstr>§ADC Clock Prescaler</vt:lpstr>
      <vt:lpstr>§ADC-module Clock and Sample Rate</vt:lpstr>
      <vt:lpstr>§ Low-power Modes</vt:lpstr>
      <vt:lpstr>register</vt:lpstr>
      <vt:lpstr>PowerPoint 演示文稿</vt:lpstr>
      <vt:lpstr>PowerPoint 演示文稿</vt:lpstr>
      <vt:lpstr>PowerPoint 演示文稿</vt:lpstr>
      <vt:lpstr>The ADC conversion software steps: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heming</cp:lastModifiedBy>
  <cp:revision>60</cp:revision>
  <cp:lastPrinted>2015-03-28T00:57:30Z</cp:lastPrinted>
  <dcterms:created xsi:type="dcterms:W3CDTF">2014-09-27T00:24:15Z</dcterms:created>
  <dcterms:modified xsi:type="dcterms:W3CDTF">2015-03-31T14:56:33Z</dcterms:modified>
</cp:coreProperties>
</file>