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3" r:id="rId4"/>
  </p:sldMasterIdLst>
  <p:notesMasterIdLst>
    <p:notesMasterId r:id="rId14"/>
  </p:notesMasterIdLst>
  <p:handoutMasterIdLst>
    <p:handoutMasterId r:id="rId15"/>
  </p:handoutMasterIdLst>
  <p:sldIdLst>
    <p:sldId id="265" r:id="rId5"/>
    <p:sldId id="264" r:id="rId6"/>
    <p:sldId id="266" r:id="rId7"/>
    <p:sldId id="267" r:id="rId8"/>
    <p:sldId id="268" r:id="rId9"/>
    <p:sldId id="260" r:id="rId10"/>
    <p:sldId id="257" r:id="rId11"/>
    <p:sldId id="270" r:id="rId12"/>
    <p:sldId id="271" r:id="rId13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3" autoAdjust="0"/>
    <p:restoredTop sz="94598" autoAdjust="0"/>
  </p:normalViewPr>
  <p:slideViewPr>
    <p:cSldViewPr snapToGrid="0">
      <p:cViewPr>
        <p:scale>
          <a:sx n="75" d="100"/>
          <a:sy n="75" d="100"/>
        </p:scale>
        <p:origin x="-1188" y="-498"/>
      </p:cViewPr>
      <p:guideLst>
        <p:guide orient="horz" pos="432"/>
        <p:guide pos="2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532" y="-78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3B075C87-E037-4A65-975A-52CD49A5C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A97DC482-2C2E-492E-817D-E9AF2F679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1c_revBlack_rgb_powerpoint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5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28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7" name="Picture 29" descr="ti_stk_2c_pos_rgb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00DE-8F27-45B2-8F76-D05FB11F8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A64F7-6440-4DE7-B93A-EF363BCE3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803F3-DE89-4ED0-89DE-DC3FC1F64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942EF-36BE-4ED0-A759-55708273E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E49A0-7D6A-42B9-B965-902C846B0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F39FC-281B-400E-A72B-252B6DBB1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E2032-777F-4930-8386-EE61B35C1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91305-AF09-412B-95BC-88CA69476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58582-1C07-483C-A0C1-B7E11B445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471CC-BC01-4C61-88C9-35077DEC9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20D33-7AD1-4C1E-A43D-7EECB0F3D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18261-FE23-416F-B1AD-4AA052176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3C062-29C3-4BFD-8AA5-ABB8B6C20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5B5E2-4F86-4BB2-A644-C7AB36EA4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BFA42-4444-4519-937C-AB33E2297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53E84-2C1A-4156-A221-E2AFDEA81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1936-A720-4A96-A6A3-E0E76F9A8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E3B9B-17EA-4269-8553-4521B878A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A3954-3FD2-4BAB-8A80-3EB5A4D3E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05BD0-6D95-4811-980C-2BB93CDFA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EEF87-59DB-40C6-955E-57FC29B25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4C45C-A54D-424F-809A-476583A5C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93FB0-A895-44AD-AEF3-EB0947528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894FF-F5EE-49A9-8200-539E8DE6F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4D6EF-5710-43FD-85CB-DF83E5B3F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DF896-A962-4943-9ACB-4C28C0DD1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28C43-8C5B-4849-8EBC-125B355A4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5BDF0-B051-4BFA-85D0-7B46A7611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F2245-FE1C-4E75-868B-2FC0EA081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6E4A9-20BA-401F-AD1F-09D791EDC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2AD5C-4724-4813-9E64-BCC7D7E33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98D28-F3AB-4BF9-8299-FBFAB4AE5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E4359-4EBC-4A75-9CE2-265EFAB28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4D763-1527-49DE-A03B-AF7B65827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EEB1D-1960-4F1A-9511-BD2AEC784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E3703-E45A-4D73-BB37-88DA1EB76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D1C8D-40B3-49B9-BDF1-FD9ECACEC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3A11-1C0D-4E85-B5A6-91AA71DC1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88311-B465-4E9E-B292-6B0A06566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4CD0-29BF-4455-9396-18631D886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E4532-035C-4F18-9E09-AE94190DF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BB07C-0D1E-43E0-BD68-B88CCE2F8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F75E0-6605-48F7-A9DA-A289E427F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E6C15-C0D8-468B-98AE-26174DA26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785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BEB10917-8926-4357-83DE-3A565F76F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" name="Picture 30" descr="ti_stk_2c_pos_rgb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9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3316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4996E4B0-D867-4E96-A399-62546F1A5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410" name="Rectangle 26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862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83FC22CC-C78F-415D-A6AE-079B3AF49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8625" name="Rectangle 1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5606" name="Picture 19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ea typeface="+mn-ea"/>
              </a:defRPr>
            </a:lvl1pPr>
          </a:lstStyle>
          <a:p>
            <a:pPr>
              <a:defRPr/>
            </a:pPr>
            <a:fld id="{FD986968-A0D2-412F-A148-142FFD5E2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7767" name="Rectangle 7"/>
          <p:cNvSpPr>
            <a:spLocks noChangeArrowheads="1"/>
          </p:cNvSpPr>
          <p:nvPr userDrawn="1"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37894" name="Picture 8" descr="1c_revBlack_rgb_powerpoin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638925" y="6427788"/>
            <a:ext cx="11191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folHlink"/>
          </a:solidFill>
          <a:latin typeface="Arial" charset="0"/>
        </a:defRPr>
      </a:lvl9pPr>
    </p:titleStyle>
    <p:bodyStyle>
      <a:lvl1pPr algn="l" rtl="0" eaLnBrk="0" fontAlgn="base" hangingPunct="0">
        <a:lnSpc>
          <a:spcPct val="85000"/>
        </a:lnSpc>
        <a:spcBef>
          <a:spcPct val="60000"/>
        </a:spcBef>
        <a:spcAft>
          <a:spcPct val="0"/>
        </a:spcAft>
        <a:defRPr sz="2000" b="1">
          <a:solidFill>
            <a:schemeClr val="tx2"/>
          </a:solidFill>
          <a:latin typeface="+mn-lt"/>
          <a:ea typeface="+mn-ea"/>
          <a:cs typeface="+mn-cs"/>
        </a:defRPr>
      </a:lvl1pPr>
      <a:lvl2pPr marL="34131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68897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96837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131603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17732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2304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26876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14483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Impedance Pneumography with ADS1298R</a:t>
            </a:r>
          </a:p>
        </p:txBody>
      </p:sp>
      <p:sp>
        <p:nvSpPr>
          <p:cNvPr id="5222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CN" smtClean="0">
              <a:ea typeface="宋体" charset="-122"/>
            </a:endParaRPr>
          </a:p>
          <a:p>
            <a:pPr eaLnBrk="1" hangingPunct="1"/>
            <a:r>
              <a:rPr lang="en-US" altLang="zh-CN" smtClean="0">
                <a:ea typeface="宋体" charset="-122"/>
              </a:rPr>
              <a:t>7/30/2012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F0B2210-D4F0-4088-A645-8FE6C11D3DEB}" type="slidenum">
              <a:rPr lang="en-US" altLang="zh-CN" smtClean="0">
                <a:ea typeface="宋体" charset="-122"/>
              </a:rPr>
              <a:pPr/>
              <a:t>2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1943100"/>
            <a:ext cx="7548563" cy="1485900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Components on the ADS1298RECG-FE </a:t>
            </a:r>
            <a:br>
              <a:rPr lang="en-US" altLang="zh-CN" smtClean="0">
                <a:ea typeface="宋体" charset="-122"/>
              </a:rPr>
            </a:br>
            <a:r>
              <a:rPr lang="en-US" altLang="zh-CN" smtClean="0">
                <a:ea typeface="宋体" charset="-122"/>
              </a:rPr>
              <a:t>Board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Portion of ADS1298RECG-FE Schematic</a:t>
            </a:r>
          </a:p>
        </p:txBody>
      </p:sp>
      <p:pic>
        <p:nvPicPr>
          <p:cNvPr id="563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30338" y="1600200"/>
            <a:ext cx="6283325" cy="4525963"/>
          </a:xfrm>
        </p:spPr>
      </p:pic>
      <p:cxnSp>
        <p:nvCxnSpPr>
          <p:cNvPr id="4" name="Straight Arrow Connector 3"/>
          <p:cNvCxnSpPr/>
          <p:nvPr/>
        </p:nvCxnSpPr>
        <p:spPr>
          <a:xfrm>
            <a:off x="1047750" y="3686175"/>
            <a:ext cx="990600" cy="828675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4" name="TextBox 6"/>
          <p:cNvSpPr txBox="1">
            <a:spLocks noChangeArrowheads="1"/>
          </p:cNvSpPr>
          <p:nvPr/>
        </p:nvSpPr>
        <p:spPr bwMode="auto">
          <a:xfrm>
            <a:off x="142875" y="2847975"/>
            <a:ext cx="1695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Switching in 1M impedance in 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Schematic Simplified</a:t>
            </a:r>
          </a:p>
        </p:txBody>
      </p:sp>
      <p:pic>
        <p:nvPicPr>
          <p:cNvPr id="58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011363" y="1600200"/>
            <a:ext cx="5121275" cy="4525963"/>
          </a:xfrm>
        </p:spPr>
      </p:pic>
      <p:cxnSp>
        <p:nvCxnSpPr>
          <p:cNvPr id="5" name="Straight Arrow Connector 4"/>
          <p:cNvCxnSpPr/>
          <p:nvPr/>
        </p:nvCxnSpPr>
        <p:spPr>
          <a:xfrm flipV="1">
            <a:off x="1266825" y="3238500"/>
            <a:ext cx="723900" cy="1085850"/>
          </a:xfrm>
          <a:prstGeom prst="straightConnector1">
            <a:avLst/>
          </a:prstGeom>
          <a:ln w="254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72" name="TextBox 5"/>
          <p:cNvSpPr txBox="1">
            <a:spLocks noChangeArrowheads="1"/>
          </p:cNvSpPr>
          <p:nvPr/>
        </p:nvSpPr>
        <p:spPr bwMode="auto">
          <a:xfrm>
            <a:off x="333375" y="4505325"/>
            <a:ext cx="2047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Varies 0.11ohm</a:t>
            </a:r>
          </a:p>
          <a:p>
            <a:r>
              <a:rPr lang="en-US" altLang="zh-CN"/>
              <a:t>From Switcher in previous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Conversion Results </a:t>
            </a:r>
          </a:p>
        </p:txBody>
      </p:sp>
      <p:pic>
        <p:nvPicPr>
          <p:cNvPr id="6041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7613" y="1185863"/>
            <a:ext cx="6699250" cy="4692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BB7628D-6964-47C2-B54B-010EB9E66ACE}" type="slidenum">
              <a:rPr lang="en-US" altLang="zh-CN" smtClean="0">
                <a:ea typeface="宋体" charset="-122"/>
              </a:rPr>
              <a:pPr/>
              <a:t>6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Calculating Impedance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Subhead text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FCE92BC-D8FA-4CA5-88F7-8AB7DDB81B60}" type="slidenum">
              <a:rPr lang="en-US" altLang="zh-CN" smtClean="0">
                <a:ea typeface="宋体" charset="-122"/>
              </a:rPr>
              <a:pPr/>
              <a:t>7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3"/>
            <a:ext cx="8458200" cy="814387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Equations From UG</a:t>
            </a:r>
          </a:p>
        </p:txBody>
      </p:sp>
      <p:pic>
        <p:nvPicPr>
          <p:cNvPr id="645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004888"/>
            <a:ext cx="7162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" y="2033588"/>
            <a:ext cx="51149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2463" y="3248025"/>
            <a:ext cx="7134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2800350" y="3905250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76650" y="3476625"/>
            <a:ext cx="762000" cy="409575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505200" y="3838575"/>
            <a:ext cx="247650" cy="133350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105275" y="2562225"/>
            <a:ext cx="828675" cy="400050"/>
          </a:xfrm>
          <a:prstGeom prst="ellipse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charset="-122"/>
              </a:rPr>
              <a:t>Conversion Results – A closer look </a:t>
            </a:r>
          </a:p>
        </p:txBody>
      </p:sp>
      <p:pic>
        <p:nvPicPr>
          <p:cNvPr id="12595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1638300" y="922338"/>
            <a:ext cx="5476875" cy="3883025"/>
          </a:xfrm>
        </p:spPr>
      </p:pic>
      <p:sp>
        <p:nvSpPr>
          <p:cNvPr id="6" name="Rectangle 5"/>
          <p:cNvSpPr/>
          <p:nvPr/>
        </p:nvSpPr>
        <p:spPr>
          <a:xfrm>
            <a:off x="1743075" y="2047875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743075" y="3714750"/>
            <a:ext cx="733425" cy="266700"/>
          </a:xfrm>
          <a:prstGeom prst="rect">
            <a:avLst/>
          </a:prstGeom>
          <a:solidFill>
            <a:schemeClr val="accent1">
              <a:alpha val="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736725" y="5613400"/>
          <a:ext cx="5197475" cy="463550"/>
        </p:xfrm>
        <a:graphic>
          <a:graphicData uri="http://schemas.openxmlformats.org/presentationml/2006/ole">
            <p:oleObj spid="_x0000_s125955" name="Equation" r:id="rId5" imgW="1993680" imgH="177480" progId="Equation.3">
              <p:embed/>
            </p:oleObj>
          </a:graphicData>
        </a:graphic>
      </p:graphicFrame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000375" y="5195888"/>
            <a:ext cx="3190875" cy="433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7013" indent="-227013">
              <a:spcBef>
                <a:spcPct val="65000"/>
              </a:spcBef>
              <a:defRPr/>
            </a:pPr>
            <a:r>
              <a:rPr lang="en-US" sz="2000" b="1" kern="0" dirty="0">
                <a:latin typeface="+mn-lt"/>
                <a:ea typeface="+mn-ea"/>
              </a:rPr>
              <a:t>Estimated from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charset="-122"/>
              </a:rPr>
              <a:t>Register configuration 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>
            <p:ph idx="1"/>
          </p:nvPr>
        </p:nvGraphicFramePr>
        <p:xfrm>
          <a:off x="1519238" y="1789113"/>
          <a:ext cx="6096000" cy="3484562"/>
        </p:xfrm>
        <a:graphic>
          <a:graphicData uri="http://schemas.openxmlformats.org/presentationml/2006/ole">
            <p:oleObj spid="_x0000_s129028" name="Worksheet" r:id="rId4" imgW="6981873" imgH="3990927" progId="Excel.Sheet.8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AAAAAA"/>
      </a:dk1>
      <a:lt1>
        <a:srgbClr val="FFFFFF"/>
      </a:lt1>
      <a:dk2>
        <a:srgbClr val="000000"/>
      </a:dk2>
      <a:lt2>
        <a:srgbClr val="FFFFFF"/>
      </a:lt2>
      <a:accent1>
        <a:srgbClr val="AAAAAA"/>
      </a:accent1>
      <a:accent2>
        <a:srgbClr val="FFFFFF"/>
      </a:accent2>
      <a:accent3>
        <a:srgbClr val="AAAAAA"/>
      </a:accent3>
      <a:accent4>
        <a:srgbClr val="DADADA"/>
      </a:accent4>
      <a:accent5>
        <a:srgbClr val="D2D2D2"/>
      </a:accent5>
      <a:accent6>
        <a:srgbClr val="E7E7E7"/>
      </a:accent6>
      <a:hlink>
        <a:srgbClr val="AAAAAA"/>
      </a:hlink>
      <a:folHlink>
        <a:srgbClr val="FF00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3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inalPowerpoint 4">
    <a:dk1>
      <a:srgbClr val="000000"/>
    </a:dk1>
    <a:lt1>
      <a:srgbClr val="FF0000"/>
    </a:lt1>
    <a:dk2>
      <a:srgbClr val="FFFFFF"/>
    </a:dk2>
    <a:lt2>
      <a:srgbClr val="000000"/>
    </a:lt2>
    <a:accent1>
      <a:srgbClr val="AAAAAA"/>
    </a:accent1>
    <a:accent2>
      <a:srgbClr val="FFFFFF"/>
    </a:accent2>
    <a:accent3>
      <a:srgbClr val="FFAAAA"/>
    </a:accent3>
    <a:accent4>
      <a:srgbClr val="000000"/>
    </a:accent4>
    <a:accent5>
      <a:srgbClr val="D2D2D2"/>
    </a:accent5>
    <a:accent6>
      <a:srgbClr val="E7E7E7"/>
    </a:accent6>
    <a:hlink>
      <a:srgbClr val="000000"/>
    </a:hlink>
    <a:folHlink>
      <a:srgbClr val="AAAAA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441</TotalTime>
  <Words>55</Words>
  <Application>Microsoft Office PowerPoint</Application>
  <PresentationFormat>On-screen Show (4:3)</PresentationFormat>
  <Paragraphs>20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5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宋体</vt:lpstr>
      <vt:lpstr>FinalPowerpoint</vt:lpstr>
      <vt:lpstr>Custom Design</vt:lpstr>
      <vt:lpstr>1_Custom Design</vt:lpstr>
      <vt:lpstr>3_Custom Design</vt:lpstr>
      <vt:lpstr>FinalPowerpoint</vt:lpstr>
      <vt:lpstr>Equation</vt:lpstr>
      <vt:lpstr>Microsoft Office Excel Worksheet</vt:lpstr>
      <vt:lpstr>Impedance Pneumography with ADS1298R</vt:lpstr>
      <vt:lpstr>Components on the ADS1298RECG-FE  Board</vt:lpstr>
      <vt:lpstr>Portion of ADS1298RECG-FE Schematic</vt:lpstr>
      <vt:lpstr>Schematic Simplified</vt:lpstr>
      <vt:lpstr>Conversion Results </vt:lpstr>
      <vt:lpstr>Calculating Impedance</vt:lpstr>
      <vt:lpstr>Equations From UG</vt:lpstr>
      <vt:lpstr>Conversion Results – A closer look </vt:lpstr>
      <vt:lpstr>Register configuration 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/>
  <cp:lastModifiedBy>a0286247</cp:lastModifiedBy>
  <cp:revision>45</cp:revision>
  <dcterms:created xsi:type="dcterms:W3CDTF">2007-12-19T20:51:45Z</dcterms:created>
  <dcterms:modified xsi:type="dcterms:W3CDTF">2012-10-26T15:24:02Z</dcterms:modified>
</cp:coreProperties>
</file>