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64"/>
  </p:notesMasterIdLst>
  <p:handoutMasterIdLst>
    <p:handoutMasterId r:id="rId65"/>
  </p:handoutMasterIdLst>
  <p:sldIdLst>
    <p:sldId id="342" r:id="rId2"/>
    <p:sldId id="389" r:id="rId3"/>
    <p:sldId id="376" r:id="rId4"/>
    <p:sldId id="378" r:id="rId5"/>
    <p:sldId id="347" r:id="rId6"/>
    <p:sldId id="348" r:id="rId7"/>
    <p:sldId id="419" r:id="rId8"/>
    <p:sldId id="258" r:id="rId9"/>
    <p:sldId id="442" r:id="rId10"/>
    <p:sldId id="267" r:id="rId11"/>
    <p:sldId id="259" r:id="rId12"/>
    <p:sldId id="443" r:id="rId13"/>
    <p:sldId id="444" r:id="rId14"/>
    <p:sldId id="445" r:id="rId15"/>
    <p:sldId id="453" r:id="rId16"/>
    <p:sldId id="349" r:id="rId17"/>
    <p:sldId id="440" r:id="rId18"/>
    <p:sldId id="350" r:id="rId19"/>
    <p:sldId id="351" r:id="rId20"/>
    <p:sldId id="441" r:id="rId21"/>
    <p:sldId id="352" r:id="rId22"/>
    <p:sldId id="383" r:id="rId23"/>
    <p:sldId id="260" r:id="rId24"/>
    <p:sldId id="261" r:id="rId25"/>
    <p:sldId id="262" r:id="rId26"/>
    <p:sldId id="263" r:id="rId27"/>
    <p:sldId id="264" r:id="rId28"/>
    <p:sldId id="446" r:id="rId29"/>
    <p:sldId id="447" r:id="rId30"/>
    <p:sldId id="448" r:id="rId31"/>
    <p:sldId id="357" r:id="rId32"/>
    <p:sldId id="380" r:id="rId33"/>
    <p:sldId id="381" r:id="rId34"/>
    <p:sldId id="382" r:id="rId35"/>
    <p:sldId id="454" r:id="rId36"/>
    <p:sldId id="395" r:id="rId37"/>
    <p:sldId id="392" r:id="rId38"/>
    <p:sldId id="394" r:id="rId39"/>
    <p:sldId id="393" r:id="rId40"/>
    <p:sldId id="400" r:id="rId41"/>
    <p:sldId id="397" r:id="rId42"/>
    <p:sldId id="398" r:id="rId43"/>
    <p:sldId id="399" r:id="rId44"/>
    <p:sldId id="455" r:id="rId45"/>
    <p:sldId id="457" r:id="rId46"/>
    <p:sldId id="458" r:id="rId47"/>
    <p:sldId id="422" r:id="rId48"/>
    <p:sldId id="424" r:id="rId49"/>
    <p:sldId id="425" r:id="rId50"/>
    <p:sldId id="426" r:id="rId51"/>
    <p:sldId id="449" r:id="rId52"/>
    <p:sldId id="450" r:id="rId53"/>
    <p:sldId id="452" r:id="rId54"/>
    <p:sldId id="439" r:id="rId55"/>
    <p:sldId id="427" r:id="rId56"/>
    <p:sldId id="437" r:id="rId57"/>
    <p:sldId id="438" r:id="rId58"/>
    <p:sldId id="459" r:id="rId59"/>
    <p:sldId id="433" r:id="rId60"/>
    <p:sldId id="434" r:id="rId61"/>
    <p:sldId id="436" r:id="rId62"/>
    <p:sldId id="379" r:id="rId63"/>
  </p:sldIdLst>
  <p:sldSz cx="9144000" cy="6858000" type="screen4x3"/>
  <p:notesSz cx="7112000" cy="94488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6600"/>
    <a:srgbClr val="FF0000"/>
    <a:srgbClr val="FFFFCC"/>
    <a:srgbClr val="CC0000"/>
    <a:srgbClr val="FFFF99"/>
    <a:srgbClr val="3366FF"/>
    <a:srgbClr val="0080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85822" autoAdjust="0"/>
  </p:normalViewPr>
  <p:slideViewPr>
    <p:cSldViewPr snapToGrid="0">
      <p:cViewPr>
        <p:scale>
          <a:sx n="100" d="100"/>
          <a:sy n="100" d="100"/>
        </p:scale>
        <p:origin x="-366" y="6"/>
      </p:cViewPr>
      <p:guideLst>
        <p:guide orient="horz" pos="2160"/>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2" d="100"/>
          <a:sy n="62" d="100"/>
        </p:scale>
        <p:origin x="-2406" y="-84"/>
      </p:cViewPr>
      <p:guideLst>
        <p:guide orient="horz" pos="2976"/>
        <p:guide pos="2239"/>
      </p:guideLst>
    </p:cSldViewPr>
  </p:notesViewPr>
  <p:gridSpacing cx="93633925" cy="936339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81338" cy="471488"/>
          </a:xfrm>
          <a:prstGeom prst="rect">
            <a:avLst/>
          </a:prstGeom>
          <a:noFill/>
          <a:ln w="9525">
            <a:noFill/>
            <a:miter lim="800000"/>
            <a:headEnd/>
            <a:tailEnd/>
          </a:ln>
          <a:effectLst/>
        </p:spPr>
        <p:txBody>
          <a:bodyPr vert="horz" wrap="square" lIns="94623" tIns="47312" rIns="94623" bIns="47312" numCol="1" anchor="t" anchorCtr="0" compatLnSpc="1">
            <a:prstTxWarp prst="textNoShape">
              <a:avLst/>
            </a:prstTxWarp>
          </a:bodyPr>
          <a:lstStyle>
            <a:lvl1pPr defTabSz="946150" eaLnBrk="0" hangingPunct="0">
              <a:defRPr sz="1200" b="0"/>
            </a:lvl1pPr>
          </a:lstStyle>
          <a:p>
            <a:pPr>
              <a:defRPr/>
            </a:pPr>
            <a:endParaRPr lang="en-US"/>
          </a:p>
        </p:txBody>
      </p:sp>
      <p:sp>
        <p:nvSpPr>
          <p:cNvPr id="56323" name="Rectangle 3"/>
          <p:cNvSpPr>
            <a:spLocks noGrp="1" noChangeArrowheads="1"/>
          </p:cNvSpPr>
          <p:nvPr>
            <p:ph type="dt" sz="quarter" idx="1"/>
          </p:nvPr>
        </p:nvSpPr>
        <p:spPr bwMode="auto">
          <a:xfrm>
            <a:off x="4030663" y="0"/>
            <a:ext cx="3081337" cy="471488"/>
          </a:xfrm>
          <a:prstGeom prst="rect">
            <a:avLst/>
          </a:prstGeom>
          <a:noFill/>
          <a:ln w="9525">
            <a:noFill/>
            <a:miter lim="800000"/>
            <a:headEnd/>
            <a:tailEnd/>
          </a:ln>
          <a:effectLst/>
        </p:spPr>
        <p:txBody>
          <a:bodyPr vert="horz" wrap="square" lIns="94623" tIns="47312" rIns="94623" bIns="47312" numCol="1" anchor="t" anchorCtr="0" compatLnSpc="1">
            <a:prstTxWarp prst="textNoShape">
              <a:avLst/>
            </a:prstTxWarp>
          </a:bodyPr>
          <a:lstStyle>
            <a:lvl1pPr algn="r" defTabSz="946150" eaLnBrk="0" hangingPunct="0">
              <a:defRPr sz="1200" b="0"/>
            </a:lvl1pPr>
          </a:lstStyle>
          <a:p>
            <a:pPr>
              <a:defRPr/>
            </a:pPr>
            <a:endParaRPr lang="en-US"/>
          </a:p>
        </p:txBody>
      </p:sp>
      <p:sp>
        <p:nvSpPr>
          <p:cNvPr id="56324" name="Rectangle 4"/>
          <p:cNvSpPr>
            <a:spLocks noGrp="1" noChangeArrowheads="1"/>
          </p:cNvSpPr>
          <p:nvPr>
            <p:ph type="ftr" sz="quarter" idx="2"/>
          </p:nvPr>
        </p:nvSpPr>
        <p:spPr bwMode="auto">
          <a:xfrm>
            <a:off x="0" y="8977313"/>
            <a:ext cx="3081338" cy="471487"/>
          </a:xfrm>
          <a:prstGeom prst="rect">
            <a:avLst/>
          </a:prstGeom>
          <a:noFill/>
          <a:ln w="9525">
            <a:noFill/>
            <a:miter lim="800000"/>
            <a:headEnd/>
            <a:tailEnd/>
          </a:ln>
          <a:effectLst/>
        </p:spPr>
        <p:txBody>
          <a:bodyPr vert="horz" wrap="square" lIns="94623" tIns="47312" rIns="94623" bIns="47312" numCol="1" anchor="b" anchorCtr="0" compatLnSpc="1">
            <a:prstTxWarp prst="textNoShape">
              <a:avLst/>
            </a:prstTxWarp>
          </a:bodyPr>
          <a:lstStyle>
            <a:lvl1pPr defTabSz="946150" eaLnBrk="0" hangingPunct="0">
              <a:defRPr sz="1200" b="0"/>
            </a:lvl1pPr>
          </a:lstStyle>
          <a:p>
            <a:pPr>
              <a:defRPr/>
            </a:pPr>
            <a:endParaRPr lang="en-US"/>
          </a:p>
        </p:txBody>
      </p:sp>
      <p:sp>
        <p:nvSpPr>
          <p:cNvPr id="56325" name="Rectangle 5"/>
          <p:cNvSpPr>
            <a:spLocks noGrp="1" noChangeArrowheads="1"/>
          </p:cNvSpPr>
          <p:nvPr>
            <p:ph type="sldNum" sz="quarter" idx="3"/>
          </p:nvPr>
        </p:nvSpPr>
        <p:spPr bwMode="auto">
          <a:xfrm>
            <a:off x="4030663" y="8977313"/>
            <a:ext cx="3081337" cy="471487"/>
          </a:xfrm>
          <a:prstGeom prst="rect">
            <a:avLst/>
          </a:prstGeom>
          <a:noFill/>
          <a:ln w="9525">
            <a:noFill/>
            <a:miter lim="800000"/>
            <a:headEnd/>
            <a:tailEnd/>
          </a:ln>
          <a:effectLst/>
        </p:spPr>
        <p:txBody>
          <a:bodyPr vert="horz" wrap="square" lIns="94623" tIns="47312" rIns="94623" bIns="47312" numCol="1" anchor="b" anchorCtr="0" compatLnSpc="1">
            <a:prstTxWarp prst="textNoShape">
              <a:avLst/>
            </a:prstTxWarp>
          </a:bodyPr>
          <a:lstStyle>
            <a:lvl1pPr algn="r" defTabSz="946150" eaLnBrk="0" hangingPunct="0">
              <a:defRPr sz="1200" b="0"/>
            </a:lvl1pPr>
          </a:lstStyle>
          <a:p>
            <a:pPr>
              <a:defRPr/>
            </a:pPr>
            <a:fld id="{A048ECF8-547D-4A7A-B72B-334C132D0AF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1223963" y="749300"/>
            <a:ext cx="4665662" cy="34988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8213" y="4495800"/>
            <a:ext cx="5235575" cy="4248150"/>
          </a:xfrm>
          <a:prstGeom prst="rect">
            <a:avLst/>
          </a:prstGeom>
          <a:noFill/>
          <a:ln w="12700">
            <a:noFill/>
            <a:miter lim="800000"/>
            <a:headEnd type="none" w="sm" len="sm"/>
            <a:tailEnd type="none" w="sm" len="sm"/>
          </a:ln>
          <a:effectLst/>
        </p:spPr>
        <p:txBody>
          <a:bodyPr vert="horz" wrap="square" lIns="94613" tIns="47308" rIns="94613" bIns="47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00" name="Text Box 8"/>
          <p:cNvSpPr txBox="1">
            <a:spLocks noChangeArrowheads="1"/>
          </p:cNvSpPr>
          <p:nvPr/>
        </p:nvSpPr>
        <p:spPr bwMode="auto">
          <a:xfrm>
            <a:off x="1122363" y="98425"/>
            <a:ext cx="4859337" cy="304800"/>
          </a:xfrm>
          <a:prstGeom prst="rect">
            <a:avLst/>
          </a:prstGeom>
          <a:noFill/>
          <a:ln w="12700">
            <a:noFill/>
            <a:miter lim="800000"/>
            <a:headEnd type="none" w="sm" len="sm"/>
            <a:tailEnd type="none" w="sm" len="sm"/>
          </a:ln>
          <a:effectLst/>
        </p:spPr>
        <p:txBody>
          <a:bodyPr lIns="92998" tIns="46500" rIns="92998" bIns="46500">
            <a:spAutoFit/>
          </a:bodyPr>
          <a:lstStyle/>
          <a:p>
            <a:pPr algn="ctr" defTabSz="930275" eaLnBrk="0" hangingPunct="0">
              <a:spcBef>
                <a:spcPct val="50000"/>
              </a:spcBef>
              <a:defRPr/>
            </a:pPr>
            <a:r>
              <a:rPr lang="en-US" sz="1400" b="0">
                <a:latin typeface="Arial" charset="0"/>
              </a:rPr>
              <a:t>High Speed Analog Design and</a:t>
            </a:r>
            <a:r>
              <a:rPr lang="en-US" sz="1400" i="1">
                <a:solidFill>
                  <a:srgbClr val="CC0000"/>
                </a:solidFill>
                <a:latin typeface="Arial" charset="0"/>
              </a:rPr>
              <a:t> </a:t>
            </a:r>
            <a:r>
              <a:rPr lang="en-US" sz="1400" b="0">
                <a:solidFill>
                  <a:schemeClr val="tx2"/>
                </a:solidFill>
                <a:latin typeface="Arial" charset="0"/>
              </a:rPr>
              <a:t>Application Seminar</a:t>
            </a:r>
          </a:p>
        </p:txBody>
      </p:sp>
      <p:sp>
        <p:nvSpPr>
          <p:cNvPr id="8201" name="Rectangle 9"/>
          <p:cNvSpPr>
            <a:spLocks noGrp="1" noChangeArrowheads="1"/>
          </p:cNvSpPr>
          <p:nvPr>
            <p:ph type="sldNum" sz="quarter" idx="5"/>
          </p:nvPr>
        </p:nvSpPr>
        <p:spPr bwMode="auto">
          <a:xfrm>
            <a:off x="960438" y="8909050"/>
            <a:ext cx="5108575" cy="363538"/>
          </a:xfrm>
          <a:prstGeom prst="rect">
            <a:avLst/>
          </a:prstGeom>
          <a:noFill/>
          <a:ln w="12699">
            <a:noFill/>
            <a:miter lim="800000"/>
            <a:headEnd type="none" w="sm" len="sm"/>
            <a:tailEnd type="none" w="sm" len="sm"/>
          </a:ln>
          <a:effectLst/>
        </p:spPr>
        <p:txBody>
          <a:bodyPr vert="horz" wrap="square" lIns="93788" tIns="46893" rIns="93788" bIns="46893" numCol="1" anchor="b" anchorCtr="0" compatLnSpc="1">
            <a:prstTxWarp prst="textNoShape">
              <a:avLst/>
            </a:prstTxWarp>
          </a:bodyPr>
          <a:lstStyle>
            <a:lvl1pPr algn="ctr" defTabSz="936625" eaLnBrk="0" hangingPunct="0">
              <a:defRPr sz="1000" b="0"/>
            </a:lvl1pPr>
          </a:lstStyle>
          <a:p>
            <a:pPr>
              <a:defRPr/>
            </a:pPr>
            <a:r>
              <a:rPr lang="en-US" altLang="en-US"/>
              <a:t>5-</a:t>
            </a:r>
            <a:fld id="{3682EEE3-BEFC-4B4E-B439-CC32D16575D0}" type="slidenum">
              <a:rPr lang="en-US" altLang="en-US"/>
              <a:pPr>
                <a:defRPr/>
              </a:pPr>
              <a:t>‹#›</a:t>
            </a:fld>
            <a:endParaRPr lang="en-US" altLang="en-US"/>
          </a:p>
          <a:p>
            <a:pPr>
              <a:defRPr/>
            </a:pPr>
            <a:r>
              <a:rPr lang="en-US" altLang="en-US"/>
              <a:t>Texas Instruments</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50000"/>
      </a:spcAft>
      <a:defRPr sz="1200" kern="1200">
        <a:solidFill>
          <a:schemeClr val="tx1"/>
        </a:solidFill>
        <a:latin typeface="Arial" charset="0"/>
        <a:ea typeface="+mn-ea"/>
        <a:cs typeface="+mn-cs"/>
      </a:defRPr>
    </a:lvl1pPr>
    <a:lvl2pPr marL="457200" algn="l" rtl="0" eaLnBrk="0" fontAlgn="base" hangingPunct="0">
      <a:spcBef>
        <a:spcPct val="0"/>
      </a:spcBef>
      <a:spcAft>
        <a:spcPct val="50000"/>
      </a:spcAft>
      <a:defRPr sz="1200" kern="1200">
        <a:solidFill>
          <a:schemeClr val="tx1"/>
        </a:solidFill>
        <a:latin typeface="Arial" charset="0"/>
        <a:ea typeface="+mn-ea"/>
        <a:cs typeface="+mn-cs"/>
      </a:defRPr>
    </a:lvl2pPr>
    <a:lvl3pPr marL="914400" algn="l" rtl="0" eaLnBrk="0" fontAlgn="base" hangingPunct="0">
      <a:spcBef>
        <a:spcPct val="0"/>
      </a:spcBef>
      <a:spcAft>
        <a:spcPct val="50000"/>
      </a:spcAft>
      <a:defRPr sz="1200" kern="1200">
        <a:solidFill>
          <a:schemeClr val="tx1"/>
        </a:solidFill>
        <a:latin typeface="Arial" charset="0"/>
        <a:ea typeface="+mn-ea"/>
        <a:cs typeface="+mn-cs"/>
      </a:defRPr>
    </a:lvl3pPr>
    <a:lvl4pPr marL="1371600" algn="l" rtl="0" eaLnBrk="0" fontAlgn="base" hangingPunct="0">
      <a:spcBef>
        <a:spcPct val="0"/>
      </a:spcBef>
      <a:spcAft>
        <a:spcPct val="50000"/>
      </a:spcAft>
      <a:defRPr sz="1200" kern="1200">
        <a:solidFill>
          <a:schemeClr val="tx1"/>
        </a:solidFill>
        <a:latin typeface="Arial" charset="0"/>
        <a:ea typeface="+mn-ea"/>
        <a:cs typeface="+mn-cs"/>
      </a:defRPr>
    </a:lvl4pPr>
    <a:lvl5pPr marL="1828800" algn="l" rtl="0" eaLnBrk="0" fontAlgn="base" hangingPunct="0">
      <a:spcBef>
        <a:spcPct val="0"/>
      </a:spcBef>
      <a:spcAft>
        <a:spcPct val="5000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Grp="1" noChangeArrowheads="1"/>
          </p:cNvSpPr>
          <p:nvPr>
            <p:ph type="sldNum" sz="quarter" idx="5"/>
          </p:nvPr>
        </p:nvSpPr>
        <p:spPr>
          <a:noFill/>
        </p:spPr>
        <p:txBody>
          <a:bodyPr/>
          <a:lstStyle/>
          <a:p>
            <a:r>
              <a:rPr lang="en-US" altLang="en-US" smtClean="0"/>
              <a:t>5-</a:t>
            </a:r>
            <a:fld id="{BDC985D5-70F7-4899-9846-25ED38FA7918}" type="slidenum">
              <a:rPr lang="en-US" altLang="en-US" smtClean="0"/>
              <a:pPr/>
              <a:t>1</a:t>
            </a:fld>
            <a:endParaRPr lang="en-US" altLang="en-US" smtClean="0"/>
          </a:p>
          <a:p>
            <a:r>
              <a:rPr lang="en-US" altLang="en-US" smtClean="0"/>
              <a:t>Texas Instruments</a:t>
            </a:r>
          </a:p>
        </p:txBody>
      </p:sp>
      <p:sp>
        <p:nvSpPr>
          <p:cNvPr id="19458" name="Rectangle 2"/>
          <p:cNvSpPr>
            <a:spLocks noGrp="1" noRot="1" noChangeAspect="1" noChangeArrowheads="1" noTextEdit="1"/>
          </p:cNvSpPr>
          <p:nvPr>
            <p:ph type="sldImg"/>
          </p:nvPr>
        </p:nvSpPr>
        <p:spPr>
          <a:xfrm>
            <a:off x="1193800" y="708025"/>
            <a:ext cx="4724400" cy="3543300"/>
          </a:xfrm>
          <a:ln/>
        </p:spPr>
      </p:sp>
      <p:sp>
        <p:nvSpPr>
          <p:cNvPr id="19459" name="Rectangle 3"/>
          <p:cNvSpPr>
            <a:spLocks noGrp="1" noChangeArrowheads="1"/>
          </p:cNvSpPr>
          <p:nvPr>
            <p:ph type="body" idx="1"/>
          </p:nvPr>
        </p:nvSpPr>
        <p:spPr>
          <a:xfrm>
            <a:off x="711200" y="4487863"/>
            <a:ext cx="5689600" cy="4252912"/>
          </a:xfrm>
          <a:noFill/>
          <a:ln w="9525"/>
        </p:spPr>
        <p:txBody>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9"/>
          <p:cNvSpPr>
            <a:spLocks noGrp="1" noChangeArrowheads="1"/>
          </p:cNvSpPr>
          <p:nvPr>
            <p:ph type="sldNum" sz="quarter" idx="5"/>
          </p:nvPr>
        </p:nvSpPr>
        <p:spPr>
          <a:noFill/>
        </p:spPr>
        <p:txBody>
          <a:bodyPr/>
          <a:lstStyle/>
          <a:p>
            <a:r>
              <a:rPr lang="en-US" altLang="en-US" smtClean="0"/>
              <a:t>5-</a:t>
            </a:r>
            <a:fld id="{4D3DBF36-9211-4011-B93D-9061A3AB8FF6}" type="slidenum">
              <a:rPr lang="en-US" altLang="en-US" smtClean="0"/>
              <a:pPr/>
              <a:t>11</a:t>
            </a:fld>
            <a:endParaRPr lang="en-US" altLang="en-US" smtClean="0"/>
          </a:p>
          <a:p>
            <a:r>
              <a:rPr lang="en-US" altLang="en-US" smtClean="0"/>
              <a:t>Texas Instruments</a:t>
            </a: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p:spPr>
        <p:txBody>
          <a:bodyPr/>
          <a:lstStyle/>
          <a:p>
            <a:r>
              <a:rPr lang="en-US" altLang="zh-TW" smtClean="0"/>
              <a:t>Vias are utilized to simplify trace routing around other components or when there is a high density of interconnections to be made (i.e. BGA packages). Just as a PCB trace had inductance and capacitance, so to does a via. Generally these elements are ignored as the length of the vias are typically very small relative to the rest of the trace. But, this Can cause issues if the signals are very high frequency (&gt;100MHz)  or have energy / harmonics at high frequencies. </a:t>
            </a:r>
          </a:p>
          <a:p>
            <a:r>
              <a:rPr lang="en-US" altLang="zh-TW" smtClean="0"/>
              <a:t>The easiest way to minimize problems of a via is to simply not use them with signal traces. At the very least it should be minimized. If vias must be used, there are other issues to worry about that will be discussed later.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r>
              <a:rPr lang="en-US" altLang="en-US"/>
              <a:t>5-</a:t>
            </a:r>
            <a:fld id="{B3CF883B-9C3A-46A4-A991-4434BEB7992D}" type="slidenum">
              <a:rPr lang="en-US" altLang="en-US"/>
              <a:pPr/>
              <a:t>12</a:t>
            </a:fld>
            <a:endParaRPr lang="en-US" altLang="en-US"/>
          </a:p>
          <a:p>
            <a:r>
              <a:rPr lang="en-US" altLang="en-US"/>
              <a:t>Texas Instruments</a:t>
            </a: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xfrm>
            <a:off x="939017" y="4496583"/>
            <a:ext cx="5233967" cy="4247759"/>
          </a:xfrm>
        </p:spPr>
        <p:txBody>
          <a:bodyPr/>
          <a:lstStyle/>
          <a:p>
            <a:r>
              <a:rPr lang="en-US"/>
              <a:t>Now let’s take a look at vias once again. We know that the return current density follows the trace path directly under the signal trace. But what happens when the signal trace goes through a via? How will the return current flow form the bottom ground layer to the top ground layer? The current WILL find a way to do this, one way or another and you may not like the path it chooses. </a:t>
            </a:r>
          </a:p>
          <a:p>
            <a:r>
              <a:rPr lang="en-US"/>
              <a:t>To minimize this return current flow path problem, every time a via is utilized, a ground via should also be utilized next to the signal via. This allows the return current to flow near the signal current flow. But, the signal via flows through essentially a cylinder that wants to have the return current flow 360</a:t>
            </a:r>
            <a:r>
              <a:rPr lang="en-US">
                <a:cs typeface="Times New Roman" pitchFamily="18" charset="0"/>
              </a:rPr>
              <a:t>° around it. If a single ground via is used for the return current, the characteristic impedance of the trace will be altered slightly and may be an issue.</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r>
              <a:rPr lang="en-US" altLang="en-US"/>
              <a:t>5-</a:t>
            </a:r>
            <a:fld id="{17DF341B-56F1-4E15-8FE9-D1E173A0CEDE}" type="slidenum">
              <a:rPr lang="en-US" altLang="en-US"/>
              <a:pPr/>
              <a:t>13</a:t>
            </a:fld>
            <a:endParaRPr lang="en-US" altLang="en-US"/>
          </a:p>
          <a:p>
            <a:r>
              <a:rPr lang="en-US" altLang="en-US"/>
              <a:t>Texas Instruments</a:t>
            </a: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39017" y="4496583"/>
            <a:ext cx="5233967" cy="4247759"/>
          </a:xfrm>
        </p:spPr>
        <p:txBody>
          <a:bodyPr/>
          <a:lstStyle/>
          <a:p>
            <a:r>
              <a:rPr lang="en-US"/>
              <a:t>The obvious solution to help maintain the characteristic impedance of the via is to use multiple ground vias around the signal via. Using 4-ground vias next to the signal via shows very good results and should be utilized if possible.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r>
              <a:rPr lang="en-US" altLang="en-US"/>
              <a:t>5-</a:t>
            </a:r>
            <a:fld id="{90BC6402-D9EB-44AB-8A0C-C260B33ADCE8}" type="slidenum">
              <a:rPr lang="en-US" altLang="en-US"/>
              <a:pPr/>
              <a:t>14</a:t>
            </a:fld>
            <a:endParaRPr lang="en-US" altLang="en-US"/>
          </a:p>
          <a:p>
            <a:r>
              <a:rPr lang="en-US" altLang="en-US"/>
              <a:t>Texas Instruments</a:t>
            </a: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xfrm>
            <a:off x="939017" y="4496583"/>
            <a:ext cx="5233967" cy="4247759"/>
          </a:xfrm>
        </p:spPr>
        <p:txBody>
          <a:bodyPr/>
          <a:lstStyle/>
          <a:p>
            <a:r>
              <a:rPr lang="en-US"/>
              <a:t>These graphs show the difference between a single ground via and the 4-ground via configuration. These tests are real results form a test PCB constructed to illustrate the differences between the two scenarios. </a:t>
            </a:r>
          </a:p>
          <a:p>
            <a:r>
              <a:rPr lang="en-US"/>
              <a:t>As these results show, using the 4-via configuration widens the PBRS (pseudorandom-bit-stream) eye pattern indicating a better high frequency system. It also improves the S21 (input reflection) considerably, and a TDR (time-domain-reflectometry) pulse shows improved impedance matching through the via.</a:t>
            </a:r>
          </a:p>
          <a:p>
            <a:r>
              <a:rPr lang="en-US"/>
              <a:t>For more information see the October 2, 2003 article in EDN magazine entitled “Designing Controlled-Impedance Vias” written by Thomas Neu, Texas Instruments.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9"/>
          <p:cNvSpPr>
            <a:spLocks noGrp="1" noChangeArrowheads="1"/>
          </p:cNvSpPr>
          <p:nvPr>
            <p:ph type="sldNum" sz="quarter" idx="5"/>
          </p:nvPr>
        </p:nvSpPr>
        <p:spPr>
          <a:noFill/>
        </p:spPr>
        <p:txBody>
          <a:bodyPr/>
          <a:lstStyle/>
          <a:p>
            <a:r>
              <a:rPr lang="en-US" altLang="en-US" smtClean="0"/>
              <a:t>5-</a:t>
            </a:r>
            <a:fld id="{957C26B3-9498-4F6B-A3BB-B10841324F90}" type="slidenum">
              <a:rPr lang="en-US" altLang="en-US" smtClean="0"/>
              <a:pPr/>
              <a:t>15</a:t>
            </a:fld>
            <a:endParaRPr lang="en-US" altLang="en-US" smtClean="0"/>
          </a:p>
          <a:p>
            <a:r>
              <a:rPr lang="en-US" altLang="en-US" smtClean="0"/>
              <a:t>Texas Instruments</a:t>
            </a:r>
          </a:p>
        </p:txBody>
      </p:sp>
      <p:sp>
        <p:nvSpPr>
          <p:cNvPr id="21506" name="Rectangle 2"/>
          <p:cNvSpPr>
            <a:spLocks noGrp="1" noRot="1" noChangeAspect="1" noChangeArrowheads="1" noTextEdit="1"/>
          </p:cNvSpPr>
          <p:nvPr>
            <p:ph type="sldImg"/>
          </p:nvPr>
        </p:nvSpPr>
        <p:spPr>
          <a:xfrm>
            <a:off x="1193800" y="708025"/>
            <a:ext cx="4724400" cy="3543300"/>
          </a:xfrm>
          <a:ln/>
        </p:spPr>
      </p:sp>
      <p:sp>
        <p:nvSpPr>
          <p:cNvPr id="21507" name="Rectangle 3"/>
          <p:cNvSpPr>
            <a:spLocks noGrp="1" noChangeArrowheads="1"/>
          </p:cNvSpPr>
          <p:nvPr>
            <p:ph type="body" idx="1"/>
          </p:nvPr>
        </p:nvSpPr>
        <p:spPr>
          <a:xfrm>
            <a:off x="711200" y="4487863"/>
            <a:ext cx="5689600" cy="4252912"/>
          </a:xfrm>
          <a:noFill/>
          <a:ln w="9525"/>
        </p:spPr>
        <p:txBody>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9"/>
          <p:cNvSpPr>
            <a:spLocks noGrp="1" noChangeArrowheads="1"/>
          </p:cNvSpPr>
          <p:nvPr>
            <p:ph type="sldNum" sz="quarter" idx="5"/>
          </p:nvPr>
        </p:nvSpPr>
        <p:spPr>
          <a:noFill/>
        </p:spPr>
        <p:txBody>
          <a:bodyPr/>
          <a:lstStyle/>
          <a:p>
            <a:r>
              <a:rPr lang="en-US" altLang="en-US" smtClean="0"/>
              <a:t>5-</a:t>
            </a:r>
            <a:fld id="{683AF181-73F0-47DE-B1B9-2CA7D87B706C}" type="slidenum">
              <a:rPr lang="en-US" altLang="en-US" smtClean="0"/>
              <a:pPr/>
              <a:t>16</a:t>
            </a:fld>
            <a:endParaRPr lang="en-US" altLang="en-US" smtClean="0"/>
          </a:p>
          <a:p>
            <a:r>
              <a:rPr lang="en-US" altLang="en-US" smtClean="0"/>
              <a:t>Texas Instruments</a:t>
            </a: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p:spPr>
        <p:txBody>
          <a:bodyPr/>
          <a:lstStyle/>
          <a:p>
            <a:r>
              <a:rPr lang="en-US" altLang="zh-TW" dirty="0" smtClean="0"/>
              <a:t>As discussed, having stray capacitance at the wrong place can cause serious concerns. Having stray capacitance at the inverting node of an amplifier is one of those places. The stray capacitance causes a zero in the transfer function. If the zero intersects the amplifier’s open-loop response at a 40-dB/decade rate of closure, this will cause the amplifier to be unstable and it will oscillate. Having as little as 1-pF can cause problems with the system.</a:t>
            </a:r>
          </a:p>
          <a:p>
            <a:r>
              <a:rPr lang="en-US" altLang="zh-TW" dirty="0" smtClean="0"/>
              <a:t>Remember that the inverting input node includes everything connected to it up to the point there is some resistance or impedance of reasonable value (</a:t>
            </a:r>
            <a:r>
              <a:rPr lang="en-US" altLang="zh-TW" dirty="0" err="1" smtClean="0"/>
              <a:t>ie</a:t>
            </a:r>
            <a:r>
              <a:rPr lang="en-US" altLang="zh-TW" dirty="0" smtClean="0"/>
              <a:t>. &gt;50-ohms).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r>
              <a:rPr lang="en-US" altLang="en-US"/>
              <a:t>5-</a:t>
            </a:r>
            <a:fld id="{8DA857A4-F740-497C-8C94-31DE531791B7}" type="slidenum">
              <a:rPr lang="en-US" altLang="en-US"/>
              <a:pPr/>
              <a:t>17</a:t>
            </a:fld>
            <a:endParaRPr lang="en-US" altLang="en-US"/>
          </a:p>
          <a:p>
            <a:r>
              <a:rPr lang="en-US" altLang="en-US"/>
              <a:t>Texas Instruments</a:t>
            </a:r>
          </a:p>
        </p:txBody>
      </p:sp>
      <p:sp>
        <p:nvSpPr>
          <p:cNvPr id="403458" name="Rectangle 2"/>
          <p:cNvSpPr>
            <a:spLocks noGrp="1" noRot="1" noChangeAspect="1" noChangeArrowheads="1" noTextEdit="1"/>
          </p:cNvSpPr>
          <p:nvPr>
            <p:ph type="sldImg"/>
          </p:nvPr>
        </p:nvSpPr>
        <p:spPr>
          <a:xfrm>
            <a:off x="1193800" y="708025"/>
            <a:ext cx="4724400" cy="3543300"/>
          </a:xfrm>
          <a:ln/>
        </p:spPr>
      </p:sp>
      <p:sp>
        <p:nvSpPr>
          <p:cNvPr id="403459" name="Rectangle 3"/>
          <p:cNvSpPr>
            <a:spLocks noGrp="1" noChangeArrowheads="1"/>
          </p:cNvSpPr>
          <p:nvPr>
            <p:ph type="body" idx="1"/>
          </p:nvPr>
        </p:nvSpPr>
        <p:spPr>
          <a:xfrm>
            <a:off x="712788" y="4487863"/>
            <a:ext cx="5689600" cy="4252912"/>
          </a:xfrm>
        </p:spPr>
        <p:txBody>
          <a:bodyPr/>
          <a:lstStyle/>
          <a:p>
            <a:pPr marL="228565" indent="-228565"/>
            <a:r>
              <a:rPr lang="en-US" dirty="0"/>
              <a:t>The diagram shows an op amp that is stable with pure resistive feedback</a:t>
            </a:r>
            <a:r>
              <a:rPr lang="en-US" dirty="0">
                <a:cs typeface="Arial" charset="0"/>
              </a:rPr>
              <a:t>, </a:t>
            </a:r>
            <a:r>
              <a:rPr lang="en-US" dirty="0"/>
              <a:t> but is not stable with capacitance added at the negative input with zero causing rate of closer greater than 20dB/</a:t>
            </a:r>
            <a:r>
              <a:rPr lang="en-US" dirty="0" err="1"/>
              <a:t>dec</a:t>
            </a:r>
            <a:r>
              <a:rPr lang="en-US" dirty="0"/>
              <a:t>.</a:t>
            </a:r>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9"/>
          <p:cNvSpPr>
            <a:spLocks noGrp="1" noChangeArrowheads="1"/>
          </p:cNvSpPr>
          <p:nvPr>
            <p:ph type="sldNum" sz="quarter" idx="5"/>
          </p:nvPr>
        </p:nvSpPr>
        <p:spPr>
          <a:noFill/>
        </p:spPr>
        <p:txBody>
          <a:bodyPr/>
          <a:lstStyle/>
          <a:p>
            <a:r>
              <a:rPr lang="en-US" altLang="en-US" smtClean="0"/>
              <a:t>5-</a:t>
            </a:r>
            <a:fld id="{4C73ACE8-7F11-4F4F-9A5E-860708C1EBA4}" type="slidenum">
              <a:rPr lang="en-US" altLang="en-US" smtClean="0"/>
              <a:pPr/>
              <a:t>18</a:t>
            </a:fld>
            <a:endParaRPr lang="en-US" altLang="en-US" smtClean="0"/>
          </a:p>
          <a:p>
            <a:r>
              <a:rPr lang="en-US" altLang="en-US" smtClean="0"/>
              <a:t>Texas Instruments</a:t>
            </a: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r>
              <a:rPr lang="en-US" altLang="zh-TW" smtClean="0"/>
              <a:t>There are several ways to minimize the effects of stray capacitance at the inverting input node of an amplifier. These are illustrated above. </a:t>
            </a:r>
          </a:p>
          <a:p>
            <a:r>
              <a:rPr lang="en-US" altLang="zh-TW" smtClean="0"/>
              <a:t>The fundamental task at hand to make the amplifier stable once again is to reduce the intersection point of the noise gain and the open-loop response to as close to a 20-dB/decade rate of closure as possible. Even if this is close, this should be sufficient to create a stable system.</a:t>
            </a:r>
          </a:p>
          <a:p>
            <a:r>
              <a:rPr lang="en-US" altLang="zh-TW" smtClean="0"/>
              <a:t>For more information on some of these techniques, refer to the TI Application Report entitled “Effect of Parasitic Capacitance in Op Amp Circuits”, SLOA013.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9"/>
          <p:cNvSpPr>
            <a:spLocks noGrp="1" noChangeArrowheads="1"/>
          </p:cNvSpPr>
          <p:nvPr>
            <p:ph type="sldNum" sz="quarter" idx="5"/>
          </p:nvPr>
        </p:nvSpPr>
        <p:spPr>
          <a:noFill/>
        </p:spPr>
        <p:txBody>
          <a:bodyPr/>
          <a:lstStyle/>
          <a:p>
            <a:r>
              <a:rPr lang="en-US" altLang="en-US" smtClean="0"/>
              <a:t>5-</a:t>
            </a:r>
            <a:fld id="{405C5ADF-511C-44A9-BE94-6E711D75DD77}" type="slidenum">
              <a:rPr lang="en-US" altLang="en-US" smtClean="0"/>
              <a:pPr/>
              <a:t>19</a:t>
            </a:fld>
            <a:endParaRPr lang="en-US" altLang="en-US" smtClean="0"/>
          </a:p>
          <a:p>
            <a:r>
              <a:rPr lang="en-US" altLang="en-US" smtClean="0"/>
              <a:t>Texas Instruments</a:t>
            </a: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p:spPr>
        <p:txBody>
          <a:bodyPr/>
          <a:lstStyle/>
          <a:p>
            <a:r>
              <a:rPr lang="en-US" altLang="zh-TW" smtClean="0"/>
              <a:t>Stray capacitance at the output of high speed amplifier can also cause the amplifier to become unstable. This is caused by the pole formed by the amplifier's internal resistance and the capacitive loading. This RC network causes excess phase shift in the loop gain of the amplifier. </a:t>
            </a:r>
          </a:p>
          <a:p>
            <a:r>
              <a:rPr lang="en-US" altLang="zh-TW" smtClean="0"/>
              <a:t>Just like the stray capacitance at the inverting input node, stability is dictated by the noise gain of the amplifier intersecting the open-loop gain and should be as close as possible to the 20-dB/decade rate of closure as possible.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r>
              <a:rPr lang="en-US" altLang="en-US"/>
              <a:t>5-</a:t>
            </a:r>
            <a:fld id="{7EA79FF0-29E9-4F6D-A45D-44E97EE6114D}" type="slidenum">
              <a:rPr lang="en-US" altLang="en-US"/>
              <a:pPr/>
              <a:t>20</a:t>
            </a:fld>
            <a:endParaRPr lang="en-US" altLang="en-US"/>
          </a:p>
          <a:p>
            <a:r>
              <a:rPr lang="en-US" altLang="en-US"/>
              <a:t>Texas Instruments</a:t>
            </a:r>
          </a:p>
        </p:txBody>
      </p:sp>
      <p:sp>
        <p:nvSpPr>
          <p:cNvPr id="346114" name="Rectangle 2"/>
          <p:cNvSpPr>
            <a:spLocks noGrp="1" noRot="1" noChangeAspect="1" noChangeArrowheads="1" noTextEdit="1"/>
          </p:cNvSpPr>
          <p:nvPr>
            <p:ph type="sldImg"/>
          </p:nvPr>
        </p:nvSpPr>
        <p:spPr>
          <a:xfrm>
            <a:off x="1193800" y="708025"/>
            <a:ext cx="4724400" cy="3543300"/>
          </a:xfrm>
          <a:ln/>
        </p:spPr>
      </p:sp>
      <p:sp>
        <p:nvSpPr>
          <p:cNvPr id="346115" name="Rectangle 3"/>
          <p:cNvSpPr>
            <a:spLocks noGrp="1" noChangeArrowheads="1"/>
          </p:cNvSpPr>
          <p:nvPr>
            <p:ph type="body" idx="1"/>
          </p:nvPr>
        </p:nvSpPr>
        <p:spPr>
          <a:xfrm>
            <a:off x="712788" y="4487863"/>
            <a:ext cx="5689600" cy="4252912"/>
          </a:xfrm>
        </p:spPr>
        <p:txBody>
          <a:bodyPr/>
          <a:lstStyle/>
          <a:p>
            <a:pPr marL="228565" indent="-228565"/>
            <a:r>
              <a:rPr lang="en-US" dirty="0"/>
              <a:t>The diagram shows an op amp that is stable with pure resistive feedback and no output capacitance</a:t>
            </a:r>
            <a:r>
              <a:rPr lang="en-US" dirty="0">
                <a:cs typeface="Arial" pitchFamily="34" charset="0"/>
              </a:rPr>
              <a:t>, </a:t>
            </a:r>
            <a:r>
              <a:rPr lang="en-US" dirty="0"/>
              <a:t> but is not stable with capacitance added at the output causing rate of closer greater than 20dB/</a:t>
            </a:r>
            <a:r>
              <a:rPr lang="en-US" dirty="0" err="1"/>
              <a:t>dec</a:t>
            </a:r>
            <a:r>
              <a:rPr lang="en-US"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9"/>
          <p:cNvSpPr>
            <a:spLocks noGrp="1" noChangeArrowheads="1"/>
          </p:cNvSpPr>
          <p:nvPr>
            <p:ph type="sldNum" sz="quarter" idx="5"/>
          </p:nvPr>
        </p:nvSpPr>
        <p:spPr>
          <a:noFill/>
        </p:spPr>
        <p:txBody>
          <a:bodyPr/>
          <a:lstStyle/>
          <a:p>
            <a:r>
              <a:rPr lang="en-US" altLang="en-US" smtClean="0"/>
              <a:t>5-</a:t>
            </a:r>
            <a:fld id="{957C26B3-9498-4F6B-A3BB-B10841324F90}" type="slidenum">
              <a:rPr lang="en-US" altLang="en-US" smtClean="0"/>
              <a:pPr/>
              <a:t>2</a:t>
            </a:fld>
            <a:endParaRPr lang="en-US" altLang="en-US" smtClean="0"/>
          </a:p>
          <a:p>
            <a:r>
              <a:rPr lang="en-US" altLang="en-US" smtClean="0"/>
              <a:t>Texas Instruments</a:t>
            </a:r>
          </a:p>
        </p:txBody>
      </p:sp>
      <p:sp>
        <p:nvSpPr>
          <p:cNvPr id="21506" name="Rectangle 2"/>
          <p:cNvSpPr>
            <a:spLocks noGrp="1" noRot="1" noChangeAspect="1" noChangeArrowheads="1" noTextEdit="1"/>
          </p:cNvSpPr>
          <p:nvPr>
            <p:ph type="sldImg"/>
          </p:nvPr>
        </p:nvSpPr>
        <p:spPr>
          <a:xfrm>
            <a:off x="1193800" y="708025"/>
            <a:ext cx="4724400" cy="3543300"/>
          </a:xfrm>
          <a:ln/>
        </p:spPr>
      </p:sp>
      <p:sp>
        <p:nvSpPr>
          <p:cNvPr id="21507" name="Rectangle 3"/>
          <p:cNvSpPr>
            <a:spLocks noGrp="1" noChangeArrowheads="1"/>
          </p:cNvSpPr>
          <p:nvPr>
            <p:ph type="body" idx="1"/>
          </p:nvPr>
        </p:nvSpPr>
        <p:spPr>
          <a:xfrm>
            <a:off x="711200" y="4487863"/>
            <a:ext cx="5689600" cy="4252912"/>
          </a:xfrm>
          <a:noFill/>
          <a:ln w="9525"/>
        </p:spPr>
        <p:txBody>
          <a:bodyPr/>
          <a:lstStyle/>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9"/>
          <p:cNvSpPr>
            <a:spLocks noGrp="1" noChangeArrowheads="1"/>
          </p:cNvSpPr>
          <p:nvPr>
            <p:ph type="sldNum" sz="quarter" idx="5"/>
          </p:nvPr>
        </p:nvSpPr>
        <p:spPr>
          <a:noFill/>
        </p:spPr>
        <p:txBody>
          <a:bodyPr/>
          <a:lstStyle/>
          <a:p>
            <a:r>
              <a:rPr lang="en-US" altLang="en-US" smtClean="0"/>
              <a:t>5-</a:t>
            </a:r>
            <a:fld id="{5E8BDF22-38DE-45A4-B479-89B704CA2D93}" type="slidenum">
              <a:rPr lang="en-US" altLang="en-US" smtClean="0"/>
              <a:pPr/>
              <a:t>21</a:t>
            </a:fld>
            <a:endParaRPr lang="en-US" altLang="en-US" smtClean="0"/>
          </a:p>
          <a:p>
            <a:r>
              <a:rPr lang="en-US" altLang="en-US" smtClean="0"/>
              <a:t>Texas Instruments</a:t>
            </a: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38213" y="4495800"/>
            <a:ext cx="5092700" cy="4248150"/>
          </a:xfrm>
          <a:noFill/>
          <a:ln w="9525"/>
        </p:spPr>
        <p:txBody>
          <a:bodyPr/>
          <a:lstStyle/>
          <a:p>
            <a:r>
              <a:rPr lang="en-US" altLang="zh-TW" smtClean="0"/>
              <a:t>Solving the stability of the amplifier with a capacitive load can be relatively simple. Most common ways are to isolate the capacitive load by some real resistance. Another way to make the amplifier stable is </a:t>
            </a:r>
            <a:br>
              <a:rPr lang="en-US" altLang="zh-TW" smtClean="0"/>
            </a:br>
            <a:r>
              <a:rPr lang="en-US" altLang="zh-TW" smtClean="0"/>
              <a:t>to increase the gain of the amplifier, or increasing the noise gain of the amplifier, which both attempt to reduce the rate of closure to the </a:t>
            </a:r>
            <a:br>
              <a:rPr lang="en-US" altLang="zh-TW" smtClean="0"/>
            </a:br>
            <a:r>
              <a:rPr lang="en-US" altLang="zh-TW" smtClean="0"/>
              <a:t>20-dB/decade goal for stability.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9"/>
          <p:cNvSpPr>
            <a:spLocks noGrp="1" noChangeArrowheads="1"/>
          </p:cNvSpPr>
          <p:nvPr>
            <p:ph type="sldNum" sz="quarter" idx="5"/>
          </p:nvPr>
        </p:nvSpPr>
        <p:spPr>
          <a:noFill/>
        </p:spPr>
        <p:txBody>
          <a:bodyPr/>
          <a:lstStyle/>
          <a:p>
            <a:r>
              <a:rPr lang="en-US" altLang="en-US" smtClean="0"/>
              <a:t>5-</a:t>
            </a:r>
            <a:fld id="{34BC2619-91F4-4225-916E-E6BA6C3195CA}" type="slidenum">
              <a:rPr lang="en-US" altLang="en-US" smtClean="0"/>
              <a:pPr/>
              <a:t>22</a:t>
            </a:fld>
            <a:endParaRPr lang="en-US" altLang="en-US" smtClean="0"/>
          </a:p>
          <a:p>
            <a:r>
              <a:rPr lang="en-US" altLang="en-US" smtClean="0"/>
              <a:t>Texas Instruments</a:t>
            </a: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p:spPr>
        <p:txBody>
          <a:bodyPr/>
          <a:lstStyle/>
          <a:p>
            <a:r>
              <a:rPr lang="en-US" altLang="zh-TW" smtClean="0"/>
              <a:t>The PCB consists of layers of metal and insulator and can consist of several layers. Examining some common elements of a PCB will help the reader understand what many people believe is “Black Magic”. </a:t>
            </a:r>
          </a:p>
          <a:p>
            <a:r>
              <a:rPr lang="en-US" altLang="zh-TW" smtClean="0"/>
              <a:t>Copper traces are utilized to connect one element node to another node. The shape of these traces determine one very important aspect of a PCB – the characteristic inductance, capacitance, and ultimately the characteristic impedance. Resistance is generally ignored as most designs do not carry more than several mA of current and the results can often be negligible.</a:t>
            </a:r>
          </a:p>
          <a:p>
            <a:r>
              <a:rPr lang="en-US" altLang="zh-TW" smtClean="0"/>
              <a:t>Characteristic impedance (Z</a:t>
            </a:r>
            <a:r>
              <a:rPr lang="en-US" altLang="zh-TW" baseline="-25000" smtClean="0"/>
              <a:t>0</a:t>
            </a:r>
            <a:r>
              <a:rPr lang="en-US" altLang="zh-TW" smtClean="0"/>
              <a:t>) was covered previously, so this will not be discussed here. But what is important is the inductance and capacitance as determined by the trace dimensions and the PCB dielectric (</a:t>
            </a:r>
            <a:r>
              <a:rPr lang="en-US" altLang="zh-TW" smtClean="0">
                <a:latin typeface="Symbol" pitchFamily="18" charset="2"/>
              </a:rPr>
              <a:t>e</a:t>
            </a:r>
            <a:r>
              <a:rPr lang="en-US" altLang="zh-TW" baseline="-25000" smtClean="0"/>
              <a:t>r</a:t>
            </a:r>
            <a:r>
              <a:rPr lang="en-US" altLang="zh-TW" smtClean="0"/>
              <a:t>). FR-4, probably the most common PCB material used by manufacturers today and has a permeability range normally from 4.0 to 5.0, but 4.5 is often used as a typical permeability. Check with the PCB manufacturer to determine what material they utilize and the associated permeability.</a:t>
            </a:r>
          </a:p>
          <a:p>
            <a:r>
              <a:rPr lang="en-US" altLang="zh-TW" i="1" smtClean="0"/>
              <a:t>NOTE:</a:t>
            </a:r>
            <a:r>
              <a:rPr lang="en-US" altLang="zh-TW" smtClean="0"/>
              <a:t> Reference the book entitled “High-Speed Digital Design – A Handbook for Black Magic” written by Howard Johnson and Martin Graham, 1993, Prentice-Hall, ISBN 0-13-395724-1.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9"/>
          <p:cNvSpPr>
            <a:spLocks noGrp="1" noChangeArrowheads="1"/>
          </p:cNvSpPr>
          <p:nvPr>
            <p:ph type="sldNum" sz="quarter" idx="5"/>
          </p:nvPr>
        </p:nvSpPr>
        <p:spPr>
          <a:noFill/>
        </p:spPr>
        <p:txBody>
          <a:bodyPr/>
          <a:lstStyle/>
          <a:p>
            <a:r>
              <a:rPr lang="en-US" altLang="en-US" smtClean="0"/>
              <a:t>5-</a:t>
            </a:r>
            <a:fld id="{4E986CC4-409D-4B9E-8044-FA574597284C}" type="slidenum">
              <a:rPr lang="en-US" altLang="en-US" smtClean="0"/>
              <a:pPr/>
              <a:t>23</a:t>
            </a:fld>
            <a:endParaRPr lang="en-US" altLang="en-US" smtClean="0"/>
          </a:p>
          <a:p>
            <a:r>
              <a:rPr lang="en-US" altLang="en-US" smtClean="0"/>
              <a:t>Texas Instruments</a:t>
            </a:r>
          </a:p>
        </p:txBody>
      </p:sp>
      <p:sp>
        <p:nvSpPr>
          <p:cNvPr id="145410" name="Rectangle 4"/>
          <p:cNvSpPr>
            <a:spLocks noGrp="1" noRot="1" noChangeAspect="1" noChangeArrowheads="1" noTextEdit="1"/>
          </p:cNvSpPr>
          <p:nvPr>
            <p:ph type="sldImg"/>
          </p:nvPr>
        </p:nvSpPr>
        <p:spPr>
          <a:ln/>
        </p:spPr>
      </p:sp>
      <p:sp>
        <p:nvSpPr>
          <p:cNvPr id="145411" name="Rectangle 5"/>
          <p:cNvSpPr>
            <a:spLocks noGrp="1" noChangeArrowheads="1"/>
          </p:cNvSpPr>
          <p:nvPr>
            <p:ph type="body" idx="1"/>
          </p:nvPr>
        </p:nvSpPr>
        <p:spPr>
          <a:xfrm>
            <a:off x="560388" y="4495800"/>
            <a:ext cx="5861050" cy="4248150"/>
          </a:xfrm>
          <a:noFill/>
          <a:ln w="9525"/>
        </p:spPr>
        <p:txBody>
          <a:bodyPr/>
          <a:lstStyle/>
          <a:p>
            <a:r>
              <a:rPr lang="en-US" altLang="zh-TW" smtClean="0"/>
              <a:t>As just discussed, the lowest impedance path of a high speed signal is directly under a PCB trace. This minimizes the current loop area substantially. The “worst” case scenario shows a long winding trace creates a large current loop area which is made even worse by the break in the ground plane. The obvious issue with this is the ground plane is often used as a reference point for other parts of the system. If the current flow density is high near one of these reference points, this can (and often does) cause noise to occur in the circuit and often propagates throughout the entire signal flow. </a:t>
            </a:r>
          </a:p>
          <a:p>
            <a:r>
              <a:rPr lang="en-US" altLang="zh-TW" smtClean="0"/>
              <a:t>As the bad layout shows, also shows a long winding trace that does not follow the “shortest distance between two points is a straight line” method. The better layout minimizes the distance while reducing the current loop area. But, the best way to do the layout is to place the receiver part as close as possible to the input. This easily is the smallest loop area and delays in the signal path are drastically reduced. A key benefit of this method is the reference ground point for other circuits are kept “quiet” and should have no contribution from the undesirable current flow.</a:t>
            </a:r>
          </a:p>
          <a:p>
            <a:r>
              <a:rPr lang="en-US" altLang="zh-TW" smtClean="0"/>
              <a:t>This also minimizes the need for adhering to strict strip-line techniques as the signal path acts as a lumped circuit and not a distributed circuit. A lumped circuit typically has rising edges much less than the delay time of the transmission line, thus minimizing issues. The construction of transmission lines naturally keeps the source and return currents close to each other. This helps minimize current loop area and drastically reduces noise along the path on the PCB and also EMI.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9"/>
          <p:cNvSpPr>
            <a:spLocks noGrp="1" noChangeArrowheads="1"/>
          </p:cNvSpPr>
          <p:nvPr>
            <p:ph type="sldNum" sz="quarter" idx="5"/>
          </p:nvPr>
        </p:nvSpPr>
        <p:spPr>
          <a:noFill/>
        </p:spPr>
        <p:txBody>
          <a:bodyPr/>
          <a:lstStyle/>
          <a:p>
            <a:r>
              <a:rPr lang="en-US" altLang="en-US" smtClean="0"/>
              <a:t>5-</a:t>
            </a:r>
            <a:fld id="{F517C34F-E1B9-4777-82FD-983CBFD04E6F}" type="slidenum">
              <a:rPr lang="en-US" altLang="en-US" smtClean="0"/>
              <a:pPr/>
              <a:t>24</a:t>
            </a:fld>
            <a:endParaRPr lang="en-US" altLang="en-US" smtClean="0"/>
          </a:p>
          <a:p>
            <a:r>
              <a:rPr lang="en-US" altLang="en-US" smtClean="0"/>
              <a:t>Texas Instruments</a:t>
            </a: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885825" y="4495800"/>
            <a:ext cx="5456238" cy="4248150"/>
          </a:xfrm>
          <a:noFill/>
          <a:ln w="9525"/>
        </p:spPr>
        <p:txBody>
          <a:bodyPr/>
          <a:lstStyle/>
          <a:p>
            <a:r>
              <a:rPr lang="en-US" altLang="zh-TW" smtClean="0"/>
              <a:t>Looking at the Output current path shows the exact same phenomenon as the input current flow – the return current path will follow the signal trace path wherever it may go. One issue that is often overlooked is where does this return current flow once it reaches the output of the driver? As we all know, current must close the loop or else there is no current flow. </a:t>
            </a:r>
          </a:p>
          <a:p>
            <a:r>
              <a:rPr lang="en-US" altLang="zh-TW" smtClean="0"/>
              <a:t>In the example above, the return current flows through the bypass capacitors and back into the power supply lines. Now we see that the bypass capacitors are part of the loop and will have impact on the performance of the system. Obviously it makes sense to place the capacitors as close as possible to the driver power supply pins and the actual output trace. </a:t>
            </a:r>
          </a:p>
          <a:p>
            <a:r>
              <a:rPr lang="en-US" altLang="zh-TW" smtClean="0"/>
              <a:t>Another issue with the above system is the source resistance is very far away from the driver. As will be discussed later, this is a bad thing for the driver and may cause stability problems. Additionally, the transmission line typically starts at the load side of the resistor. This system may have a undefined characteristic impedance that may cause reflection concerns. </a:t>
            </a:r>
          </a:p>
          <a:p>
            <a:r>
              <a:rPr lang="en-US" altLang="zh-TW" smtClean="0"/>
              <a:t>The last concern is the single ground connection point of the connector. This may cause a significant impedance mismatch in the return current flow.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9"/>
          <p:cNvSpPr>
            <a:spLocks noGrp="1" noChangeArrowheads="1"/>
          </p:cNvSpPr>
          <p:nvPr>
            <p:ph type="sldNum" sz="quarter" idx="5"/>
          </p:nvPr>
        </p:nvSpPr>
        <p:spPr>
          <a:noFill/>
        </p:spPr>
        <p:txBody>
          <a:bodyPr/>
          <a:lstStyle/>
          <a:p>
            <a:r>
              <a:rPr lang="en-US" altLang="en-US" smtClean="0"/>
              <a:t>5-</a:t>
            </a:r>
            <a:fld id="{94B823E5-2A69-41A2-809B-2957E2DAD2C4}" type="slidenum">
              <a:rPr lang="en-US" altLang="en-US" smtClean="0"/>
              <a:pPr/>
              <a:t>25</a:t>
            </a:fld>
            <a:endParaRPr lang="en-US" altLang="en-US" smtClean="0"/>
          </a:p>
          <a:p>
            <a:r>
              <a:rPr lang="en-US" altLang="en-US" smtClean="0"/>
              <a:t>Texas Instruments</a:t>
            </a: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p:spPr>
        <p:txBody>
          <a:bodyPr/>
          <a:lstStyle/>
          <a:p>
            <a:r>
              <a:rPr lang="en-US" altLang="zh-TW" smtClean="0"/>
              <a:t>As seen before, the simple solution is to simply minimize the current flow area as much as possible. Easily solved by moving the connector and the driver next to each other. The bypass caps are now very close to the driver power supply pins and have very short trace lengths that are near the driver output pin. The series resistor that matches the transmission line characteristic impedance is placed very close to the driver. Additionally the connector has multiple ground connection points to minimize impedance issues.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9"/>
          <p:cNvSpPr>
            <a:spLocks noGrp="1" noChangeArrowheads="1"/>
          </p:cNvSpPr>
          <p:nvPr>
            <p:ph type="sldNum" sz="quarter" idx="5"/>
          </p:nvPr>
        </p:nvSpPr>
        <p:spPr>
          <a:noFill/>
        </p:spPr>
        <p:txBody>
          <a:bodyPr/>
          <a:lstStyle/>
          <a:p>
            <a:r>
              <a:rPr lang="en-US" altLang="en-US" smtClean="0"/>
              <a:t>5-</a:t>
            </a:r>
            <a:fld id="{53A520CF-6951-411C-BDAC-F4210725AB2E}" type="slidenum">
              <a:rPr lang="en-US" altLang="en-US" smtClean="0"/>
              <a:pPr/>
              <a:t>26</a:t>
            </a:fld>
            <a:endParaRPr lang="en-US" altLang="en-US" smtClean="0"/>
          </a:p>
          <a:p>
            <a:r>
              <a:rPr lang="en-US" altLang="en-US" smtClean="0"/>
              <a:t>Texas Instruments</a:t>
            </a: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p:spPr>
        <p:txBody>
          <a:bodyPr/>
          <a:lstStyle/>
          <a:p>
            <a:r>
              <a:rPr lang="en-US" altLang="zh-TW" smtClean="0"/>
              <a:t>Using two individual amplifiers in a differential drive configuration, such as a ADSL line driver, also must follow the same concepts discussed previously. The use of a transformer helps isolate the driver-side current flow and the line side current flow. Since the drivers’ outputs are differential, there must be a differential current flow from one driver to the other. The bypass capacitors allow this to occur and should follow the concepts previously discussed. The only difference here is we want to force the current to flow through a bypass capacitor connected from the positive supply of one driver to the negative supply of the other driver. </a:t>
            </a:r>
          </a:p>
          <a:p>
            <a:r>
              <a:rPr lang="en-US" altLang="zh-TW" smtClean="0"/>
              <a:t>The use of bypass capacitors to the ground plane will still be required, as will be discussed later. To make sure the current does NOT flow into the ground, place these capacitors symmetrically to each other and connect the ground at the midpoint of the capacitors. The differential current flow should have no reason to go into the ground plane. Combined with the single capacitor across the supplies, this configuration can reduce even-order harmonics by 6 to 12dB. </a:t>
            </a:r>
          </a:p>
          <a:p>
            <a:r>
              <a:rPr lang="en-US" altLang="zh-TW" smtClean="0"/>
              <a:t>Although not shown above, there will be interwinding capacitance across the transformer windings. There must be a way for high frequency current flowing through this capacitance to return back to the source, or else there can be issues.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9"/>
          <p:cNvSpPr>
            <a:spLocks noGrp="1" noChangeArrowheads="1"/>
          </p:cNvSpPr>
          <p:nvPr>
            <p:ph type="sldNum" sz="quarter" idx="5"/>
          </p:nvPr>
        </p:nvSpPr>
        <p:spPr>
          <a:noFill/>
        </p:spPr>
        <p:txBody>
          <a:bodyPr/>
          <a:lstStyle/>
          <a:p>
            <a:r>
              <a:rPr lang="en-US" altLang="en-US" smtClean="0"/>
              <a:t>5-</a:t>
            </a:r>
            <a:fld id="{8E20F05B-0013-421D-8E69-C59AC5003B35}" type="slidenum">
              <a:rPr lang="en-US" altLang="en-US" smtClean="0"/>
              <a:pPr/>
              <a:t>27</a:t>
            </a:fld>
            <a:endParaRPr lang="en-US" altLang="en-US" smtClean="0"/>
          </a:p>
          <a:p>
            <a:r>
              <a:rPr lang="en-US" altLang="en-US" smtClean="0"/>
              <a:t>Texas Instruments</a:t>
            </a: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p:spPr>
        <p:txBody>
          <a:bodyPr/>
          <a:lstStyle/>
          <a:p>
            <a:r>
              <a:rPr lang="en-US" altLang="zh-TW" smtClean="0"/>
              <a:t>A fully differential amplifier follows essentially the same concepts as the single-ended differential driver. The only difference is the two outputs are in the same package. But, the bypass capacitors should follow the same principles as mentioned before – one capacitor form the positive supply to the negative supple, and the two bypass capacitors to ground should optimally be placed symmetrically to each other and connected to ground at the midpoint. </a:t>
            </a:r>
          </a:p>
          <a:p>
            <a:r>
              <a:rPr lang="en-US" altLang="zh-TW" smtClean="0"/>
              <a:t>One of the most common uses for a fully differential amplifier is to drive an ADC. When doing this, pay attention to the current flows around the amplifier and the ADC (caused by the ADC’s internal capacitor). Keep the paths as symmetrical as possible.</a:t>
            </a:r>
          </a:p>
          <a:p>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r>
              <a:rPr lang="en-US" altLang="en-US"/>
              <a:t>5-</a:t>
            </a:r>
            <a:fld id="{17A5FCF4-AA65-470E-B006-3D16BB1A096D}" type="slidenum">
              <a:rPr lang="en-US" altLang="en-US"/>
              <a:pPr/>
              <a:t>28</a:t>
            </a:fld>
            <a:endParaRPr lang="en-US" altLang="en-US"/>
          </a:p>
          <a:p>
            <a:r>
              <a:rPr lang="en-US" altLang="en-US"/>
              <a:t>Texas Instruments</a:t>
            </a: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xfrm>
            <a:off x="939017" y="4496583"/>
            <a:ext cx="5233967" cy="4247759"/>
          </a:xfrm>
        </p:spPr>
        <p:txBody>
          <a:bodyPr/>
          <a:lstStyle/>
          <a:p>
            <a:r>
              <a:rPr lang="en-US"/>
              <a:t>When routing differential traces, they should always be routed together (side-by-side). This keeps any noise injection into the signal a true common-mode noise which gets rejected by the receiver. If noise only gets into one channel and not the other, the amount of rejection is minimal at best.</a:t>
            </a:r>
          </a:p>
          <a:p>
            <a:r>
              <a:rPr lang="en-US"/>
              <a:t>Additionally, the lengths of both traces should be kept the same length. Otherwise the signals can arrive at the receiver at different times and cause performance issues. This is especially true for very fast switching digital signals and very high analog signals (&gt;1-GHz).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B3B84-0A84-4BA9-AF07-4BEF4EED83AD}" type="slidenum">
              <a:rPr lang="en-US"/>
              <a:pPr/>
              <a:t>29</a:t>
            </a:fld>
            <a:endParaRPr lang="en-US"/>
          </a:p>
        </p:txBody>
      </p:sp>
      <p:sp>
        <p:nvSpPr>
          <p:cNvPr id="180226" name="Rectangle 2"/>
          <p:cNvSpPr>
            <a:spLocks noGrp="1" noRot="1" noChangeAspect="1" noChangeArrowheads="1" noTextEdit="1"/>
          </p:cNvSpPr>
          <p:nvPr>
            <p:ph type="sldImg"/>
          </p:nvPr>
        </p:nvSpPr>
        <p:spPr>
          <a:xfrm>
            <a:off x="1200150" y="720725"/>
            <a:ext cx="4675188" cy="3508375"/>
          </a:xfrm>
          <a:ln/>
        </p:spPr>
      </p:sp>
      <p:sp>
        <p:nvSpPr>
          <p:cNvPr id="180227" name="Rectangle 3"/>
          <p:cNvSpPr>
            <a:spLocks noGrp="1" noChangeArrowheads="1"/>
          </p:cNvSpPr>
          <p:nvPr>
            <p:ph type="body" idx="1"/>
          </p:nvPr>
        </p:nvSpPr>
        <p:spPr>
          <a:xfrm>
            <a:off x="935302" y="4535363"/>
            <a:ext cx="5204354" cy="4227588"/>
          </a:xfrm>
          <a:ln/>
        </p:spPr>
        <p:txBody>
          <a:bodyPr/>
          <a:lstStyle/>
          <a:p>
            <a:pPr marL="596737" indent="-596737">
              <a:lnSpc>
                <a:spcPct val="80000"/>
              </a:lnSpc>
              <a:spcBef>
                <a:spcPct val="20000"/>
              </a:spcBef>
              <a:buFontTx/>
              <a:buChar char="•"/>
            </a:pPr>
            <a:r>
              <a:rPr lang="en-US" i="0" kern="0" dirty="0" smtClean="0">
                <a:solidFill>
                  <a:srgbClr val="000000"/>
                </a:solidFill>
                <a:latin typeface="Arial" pitchFamily="34" charset="0"/>
                <a:cs typeface="Arial" pitchFamily="34" charset="0"/>
              </a:rPr>
              <a:t>When we think about the internal operation of a complex, high speed, amplifier, we usually have these magical </a:t>
            </a:r>
            <a:r>
              <a:rPr lang="en-US" i="0" kern="0" dirty="0" err="1" smtClean="0">
                <a:solidFill>
                  <a:srgbClr val="000000"/>
                </a:solidFill>
                <a:latin typeface="Arial" pitchFamily="34" charset="0"/>
                <a:cs typeface="Arial" pitchFamily="34" charset="0"/>
              </a:rPr>
              <a:t>Vcc</a:t>
            </a:r>
            <a:r>
              <a:rPr lang="en-US" i="0" kern="0" dirty="0" smtClean="0">
                <a:solidFill>
                  <a:srgbClr val="000000"/>
                </a:solidFill>
                <a:latin typeface="Arial" pitchFamily="34" charset="0"/>
                <a:cs typeface="Arial" pitchFamily="34" charset="0"/>
              </a:rPr>
              <a:t> and </a:t>
            </a:r>
            <a:r>
              <a:rPr lang="en-US" i="0" kern="0" dirty="0" err="1" smtClean="0">
                <a:solidFill>
                  <a:srgbClr val="000000"/>
                </a:solidFill>
                <a:latin typeface="Arial" pitchFamily="34" charset="0"/>
                <a:cs typeface="Arial" pitchFamily="34" charset="0"/>
              </a:rPr>
              <a:t>Vee</a:t>
            </a:r>
            <a:r>
              <a:rPr lang="en-US" i="0" kern="0" dirty="0" smtClean="0">
                <a:solidFill>
                  <a:srgbClr val="000000"/>
                </a:solidFill>
                <a:latin typeface="Arial" pitchFamily="34" charset="0"/>
                <a:cs typeface="Arial" pitchFamily="34" charset="0"/>
              </a:rPr>
              <a:t> looking out the top and bottom of the schematic that we assume provide a current path for all the bias and load currents – with no </a:t>
            </a:r>
            <a:r>
              <a:rPr lang="en-US" i="0" kern="0" dirty="0" err="1" smtClean="0">
                <a:solidFill>
                  <a:srgbClr val="000000"/>
                </a:solidFill>
                <a:latin typeface="Arial" pitchFamily="34" charset="0"/>
                <a:cs typeface="Arial" pitchFamily="34" charset="0"/>
              </a:rPr>
              <a:t>interstage</a:t>
            </a:r>
            <a:r>
              <a:rPr lang="en-US" i="0" kern="0" dirty="0" smtClean="0">
                <a:solidFill>
                  <a:srgbClr val="000000"/>
                </a:solidFill>
                <a:latin typeface="Arial" pitchFamily="34" charset="0"/>
                <a:cs typeface="Arial" pitchFamily="34" charset="0"/>
              </a:rPr>
              <a:t> coupling. In simulation, this supply is ideal so AC current coming out of one stage is absorbed (ideally) into this perfect supply voltage and nothing finds its way back into earlier stages – an example schematic (from the +/-15V THS3001 high speed current feedback op amp data sheet) is shown. </a:t>
            </a:r>
          </a:p>
          <a:p>
            <a:endParaRPr lang="en-US" i="0" dirty="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B736C-6A80-42FE-9E33-5A60D5CAFEED}" type="slidenum">
              <a:rPr lang="en-US"/>
              <a:pPr/>
              <a:t>30</a:t>
            </a:fld>
            <a:endParaRPr lang="en-US"/>
          </a:p>
        </p:txBody>
      </p:sp>
      <p:sp>
        <p:nvSpPr>
          <p:cNvPr id="217090" name="Rectangle 2"/>
          <p:cNvSpPr>
            <a:spLocks noGrp="1" noRot="1" noChangeAspect="1" noChangeArrowheads="1" noTextEdit="1"/>
          </p:cNvSpPr>
          <p:nvPr>
            <p:ph type="sldImg"/>
          </p:nvPr>
        </p:nvSpPr>
        <p:spPr>
          <a:xfrm>
            <a:off x="1200150" y="720725"/>
            <a:ext cx="4675188" cy="3508375"/>
          </a:xfrm>
          <a:ln/>
        </p:spPr>
      </p:sp>
      <p:sp>
        <p:nvSpPr>
          <p:cNvPr id="217091" name="Rectangle 3"/>
          <p:cNvSpPr>
            <a:spLocks noGrp="1" noChangeArrowheads="1"/>
          </p:cNvSpPr>
          <p:nvPr>
            <p:ph type="body" idx="1"/>
          </p:nvPr>
        </p:nvSpPr>
        <p:spPr>
          <a:xfrm>
            <a:off x="935302" y="4535363"/>
            <a:ext cx="5204354" cy="4227588"/>
          </a:xfrm>
          <a:ln/>
        </p:spPr>
        <p:txBody>
          <a:bodyPr/>
          <a:lstStyle/>
          <a:p>
            <a:pPr marL="596737" indent="-596737">
              <a:lnSpc>
                <a:spcPct val="80000"/>
              </a:lnSpc>
              <a:buFontTx/>
              <a:buChar char="•"/>
            </a:pPr>
            <a:r>
              <a:rPr lang="en-US" i="0" dirty="0" smtClean="0">
                <a:latin typeface="Arial" pitchFamily="34" charset="0"/>
                <a:cs typeface="Arial" pitchFamily="34" charset="0"/>
              </a:rPr>
              <a:t>One of the goals in laying the board is to emulate a good low impedance to high frequencies looking out of the supply pins. This will break these internal feedback loops through the supply bus. If a high frequency load current can generate an internal supply voltage wiggle (due to an inductive source looking out the supply) that will get back into the earlier stages to the extent that the PSRR is less than ideal – and in fact PSRR decreases with increasing frequency. </a:t>
            </a:r>
          </a:p>
          <a:p>
            <a:pPr marL="596737" indent="-596737">
              <a:lnSpc>
                <a:spcPct val="80000"/>
              </a:lnSpc>
              <a:buFontTx/>
              <a:buChar char="•"/>
            </a:pPr>
            <a:r>
              <a:rPr lang="en-US" i="0" dirty="0" smtClean="0">
                <a:latin typeface="Arial" pitchFamily="34" charset="0"/>
                <a:cs typeface="Arial" pitchFamily="34" charset="0"/>
              </a:rPr>
              <a:t>Supply decoupling caps. all go self-resonant at some frequency. Above that frequency, they will go inductive and show an increasing source impedance to the load current. A 3nH series inductance is shown in the next slide and where that implies self resonance for a 2.2µF (at 2Mhz) and for a .01µF (at 30Mhz) .</a:t>
            </a:r>
          </a:p>
          <a:p>
            <a:pPr marL="596737" indent="-596737">
              <a:lnSpc>
                <a:spcPct val="80000"/>
              </a:lnSpc>
              <a:buFontTx/>
              <a:buChar char="•"/>
            </a:pPr>
            <a:r>
              <a:rPr lang="en-US" i="0" dirty="0" smtClean="0">
                <a:latin typeface="Arial" pitchFamily="34" charset="0"/>
                <a:cs typeface="Arial" pitchFamily="34" charset="0"/>
              </a:rPr>
              <a:t>We essentially want that first parasitic inductance looking out of the supply pins to be as low as possible as well as the self resonance frequency of that first, lower valued, decoupling cap to be as high as possible in frequency. </a:t>
            </a:r>
          </a:p>
          <a:p>
            <a:pPr marL="596737" indent="-596737">
              <a:lnSpc>
                <a:spcPct val="80000"/>
              </a:lnSpc>
              <a:buFontTx/>
              <a:buChar char="•"/>
            </a:pPr>
            <a:r>
              <a:rPr lang="en-US" i="0" dirty="0" smtClean="0">
                <a:latin typeface="Arial" pitchFamily="34" charset="0"/>
                <a:cs typeface="Arial" pitchFamily="34" charset="0"/>
              </a:rPr>
              <a:t>This is where the recommendation that high speed amplifiers have a shared 2.2µF but separate .01µF at each supply pin as close as possible – to break these internal feedback paths at higher frequencies along the supply bus. </a:t>
            </a:r>
          </a:p>
          <a:p>
            <a:pPr marL="596737" indent="-596737">
              <a:lnSpc>
                <a:spcPct val="80000"/>
              </a:lnSpc>
              <a:buFontTx/>
              <a:buChar char="•"/>
            </a:pPr>
            <a:endParaRPr lang="en-US" i="0"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9"/>
          <p:cNvSpPr>
            <a:spLocks noGrp="1" noChangeArrowheads="1"/>
          </p:cNvSpPr>
          <p:nvPr>
            <p:ph type="sldNum" sz="quarter" idx="5"/>
          </p:nvPr>
        </p:nvSpPr>
        <p:spPr>
          <a:noFill/>
        </p:spPr>
        <p:txBody>
          <a:bodyPr/>
          <a:lstStyle/>
          <a:p>
            <a:r>
              <a:rPr lang="en-US" altLang="en-US" smtClean="0"/>
              <a:t>5-</a:t>
            </a:r>
            <a:fld id="{4500026A-2A5D-4092-B5DB-DE7B5D8FF354}" type="slidenum">
              <a:rPr lang="en-US" altLang="en-US" smtClean="0"/>
              <a:pPr/>
              <a:t>4</a:t>
            </a:fld>
            <a:endParaRPr lang="en-US" altLang="en-US" smtClean="0"/>
          </a:p>
          <a:p>
            <a:r>
              <a:rPr lang="en-US" altLang="en-US" smtClean="0"/>
              <a:t>Texas Instruments</a:t>
            </a: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534988" y="4495800"/>
            <a:ext cx="5899150" cy="4248150"/>
          </a:xfrm>
          <a:noFill/>
          <a:ln w="9525"/>
        </p:spPr>
        <p:txBody>
          <a:bodyPr/>
          <a:lstStyle/>
          <a:p>
            <a:r>
              <a:rPr lang="en-US" altLang="zh-TW" sz="1100" smtClean="0"/>
              <a:t>Capacitors are utilized extensively within most systems. They are used for power-supply bypassing, AC-coupling, integrators, filtering, etc. But, capacitors are not perfect components. They have elements within them that limit their usefulness. The most pronounced elements are the true capacitance, the equivalent series resistance (ESR), and the equivalent series inductance (ESL). It is the ESL which causes the capacitor to stop behaving like a true capacitor at high frequencies as the impedance starts to increase rather than keep decreasing. </a:t>
            </a:r>
          </a:p>
          <a:p>
            <a:r>
              <a:rPr lang="en-US" altLang="zh-TW" sz="1100" smtClean="0"/>
              <a:t>This ESL gets compounded when leaded capacitors are utilized rather than surface mount technology (SMT) capacitors. As the lead inductance increases, the high frequency impedance limitation also increases. This increase is directly proportional to the amount of lead inductance increase. For example, if the lead inductance of the example above increased from 1nH to 4nH by using a leaded ceramic capacitor, the impedance due to ESL increases by a factor of 4. The resonant frequency is also reduced by the square root of the increase, or by a factor of 2 for this example from 50MHz to 25MHz. It should be pretty clear that avoiding the use of any leaded device should be adhered to for high frequency designs.</a:t>
            </a:r>
          </a:p>
          <a:p>
            <a:r>
              <a:rPr lang="en-US" altLang="zh-TW" sz="1100" smtClean="0"/>
              <a:t>It should also be noted that when multiple capacitors are placed in parallel, resonances can occur which cause a relatively high impedance to occur. If these resonances occur at the signal frequency or clock frequency, the effect of the capacitor is essentially nullified due to the high impedance at this resonant frequency. Sometimes adding a resistor in series should be done with one of the capacitors to dampen the resonance effect.  Additionally, it has been found that sometimes simply removing one of the parallel capacitors actually can improve the system as the resonance is eliminated.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9"/>
          <p:cNvSpPr>
            <a:spLocks noGrp="1" noChangeArrowheads="1"/>
          </p:cNvSpPr>
          <p:nvPr>
            <p:ph type="sldNum" sz="quarter" idx="5"/>
          </p:nvPr>
        </p:nvSpPr>
        <p:spPr>
          <a:noFill/>
        </p:spPr>
        <p:txBody>
          <a:bodyPr/>
          <a:lstStyle/>
          <a:p>
            <a:r>
              <a:rPr lang="en-US" altLang="en-US" smtClean="0"/>
              <a:t>5-</a:t>
            </a:r>
            <a:fld id="{55A22014-A5A2-454E-A2C8-32B253AFFA28}" type="slidenum">
              <a:rPr lang="en-US" altLang="en-US" smtClean="0"/>
              <a:pPr/>
              <a:t>31</a:t>
            </a:fld>
            <a:endParaRPr lang="en-US" altLang="en-US" smtClean="0"/>
          </a:p>
          <a:p>
            <a:r>
              <a:rPr lang="en-US" altLang="en-US" smtClean="0"/>
              <a:t>Texas Instruments</a:t>
            </a: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p:spPr>
        <p:txBody>
          <a:bodyPr/>
          <a:lstStyle/>
          <a:p>
            <a:r>
              <a:rPr lang="en-US" altLang="zh-TW" smtClean="0"/>
              <a:t>Now that the characteristics of a capacitor are known and the proper one has been selected, the next thing to do is place it on the PCB. For bypass capacitors this can be a concern if done without taking time to think about the high frequency implications of routing. The rule of thumb of placing capacitors as close as possible to the IC power input pins should be adhered to. Otherwise there can be too much inductance and a resonance effect can take place along with the straight forward impedance increase due to the inductance.</a:t>
            </a:r>
          </a:p>
          <a:p>
            <a:r>
              <a:rPr lang="en-US" altLang="zh-TW" smtClean="0"/>
              <a:t>Typically the power and ground are on inner layers of the PCB and must be brought up to the IC level by vias. As we have learned, the more vias utilized, the lower the impedance. So using multiple vias is highly recommended for BOTH power supply voltage connection and Ground connection. </a:t>
            </a:r>
          </a:p>
          <a:p>
            <a:r>
              <a:rPr lang="en-US" altLang="zh-TW" smtClean="0"/>
              <a:t>Additionally, the vias should run into the capacitor and then into the IC. This forces the current flow into the capacitor. Placing vias directly on the capacitor mounting pads can be an effective way to minimize routing area and still achieve the current flow routing.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9"/>
          <p:cNvSpPr>
            <a:spLocks noGrp="1" noChangeArrowheads="1"/>
          </p:cNvSpPr>
          <p:nvPr>
            <p:ph type="sldNum" sz="quarter" idx="5"/>
          </p:nvPr>
        </p:nvSpPr>
        <p:spPr>
          <a:noFill/>
        </p:spPr>
        <p:txBody>
          <a:bodyPr/>
          <a:lstStyle/>
          <a:p>
            <a:r>
              <a:rPr lang="en-US" altLang="en-US" smtClean="0"/>
              <a:t>5-</a:t>
            </a:r>
            <a:fld id="{DE3DACD4-07E2-498B-8029-F2D9739D5E97}" type="slidenum">
              <a:rPr lang="en-US" altLang="en-US" smtClean="0"/>
              <a:pPr/>
              <a:t>32</a:t>
            </a:fld>
            <a:endParaRPr lang="en-US" altLang="en-US" smtClean="0"/>
          </a:p>
          <a:p>
            <a:r>
              <a:rPr lang="en-US" altLang="en-US" smtClean="0"/>
              <a:t>Texas Instruments</a:t>
            </a: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p:spPr>
        <p:txBody>
          <a:bodyPr/>
          <a:lstStyle/>
          <a:p>
            <a:r>
              <a:rPr lang="en-US" altLang="zh-TW" smtClean="0"/>
              <a:t>The top layer of the PCB is shown. Because this si a relatively simple system, all of the components are mounted on the top layer. This eliminates the signal trace via concerns to ensure the best situation possible.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9"/>
          <p:cNvSpPr>
            <a:spLocks noGrp="1" noChangeArrowheads="1"/>
          </p:cNvSpPr>
          <p:nvPr>
            <p:ph type="sldNum" sz="quarter" idx="5"/>
          </p:nvPr>
        </p:nvSpPr>
        <p:spPr>
          <a:noFill/>
        </p:spPr>
        <p:txBody>
          <a:bodyPr/>
          <a:lstStyle/>
          <a:p>
            <a:r>
              <a:rPr lang="en-US" altLang="en-US" smtClean="0"/>
              <a:t>5-</a:t>
            </a:r>
            <a:fld id="{9A69F2C4-4CC9-4A81-8629-E7FC902BDE3F}" type="slidenum">
              <a:rPr lang="en-US" altLang="en-US" smtClean="0"/>
              <a:pPr/>
              <a:t>33</a:t>
            </a:fld>
            <a:endParaRPr lang="en-US" altLang="en-US" smtClean="0"/>
          </a:p>
          <a:p>
            <a:r>
              <a:rPr lang="en-US" altLang="en-US" smtClean="0"/>
              <a:t>Texas Instruments</a:t>
            </a: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p:spPr>
        <p:txBody>
          <a:bodyPr/>
          <a:lstStyle/>
          <a:p>
            <a:r>
              <a:rPr lang="en-US" altLang="zh-TW" smtClean="0"/>
              <a:t>Notice the Ground layer is directly below the signal layer. This is to allow for the return current signal flows to be as close a possible to the signal traces. The PCB material thickness also dictates the characteristic impedance input and output traces.</a:t>
            </a:r>
          </a:p>
          <a:p>
            <a:r>
              <a:rPr lang="en-US" altLang="zh-TW" smtClean="0"/>
              <a:t>The power layer is below the ground layer, which helps form a good bypass capacitor by using the simple parallel plate capacitor method. </a:t>
            </a:r>
          </a:p>
          <a:p>
            <a:r>
              <a:rPr lang="en-US" altLang="zh-TW" smtClean="0"/>
              <a:t>Notice the removal of ground plane and power plane around the sensitive areas of the amplifier. This includes the inverting input node, the feedback capacitor trace path, and the output node up to the series characteristic impedance matching resistor.</a:t>
            </a:r>
          </a:p>
          <a:p>
            <a:r>
              <a:rPr lang="en-US" altLang="zh-TW" smtClean="0"/>
              <a:t>Also notice that multiple vias are placed on the component pads (SMA connectors and bypass capacitors for example).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9"/>
          <p:cNvSpPr>
            <a:spLocks noGrp="1" noChangeArrowheads="1"/>
          </p:cNvSpPr>
          <p:nvPr>
            <p:ph type="sldNum" sz="quarter" idx="5"/>
          </p:nvPr>
        </p:nvSpPr>
        <p:spPr>
          <a:noFill/>
        </p:spPr>
        <p:txBody>
          <a:bodyPr/>
          <a:lstStyle/>
          <a:p>
            <a:r>
              <a:rPr lang="en-US" altLang="en-US" smtClean="0"/>
              <a:t>5-</a:t>
            </a:r>
            <a:fld id="{8DA226E9-F229-4368-B868-582E25B0E4BA}" type="slidenum">
              <a:rPr lang="en-US" altLang="en-US" smtClean="0"/>
              <a:pPr/>
              <a:t>34</a:t>
            </a:fld>
            <a:endParaRPr lang="en-US" altLang="en-US" smtClean="0"/>
          </a:p>
          <a:p>
            <a:r>
              <a:rPr lang="en-US" altLang="en-US" smtClean="0"/>
              <a:t>Texas Instruments</a:t>
            </a: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w="9525"/>
        </p:spPr>
        <p:txBody>
          <a:bodyPr/>
          <a:lstStyle/>
          <a:p>
            <a:r>
              <a:rPr lang="en-US" altLang="zh-TW" smtClean="0"/>
              <a:t>Notice the number of vias utilized between the top layer ground, second-layer ground, and the bottom layer ground. This ensures minimal current loop areas allowing the return currents to flow where they want to flow – directly under the signal trace. </a:t>
            </a:r>
          </a:p>
          <a:p>
            <a:r>
              <a:rPr lang="en-US" altLang="zh-TW" smtClean="0"/>
              <a:t>Lastly, there are NO spoke connections to any ground point. Spokes are typically used for thermal relief, which they provide along with increased impedance due to restricted current flow. This solid connection ensures minimal inductance and although not really required for this design, good thermal conductivity.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9"/>
          <p:cNvSpPr>
            <a:spLocks noGrp="1" noChangeArrowheads="1"/>
          </p:cNvSpPr>
          <p:nvPr>
            <p:ph type="sldNum" sz="quarter" idx="5"/>
          </p:nvPr>
        </p:nvSpPr>
        <p:spPr>
          <a:noFill/>
        </p:spPr>
        <p:txBody>
          <a:bodyPr/>
          <a:lstStyle/>
          <a:p>
            <a:r>
              <a:rPr lang="en-US" altLang="en-US" smtClean="0"/>
              <a:t>5-</a:t>
            </a:r>
            <a:fld id="{957C26B3-9498-4F6B-A3BB-B10841324F90}" type="slidenum">
              <a:rPr lang="en-US" altLang="en-US" smtClean="0"/>
              <a:pPr/>
              <a:t>35</a:t>
            </a:fld>
            <a:endParaRPr lang="en-US" altLang="en-US" smtClean="0"/>
          </a:p>
          <a:p>
            <a:r>
              <a:rPr lang="en-US" altLang="en-US" smtClean="0"/>
              <a:t>Texas Instruments</a:t>
            </a:r>
          </a:p>
        </p:txBody>
      </p:sp>
      <p:sp>
        <p:nvSpPr>
          <p:cNvPr id="21506" name="Rectangle 2"/>
          <p:cNvSpPr>
            <a:spLocks noGrp="1" noRot="1" noChangeAspect="1" noChangeArrowheads="1" noTextEdit="1"/>
          </p:cNvSpPr>
          <p:nvPr>
            <p:ph type="sldImg"/>
          </p:nvPr>
        </p:nvSpPr>
        <p:spPr>
          <a:xfrm>
            <a:off x="1193800" y="708025"/>
            <a:ext cx="4724400" cy="3543300"/>
          </a:xfrm>
          <a:ln/>
        </p:spPr>
      </p:sp>
      <p:sp>
        <p:nvSpPr>
          <p:cNvPr id="21507" name="Rectangle 3"/>
          <p:cNvSpPr>
            <a:spLocks noGrp="1" noChangeArrowheads="1"/>
          </p:cNvSpPr>
          <p:nvPr>
            <p:ph type="body" idx="1"/>
          </p:nvPr>
        </p:nvSpPr>
        <p:spPr>
          <a:xfrm>
            <a:off x="711200" y="4487863"/>
            <a:ext cx="5689600" cy="4252912"/>
          </a:xfrm>
          <a:noFill/>
          <a:ln w="9525"/>
        </p:spPr>
        <p:txBody>
          <a:bodyPr/>
          <a:lstStyle/>
          <a:p>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9"/>
          <p:cNvSpPr>
            <a:spLocks noGrp="1" noChangeArrowheads="1"/>
          </p:cNvSpPr>
          <p:nvPr>
            <p:ph type="sldNum" sz="quarter" idx="5"/>
          </p:nvPr>
        </p:nvSpPr>
        <p:spPr>
          <a:noFill/>
        </p:spPr>
        <p:txBody>
          <a:bodyPr/>
          <a:lstStyle/>
          <a:p>
            <a:r>
              <a:rPr lang="en-US" altLang="en-US" smtClean="0"/>
              <a:t>5-</a:t>
            </a:r>
            <a:fld id="{A829373C-B23C-4AE8-8676-FFD9575D508E}" type="slidenum">
              <a:rPr lang="en-US" altLang="en-US" smtClean="0"/>
              <a:pPr/>
              <a:t>37</a:t>
            </a:fld>
            <a:endParaRPr lang="en-US" altLang="en-US" smtClean="0"/>
          </a:p>
          <a:p>
            <a:r>
              <a:rPr lang="en-US" altLang="en-US" smtClean="0"/>
              <a:t>Texas Instruments</a:t>
            </a: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p:spPr>
        <p:txBody>
          <a:bodyPr/>
          <a:lstStyle/>
          <a:p>
            <a:r>
              <a:rPr lang="en-US" altLang="zh-TW" smtClean="0"/>
              <a:t>velocity of propagation in vacuum is c = 300 10**8 meters/second</a:t>
            </a:r>
          </a:p>
          <a:p>
            <a:r>
              <a:rPr lang="en-US" altLang="zh-TW" smtClean="0"/>
              <a:t>                                                = 0.3 meters /ns</a:t>
            </a:r>
          </a:p>
          <a:p>
            <a:r>
              <a:rPr lang="en-US" altLang="zh-TW" smtClean="0"/>
              <a:t>                                                = 0.984 feet/ns</a:t>
            </a:r>
          </a:p>
          <a:p>
            <a:r>
              <a:rPr lang="en-US" altLang="zh-TW" smtClean="0"/>
              <a:t>Slowed down by square root of dielectric of ~4.7 is a factor of about 2.17</a:t>
            </a:r>
          </a:p>
          <a:p>
            <a:r>
              <a:rPr lang="en-US" altLang="zh-TW" smtClean="0"/>
              <a:t>so velocity of propagation in FR4 is about 0.453 feet/ns</a:t>
            </a:r>
          </a:p>
          <a:p>
            <a:r>
              <a:rPr lang="en-US" altLang="zh-TW" smtClean="0"/>
              <a:t>                                                            = 5.44 inches/ns</a:t>
            </a:r>
          </a:p>
          <a:p>
            <a:r>
              <a:rPr lang="en-US" altLang="zh-TW" smtClean="0"/>
              <a:t>Inverse of that is 184 ps/inch, </a:t>
            </a:r>
          </a:p>
          <a:p>
            <a:r>
              <a:rPr lang="en-US" altLang="zh-TW" smtClean="0"/>
              <a:t>=  0.184 ps/mil</a:t>
            </a:r>
          </a:p>
          <a:p>
            <a:r>
              <a:rPr lang="en-US" altLang="zh-TW" smtClean="0"/>
              <a:t>So – every 5.44 mils of board trace length mismatch accounts for about a ps of skew.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9"/>
          <p:cNvSpPr>
            <a:spLocks noGrp="1" noChangeArrowheads="1"/>
          </p:cNvSpPr>
          <p:nvPr>
            <p:ph type="sldNum" sz="quarter" idx="5"/>
          </p:nvPr>
        </p:nvSpPr>
        <p:spPr>
          <a:noFill/>
        </p:spPr>
        <p:txBody>
          <a:bodyPr/>
          <a:lstStyle/>
          <a:p>
            <a:r>
              <a:rPr lang="en-US" altLang="en-US" smtClean="0"/>
              <a:t>5-</a:t>
            </a:r>
            <a:fld id="{D0D5F0FD-0C54-422F-B3E2-78AB6238CDF3}" type="slidenum">
              <a:rPr lang="en-US" altLang="en-US" smtClean="0"/>
              <a:pPr/>
              <a:t>41</a:t>
            </a:fld>
            <a:endParaRPr lang="en-US" altLang="en-US" smtClean="0"/>
          </a:p>
          <a:p>
            <a:r>
              <a:rPr lang="en-US" altLang="en-US" smtClean="0"/>
              <a:t>Texas Instruments</a:t>
            </a: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w="9525"/>
        </p:spPr>
        <p:txBody>
          <a:bodyPr/>
          <a:lstStyle/>
          <a:p>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9"/>
          <p:cNvSpPr>
            <a:spLocks noGrp="1" noChangeArrowheads="1"/>
          </p:cNvSpPr>
          <p:nvPr>
            <p:ph type="sldNum" sz="quarter" idx="5"/>
          </p:nvPr>
        </p:nvSpPr>
        <p:spPr>
          <a:noFill/>
        </p:spPr>
        <p:txBody>
          <a:bodyPr/>
          <a:lstStyle/>
          <a:p>
            <a:r>
              <a:rPr lang="en-US" altLang="en-US" smtClean="0"/>
              <a:t>5-</a:t>
            </a:r>
            <a:fld id="{78439093-6197-414F-A7E7-807882613669}" type="slidenum">
              <a:rPr lang="en-US" altLang="en-US" smtClean="0"/>
              <a:pPr/>
              <a:t>43</a:t>
            </a:fld>
            <a:endParaRPr lang="en-US" altLang="en-US" smtClean="0"/>
          </a:p>
          <a:p>
            <a:r>
              <a:rPr lang="en-US" altLang="en-US" smtClean="0"/>
              <a:t>Texas Instruments</a:t>
            </a: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w="9525"/>
        </p:spPr>
        <p:txBody>
          <a:bodyPr/>
          <a:lstStyle/>
          <a:p>
            <a:r>
              <a:rPr lang="en-US" altLang="zh-TW" smtClean="0"/>
              <a:t>We have tried both split ground planes and single ground planes and we rarely see a different in performance.</a:t>
            </a:r>
          </a:p>
          <a:p>
            <a:r>
              <a:rPr lang="en-US" altLang="zh-TW" smtClean="0"/>
              <a:t>LVDS outputs are constant current and they are differential.  The current already has a controlled path back to it’s source so their isn’t a need to control the current flow using split ground planes.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9"/>
          <p:cNvSpPr>
            <a:spLocks noGrp="1" noChangeArrowheads="1"/>
          </p:cNvSpPr>
          <p:nvPr>
            <p:ph type="sldNum" sz="quarter" idx="5"/>
          </p:nvPr>
        </p:nvSpPr>
        <p:spPr>
          <a:noFill/>
        </p:spPr>
        <p:txBody>
          <a:bodyPr/>
          <a:lstStyle/>
          <a:p>
            <a:r>
              <a:rPr lang="en-US" altLang="en-US" smtClean="0"/>
              <a:t>5-</a:t>
            </a:r>
            <a:fld id="{902CA25D-5429-4889-ABAE-2115436B1F84}" type="slidenum">
              <a:rPr lang="en-US" altLang="en-US" smtClean="0"/>
              <a:pPr/>
              <a:t>47</a:t>
            </a:fld>
            <a:endParaRPr lang="en-US" altLang="en-US" smtClean="0"/>
          </a:p>
          <a:p>
            <a:r>
              <a:rPr lang="en-US" altLang="en-US" smtClean="0"/>
              <a:t>Texas Instruments</a:t>
            </a:r>
          </a:p>
        </p:txBody>
      </p:sp>
      <p:sp>
        <p:nvSpPr>
          <p:cNvPr id="182274" name="Rectangle 2"/>
          <p:cNvSpPr>
            <a:spLocks noGrp="1" noRot="1" noChangeAspect="1" noChangeArrowheads="1" noTextEdit="1"/>
          </p:cNvSpPr>
          <p:nvPr>
            <p:ph type="sldImg"/>
          </p:nvPr>
        </p:nvSpPr>
        <p:spPr>
          <a:xfrm>
            <a:off x="1193800" y="708025"/>
            <a:ext cx="4724400" cy="3543300"/>
          </a:xfrm>
          <a:ln/>
        </p:spPr>
      </p:sp>
      <p:sp>
        <p:nvSpPr>
          <p:cNvPr id="182275" name="Rectangle 3"/>
          <p:cNvSpPr>
            <a:spLocks noGrp="1" noChangeArrowheads="1"/>
          </p:cNvSpPr>
          <p:nvPr>
            <p:ph type="body" idx="1"/>
          </p:nvPr>
        </p:nvSpPr>
        <p:spPr>
          <a:xfrm>
            <a:off x="711200" y="4487863"/>
            <a:ext cx="5689600" cy="4252912"/>
          </a:xfrm>
          <a:noFill/>
          <a:ln w="9525"/>
        </p:spPr>
        <p:txBody>
          <a:bodyPr/>
          <a:lstStyle/>
          <a:p>
            <a:endParaRPr lang="zh-TW"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p:spPr>
        <p:txBody>
          <a:bodyPr/>
          <a:lstStyle/>
          <a:p>
            <a:fld id="{01AC2AE1-1042-40EE-89E3-2581F5020146}" type="slidenum">
              <a:rPr lang="zh-TW" altLang="en-US" smtClean="0"/>
              <a:pPr/>
              <a:t>48</a:t>
            </a:fld>
            <a:endParaRPr lang="en-US" altLang="zh-TW" smtClean="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w="9525"/>
        </p:spPr>
        <p:txBody>
          <a:bodyPr/>
          <a:lstStyle/>
          <a:p>
            <a:endParaRPr lang="zh-TW"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9"/>
          <p:cNvSpPr>
            <a:spLocks noGrp="1" noChangeArrowheads="1"/>
          </p:cNvSpPr>
          <p:nvPr>
            <p:ph type="sldNum" sz="quarter" idx="5"/>
          </p:nvPr>
        </p:nvSpPr>
        <p:spPr>
          <a:noFill/>
        </p:spPr>
        <p:txBody>
          <a:bodyPr/>
          <a:lstStyle/>
          <a:p>
            <a:r>
              <a:rPr lang="en-US" altLang="en-US" smtClean="0"/>
              <a:t>5-</a:t>
            </a:r>
            <a:fld id="{AB51EC41-A1EE-4488-9B3B-3D306458BC6D}" type="slidenum">
              <a:rPr lang="en-US" altLang="en-US" smtClean="0"/>
              <a:pPr/>
              <a:t>5</a:t>
            </a:fld>
            <a:endParaRPr lang="en-US" altLang="en-US" smtClean="0"/>
          </a:p>
          <a:p>
            <a:r>
              <a:rPr lang="en-US" altLang="en-US" smtClean="0"/>
              <a:t>Texas Instruments</a:t>
            </a: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r>
              <a:rPr lang="en-US" altLang="zh-TW" smtClean="0"/>
              <a:t>Just as capacitors have other elements within them, inductors also have other elements. This includes the DC resistance (DCR) and the interwinding capacitance (IWC). Just as the capacitor stops behaving like a capacitor at high frequencies, an inductor stops behaving like an inductor at high frequencies. At the transition point the impedance will have a resonance causing a substantial rise in the impedance of the inductor. This resonance can cause issues in some situations and should not be ignored.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0EB60198-1543-4D96-8269-4E9877B05030}" type="slidenum">
              <a:rPr lang="zh-TW" altLang="en-US" smtClean="0"/>
              <a:pPr/>
              <a:t>49</a:t>
            </a:fld>
            <a:endParaRPr lang="en-US" altLang="zh-TW" smtClean="0"/>
          </a:p>
        </p:txBody>
      </p:sp>
      <p:sp>
        <p:nvSpPr>
          <p:cNvPr id="188418" name="Rectangle 2"/>
          <p:cNvSpPr>
            <a:spLocks noGrp="1" noRot="1" noChangeAspect="1" noChangeArrowheads="1" noTextEdit="1"/>
          </p:cNvSpPr>
          <p:nvPr>
            <p:ph type="sldImg"/>
          </p:nvPr>
        </p:nvSpPr>
        <p:spPr>
          <a:xfrm>
            <a:off x="1196975" y="709613"/>
            <a:ext cx="4719638" cy="3541712"/>
          </a:xfrm>
          <a:ln/>
        </p:spPr>
      </p:sp>
      <p:sp>
        <p:nvSpPr>
          <p:cNvPr id="188419" name="Rectangle 3"/>
          <p:cNvSpPr>
            <a:spLocks noGrp="1" noChangeArrowheads="1"/>
          </p:cNvSpPr>
          <p:nvPr>
            <p:ph type="body" idx="1"/>
          </p:nvPr>
        </p:nvSpPr>
        <p:spPr>
          <a:xfrm>
            <a:off x="709613" y="4487863"/>
            <a:ext cx="5692775" cy="4251325"/>
          </a:xfrm>
          <a:noFill/>
          <a:ln w="9525"/>
        </p:spPr>
        <p:txBody>
          <a:bodyPr/>
          <a:lstStyle/>
          <a:p>
            <a:endParaRPr lang="zh-TW"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9FB98965-53CB-4139-962C-B679BC5F6674}" type="slidenum">
              <a:rPr lang="zh-TW" altLang="en-US" smtClean="0"/>
              <a:pPr/>
              <a:t>50</a:t>
            </a:fld>
            <a:endParaRPr lang="en-US" altLang="zh-TW"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w="9525"/>
        </p:spPr>
        <p:txBody>
          <a:bodyPr/>
          <a:lstStyle/>
          <a:p>
            <a:endParaRPr lang="zh-TW"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p>
            <a:fld id="{1F7589F7-AB1D-41F8-BC21-23DE2A41CEAB}" type="slidenum">
              <a:rPr lang="zh-TW" altLang="en-US" smtClean="0"/>
              <a:pPr/>
              <a:t>51</a:t>
            </a:fld>
            <a:endParaRPr lang="en-US" altLang="zh-TW" smtClean="0"/>
          </a:p>
        </p:txBody>
      </p:sp>
      <p:sp>
        <p:nvSpPr>
          <p:cNvPr id="201730" name="Rectangle 2"/>
          <p:cNvSpPr>
            <a:spLocks noGrp="1" noRot="1" noChangeAspect="1" noChangeArrowheads="1" noTextEdit="1"/>
          </p:cNvSpPr>
          <p:nvPr>
            <p:ph type="sldImg"/>
          </p:nvPr>
        </p:nvSpPr>
        <p:spPr>
          <a:xfrm>
            <a:off x="1196975" y="709613"/>
            <a:ext cx="4719638" cy="3541712"/>
          </a:xfrm>
          <a:ln/>
        </p:spPr>
      </p:sp>
      <p:sp>
        <p:nvSpPr>
          <p:cNvPr id="201731" name="Rectangle 3"/>
          <p:cNvSpPr>
            <a:spLocks noGrp="1" noChangeArrowheads="1"/>
          </p:cNvSpPr>
          <p:nvPr>
            <p:ph type="body" idx="1"/>
          </p:nvPr>
        </p:nvSpPr>
        <p:spPr>
          <a:xfrm>
            <a:off x="709613" y="4487863"/>
            <a:ext cx="5692775" cy="4251325"/>
          </a:xfrm>
          <a:noFill/>
          <a:ln w="9525"/>
        </p:spPr>
        <p:txBody>
          <a:bodyPr/>
          <a:lstStyle/>
          <a:p>
            <a:endParaRPr lang="zh-TW"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p:spPr>
        <p:txBody>
          <a:bodyPr/>
          <a:lstStyle/>
          <a:p>
            <a:fld id="{6C741386-B9B8-490C-BEF4-593EC74DEB35}" type="slidenum">
              <a:rPr lang="zh-TW" altLang="en-US" smtClean="0"/>
              <a:pPr/>
              <a:t>52</a:t>
            </a:fld>
            <a:endParaRPr lang="en-US" altLang="zh-TW" smtClean="0"/>
          </a:p>
        </p:txBody>
      </p:sp>
      <p:sp>
        <p:nvSpPr>
          <p:cNvPr id="199682" name="Rectangle 2"/>
          <p:cNvSpPr>
            <a:spLocks noGrp="1" noRot="1" noChangeAspect="1" noChangeArrowheads="1" noTextEdit="1"/>
          </p:cNvSpPr>
          <p:nvPr>
            <p:ph type="sldImg"/>
          </p:nvPr>
        </p:nvSpPr>
        <p:spPr>
          <a:xfrm>
            <a:off x="1196975" y="709613"/>
            <a:ext cx="4719638" cy="3541712"/>
          </a:xfrm>
          <a:ln/>
        </p:spPr>
      </p:sp>
      <p:sp>
        <p:nvSpPr>
          <p:cNvPr id="199683" name="Rectangle 3"/>
          <p:cNvSpPr>
            <a:spLocks noGrp="1" noChangeArrowheads="1"/>
          </p:cNvSpPr>
          <p:nvPr>
            <p:ph type="body" idx="1"/>
          </p:nvPr>
        </p:nvSpPr>
        <p:spPr>
          <a:xfrm>
            <a:off x="709613" y="4487863"/>
            <a:ext cx="5692775" cy="4251325"/>
          </a:xfrm>
          <a:noFill/>
          <a:ln w="9525"/>
        </p:spPr>
        <p:txBody>
          <a:bodyPr/>
          <a:lstStyle/>
          <a:p>
            <a:endParaRPr lang="zh-TW"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p>
            <a:fld id="{7DC6046F-E8E0-4915-BDA2-28838C9FF0F3}" type="slidenum">
              <a:rPr lang="zh-TW" altLang="en-US" smtClean="0"/>
              <a:pPr/>
              <a:t>53</a:t>
            </a:fld>
            <a:endParaRPr lang="en-US" altLang="zh-TW" smtClean="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w="9525"/>
        </p:spPr>
        <p:txBody>
          <a:bodyPr/>
          <a:lstStyle/>
          <a:p>
            <a:r>
              <a:rPr lang="en-US" sz="1200" kern="1200" baseline="0" dirty="0" smtClean="0">
                <a:solidFill>
                  <a:schemeClr val="tx1"/>
                </a:solidFill>
                <a:latin typeface="Arial" charset="0"/>
                <a:ea typeface="+mn-ea"/>
                <a:cs typeface="+mn-cs"/>
              </a:rPr>
              <a:t>PLL-based frequency synthesizers are very sensitive to noise on the power supply, which can dramatically</a:t>
            </a:r>
          </a:p>
          <a:p>
            <a:r>
              <a:rPr lang="en-US" sz="1200" kern="1200" baseline="0" dirty="0" smtClean="0">
                <a:solidFill>
                  <a:schemeClr val="tx1"/>
                </a:solidFill>
                <a:latin typeface="Arial" charset="0"/>
                <a:ea typeface="+mn-ea"/>
                <a:cs typeface="+mn-cs"/>
              </a:rPr>
              <a:t>increase the jitter of the PLL. This characteristic is especially true for analog-based PLLs. Thus, it is essential to</a:t>
            </a:r>
          </a:p>
          <a:p>
            <a:r>
              <a:rPr lang="en-US" sz="1200" kern="1200" baseline="0" dirty="0" smtClean="0">
                <a:solidFill>
                  <a:schemeClr val="tx1"/>
                </a:solidFill>
                <a:latin typeface="Arial" charset="0"/>
                <a:ea typeface="+mn-ea"/>
                <a:cs typeface="+mn-cs"/>
              </a:rPr>
              <a:t>reduce noise from the system power supply, especially when jitter/phase noise is very critical to applications. A</a:t>
            </a:r>
          </a:p>
          <a:p>
            <a:r>
              <a:rPr lang="en-US" sz="1200" kern="1200" baseline="0" dirty="0" smtClean="0">
                <a:solidFill>
                  <a:schemeClr val="tx1"/>
                </a:solidFill>
                <a:latin typeface="Arial" charset="0"/>
                <a:ea typeface="+mn-ea"/>
                <a:cs typeface="+mn-cs"/>
              </a:rPr>
              <a:t>PLL would have attenuated jitter as a result of power-supply noise at frequencies beyond the PLL bandwidth</a:t>
            </a:r>
          </a:p>
          <a:p>
            <a:r>
              <a:rPr lang="en-US" sz="1200" kern="1200" baseline="0" dirty="0" smtClean="0">
                <a:solidFill>
                  <a:schemeClr val="tx1"/>
                </a:solidFill>
                <a:latin typeface="Arial" charset="0"/>
                <a:ea typeface="+mn-ea"/>
                <a:cs typeface="+mn-cs"/>
              </a:rPr>
              <a:t>because of attenuation by the loop response.</a:t>
            </a:r>
          </a:p>
          <a:p>
            <a:r>
              <a:rPr lang="en-US" sz="1200" kern="1200" baseline="0" dirty="0" smtClean="0">
                <a:solidFill>
                  <a:schemeClr val="tx1"/>
                </a:solidFill>
                <a:latin typeface="Arial" charset="0"/>
                <a:ea typeface="+mn-ea"/>
                <a:cs typeface="+mn-cs"/>
              </a:rPr>
              <a:t>Filter capacitors are used to eliminate the low-frequency noise from the power supply, where the bypass</a:t>
            </a:r>
          </a:p>
          <a:p>
            <a:r>
              <a:rPr lang="en-US" sz="1200" kern="1200" baseline="0" dirty="0" smtClean="0">
                <a:solidFill>
                  <a:schemeClr val="tx1"/>
                </a:solidFill>
                <a:latin typeface="Arial" charset="0"/>
                <a:ea typeface="+mn-ea"/>
                <a:cs typeface="+mn-cs"/>
              </a:rPr>
              <a:t>capacitors provide the very low impedance path for high-frequency noise and guard the power-supply system</a:t>
            </a:r>
          </a:p>
          <a:p>
            <a:r>
              <a:rPr lang="en-US" sz="1200" kern="1200" baseline="0" dirty="0" smtClean="0">
                <a:solidFill>
                  <a:schemeClr val="tx1"/>
                </a:solidFill>
                <a:latin typeface="Arial" charset="0"/>
                <a:ea typeface="+mn-ea"/>
                <a:cs typeface="+mn-cs"/>
              </a:rPr>
              <a:t>against the induced fluctuations. These bypass capacitors also provide instantaneous current surges as required</a:t>
            </a:r>
          </a:p>
          <a:p>
            <a:r>
              <a:rPr lang="en-US" sz="1200" kern="1200" baseline="0" dirty="0" smtClean="0">
                <a:solidFill>
                  <a:schemeClr val="tx1"/>
                </a:solidFill>
                <a:latin typeface="Arial" charset="0"/>
                <a:ea typeface="+mn-ea"/>
                <a:cs typeface="+mn-cs"/>
              </a:rPr>
              <a:t>by the device and should have low equivalent series resistance (ESR). To properly use these bypass capacitors,</a:t>
            </a:r>
          </a:p>
          <a:p>
            <a:r>
              <a:rPr lang="en-US" sz="1200" kern="1200" baseline="0" dirty="0" smtClean="0">
                <a:solidFill>
                  <a:schemeClr val="tx1"/>
                </a:solidFill>
                <a:latin typeface="Arial" charset="0"/>
                <a:ea typeface="+mn-ea"/>
                <a:cs typeface="+mn-cs"/>
              </a:rPr>
              <a:t>they must be placed very close to the power-supply pins and laid out with short loops to minimize inductance. It</a:t>
            </a:r>
          </a:p>
          <a:p>
            <a:r>
              <a:rPr lang="en-US" sz="1200" kern="1200" baseline="0" dirty="0" smtClean="0">
                <a:solidFill>
                  <a:schemeClr val="tx1"/>
                </a:solidFill>
                <a:latin typeface="Arial" charset="0"/>
                <a:ea typeface="+mn-ea"/>
                <a:cs typeface="+mn-cs"/>
              </a:rPr>
              <a:t>is recommended to add as many high-frequency (for example, 0.1-mF) bypass capacitors as there are supply</a:t>
            </a:r>
          </a:p>
          <a:p>
            <a:r>
              <a:rPr lang="en-US" sz="1200" kern="1200" baseline="0" dirty="0" smtClean="0">
                <a:solidFill>
                  <a:schemeClr val="tx1"/>
                </a:solidFill>
                <a:latin typeface="Arial" charset="0"/>
                <a:ea typeface="+mn-ea"/>
                <a:cs typeface="+mn-cs"/>
              </a:rPr>
              <a:t>pins in the package.</a:t>
            </a:r>
          </a:p>
          <a:p>
            <a:endParaRPr lang="zh-TW"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621B53B3-5499-4FC4-ACB8-D1EA4A27DDFF}" type="slidenum">
              <a:rPr lang="zh-TW" altLang="en-US" smtClean="0"/>
              <a:pPr/>
              <a:t>54</a:t>
            </a:fld>
            <a:endParaRPr lang="en-US" altLang="zh-TW" smtClean="0"/>
          </a:p>
        </p:txBody>
      </p:sp>
      <p:sp>
        <p:nvSpPr>
          <p:cNvPr id="192514" name="Rectangle 2"/>
          <p:cNvSpPr>
            <a:spLocks noGrp="1" noRot="1" noChangeAspect="1" noChangeArrowheads="1" noTextEdit="1"/>
          </p:cNvSpPr>
          <p:nvPr>
            <p:ph type="sldImg"/>
          </p:nvPr>
        </p:nvSpPr>
        <p:spPr>
          <a:xfrm>
            <a:off x="1223963" y="747713"/>
            <a:ext cx="4667250" cy="3500437"/>
          </a:xfrm>
          <a:ln/>
        </p:spPr>
      </p:sp>
      <p:sp>
        <p:nvSpPr>
          <p:cNvPr id="192515" name="Rectangle 3"/>
          <p:cNvSpPr>
            <a:spLocks noGrp="1" noChangeArrowheads="1"/>
          </p:cNvSpPr>
          <p:nvPr>
            <p:ph type="body" idx="1"/>
          </p:nvPr>
        </p:nvSpPr>
        <p:spPr>
          <a:xfrm>
            <a:off x="938213" y="4494213"/>
            <a:ext cx="5235575" cy="4249737"/>
          </a:xfrm>
          <a:noFill/>
          <a:ln w="9525"/>
        </p:spPr>
        <p:txBody>
          <a:bodyPr/>
          <a:lstStyle/>
          <a:p>
            <a:endParaRPr lang="en-US" altLang="zh-TW"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621B53B3-5499-4FC4-ACB8-D1EA4A27DDFF}" type="slidenum">
              <a:rPr lang="zh-TW" altLang="en-US" smtClean="0"/>
              <a:pPr/>
              <a:t>55</a:t>
            </a:fld>
            <a:endParaRPr lang="en-US" altLang="zh-TW" smtClean="0"/>
          </a:p>
        </p:txBody>
      </p:sp>
      <p:sp>
        <p:nvSpPr>
          <p:cNvPr id="192514" name="Rectangle 2"/>
          <p:cNvSpPr>
            <a:spLocks noGrp="1" noRot="1" noChangeAspect="1" noChangeArrowheads="1" noTextEdit="1"/>
          </p:cNvSpPr>
          <p:nvPr>
            <p:ph type="sldImg"/>
          </p:nvPr>
        </p:nvSpPr>
        <p:spPr>
          <a:xfrm>
            <a:off x="1223963" y="747713"/>
            <a:ext cx="4667250" cy="3500437"/>
          </a:xfrm>
          <a:ln/>
        </p:spPr>
      </p:sp>
      <p:sp>
        <p:nvSpPr>
          <p:cNvPr id="192515" name="Rectangle 3"/>
          <p:cNvSpPr>
            <a:spLocks noGrp="1" noChangeArrowheads="1"/>
          </p:cNvSpPr>
          <p:nvPr>
            <p:ph type="body" idx="1"/>
          </p:nvPr>
        </p:nvSpPr>
        <p:spPr>
          <a:xfrm>
            <a:off x="938213" y="4494213"/>
            <a:ext cx="5235575" cy="4249737"/>
          </a:xfrm>
          <a:noFill/>
          <a:ln w="9525"/>
        </p:spPr>
        <p:txBody>
          <a:bodyPr/>
          <a:lstStyle/>
          <a:p>
            <a:endParaRPr lang="en-US" altLang="zh-TW"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621B53B3-5499-4FC4-ACB8-D1EA4A27DDFF}" type="slidenum">
              <a:rPr lang="zh-TW" altLang="en-US" smtClean="0"/>
              <a:pPr/>
              <a:t>56</a:t>
            </a:fld>
            <a:endParaRPr lang="en-US" altLang="zh-TW" smtClean="0"/>
          </a:p>
        </p:txBody>
      </p:sp>
      <p:sp>
        <p:nvSpPr>
          <p:cNvPr id="192514" name="Rectangle 2"/>
          <p:cNvSpPr>
            <a:spLocks noGrp="1" noRot="1" noChangeAspect="1" noChangeArrowheads="1" noTextEdit="1"/>
          </p:cNvSpPr>
          <p:nvPr>
            <p:ph type="sldImg"/>
          </p:nvPr>
        </p:nvSpPr>
        <p:spPr>
          <a:xfrm>
            <a:off x="1223963" y="747713"/>
            <a:ext cx="4667250" cy="3500437"/>
          </a:xfrm>
          <a:ln/>
        </p:spPr>
      </p:sp>
      <p:sp>
        <p:nvSpPr>
          <p:cNvPr id="192515" name="Rectangle 3"/>
          <p:cNvSpPr>
            <a:spLocks noGrp="1" noChangeArrowheads="1"/>
          </p:cNvSpPr>
          <p:nvPr>
            <p:ph type="body" idx="1"/>
          </p:nvPr>
        </p:nvSpPr>
        <p:spPr>
          <a:xfrm>
            <a:off x="938213" y="4494213"/>
            <a:ext cx="5235575" cy="4249737"/>
          </a:xfrm>
          <a:noFill/>
          <a:ln w="9525"/>
        </p:spPr>
        <p:txBody>
          <a:bodyPr/>
          <a:lstStyle/>
          <a:p>
            <a:endParaRPr lang="en-US" altLang="zh-TW"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621B53B3-5499-4FC4-ACB8-D1EA4A27DDFF}" type="slidenum">
              <a:rPr lang="zh-TW" altLang="en-US" smtClean="0"/>
              <a:pPr/>
              <a:t>57</a:t>
            </a:fld>
            <a:endParaRPr lang="en-US" altLang="zh-TW" smtClean="0"/>
          </a:p>
        </p:txBody>
      </p:sp>
      <p:sp>
        <p:nvSpPr>
          <p:cNvPr id="192514" name="Rectangle 2"/>
          <p:cNvSpPr>
            <a:spLocks noGrp="1" noRot="1" noChangeAspect="1" noChangeArrowheads="1" noTextEdit="1"/>
          </p:cNvSpPr>
          <p:nvPr>
            <p:ph type="sldImg"/>
          </p:nvPr>
        </p:nvSpPr>
        <p:spPr>
          <a:xfrm>
            <a:off x="1223963" y="747713"/>
            <a:ext cx="4667250" cy="3500437"/>
          </a:xfrm>
          <a:ln/>
        </p:spPr>
      </p:sp>
      <p:sp>
        <p:nvSpPr>
          <p:cNvPr id="192515" name="Rectangle 3"/>
          <p:cNvSpPr>
            <a:spLocks noGrp="1" noChangeArrowheads="1"/>
          </p:cNvSpPr>
          <p:nvPr>
            <p:ph type="body" idx="1"/>
          </p:nvPr>
        </p:nvSpPr>
        <p:spPr>
          <a:xfrm>
            <a:off x="938213" y="4494213"/>
            <a:ext cx="5235575" cy="4249737"/>
          </a:xfrm>
          <a:noFill/>
          <a:ln w="9525"/>
        </p:spPr>
        <p:txBody>
          <a:bodyPr/>
          <a:lstStyle/>
          <a:p>
            <a:endParaRPr lang="en-US" altLang="zh-TW"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621B53B3-5499-4FC4-ACB8-D1EA4A27DDFF}" type="slidenum">
              <a:rPr lang="zh-TW" altLang="en-US" smtClean="0"/>
              <a:pPr/>
              <a:t>58</a:t>
            </a:fld>
            <a:endParaRPr lang="en-US" altLang="zh-TW" smtClean="0"/>
          </a:p>
        </p:txBody>
      </p:sp>
      <p:sp>
        <p:nvSpPr>
          <p:cNvPr id="192514" name="Rectangle 2"/>
          <p:cNvSpPr>
            <a:spLocks noGrp="1" noRot="1" noChangeAspect="1" noChangeArrowheads="1" noTextEdit="1"/>
          </p:cNvSpPr>
          <p:nvPr>
            <p:ph type="sldImg"/>
          </p:nvPr>
        </p:nvSpPr>
        <p:spPr>
          <a:xfrm>
            <a:off x="1223963" y="747713"/>
            <a:ext cx="4667250" cy="3500437"/>
          </a:xfrm>
          <a:ln/>
        </p:spPr>
      </p:sp>
      <p:sp>
        <p:nvSpPr>
          <p:cNvPr id="192515" name="Rectangle 3"/>
          <p:cNvSpPr>
            <a:spLocks noGrp="1" noChangeArrowheads="1"/>
          </p:cNvSpPr>
          <p:nvPr>
            <p:ph type="body" idx="1"/>
          </p:nvPr>
        </p:nvSpPr>
        <p:spPr>
          <a:xfrm>
            <a:off x="938213" y="4494213"/>
            <a:ext cx="5235575" cy="4249737"/>
          </a:xfrm>
          <a:noFill/>
          <a:ln w="9525"/>
        </p:spPr>
        <p:txBody>
          <a:bodyPr/>
          <a:lstStyle/>
          <a:p>
            <a:endParaRPr lang="en-US" altLang="zh-TW"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9"/>
          <p:cNvSpPr>
            <a:spLocks noGrp="1" noChangeArrowheads="1"/>
          </p:cNvSpPr>
          <p:nvPr>
            <p:ph type="sldNum" sz="quarter" idx="5"/>
          </p:nvPr>
        </p:nvSpPr>
        <p:spPr>
          <a:noFill/>
        </p:spPr>
        <p:txBody>
          <a:bodyPr/>
          <a:lstStyle/>
          <a:p>
            <a:r>
              <a:rPr lang="en-US" altLang="en-US" smtClean="0"/>
              <a:t>5-</a:t>
            </a:r>
            <a:fld id="{1AF54843-FEAF-4FCD-9561-B597AAA1DBD9}" type="slidenum">
              <a:rPr lang="en-US" altLang="en-US" smtClean="0"/>
              <a:pPr/>
              <a:t>6</a:t>
            </a:fld>
            <a:endParaRPr lang="en-US" altLang="en-US" smtClean="0"/>
          </a:p>
          <a:p>
            <a:r>
              <a:rPr lang="en-US" altLang="en-US" smtClean="0"/>
              <a:t>Texas Instruments</a:t>
            </a: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p:spPr>
        <p:txBody>
          <a:bodyPr/>
          <a:lstStyle/>
          <a:p>
            <a:r>
              <a:rPr lang="en-US" altLang="zh-TW" smtClean="0"/>
              <a:t>Resistors also have elements which make them have a frequency dependence characteristic. The capacitance is usually caused by the resistor package and the PCB mounting pads. The inductance is caused by the resistor leads and the PCB trace length. </a:t>
            </a:r>
          </a:p>
          <a:p>
            <a:r>
              <a:rPr lang="en-US" altLang="zh-TW" smtClean="0"/>
              <a:t>In general, these extra elements can be ignored if the resistance value is relatively low – below 1k-ohm for example. But, they cannot be ignored if leaded resistors or wire wound resistors are utilized. </a:t>
            </a:r>
            <a:endParaRPr lang="en-US" altLang="zh-TW" b="1"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p>
            <a:fld id="{E25B1F00-44A8-420E-9012-235069E89E45}" type="slidenum">
              <a:rPr lang="zh-TW" altLang="en-US" smtClean="0"/>
              <a:pPr/>
              <a:t>59</a:t>
            </a:fld>
            <a:endParaRPr lang="en-US" altLang="zh-TW" smtClean="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w="9525"/>
        </p:spPr>
        <p:txBody>
          <a:bodyPr/>
          <a:lstStyle/>
          <a:p>
            <a:endParaRPr lang="zh-TW"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p>
            <a:fld id="{8F24B892-7E13-474C-928E-772592C720ED}" type="slidenum">
              <a:rPr lang="zh-TW" altLang="en-US" smtClean="0"/>
              <a:pPr/>
              <a:t>60</a:t>
            </a:fld>
            <a:endParaRPr lang="en-US" altLang="zh-TW" smtClean="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w="9525"/>
        </p:spPr>
        <p:txBody>
          <a:bodyPr/>
          <a:lstStyle/>
          <a:p>
            <a:endParaRPr lang="zh-TW"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6CD08B2B-25D6-4B86-955B-EBD0DBB0E2F9}" type="slidenum">
              <a:rPr lang="zh-TW" altLang="en-US" smtClean="0"/>
              <a:pPr/>
              <a:t>61</a:t>
            </a:fld>
            <a:endParaRPr lang="en-US" altLang="zh-TW"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w="9525"/>
        </p:spPr>
        <p:txBody>
          <a:bodyPr/>
          <a:lstStyle/>
          <a:p>
            <a:endParaRPr lang="zh-TW"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9"/>
          <p:cNvSpPr>
            <a:spLocks noGrp="1" noChangeArrowheads="1"/>
          </p:cNvSpPr>
          <p:nvPr>
            <p:ph type="sldNum" sz="quarter" idx="5"/>
          </p:nvPr>
        </p:nvSpPr>
        <p:spPr>
          <a:noFill/>
        </p:spPr>
        <p:txBody>
          <a:bodyPr/>
          <a:lstStyle/>
          <a:p>
            <a:r>
              <a:rPr lang="en-US" altLang="en-US" smtClean="0"/>
              <a:t>5-</a:t>
            </a:r>
            <a:fld id="{77CAD476-4D33-4469-91BC-981B1BD9FAC0}" type="slidenum">
              <a:rPr lang="en-US" altLang="en-US" smtClean="0"/>
              <a:pPr/>
              <a:t>7</a:t>
            </a:fld>
            <a:endParaRPr lang="en-US" altLang="en-US" smtClean="0"/>
          </a:p>
          <a:p>
            <a:r>
              <a:rPr lang="en-US" altLang="en-US" smtClean="0"/>
              <a:t>Texas Instruments</a:t>
            </a: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r>
              <a:rPr lang="en-US" altLang="zh-TW" smtClean="0"/>
              <a:t>Current density is the concentration of current flowing through a conductor. This is especially important when looking at return currents. </a:t>
            </a:r>
          </a:p>
          <a:p>
            <a:r>
              <a:rPr lang="en-US" altLang="zh-TW" smtClean="0"/>
              <a:t>One thing that many people forget about is for a current to flow out to a point, there MUST be a return path or else current will Not flow. Since there is a current flow, then the return current flow will find a way back to its’ source one way or another. Return current density is highest directly under (or over) the signal trace it was sourced from. Even if a solid ground plane is used, the concentration of current flow will still be adjacent to the signal source trace.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9"/>
          <p:cNvSpPr>
            <a:spLocks noGrp="1" noChangeArrowheads="1"/>
          </p:cNvSpPr>
          <p:nvPr>
            <p:ph type="sldNum" sz="quarter" idx="5"/>
          </p:nvPr>
        </p:nvSpPr>
        <p:spPr>
          <a:noFill/>
        </p:spPr>
        <p:txBody>
          <a:bodyPr/>
          <a:lstStyle/>
          <a:p>
            <a:r>
              <a:rPr lang="en-US" altLang="en-US" smtClean="0"/>
              <a:t>5-</a:t>
            </a:r>
            <a:fld id="{437F26DC-92A2-4C9C-8980-F61C33A19289}" type="slidenum">
              <a:rPr lang="en-US" altLang="en-US" smtClean="0"/>
              <a:pPr/>
              <a:t>8</a:t>
            </a:fld>
            <a:endParaRPr lang="en-US" altLang="en-US" smtClean="0"/>
          </a:p>
          <a:p>
            <a:r>
              <a:rPr lang="en-US" altLang="en-US" smtClean="0"/>
              <a:t>Texas Instruments</a:t>
            </a: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p:spPr>
        <p:txBody>
          <a:bodyPr/>
          <a:lstStyle/>
          <a:p>
            <a:r>
              <a:rPr lang="en-US" altLang="zh-TW" smtClean="0"/>
              <a:t>The PCB consists of layers of metal and insulator and can consist of several layers. Examining some common elements of a PCB will help the reader understand what many people believe is “Black Magic”. </a:t>
            </a:r>
          </a:p>
          <a:p>
            <a:r>
              <a:rPr lang="en-US" altLang="zh-TW" smtClean="0"/>
              <a:t>Copper traces are utilized to connect one element node to another node. The shape of these traces determine one very important aspect of a PCB – the characteristic inductance, capacitance, and ultimately the characteristic impedance. Resistance is generally ignored as most designs do not carry more than several mA of current and the results can often be negligible.</a:t>
            </a:r>
          </a:p>
          <a:p>
            <a:r>
              <a:rPr lang="en-US" altLang="zh-TW" smtClean="0"/>
              <a:t>Characteristic impedance (Z</a:t>
            </a:r>
            <a:r>
              <a:rPr lang="en-US" altLang="zh-TW" baseline="-25000" smtClean="0"/>
              <a:t>0</a:t>
            </a:r>
            <a:r>
              <a:rPr lang="en-US" altLang="zh-TW" smtClean="0"/>
              <a:t>) was covered previously, so this will not be discussed here. But what is important is the inductance and capacitance as determined by the trace dimensions and the PCB dielectric (</a:t>
            </a:r>
            <a:r>
              <a:rPr lang="en-US" altLang="zh-TW" smtClean="0">
                <a:latin typeface="Symbol" pitchFamily="18" charset="2"/>
              </a:rPr>
              <a:t>e</a:t>
            </a:r>
            <a:r>
              <a:rPr lang="en-US" altLang="zh-TW" baseline="-25000" smtClean="0"/>
              <a:t>r</a:t>
            </a:r>
            <a:r>
              <a:rPr lang="en-US" altLang="zh-TW" smtClean="0"/>
              <a:t>). FR-4, probably the most common PCB material used by manufacturers today and has a permeability range normally from 4.0 to 5.0, but 4.5 is often used as a typical permeability. Check with the PCB manufacturer to determine what material they utilize and the associated permeability.</a:t>
            </a:r>
          </a:p>
          <a:p>
            <a:r>
              <a:rPr lang="en-US" altLang="zh-TW" i="1" smtClean="0"/>
              <a:t>NOTE:</a:t>
            </a:r>
            <a:r>
              <a:rPr lang="en-US" altLang="zh-TW" smtClean="0"/>
              <a:t> Reference the book entitled “High-Speed Digital Design – A Handbook for Black Magic” written by Howard Johnson and Martin Graham, 1993, Prentice-Hall, ISBN 0-13-395724-1.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r>
              <a:rPr lang="en-US" altLang="en-US"/>
              <a:t>5-</a:t>
            </a:r>
            <a:fld id="{2A2AAFC3-1221-4EE5-B83D-5F062018E018}" type="slidenum">
              <a:rPr lang="en-US" altLang="en-US"/>
              <a:pPr/>
              <a:t>9</a:t>
            </a:fld>
            <a:endParaRPr lang="en-US" altLang="en-US"/>
          </a:p>
          <a:p>
            <a:r>
              <a:rPr lang="en-US" altLang="en-US"/>
              <a:t>Texas Instruments</a:t>
            </a: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xfrm>
            <a:off x="939017" y="4496583"/>
            <a:ext cx="5233967" cy="4247759"/>
          </a:xfrm>
        </p:spPr>
        <p:txBody>
          <a:bodyPr/>
          <a:lstStyle/>
          <a:p>
            <a:r>
              <a:rPr lang="en-US"/>
              <a:t>Just like single traces, differential traces also can have a characteristic impedance dictated by the inductance and capacitance. Keeping the differential traces close together is highly desirable as it minimizes noise injection problems and minimizes the radiated electromagnetic field.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9"/>
          <p:cNvSpPr>
            <a:spLocks noGrp="1" noChangeArrowheads="1"/>
          </p:cNvSpPr>
          <p:nvPr>
            <p:ph type="sldNum" sz="quarter" idx="5"/>
          </p:nvPr>
        </p:nvSpPr>
        <p:spPr>
          <a:noFill/>
        </p:spPr>
        <p:txBody>
          <a:bodyPr/>
          <a:lstStyle/>
          <a:p>
            <a:r>
              <a:rPr lang="en-US" altLang="en-US" smtClean="0"/>
              <a:t>5-</a:t>
            </a:r>
            <a:fld id="{E57BD4B3-FBF1-4463-BE48-32515CDD2EBD}" type="slidenum">
              <a:rPr lang="en-US" altLang="en-US" smtClean="0"/>
              <a:pPr/>
              <a:t>10</a:t>
            </a:fld>
            <a:endParaRPr lang="en-US" altLang="en-US" smtClean="0"/>
          </a:p>
          <a:p>
            <a:r>
              <a:rPr lang="en-US" altLang="en-US" smtClean="0"/>
              <a:t>Texas Instruments</a:t>
            </a: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w="9525"/>
        </p:spPr>
        <p:txBody>
          <a:bodyPr/>
          <a:lstStyle/>
          <a:p>
            <a:r>
              <a:rPr lang="en-US" altLang="zh-TW" smtClean="0"/>
              <a:t>Copper planes are typically found when power planes and ground planes are utilized. Planes make an excellent high frequency capacitor and can often be utilized for high frequency bypassing in complement with traditional capacitors. </a:t>
            </a:r>
          </a:p>
          <a:p>
            <a:r>
              <a:rPr lang="en-US" altLang="zh-TW" smtClean="0"/>
              <a:t>The use of a solid ground plane is generally preferred over a grid plane. A solid plane minimizes inductance to the absolute minimum which is a desirable trait for high speed signals – which includes both Analog and Digital signals. But, as will be discussed later, this plane can cause capacitance problems to sensitive nodes of the circuit. Be aware of all attributes of the circuit and do not blindly use planes everywhere.</a:t>
            </a:r>
          </a:p>
          <a:p>
            <a:r>
              <a:rPr lang="en-US" altLang="zh-TW" smtClean="0"/>
              <a:t>A side benefit of a solid plane is it becomes a very good thermal conductor and can act as a heat sink to keep thermal levels of all devices minimized. But on the flip side, temperature sensitive components may not want to have the ground plane nearby due to this heat spreading.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84275" y="142875"/>
            <a:ext cx="7505700"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608388"/>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55600" y="6078538"/>
            <a:ext cx="2133600" cy="206375"/>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2486025" y="6078538"/>
            <a:ext cx="4152900" cy="250825"/>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642100" y="6078538"/>
            <a:ext cx="2133600" cy="206375"/>
          </a:xfrm>
          <a:prstGeom prst="rect">
            <a:avLst/>
          </a:prstGeom>
        </p:spPr>
        <p:txBody>
          <a:bodyPr/>
          <a:lstStyle>
            <a:lvl1pPr>
              <a:defRPr/>
            </a:lvl1pPr>
          </a:lstStyle>
          <a:p>
            <a:fld id="{88E25EA6-70CB-40EA-852B-F5A79ACBB73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bwMode="auto">
          <a:xfrm>
            <a:off x="1828800" y="0"/>
            <a:ext cx="7443788"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      </a:t>
            </a:r>
            <a:r>
              <a:rPr lang="en-US" altLang="zh-TW" smtClean="0"/>
              <a:t>Click to edit Master title style</a:t>
            </a:r>
          </a:p>
        </p:txBody>
      </p:sp>
      <p:sp>
        <p:nvSpPr>
          <p:cNvPr id="24581" name="Rectangle 5"/>
          <p:cNvSpPr>
            <a:spLocks noGrp="1" noChangeArrowheads="1"/>
          </p:cNvSpPr>
          <p:nvPr>
            <p:ph type="body" idx="1"/>
          </p:nvPr>
        </p:nvSpPr>
        <p:spPr bwMode="auto">
          <a:xfrm>
            <a:off x="457200" y="1143000"/>
            <a:ext cx="82296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grpSp>
        <p:nvGrpSpPr>
          <p:cNvPr id="24582" name="Group 6"/>
          <p:cNvGrpSpPr>
            <a:grpSpLocks/>
          </p:cNvGrpSpPr>
          <p:nvPr userDrawn="1"/>
        </p:nvGrpSpPr>
        <p:grpSpPr bwMode="auto">
          <a:xfrm>
            <a:off x="338138" y="6330950"/>
            <a:ext cx="8462962" cy="461963"/>
            <a:chOff x="213" y="3988"/>
            <a:chExt cx="5331" cy="291"/>
          </a:xfrm>
        </p:grpSpPr>
        <p:pic>
          <p:nvPicPr>
            <p:cNvPr id="24583" name="Picture 7" descr="ti_stk_2c_pos_rgb"/>
            <p:cNvPicPr>
              <a:picLocks noChangeAspect="1" noChangeArrowheads="1"/>
            </p:cNvPicPr>
            <p:nvPr userDrawn="1"/>
          </p:nvPicPr>
          <p:blipFill>
            <a:blip r:embed="rId19" cstate="print"/>
            <a:srcRect/>
            <a:stretch>
              <a:fillRect/>
            </a:stretch>
          </p:blipFill>
          <p:spPr bwMode="auto">
            <a:xfrm>
              <a:off x="4176" y="4043"/>
              <a:ext cx="716" cy="177"/>
            </a:xfrm>
            <a:prstGeom prst="rect">
              <a:avLst/>
            </a:prstGeom>
            <a:noFill/>
          </p:spPr>
        </p:pic>
        <p:sp>
          <p:nvSpPr>
            <p:cNvPr id="24584" name="Rectangle 8"/>
            <p:cNvSpPr>
              <a:spLocks noChangeArrowheads="1"/>
            </p:cNvSpPr>
            <p:nvPr userDrawn="1"/>
          </p:nvSpPr>
          <p:spPr bwMode="auto">
            <a:xfrm>
              <a:off x="213" y="3988"/>
              <a:ext cx="5331" cy="291"/>
            </a:xfrm>
            <a:prstGeom prst="rect">
              <a:avLst/>
            </a:prstGeom>
            <a:noFill/>
            <a:ln w="9525">
              <a:solidFill>
                <a:schemeClr val="tx1"/>
              </a:solidFill>
              <a:miter lim="800000"/>
              <a:headEnd/>
              <a:tailEnd/>
            </a:ln>
            <a:effectLst/>
          </p:spPr>
          <p:txBody>
            <a:bodyPr wrap="none" anchor="ctr"/>
            <a:lstStyle/>
            <a:p>
              <a:endParaRPr lang="en-US"/>
            </a:p>
          </p:txBody>
        </p:sp>
      </p:grpSp>
      <p:pic>
        <p:nvPicPr>
          <p:cNvPr id="24585" name="Picture 9" descr="logo low res"/>
          <p:cNvPicPr>
            <a:picLocks noChangeAspect="1" noChangeArrowheads="1"/>
          </p:cNvPicPr>
          <p:nvPr userDrawn="1"/>
        </p:nvPicPr>
        <p:blipFill>
          <a:blip r:embed="rId20" cstate="print"/>
          <a:srcRect/>
          <a:stretch>
            <a:fillRect/>
          </a:stretch>
        </p:blipFill>
        <p:spPr bwMode="auto">
          <a:xfrm>
            <a:off x="0" y="0"/>
            <a:ext cx="1219200" cy="1057275"/>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62" r:id="rId13"/>
    <p:sldLayoutId id="2147483661" r:id="rId14"/>
    <p:sldLayoutId id="2147483675" r:id="rId15"/>
    <p:sldLayoutId id="2147483676" r:id="rId16"/>
    <p:sldLayoutId id="2147483677" r:id="rId17"/>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4.w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0.xml"/><Relationship Id="rId7"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23.bin"/><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48.wmf"/><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0.png"/><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2.wmf"/><Relationship Id="rId4" Type="http://schemas.openxmlformats.org/officeDocument/2006/relationships/image" Target="../media/image51.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21.xml"/><Relationship Id="rId7"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23.wmf"/><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slides/_rels/slide2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62.wmf"/></Relationships>
</file>

<file path=ppt/slides/_rels/slide2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65.e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67.wmf"/></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33.bin"/><Relationship Id="rId4" Type="http://schemas.openxmlformats.org/officeDocument/2006/relationships/image" Target="../media/image7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35.bin"/></Relationships>
</file>

<file path=ppt/slides/_rels/slide39.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4.bin"/><Relationship Id="rId5" Type="http://schemas.openxmlformats.org/officeDocument/2006/relationships/image" Target="../media/image8.wmf"/><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7.xml"/><Relationship Id="rId1" Type="http://schemas.openxmlformats.org/officeDocument/2006/relationships/vmlDrawing" Target="../drawings/vmlDrawing17.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7.xml"/><Relationship Id="rId1" Type="http://schemas.openxmlformats.org/officeDocument/2006/relationships/vmlDrawing" Target="../drawings/vmlDrawing18.vml"/><Relationship Id="rId4" Type="http://schemas.openxmlformats.org/officeDocument/2006/relationships/image" Target="../media/image8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image" Target="../media/image18.wmf"/><Relationship Id="rId5" Type="http://schemas.openxmlformats.org/officeDocument/2006/relationships/image" Target="../media/image16.wmf"/><Relationship Id="rId10" Type="http://schemas.openxmlformats.org/officeDocument/2006/relationships/oleObject" Target="../embeddings/oleObject8.bin"/><Relationship Id="rId4" Type="http://schemas.openxmlformats.org/officeDocument/2006/relationships/image" Target="../media/image15.wmf"/><Relationship Id="rId9"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40.bin"/></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9.emf"/></Relationships>
</file>

<file path=ppt/slides/_rels/slide5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1.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93.wmf"/><Relationship Id="rId4" Type="http://schemas.openxmlformats.org/officeDocument/2006/relationships/oleObject" Target="../embeddings/oleObject41.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8.xml"/><Relationship Id="rId7"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1339850" y="1339850"/>
            <a:ext cx="6142038" cy="1147763"/>
          </a:xfrm>
          <a:solidFill>
            <a:schemeClr val="accent1"/>
          </a:solidFill>
          <a:ln>
            <a:solidFill>
              <a:schemeClr val="tx1"/>
            </a:solidFill>
          </a:ln>
        </p:spPr>
        <p:txBody>
          <a:bodyPr/>
          <a:lstStyle/>
          <a:p>
            <a:pPr eaLnBrk="1" hangingPunct="1"/>
            <a:r>
              <a:rPr lang="en-US" altLang="zh-TW" sz="3200" b="0" dirty="0" smtClean="0">
                <a:ea typeface="新細明體" pitchFamily="18" charset="-120"/>
              </a:rPr>
              <a:t>High Speed Layout Considerations</a:t>
            </a:r>
          </a:p>
        </p:txBody>
      </p:sp>
      <p:sp>
        <p:nvSpPr>
          <p:cNvPr id="4" name="Rectangle 2"/>
          <p:cNvSpPr txBox="1">
            <a:spLocks noChangeArrowheads="1"/>
          </p:cNvSpPr>
          <p:nvPr/>
        </p:nvSpPr>
        <p:spPr bwMode="auto">
          <a:xfrm>
            <a:off x="3041650" y="3238500"/>
            <a:ext cx="2863850" cy="209550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b="0" i="0" u="none" strike="noStrike" kern="0" cap="none" spc="0" normalizeH="0" baseline="0" noProof="0" dirty="0" smtClean="0">
                <a:ln>
                  <a:noFill/>
                </a:ln>
                <a:solidFill>
                  <a:schemeClr val="tx2"/>
                </a:solidFill>
                <a:effectLst/>
                <a:uLnTx/>
                <a:uFillTx/>
                <a:latin typeface="+mj-lt"/>
                <a:ea typeface="新細明體" pitchFamily="18" charset="-120"/>
                <a:cs typeface="+mj-cs"/>
              </a:rPr>
              <a:t>Op</a:t>
            </a:r>
            <a:r>
              <a:rPr kumimoji="0" lang="en-US" altLang="zh-TW" sz="3200" b="0" i="0" u="none" strike="noStrike" kern="0" cap="none" spc="0" normalizeH="0" noProof="0" dirty="0" smtClean="0">
                <a:ln>
                  <a:noFill/>
                </a:ln>
                <a:solidFill>
                  <a:schemeClr val="tx2"/>
                </a:solidFill>
                <a:effectLst/>
                <a:uLnTx/>
                <a:uFillTx/>
                <a:latin typeface="+mj-lt"/>
                <a:ea typeface="新細明體" pitchFamily="18" charset="-120"/>
                <a:cs typeface="+mj-cs"/>
              </a:rPr>
              <a:t> Amp</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3200" b="0" kern="0" baseline="0" dirty="0" smtClean="0">
                <a:solidFill>
                  <a:schemeClr val="tx2"/>
                </a:solidFill>
                <a:latin typeface="+mj-lt"/>
                <a:ea typeface="新細明體" pitchFamily="18" charset="-120"/>
                <a:cs typeface="+mj-cs"/>
              </a:rPr>
              <a:t>ADC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b="0" i="0" u="none" strike="noStrike" kern="0" cap="none" spc="0" normalizeH="0" noProof="0" dirty="0" smtClean="0">
                <a:ln>
                  <a:noFill/>
                </a:ln>
                <a:solidFill>
                  <a:schemeClr val="tx2"/>
                </a:solidFill>
                <a:effectLst/>
                <a:uLnTx/>
                <a:uFillTx/>
                <a:latin typeface="+mj-lt"/>
                <a:ea typeface="新細明體" pitchFamily="18" charset="-120"/>
                <a:cs typeface="+mj-cs"/>
              </a:rPr>
              <a:t>DAC</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3200" b="0" kern="0" baseline="0" dirty="0" smtClean="0">
                <a:solidFill>
                  <a:schemeClr val="tx2"/>
                </a:solidFill>
                <a:latin typeface="+mj-lt"/>
                <a:ea typeface="新細明體" pitchFamily="18" charset="-120"/>
                <a:cs typeface="+mj-cs"/>
              </a:rPr>
              <a:t>Clock</a:t>
            </a:r>
            <a:endParaRPr kumimoji="0" lang="en-US" altLang="zh-TW" sz="3200" b="0" i="0" u="none" strike="noStrike" kern="0" cap="none" spc="0" normalizeH="0" baseline="0" noProof="0" dirty="0" smtClean="0">
              <a:ln>
                <a:noFill/>
              </a:ln>
              <a:solidFill>
                <a:schemeClr val="tx2"/>
              </a:solidFill>
              <a:effectLst/>
              <a:uLnTx/>
              <a:uFillTx/>
              <a:latin typeface="+mj-lt"/>
              <a:ea typeface="新細明體" pitchFamily="18" charset="-120"/>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1676400" y="0"/>
            <a:ext cx="7162800" cy="908050"/>
          </a:xfrm>
          <a:prstGeom prst="rect">
            <a:avLst/>
          </a:prstGeom>
          <a:noFill/>
          <a:ln w="9525">
            <a:noFill/>
            <a:miter lim="800000"/>
            <a:headEnd/>
            <a:tailEnd/>
          </a:ln>
        </p:spPr>
        <p:txBody>
          <a:bodyPr lIns="92075" tIns="46038" rIns="92075" bIns="46038" anchor="ctr"/>
          <a:lstStyle/>
          <a:p>
            <a:pPr algn="ctr"/>
            <a:endParaRPr lang="zh-TW" altLang="en-US" sz="3600">
              <a:solidFill>
                <a:schemeClr val="tx2"/>
              </a:solidFill>
              <a:latin typeface="Arial" charset="0"/>
              <a:ea typeface="新細明體" pitchFamily="18" charset="-120"/>
            </a:endParaRPr>
          </a:p>
        </p:txBody>
      </p:sp>
      <p:graphicFrame>
        <p:nvGraphicFramePr>
          <p:cNvPr id="4098" name="Object 6"/>
          <p:cNvGraphicFramePr>
            <a:graphicFrameLocks noChangeAspect="1"/>
          </p:cNvGraphicFramePr>
          <p:nvPr/>
        </p:nvGraphicFramePr>
        <p:xfrm>
          <a:off x="6027738" y="2949575"/>
          <a:ext cx="2049462" cy="627063"/>
        </p:xfrm>
        <a:graphic>
          <a:graphicData uri="http://schemas.openxmlformats.org/presentationml/2006/ole">
            <p:oleObj spid="_x0000_s4098" name="Equation" r:id="rId4" imgW="1536480" imgH="469800" progId="Equation.3">
              <p:embed/>
            </p:oleObj>
          </a:graphicData>
        </a:graphic>
      </p:graphicFrame>
      <p:sp>
        <p:nvSpPr>
          <p:cNvPr id="4100" name="Text Box 8"/>
          <p:cNvSpPr txBox="1">
            <a:spLocks noChangeArrowheads="1"/>
          </p:cNvSpPr>
          <p:nvPr/>
        </p:nvSpPr>
        <p:spPr bwMode="auto">
          <a:xfrm>
            <a:off x="215900" y="1079500"/>
            <a:ext cx="8724900" cy="1601788"/>
          </a:xfrm>
          <a:prstGeom prst="rect">
            <a:avLst/>
          </a:prstGeom>
          <a:solidFill>
            <a:srgbClr val="FFFFCC"/>
          </a:solidFill>
          <a:ln w="12700">
            <a:solidFill>
              <a:srgbClr val="000099"/>
            </a:solidFill>
            <a:miter lim="800000"/>
            <a:headEnd type="none" w="sm" len="sm"/>
            <a:tailEnd type="none" w="sm" len="sm"/>
          </a:ln>
        </p:spPr>
        <p:txBody>
          <a:bodyPr>
            <a:spAutoFit/>
          </a:bodyPr>
          <a:lstStyle/>
          <a:p>
            <a:pPr eaLnBrk="0" hangingPunct="0">
              <a:lnSpc>
                <a:spcPct val="70000"/>
              </a:lnSpc>
              <a:spcBef>
                <a:spcPct val="20000"/>
              </a:spcBef>
            </a:pPr>
            <a:r>
              <a:rPr lang="en-US" altLang="zh-TW">
                <a:solidFill>
                  <a:srgbClr val="0000CC"/>
                </a:solidFill>
                <a:latin typeface="Arial" charset="0"/>
                <a:ea typeface="新細明體" pitchFamily="18" charset="-120"/>
              </a:rPr>
              <a:t>Component: Copper Planes </a:t>
            </a:r>
          </a:p>
          <a:p>
            <a:pPr eaLnBrk="0" hangingPunct="0">
              <a:lnSpc>
                <a:spcPct val="70000"/>
              </a:lnSpc>
              <a:spcBef>
                <a:spcPct val="20000"/>
              </a:spcBef>
            </a:pPr>
            <a:r>
              <a:rPr lang="en-US" altLang="zh-TW">
                <a:solidFill>
                  <a:srgbClr val="0000CC"/>
                </a:solidFill>
                <a:latin typeface="Arial" charset="0"/>
                <a:ea typeface="新細明體" pitchFamily="18" charset="-120"/>
              </a:rPr>
              <a:t>Purpose: Used For Ground Planes and Power Planes</a:t>
            </a:r>
          </a:p>
          <a:p>
            <a:pPr eaLnBrk="0" hangingPunct="0">
              <a:lnSpc>
                <a:spcPct val="70000"/>
              </a:lnSpc>
              <a:spcBef>
                <a:spcPct val="20000"/>
              </a:spcBef>
            </a:pPr>
            <a:r>
              <a:rPr lang="en-US" altLang="zh-TW">
                <a:solidFill>
                  <a:srgbClr val="0000CC"/>
                </a:solidFill>
                <a:latin typeface="Arial" charset="0"/>
                <a:ea typeface="新細明體" pitchFamily="18" charset="-120"/>
              </a:rPr>
              <a:t>Problem: Stray Capacitance on Signal Traces</a:t>
            </a:r>
          </a:p>
          <a:p>
            <a:pPr eaLnBrk="0" hangingPunct="0">
              <a:lnSpc>
                <a:spcPct val="70000"/>
              </a:lnSpc>
              <a:spcBef>
                <a:spcPct val="20000"/>
              </a:spcBef>
            </a:pPr>
            <a:r>
              <a:rPr lang="en-US" altLang="zh-TW">
                <a:solidFill>
                  <a:srgbClr val="0000CC"/>
                </a:solidFill>
                <a:latin typeface="Arial" charset="0"/>
                <a:ea typeface="新細明體" pitchFamily="18" charset="-120"/>
              </a:rPr>
              <a:t>Benefit: At high frequencies (1G+) Adds Bypass Capacitance with low Inductance</a:t>
            </a:r>
          </a:p>
        </p:txBody>
      </p:sp>
      <p:sp>
        <p:nvSpPr>
          <p:cNvPr id="4101" name="Text Box 9"/>
          <p:cNvSpPr txBox="1">
            <a:spLocks noChangeArrowheads="1"/>
          </p:cNvSpPr>
          <p:nvPr/>
        </p:nvSpPr>
        <p:spPr bwMode="auto">
          <a:xfrm>
            <a:off x="5159375" y="4038600"/>
            <a:ext cx="3832225" cy="658813"/>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pPr>
            <a:r>
              <a:rPr lang="en-US" altLang="zh-TW" sz="1400">
                <a:latin typeface="Arial" charset="0"/>
                <a:ea typeface="新細明體" pitchFamily="18" charset="-120"/>
              </a:rPr>
              <a:t>h = separation between planes (cm)</a:t>
            </a:r>
          </a:p>
          <a:p>
            <a:pPr eaLnBrk="0" hangingPunct="0">
              <a:lnSpc>
                <a:spcPct val="50000"/>
              </a:lnSpc>
              <a:spcBef>
                <a:spcPct val="50000"/>
              </a:spcBef>
            </a:pPr>
            <a:r>
              <a:rPr lang="en-US" altLang="zh-TW" sz="1400">
                <a:latin typeface="Arial" charset="0"/>
                <a:ea typeface="新細明體" pitchFamily="18" charset="-120"/>
              </a:rPr>
              <a:t>A = area of common planes = l*w (cm</a:t>
            </a:r>
            <a:r>
              <a:rPr lang="en-US" altLang="zh-TW" sz="1400" baseline="30000">
                <a:latin typeface="Arial" charset="0"/>
                <a:ea typeface="新細明體" pitchFamily="18" charset="-120"/>
              </a:rPr>
              <a:t>2</a:t>
            </a:r>
            <a:r>
              <a:rPr lang="en-US" altLang="zh-TW" sz="1400">
                <a:latin typeface="Arial" charset="0"/>
                <a:ea typeface="新細明體" pitchFamily="18" charset="-120"/>
              </a:rPr>
              <a:t>)</a:t>
            </a:r>
          </a:p>
          <a:p>
            <a:pPr eaLnBrk="0" hangingPunct="0">
              <a:lnSpc>
                <a:spcPct val="40000"/>
              </a:lnSpc>
              <a:spcBef>
                <a:spcPct val="50000"/>
              </a:spcBef>
            </a:pPr>
            <a:r>
              <a:rPr lang="en-US" altLang="zh-TW" sz="1800">
                <a:latin typeface="Arial" charset="0"/>
                <a:ea typeface="新細明體" pitchFamily="18" charset="-120"/>
              </a:rPr>
              <a:t>e</a:t>
            </a:r>
            <a:r>
              <a:rPr lang="en-US" altLang="zh-TW" sz="1600" baseline="-25000">
                <a:latin typeface="Arial" charset="0"/>
                <a:ea typeface="新細明體" pitchFamily="18" charset="-120"/>
              </a:rPr>
              <a:t>r</a:t>
            </a:r>
            <a:r>
              <a:rPr lang="en-US" altLang="zh-TW" sz="1400">
                <a:latin typeface="Arial" charset="0"/>
                <a:ea typeface="新細明體" pitchFamily="18" charset="-120"/>
              </a:rPr>
              <a:t>  = PCB dielectric constant  (FR-4 ≈ 4.5) </a:t>
            </a:r>
          </a:p>
        </p:txBody>
      </p:sp>
      <p:sp>
        <p:nvSpPr>
          <p:cNvPr id="4102" name="Text Box 10"/>
          <p:cNvSpPr txBox="1">
            <a:spLocks noChangeArrowheads="1"/>
          </p:cNvSpPr>
          <p:nvPr/>
        </p:nvSpPr>
        <p:spPr bwMode="auto">
          <a:xfrm>
            <a:off x="215900" y="5213350"/>
            <a:ext cx="8153400" cy="974725"/>
          </a:xfrm>
          <a:prstGeom prst="rect">
            <a:avLst/>
          </a:prstGeom>
          <a:noFill/>
          <a:ln w="12700">
            <a:noFill/>
            <a:miter lim="800000"/>
            <a:headEnd type="none" w="sm" len="sm"/>
            <a:tailEnd type="none" w="sm" len="sm"/>
          </a:ln>
        </p:spPr>
        <p:txBody>
          <a:bodyPr>
            <a:spAutoFit/>
          </a:bodyPr>
          <a:lstStyle/>
          <a:p>
            <a:pPr algn="ctr" eaLnBrk="0" hangingPunct="0">
              <a:lnSpc>
                <a:spcPct val="50000"/>
              </a:lnSpc>
              <a:spcBef>
                <a:spcPct val="50000"/>
              </a:spcBef>
            </a:pPr>
            <a:r>
              <a:rPr lang="en-US" altLang="zh-TW" sz="2000">
                <a:solidFill>
                  <a:schemeClr val="accent2"/>
                </a:solidFill>
                <a:latin typeface="Arial" charset="0"/>
                <a:ea typeface="新細明體" pitchFamily="18" charset="-120"/>
              </a:rPr>
              <a:t>0.8mm (0.031”) thick PCB (FR-4) has:</a:t>
            </a:r>
          </a:p>
          <a:p>
            <a:pPr algn="ctr" eaLnBrk="0" hangingPunct="0">
              <a:lnSpc>
                <a:spcPct val="50000"/>
              </a:lnSpc>
              <a:spcBef>
                <a:spcPct val="50000"/>
              </a:spcBef>
            </a:pPr>
            <a:r>
              <a:rPr lang="en-US" altLang="zh-TW" sz="2000">
                <a:solidFill>
                  <a:schemeClr val="accent2"/>
                </a:solidFill>
                <a:latin typeface="Arial" charset="0"/>
                <a:ea typeface="新細明體" pitchFamily="18" charset="-120"/>
              </a:rPr>
              <a:t> </a:t>
            </a:r>
            <a:r>
              <a:rPr lang="en-US" altLang="zh-TW">
                <a:solidFill>
                  <a:schemeClr val="accent2"/>
                </a:solidFill>
                <a:latin typeface="Arial" charset="0"/>
                <a:ea typeface="新細明體" pitchFamily="18" charset="-120"/>
                <a:cs typeface="Times New Roman" pitchFamily="18" charset="0"/>
              </a:rPr>
              <a:t>≈</a:t>
            </a:r>
            <a:r>
              <a:rPr lang="en-US" altLang="zh-TW" sz="2000">
                <a:solidFill>
                  <a:schemeClr val="accent2"/>
                </a:solidFill>
                <a:latin typeface="Arial" charset="0"/>
                <a:ea typeface="新細明體" pitchFamily="18" charset="-120"/>
                <a:cs typeface="Times New Roman" pitchFamily="18" charset="0"/>
              </a:rPr>
              <a:t> 0.5pF per cm</a:t>
            </a:r>
            <a:r>
              <a:rPr lang="en-US" altLang="zh-TW" sz="2000" baseline="30000">
                <a:solidFill>
                  <a:schemeClr val="accent2"/>
                </a:solidFill>
                <a:latin typeface="Arial" charset="0"/>
                <a:ea typeface="新細明體" pitchFamily="18" charset="-120"/>
                <a:cs typeface="Times New Roman" pitchFamily="18" charset="0"/>
              </a:rPr>
              <a:t>2</a:t>
            </a:r>
            <a:endParaRPr lang="en-US" altLang="zh-TW" sz="2000">
              <a:solidFill>
                <a:schemeClr val="accent2"/>
              </a:solidFill>
              <a:latin typeface="Arial" charset="0"/>
              <a:ea typeface="新細明體" pitchFamily="18" charset="-120"/>
              <a:cs typeface="Times New Roman" pitchFamily="18" charset="0"/>
            </a:endParaRPr>
          </a:p>
          <a:p>
            <a:pPr algn="ctr" eaLnBrk="0" hangingPunct="0">
              <a:lnSpc>
                <a:spcPct val="50000"/>
              </a:lnSpc>
              <a:spcBef>
                <a:spcPct val="50000"/>
              </a:spcBef>
            </a:pPr>
            <a:r>
              <a:rPr lang="en-US" altLang="zh-TW">
                <a:solidFill>
                  <a:schemeClr val="accent2"/>
                </a:solidFill>
                <a:latin typeface="Arial" charset="0"/>
                <a:ea typeface="新細明體" pitchFamily="18" charset="-120"/>
                <a:cs typeface="Times New Roman" pitchFamily="18" charset="0"/>
              </a:rPr>
              <a:t>≈</a:t>
            </a:r>
            <a:r>
              <a:rPr lang="en-US" altLang="zh-TW" sz="2000">
                <a:solidFill>
                  <a:schemeClr val="accent2"/>
                </a:solidFill>
                <a:latin typeface="Arial" charset="0"/>
                <a:ea typeface="新細明體" pitchFamily="18" charset="-120"/>
                <a:cs typeface="Times New Roman" pitchFamily="18" charset="0"/>
              </a:rPr>
              <a:t> 32.7pF per inch</a:t>
            </a:r>
            <a:r>
              <a:rPr lang="en-US" altLang="zh-TW" sz="2000" baseline="30000">
                <a:solidFill>
                  <a:schemeClr val="accent2"/>
                </a:solidFill>
                <a:latin typeface="Arial" charset="0"/>
                <a:ea typeface="新細明體" pitchFamily="18" charset="-120"/>
                <a:cs typeface="Times New Roman" pitchFamily="18" charset="0"/>
              </a:rPr>
              <a:t>2</a:t>
            </a:r>
            <a:endParaRPr lang="en-US" altLang="zh-TW" sz="2000">
              <a:solidFill>
                <a:schemeClr val="accent2"/>
              </a:solidFill>
              <a:latin typeface="Arial" charset="0"/>
              <a:ea typeface="新細明體" pitchFamily="18" charset="-120"/>
              <a:cs typeface="Times New Roman" pitchFamily="18" charset="0"/>
            </a:endParaRPr>
          </a:p>
        </p:txBody>
      </p:sp>
      <p:pic>
        <p:nvPicPr>
          <p:cNvPr id="4103" name="Picture 13"/>
          <p:cNvPicPr>
            <a:picLocks noChangeAspect="1" noChangeArrowheads="1"/>
          </p:cNvPicPr>
          <p:nvPr/>
        </p:nvPicPr>
        <p:blipFill>
          <a:blip r:embed="rId5" cstate="print"/>
          <a:srcRect/>
          <a:stretch>
            <a:fillRect/>
          </a:stretch>
        </p:blipFill>
        <p:spPr bwMode="auto">
          <a:xfrm>
            <a:off x="304800" y="2597150"/>
            <a:ext cx="5029200" cy="2389188"/>
          </a:xfrm>
          <a:prstGeom prst="rect">
            <a:avLst/>
          </a:prstGeom>
          <a:noFill/>
          <a:ln w="12700">
            <a:noFill/>
            <a:miter lim="800000"/>
            <a:headEnd type="none" w="sm" len="sm"/>
            <a:tailEnd type="none" w="sm" len="sm"/>
          </a:ln>
        </p:spPr>
      </p:pic>
      <p:sp>
        <p:nvSpPr>
          <p:cNvPr id="4104" name="Rectangle 19"/>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PCB Components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9"/>
          <p:cNvSpPr txBox="1">
            <a:spLocks noChangeArrowheads="1"/>
          </p:cNvSpPr>
          <p:nvPr/>
        </p:nvSpPr>
        <p:spPr bwMode="auto">
          <a:xfrm>
            <a:off x="107950" y="5029200"/>
            <a:ext cx="8893175" cy="7016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1800">
                <a:solidFill>
                  <a:schemeClr val="accent2"/>
                </a:solidFill>
                <a:latin typeface="Arial" charset="0"/>
                <a:ea typeface="新細明體" pitchFamily="18" charset="-120"/>
              </a:rPr>
              <a:t>0.4mm (0.0157”) via with 1.6mm (0.063”) thick PCB has </a:t>
            </a:r>
            <a:r>
              <a:rPr lang="en-US" altLang="zh-TW" sz="2000">
                <a:solidFill>
                  <a:schemeClr val="accent2"/>
                </a:solidFill>
                <a:latin typeface="Arial" charset="0"/>
                <a:ea typeface="新細明體" pitchFamily="18" charset="-120"/>
                <a:cs typeface="Times New Roman" pitchFamily="18" charset="0"/>
              </a:rPr>
              <a:t>≈</a:t>
            </a:r>
            <a:r>
              <a:rPr lang="en-US" altLang="zh-TW" sz="1800">
                <a:solidFill>
                  <a:schemeClr val="accent2"/>
                </a:solidFill>
                <a:latin typeface="Arial" charset="0"/>
                <a:ea typeface="新細明體" pitchFamily="18" charset="-120"/>
                <a:cs typeface="Times New Roman" pitchFamily="18" charset="0"/>
              </a:rPr>
              <a:t> 1.2nH</a:t>
            </a:r>
          </a:p>
          <a:p>
            <a:pPr algn="ctr" eaLnBrk="0" hangingPunct="0">
              <a:lnSpc>
                <a:spcPct val="50000"/>
              </a:lnSpc>
              <a:spcBef>
                <a:spcPct val="50000"/>
              </a:spcBef>
            </a:pPr>
            <a:r>
              <a:rPr lang="en-US" altLang="zh-TW" sz="1800">
                <a:solidFill>
                  <a:schemeClr val="accent2"/>
                </a:solidFill>
                <a:latin typeface="Arial" charset="0"/>
                <a:ea typeface="新細明體" pitchFamily="18" charset="-120"/>
                <a:cs typeface="Times New Roman" pitchFamily="18" charset="0"/>
              </a:rPr>
              <a:t>1.6mm </a:t>
            </a:r>
            <a:r>
              <a:rPr lang="en-US" altLang="zh-TW" sz="1800">
                <a:solidFill>
                  <a:schemeClr val="accent2"/>
                </a:solidFill>
                <a:latin typeface="Arial" charset="0"/>
                <a:ea typeface="新細明體" pitchFamily="18" charset="-120"/>
              </a:rPr>
              <a:t>(0.063”) Clearance hole around 0.8mm (0.031”) pad on FR-4 has </a:t>
            </a:r>
            <a:r>
              <a:rPr lang="en-US" altLang="zh-TW" sz="2000">
                <a:solidFill>
                  <a:schemeClr val="accent2"/>
                </a:solidFill>
                <a:latin typeface="Arial" charset="0"/>
                <a:ea typeface="新細明體" pitchFamily="18" charset="-120"/>
              </a:rPr>
              <a:t>≈</a:t>
            </a:r>
            <a:r>
              <a:rPr lang="en-US" altLang="zh-TW" sz="1800">
                <a:solidFill>
                  <a:schemeClr val="accent2"/>
                </a:solidFill>
                <a:latin typeface="Arial" charset="0"/>
                <a:ea typeface="新細明體" pitchFamily="18" charset="-120"/>
              </a:rPr>
              <a:t> 0.4pF</a:t>
            </a:r>
          </a:p>
        </p:txBody>
      </p:sp>
      <p:sp>
        <p:nvSpPr>
          <p:cNvPr id="5127" name="Text Box 4"/>
          <p:cNvSpPr txBox="1">
            <a:spLocks noChangeArrowheads="1"/>
          </p:cNvSpPr>
          <p:nvPr/>
        </p:nvSpPr>
        <p:spPr bwMode="auto">
          <a:xfrm>
            <a:off x="431800" y="1041400"/>
            <a:ext cx="8208963" cy="1165225"/>
          </a:xfrm>
          <a:prstGeom prst="rect">
            <a:avLst/>
          </a:prstGeom>
          <a:solidFill>
            <a:srgbClr val="FFFFCC"/>
          </a:solidFill>
          <a:ln w="12700">
            <a:solidFill>
              <a:srgbClr val="000099"/>
            </a:solidFill>
            <a:miter lim="800000"/>
            <a:headEnd type="none" w="sm" len="sm"/>
            <a:tailEnd type="none" w="sm" len="sm"/>
          </a:ln>
        </p:spPr>
        <p:txBody>
          <a:bodyPr>
            <a:spAutoFit/>
          </a:bodyPr>
          <a:lstStyle/>
          <a:p>
            <a:pPr eaLnBrk="0" hangingPunct="0">
              <a:spcBef>
                <a:spcPct val="20000"/>
              </a:spcBef>
            </a:pPr>
            <a:r>
              <a:rPr lang="en-US" altLang="zh-TW">
                <a:solidFill>
                  <a:srgbClr val="0000CC"/>
                </a:solidFill>
                <a:latin typeface="Arial" charset="0"/>
                <a:ea typeface="新細明體" pitchFamily="18" charset="-120"/>
              </a:rPr>
              <a:t>Component: Vias </a:t>
            </a:r>
          </a:p>
          <a:p>
            <a:pPr eaLnBrk="0" hangingPunct="0">
              <a:lnSpc>
                <a:spcPct val="75000"/>
              </a:lnSpc>
              <a:spcBef>
                <a:spcPct val="20000"/>
              </a:spcBef>
            </a:pPr>
            <a:r>
              <a:rPr lang="en-US" altLang="zh-TW">
                <a:solidFill>
                  <a:srgbClr val="0000CC"/>
                </a:solidFill>
                <a:latin typeface="Arial" charset="0"/>
                <a:ea typeface="新細明體" pitchFamily="18" charset="-120"/>
              </a:rPr>
              <a:t>Purpose: Interconnect traces on different layers</a:t>
            </a:r>
          </a:p>
          <a:p>
            <a:pPr eaLnBrk="0" hangingPunct="0">
              <a:lnSpc>
                <a:spcPct val="75000"/>
              </a:lnSpc>
              <a:spcBef>
                <a:spcPct val="20000"/>
              </a:spcBef>
            </a:pPr>
            <a:r>
              <a:rPr lang="en-US" altLang="zh-TW">
                <a:solidFill>
                  <a:srgbClr val="0000CC"/>
                </a:solidFill>
                <a:latin typeface="Arial" charset="0"/>
                <a:ea typeface="新細明體" pitchFamily="18" charset="-120"/>
              </a:rPr>
              <a:t>Problem: Inductance and Capacitance</a:t>
            </a:r>
          </a:p>
        </p:txBody>
      </p:sp>
      <p:pic>
        <p:nvPicPr>
          <p:cNvPr id="5128" name="Picture 13"/>
          <p:cNvPicPr>
            <a:picLocks noGrp="1" noChangeAspect="1" noChangeArrowheads="1"/>
          </p:cNvPicPr>
          <p:nvPr>
            <p:ph sz="quarter" idx="1"/>
          </p:nvPr>
        </p:nvPicPr>
        <p:blipFill>
          <a:blip r:embed="rId4" cstate="print"/>
          <a:srcRect/>
          <a:stretch>
            <a:fillRect/>
          </a:stretch>
        </p:blipFill>
        <p:spPr>
          <a:xfrm>
            <a:off x="228600" y="2362200"/>
            <a:ext cx="4495800" cy="2714625"/>
          </a:xfrm>
          <a:noFill/>
          <a:ln w="12700">
            <a:headEnd type="none" w="sm" len="sm"/>
            <a:tailEnd type="none" w="sm" len="sm"/>
          </a:ln>
        </p:spPr>
      </p:pic>
      <p:graphicFrame>
        <p:nvGraphicFramePr>
          <p:cNvPr id="5122" name="Object 7"/>
          <p:cNvGraphicFramePr>
            <a:graphicFrameLocks noChangeAspect="1"/>
          </p:cNvGraphicFramePr>
          <p:nvPr>
            <p:ph sz="quarter" idx="2"/>
          </p:nvPr>
        </p:nvGraphicFramePr>
        <p:xfrm>
          <a:off x="4551363" y="2641600"/>
          <a:ext cx="3562350" cy="857250"/>
        </p:xfrm>
        <a:graphic>
          <a:graphicData uri="http://schemas.openxmlformats.org/presentationml/2006/ole">
            <p:oleObj spid="_x0000_s5122" name="Equation" r:id="rId5" imgW="2006280" imgH="583920" progId="Equation.3">
              <p:embed/>
            </p:oleObj>
          </a:graphicData>
        </a:graphic>
      </p:graphicFrame>
      <p:graphicFrame>
        <p:nvGraphicFramePr>
          <p:cNvPr id="5123" name="Object 17"/>
          <p:cNvGraphicFramePr>
            <a:graphicFrameLocks noChangeAspect="1"/>
          </p:cNvGraphicFramePr>
          <p:nvPr>
            <p:ph sz="quarter" idx="4"/>
          </p:nvPr>
        </p:nvGraphicFramePr>
        <p:xfrm>
          <a:off x="4635500" y="3606800"/>
          <a:ext cx="3470275" cy="827088"/>
        </p:xfrm>
        <a:graphic>
          <a:graphicData uri="http://schemas.openxmlformats.org/presentationml/2006/ole">
            <p:oleObj spid="_x0000_s5123" name="Equation" r:id="rId6" imgW="1955520" imgH="558720" progId="Equation.3">
              <p:embed/>
            </p:oleObj>
          </a:graphicData>
        </a:graphic>
      </p:graphicFrame>
      <p:sp>
        <p:nvSpPr>
          <p:cNvPr id="5129" name="Text Box 19"/>
          <p:cNvSpPr txBox="1">
            <a:spLocks noChangeArrowheads="1"/>
          </p:cNvSpPr>
          <p:nvPr/>
        </p:nvSpPr>
        <p:spPr bwMode="auto">
          <a:xfrm>
            <a:off x="2362200" y="5791200"/>
            <a:ext cx="4953000" cy="5191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2800">
                <a:latin typeface="Arial" charset="0"/>
                <a:ea typeface="新細明體" pitchFamily="18" charset="-120"/>
              </a:rPr>
              <a:t>e</a:t>
            </a:r>
            <a:r>
              <a:rPr lang="en-US" altLang="zh-TW" i="1" baseline="-25000">
                <a:latin typeface="Arial" charset="0"/>
                <a:ea typeface="新細明體" pitchFamily="18" charset="-120"/>
              </a:rPr>
              <a:t>r </a:t>
            </a:r>
            <a:r>
              <a:rPr lang="en-US" altLang="zh-TW" sz="1800">
                <a:latin typeface="Arial" charset="0"/>
                <a:ea typeface="新細明體" pitchFamily="18" charset="-120"/>
              </a:rPr>
              <a:t>= PCB dielectric constant (FR-4 ≈ 4.5) </a:t>
            </a:r>
          </a:p>
        </p:txBody>
      </p:sp>
      <p:graphicFrame>
        <p:nvGraphicFramePr>
          <p:cNvPr id="5124" name="Object 24"/>
          <p:cNvGraphicFramePr>
            <a:graphicFrameLocks noChangeAspect="1"/>
          </p:cNvGraphicFramePr>
          <p:nvPr/>
        </p:nvGraphicFramePr>
        <p:xfrm>
          <a:off x="6096000" y="4445000"/>
          <a:ext cx="2895600" cy="349250"/>
        </p:xfrm>
        <a:graphic>
          <a:graphicData uri="http://schemas.openxmlformats.org/presentationml/2006/ole">
            <p:oleObj spid="_x0000_s5124" name="Equation" r:id="rId7" imgW="2743200" imgH="330120" progId="Equation.3">
              <p:embed/>
            </p:oleObj>
          </a:graphicData>
        </a:graphic>
      </p:graphicFrame>
      <p:graphicFrame>
        <p:nvGraphicFramePr>
          <p:cNvPr id="5125" name="Object 25"/>
          <p:cNvGraphicFramePr>
            <a:graphicFrameLocks noChangeAspect="1"/>
          </p:cNvGraphicFramePr>
          <p:nvPr/>
        </p:nvGraphicFramePr>
        <p:xfrm>
          <a:off x="4038600" y="4292600"/>
          <a:ext cx="1892300" cy="596900"/>
        </p:xfrm>
        <a:graphic>
          <a:graphicData uri="http://schemas.openxmlformats.org/presentationml/2006/ole">
            <p:oleObj spid="_x0000_s5125" name="Equation" r:id="rId8" imgW="1892160" imgH="596880" progId="Equation.3">
              <p:embed/>
            </p:oleObj>
          </a:graphicData>
        </a:graphic>
      </p:graphicFrame>
      <p:sp>
        <p:nvSpPr>
          <p:cNvPr id="5130" name="Rectangle 30"/>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PCB Components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1524000" y="44450"/>
            <a:ext cx="7315200" cy="946150"/>
          </a:xfrm>
          <a:prstGeom prst="rect">
            <a:avLst/>
          </a:prstGeom>
          <a:noFill/>
          <a:ln w="9525">
            <a:noFill/>
            <a:miter lim="800000"/>
            <a:headEnd/>
            <a:tailEnd/>
          </a:ln>
          <a:effectLst/>
        </p:spPr>
        <p:txBody>
          <a:bodyPr lIns="92075" tIns="46038" rIns="92075" bIns="46038" anchor="ctr"/>
          <a:lstStyle/>
          <a:p>
            <a:pPr algn="ctr" eaLnBrk="1" hangingPunct="1"/>
            <a:endParaRPr lang="en-US" sz="2500" b="1">
              <a:solidFill>
                <a:schemeClr val="tx2"/>
              </a:solidFill>
              <a:latin typeface="Arial" charset="0"/>
            </a:endParaRPr>
          </a:p>
        </p:txBody>
      </p:sp>
      <p:sp>
        <p:nvSpPr>
          <p:cNvPr id="313348" name="Text Box 4"/>
          <p:cNvSpPr txBox="1">
            <a:spLocks noChangeArrowheads="1"/>
          </p:cNvSpPr>
          <p:nvPr/>
        </p:nvSpPr>
        <p:spPr bwMode="auto">
          <a:xfrm>
            <a:off x="2951163" y="5516563"/>
            <a:ext cx="6192837" cy="641350"/>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1800" b="1">
                <a:latin typeface="Arial" charset="0"/>
              </a:rPr>
              <a:t>2-Layer PCB showing Current Density of PCB trace and Single Return Path Via.</a:t>
            </a:r>
          </a:p>
        </p:txBody>
      </p:sp>
      <p:sp>
        <p:nvSpPr>
          <p:cNvPr id="313349" name="Rectangle 5"/>
          <p:cNvSpPr>
            <a:spLocks noGrp="1" noChangeArrowheads="1"/>
          </p:cNvSpPr>
          <p:nvPr>
            <p:ph type="body" sz="half" idx="1"/>
          </p:nvPr>
        </p:nvSpPr>
        <p:spPr bwMode="auto">
          <a:xfrm>
            <a:off x="163513" y="1395413"/>
            <a:ext cx="3057525" cy="3240087"/>
          </a:xfrm>
          <a:solidFill>
            <a:srgbClr val="FFFFCC"/>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spcAft>
                <a:spcPct val="50000"/>
              </a:spcAft>
              <a:buFont typeface="Wingdings" pitchFamily="2" charset="2"/>
              <a:buChar char="Ø"/>
            </a:pPr>
            <a:r>
              <a:rPr lang="en-US" sz="2000" b="0">
                <a:solidFill>
                  <a:srgbClr val="0000CC"/>
                </a:solidFill>
              </a:rPr>
              <a:t>Must have Return Path Vias next to Signal Path Vias. </a:t>
            </a:r>
          </a:p>
          <a:p>
            <a:pPr>
              <a:spcBef>
                <a:spcPct val="0"/>
              </a:spcBef>
              <a:spcAft>
                <a:spcPct val="50000"/>
              </a:spcAft>
              <a:buFont typeface="Wingdings" pitchFamily="2" charset="2"/>
              <a:buChar char="Ø"/>
            </a:pPr>
            <a:r>
              <a:rPr lang="en-US" sz="2000" b="0">
                <a:solidFill>
                  <a:srgbClr val="0000CC"/>
                </a:solidFill>
              </a:rPr>
              <a:t>Notice Large Current Density Area flow in return path.</a:t>
            </a:r>
          </a:p>
          <a:p>
            <a:pPr>
              <a:spcBef>
                <a:spcPct val="0"/>
              </a:spcBef>
              <a:spcAft>
                <a:spcPct val="50000"/>
              </a:spcAft>
              <a:buFont typeface="Wingdings" pitchFamily="2" charset="2"/>
              <a:buChar char="Ø"/>
            </a:pPr>
            <a:r>
              <a:rPr lang="en-US" sz="2000" b="0">
                <a:solidFill>
                  <a:srgbClr val="0000CC"/>
                </a:solidFill>
              </a:rPr>
              <a:t>Will have a change in impedance with this configuration.</a:t>
            </a:r>
          </a:p>
        </p:txBody>
      </p:sp>
      <p:sp>
        <p:nvSpPr>
          <p:cNvPr id="313350" name="Rectangle 6"/>
          <p:cNvSpPr>
            <a:spLocks noChangeArrowheads="1"/>
          </p:cNvSpPr>
          <p:nvPr/>
        </p:nvSpPr>
        <p:spPr bwMode="auto">
          <a:xfrm>
            <a:off x="342900" y="0"/>
            <a:ext cx="8458200" cy="1189038"/>
          </a:xfrm>
          <a:prstGeom prst="rect">
            <a:avLst/>
          </a:prstGeom>
          <a:noFill/>
          <a:ln w="9525">
            <a:noFill/>
            <a:miter lim="800000"/>
            <a:headEnd/>
            <a:tailEnd/>
          </a:ln>
          <a:effectLst/>
        </p:spPr>
        <p:txBody>
          <a:bodyPr anchor="ctr"/>
          <a:lstStyle/>
          <a:p>
            <a:pPr algn="ctr" eaLnBrk="1" hangingPunct="1"/>
            <a:r>
              <a:rPr lang="en-US" sz="3600" b="1">
                <a:solidFill>
                  <a:schemeClr val="tx2"/>
                </a:solidFill>
                <a:latin typeface="Arial" charset="0"/>
              </a:rPr>
              <a:t>Taking a Look at Vias</a:t>
            </a:r>
          </a:p>
        </p:txBody>
      </p:sp>
      <p:pic>
        <p:nvPicPr>
          <p:cNvPr id="313352" name="Picture 8"/>
          <p:cNvPicPr>
            <a:picLocks noChangeAspect="1" noChangeArrowheads="1"/>
          </p:cNvPicPr>
          <p:nvPr/>
        </p:nvPicPr>
        <p:blipFill>
          <a:blip r:embed="rId3" cstate="print"/>
          <a:srcRect/>
          <a:stretch>
            <a:fillRect/>
          </a:stretch>
        </p:blipFill>
        <p:spPr bwMode="auto">
          <a:xfrm>
            <a:off x="3297238" y="1230313"/>
            <a:ext cx="5730875" cy="4075112"/>
          </a:xfrm>
          <a:prstGeom prst="rect">
            <a:avLst/>
          </a:prstGeom>
          <a:noFill/>
          <a:ln w="12700">
            <a:noFill/>
            <a:miter lim="800000"/>
            <a:headEnd type="none" w="sm" len="sm"/>
            <a:tailEnd type="none" w="sm" len="sm"/>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1524000" y="44450"/>
            <a:ext cx="7315200" cy="946150"/>
          </a:xfrm>
          <a:prstGeom prst="rect">
            <a:avLst/>
          </a:prstGeom>
          <a:noFill/>
          <a:ln w="9525">
            <a:noFill/>
            <a:miter lim="800000"/>
            <a:headEnd/>
            <a:tailEnd/>
          </a:ln>
          <a:effectLst/>
        </p:spPr>
        <p:txBody>
          <a:bodyPr lIns="92075" tIns="46038" rIns="92075" bIns="46038" anchor="ctr"/>
          <a:lstStyle/>
          <a:p>
            <a:pPr algn="ctr" eaLnBrk="1" hangingPunct="1"/>
            <a:endParaRPr lang="en-US" sz="2500" b="1">
              <a:solidFill>
                <a:schemeClr val="tx2"/>
              </a:solidFill>
              <a:latin typeface="Arial" charset="0"/>
            </a:endParaRPr>
          </a:p>
        </p:txBody>
      </p:sp>
      <p:sp>
        <p:nvSpPr>
          <p:cNvPr id="315396" name="Text Box 4"/>
          <p:cNvSpPr txBox="1">
            <a:spLocks noChangeArrowheads="1"/>
          </p:cNvSpPr>
          <p:nvPr/>
        </p:nvSpPr>
        <p:spPr bwMode="auto">
          <a:xfrm>
            <a:off x="2843213" y="5516563"/>
            <a:ext cx="6192837" cy="641350"/>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1800" b="1">
                <a:latin typeface="Arial" charset="0"/>
              </a:rPr>
              <a:t>2-Layer PCB showing Current Density of PCB trace and Multiple Return Path Vias.</a:t>
            </a:r>
          </a:p>
        </p:txBody>
      </p:sp>
      <p:sp>
        <p:nvSpPr>
          <p:cNvPr id="315397" name="Rectangle 5"/>
          <p:cNvSpPr>
            <a:spLocks noGrp="1" noChangeArrowheads="1"/>
          </p:cNvSpPr>
          <p:nvPr>
            <p:ph type="body" sz="half" idx="1"/>
          </p:nvPr>
        </p:nvSpPr>
        <p:spPr bwMode="auto">
          <a:xfrm>
            <a:off x="295275" y="1376363"/>
            <a:ext cx="2809875" cy="3065462"/>
          </a:xfrm>
          <a:solidFill>
            <a:srgbClr val="FFFFCC"/>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000" b="0">
                <a:solidFill>
                  <a:srgbClr val="0000CC"/>
                </a:solidFill>
              </a:rPr>
              <a:t>Better Solution is to add Multiple Return Path Vias.</a:t>
            </a:r>
          </a:p>
          <a:p>
            <a:pPr>
              <a:buFont typeface="Wingdings" pitchFamily="2" charset="2"/>
              <a:buChar char="Ø"/>
            </a:pPr>
            <a:r>
              <a:rPr lang="en-US" sz="2000" b="0">
                <a:solidFill>
                  <a:srgbClr val="0000CC"/>
                </a:solidFill>
              </a:rPr>
              <a:t>Notice minimal Current Density Area Flow at vias.</a:t>
            </a:r>
          </a:p>
          <a:p>
            <a:pPr>
              <a:buFont typeface="Wingdings" pitchFamily="2" charset="2"/>
              <a:buChar char="Ø"/>
            </a:pPr>
            <a:r>
              <a:rPr lang="en-US" sz="2000" b="0">
                <a:solidFill>
                  <a:srgbClr val="0000CC"/>
                </a:solidFill>
              </a:rPr>
              <a:t>Improved impedance – reduces reflections.</a:t>
            </a:r>
          </a:p>
          <a:p>
            <a:pPr>
              <a:buFont typeface="Wingdings" pitchFamily="2" charset="2"/>
              <a:buChar char="Ø"/>
            </a:pPr>
            <a:endParaRPr lang="en-US" sz="2000" b="0">
              <a:solidFill>
                <a:srgbClr val="0000CC"/>
              </a:solidFill>
            </a:endParaRPr>
          </a:p>
        </p:txBody>
      </p:sp>
      <p:sp>
        <p:nvSpPr>
          <p:cNvPr id="315398" name="Rectangle 6"/>
          <p:cNvSpPr>
            <a:spLocks noChangeArrowheads="1"/>
          </p:cNvSpPr>
          <p:nvPr/>
        </p:nvSpPr>
        <p:spPr bwMode="auto">
          <a:xfrm>
            <a:off x="342900" y="0"/>
            <a:ext cx="8458200" cy="1189038"/>
          </a:xfrm>
          <a:prstGeom prst="rect">
            <a:avLst/>
          </a:prstGeom>
          <a:noFill/>
          <a:ln w="9525">
            <a:noFill/>
            <a:miter lim="800000"/>
            <a:headEnd/>
            <a:tailEnd/>
          </a:ln>
          <a:effectLst/>
        </p:spPr>
        <p:txBody>
          <a:bodyPr anchor="ctr"/>
          <a:lstStyle/>
          <a:p>
            <a:pPr algn="ctr" eaLnBrk="1" hangingPunct="1"/>
            <a:r>
              <a:rPr lang="en-US" sz="3600" b="1">
                <a:solidFill>
                  <a:schemeClr val="tx2"/>
                </a:solidFill>
                <a:latin typeface="Arial" charset="0"/>
              </a:rPr>
              <a:t>Controlled Impedance Vias</a:t>
            </a:r>
          </a:p>
        </p:txBody>
      </p:sp>
      <p:pic>
        <p:nvPicPr>
          <p:cNvPr id="315399" name="Picture 7"/>
          <p:cNvPicPr>
            <a:picLocks noChangeAspect="1" noChangeArrowheads="1"/>
          </p:cNvPicPr>
          <p:nvPr/>
        </p:nvPicPr>
        <p:blipFill>
          <a:blip r:embed="rId3" cstate="print"/>
          <a:srcRect/>
          <a:stretch>
            <a:fillRect/>
          </a:stretch>
        </p:blipFill>
        <p:spPr bwMode="auto">
          <a:xfrm>
            <a:off x="3227388" y="1219200"/>
            <a:ext cx="5802312" cy="4006850"/>
          </a:xfrm>
          <a:prstGeom prst="rect">
            <a:avLst/>
          </a:prstGeom>
          <a:noFill/>
          <a:ln w="12700">
            <a:noFill/>
            <a:miter lim="800000"/>
            <a:headEnd type="none" w="sm" len="sm"/>
            <a:tailEnd type="none" w="sm" len="sm"/>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4" name="Picture 24"/>
          <p:cNvPicPr>
            <a:picLocks noChangeAspect="1" noChangeArrowheads="1"/>
          </p:cNvPicPr>
          <p:nvPr/>
        </p:nvPicPr>
        <p:blipFill>
          <a:blip r:embed="rId3" cstate="print"/>
          <a:srcRect/>
          <a:stretch>
            <a:fillRect/>
          </a:stretch>
        </p:blipFill>
        <p:spPr bwMode="auto">
          <a:xfrm>
            <a:off x="138113" y="1909763"/>
            <a:ext cx="4352925" cy="3209925"/>
          </a:xfrm>
          <a:prstGeom prst="rect">
            <a:avLst/>
          </a:prstGeom>
          <a:noFill/>
          <a:ln w="12700">
            <a:noFill/>
            <a:miter lim="800000"/>
            <a:headEnd type="none" w="sm" len="sm"/>
            <a:tailEnd type="none" w="sm" len="sm"/>
          </a:ln>
          <a:effectLst/>
        </p:spPr>
      </p:pic>
      <p:pic>
        <p:nvPicPr>
          <p:cNvPr id="317463" name="Picture 23"/>
          <p:cNvPicPr>
            <a:picLocks noChangeAspect="1" noChangeArrowheads="1"/>
          </p:cNvPicPr>
          <p:nvPr/>
        </p:nvPicPr>
        <p:blipFill>
          <a:blip r:embed="rId4" cstate="print"/>
          <a:srcRect/>
          <a:stretch>
            <a:fillRect/>
          </a:stretch>
        </p:blipFill>
        <p:spPr bwMode="auto">
          <a:xfrm>
            <a:off x="4557713" y="3281363"/>
            <a:ext cx="4391025" cy="2981325"/>
          </a:xfrm>
          <a:prstGeom prst="rect">
            <a:avLst/>
          </a:prstGeom>
          <a:noFill/>
          <a:ln w="12700">
            <a:noFill/>
            <a:miter lim="800000"/>
            <a:headEnd type="none" w="sm" len="sm"/>
            <a:tailEnd type="none" w="sm" len="sm"/>
          </a:ln>
          <a:effectLst/>
        </p:spPr>
      </p:pic>
      <p:sp>
        <p:nvSpPr>
          <p:cNvPr id="317442" name="Rectangle 2"/>
          <p:cNvSpPr>
            <a:spLocks noChangeArrowheads="1"/>
          </p:cNvSpPr>
          <p:nvPr/>
        </p:nvSpPr>
        <p:spPr bwMode="auto">
          <a:xfrm>
            <a:off x="1524000" y="44450"/>
            <a:ext cx="7315200" cy="946150"/>
          </a:xfrm>
          <a:prstGeom prst="rect">
            <a:avLst/>
          </a:prstGeom>
          <a:noFill/>
          <a:ln w="9525">
            <a:noFill/>
            <a:miter lim="800000"/>
            <a:headEnd/>
            <a:tailEnd/>
          </a:ln>
          <a:effectLst/>
        </p:spPr>
        <p:txBody>
          <a:bodyPr lIns="92075" tIns="46038" rIns="92075" bIns="46038" anchor="ctr"/>
          <a:lstStyle/>
          <a:p>
            <a:pPr algn="ctr" eaLnBrk="1" hangingPunct="1"/>
            <a:endParaRPr lang="en-US" sz="2500" b="1">
              <a:solidFill>
                <a:schemeClr val="tx2"/>
              </a:solidFill>
              <a:latin typeface="Arial" charset="0"/>
            </a:endParaRPr>
          </a:p>
        </p:txBody>
      </p:sp>
      <p:sp>
        <p:nvSpPr>
          <p:cNvPr id="317446" name="Text Box 6"/>
          <p:cNvSpPr txBox="1">
            <a:spLocks noChangeArrowheads="1"/>
          </p:cNvSpPr>
          <p:nvPr/>
        </p:nvSpPr>
        <p:spPr bwMode="auto">
          <a:xfrm>
            <a:off x="323850" y="5121275"/>
            <a:ext cx="2627313" cy="1006475"/>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2000">
                <a:latin typeface="Arial" charset="0"/>
              </a:rPr>
              <a:t>3.125-Gbps PBRS Eye Pattern on 2.8” (7.1cm) PCB trace</a:t>
            </a:r>
          </a:p>
        </p:txBody>
      </p:sp>
      <p:sp>
        <p:nvSpPr>
          <p:cNvPr id="317447" name="Text Box 7"/>
          <p:cNvSpPr txBox="1">
            <a:spLocks noChangeArrowheads="1"/>
          </p:cNvSpPr>
          <p:nvPr/>
        </p:nvSpPr>
        <p:spPr bwMode="auto">
          <a:xfrm>
            <a:off x="2916238" y="1016000"/>
            <a:ext cx="1727200" cy="822325"/>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a:latin typeface="Arial" charset="0"/>
              </a:rPr>
              <a:t>S21 Results</a:t>
            </a:r>
          </a:p>
        </p:txBody>
      </p:sp>
      <p:sp>
        <p:nvSpPr>
          <p:cNvPr id="317448" name="Text Box 8"/>
          <p:cNvSpPr txBox="1">
            <a:spLocks noChangeArrowheads="1"/>
          </p:cNvSpPr>
          <p:nvPr/>
        </p:nvSpPr>
        <p:spPr bwMode="auto">
          <a:xfrm>
            <a:off x="3455988" y="5337175"/>
            <a:ext cx="1476375" cy="762000"/>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2200">
                <a:latin typeface="Arial" charset="0"/>
              </a:rPr>
              <a:t>TDR Pulse</a:t>
            </a:r>
          </a:p>
        </p:txBody>
      </p:sp>
      <p:sp>
        <p:nvSpPr>
          <p:cNvPr id="317449" name="Text Box 9"/>
          <p:cNvSpPr txBox="1">
            <a:spLocks noChangeArrowheads="1"/>
          </p:cNvSpPr>
          <p:nvPr/>
        </p:nvSpPr>
        <p:spPr bwMode="auto">
          <a:xfrm>
            <a:off x="5040313" y="5462588"/>
            <a:ext cx="2303462" cy="458787"/>
          </a:xfrm>
          <a:prstGeom prst="rect">
            <a:avLst/>
          </a:prstGeom>
          <a:solidFill>
            <a:schemeClr val="bg1">
              <a:alpha val="85001"/>
            </a:schemeClr>
          </a:solidFill>
          <a:ln w="12700">
            <a:noFill/>
            <a:miter lim="800000"/>
            <a:headEnd type="none" w="sm" len="sm"/>
            <a:tailEnd type="none" w="sm" len="sm"/>
          </a:ln>
          <a:effectLst/>
        </p:spPr>
        <p:txBody>
          <a:bodyPr>
            <a:spAutoFit/>
          </a:bodyPr>
          <a:lstStyle/>
          <a:p>
            <a:pPr algn="ctr">
              <a:lnSpc>
                <a:spcPct val="50000"/>
              </a:lnSpc>
              <a:spcBef>
                <a:spcPct val="50000"/>
              </a:spcBef>
            </a:pPr>
            <a:r>
              <a:rPr lang="en-US" sz="1600">
                <a:latin typeface="Arial" charset="0"/>
              </a:rPr>
              <a:t>Green = Multiple Vias</a:t>
            </a:r>
          </a:p>
          <a:p>
            <a:pPr algn="ctr">
              <a:lnSpc>
                <a:spcPct val="50000"/>
              </a:lnSpc>
              <a:spcBef>
                <a:spcPct val="50000"/>
              </a:spcBef>
            </a:pPr>
            <a:r>
              <a:rPr lang="en-US" sz="1600">
                <a:latin typeface="Arial" charset="0"/>
              </a:rPr>
              <a:t>Yellow = 1 Via</a:t>
            </a:r>
          </a:p>
        </p:txBody>
      </p:sp>
      <p:sp>
        <p:nvSpPr>
          <p:cNvPr id="317450" name="Text Box 10"/>
          <p:cNvSpPr txBox="1">
            <a:spLocks noChangeArrowheads="1"/>
          </p:cNvSpPr>
          <p:nvPr/>
        </p:nvSpPr>
        <p:spPr bwMode="auto">
          <a:xfrm>
            <a:off x="1187450" y="2024063"/>
            <a:ext cx="2303463" cy="484187"/>
          </a:xfrm>
          <a:prstGeom prst="rect">
            <a:avLst/>
          </a:prstGeom>
          <a:solidFill>
            <a:schemeClr val="bg1">
              <a:alpha val="85001"/>
            </a:schemeClr>
          </a:solidFill>
          <a:ln w="12700">
            <a:noFill/>
            <a:miter lim="800000"/>
            <a:headEnd type="none" w="sm" len="sm"/>
            <a:tailEnd type="none" w="sm" len="sm"/>
          </a:ln>
          <a:effectLst/>
        </p:spPr>
        <p:txBody>
          <a:bodyPr>
            <a:spAutoFit/>
          </a:bodyPr>
          <a:lstStyle/>
          <a:p>
            <a:pPr algn="ctr">
              <a:lnSpc>
                <a:spcPct val="55000"/>
              </a:lnSpc>
              <a:spcBef>
                <a:spcPct val="50000"/>
              </a:spcBef>
            </a:pPr>
            <a:r>
              <a:rPr lang="en-US" sz="1600">
                <a:latin typeface="Arial" charset="0"/>
              </a:rPr>
              <a:t>Green = Multiple Vias</a:t>
            </a:r>
          </a:p>
          <a:p>
            <a:pPr algn="ctr">
              <a:lnSpc>
                <a:spcPct val="55000"/>
              </a:lnSpc>
              <a:spcBef>
                <a:spcPct val="50000"/>
              </a:spcBef>
            </a:pPr>
            <a:r>
              <a:rPr lang="en-US" sz="1600">
                <a:latin typeface="Arial" charset="0"/>
              </a:rPr>
              <a:t>Yellow = 1 Via</a:t>
            </a:r>
          </a:p>
        </p:txBody>
      </p:sp>
      <p:sp>
        <p:nvSpPr>
          <p:cNvPr id="317451" name="Text Box 11"/>
          <p:cNvSpPr txBox="1">
            <a:spLocks noChangeArrowheads="1"/>
          </p:cNvSpPr>
          <p:nvPr/>
        </p:nvSpPr>
        <p:spPr bwMode="auto">
          <a:xfrm>
            <a:off x="4967288" y="3752850"/>
            <a:ext cx="1187450" cy="384175"/>
          </a:xfrm>
          <a:prstGeom prst="rect">
            <a:avLst/>
          </a:prstGeom>
          <a:solidFill>
            <a:schemeClr val="bg1">
              <a:alpha val="85001"/>
            </a:schemeClr>
          </a:solidFill>
          <a:ln w="12700">
            <a:noFill/>
            <a:miter lim="800000"/>
            <a:headEnd type="none" w="sm" len="sm"/>
            <a:tailEnd type="none" w="sm" len="sm"/>
          </a:ln>
          <a:effectLst/>
        </p:spPr>
        <p:txBody>
          <a:bodyPr>
            <a:spAutoFit/>
          </a:bodyPr>
          <a:lstStyle/>
          <a:p>
            <a:pPr algn="ctr">
              <a:lnSpc>
                <a:spcPct val="60000"/>
              </a:lnSpc>
              <a:spcBef>
                <a:spcPct val="50000"/>
              </a:spcBef>
            </a:pPr>
            <a:r>
              <a:rPr lang="en-US" sz="1600">
                <a:latin typeface="Arial" charset="0"/>
              </a:rPr>
              <a:t>SMA Connector</a:t>
            </a:r>
          </a:p>
        </p:txBody>
      </p:sp>
      <p:sp>
        <p:nvSpPr>
          <p:cNvPr id="317452" name="Text Box 12"/>
          <p:cNvSpPr txBox="1">
            <a:spLocks noChangeArrowheads="1"/>
          </p:cNvSpPr>
          <p:nvPr/>
        </p:nvSpPr>
        <p:spPr bwMode="auto">
          <a:xfrm>
            <a:off x="7704138" y="5192713"/>
            <a:ext cx="1187450" cy="777875"/>
          </a:xfrm>
          <a:prstGeom prst="rect">
            <a:avLst/>
          </a:prstGeom>
          <a:solidFill>
            <a:schemeClr val="bg1">
              <a:alpha val="85001"/>
            </a:schemeClr>
          </a:solidFill>
          <a:ln w="12700">
            <a:noFill/>
            <a:miter lim="800000"/>
            <a:headEnd type="none" w="sm" len="sm"/>
            <a:tailEnd type="none" w="sm" len="sm"/>
          </a:ln>
          <a:effectLst/>
        </p:spPr>
        <p:txBody>
          <a:bodyPr>
            <a:spAutoFit/>
          </a:bodyPr>
          <a:lstStyle/>
          <a:p>
            <a:pPr algn="ctr">
              <a:lnSpc>
                <a:spcPct val="70000"/>
              </a:lnSpc>
              <a:spcBef>
                <a:spcPct val="50000"/>
              </a:spcBef>
            </a:pPr>
            <a:r>
              <a:rPr lang="en-US" sz="1600">
                <a:latin typeface="Arial" charset="0"/>
              </a:rPr>
              <a:t>SMA Connector w/50W Term.</a:t>
            </a:r>
          </a:p>
        </p:txBody>
      </p:sp>
      <p:sp>
        <p:nvSpPr>
          <p:cNvPr id="317453" name="Line 13"/>
          <p:cNvSpPr>
            <a:spLocks noChangeShapeType="1"/>
          </p:cNvSpPr>
          <p:nvPr/>
        </p:nvSpPr>
        <p:spPr bwMode="auto">
          <a:xfrm>
            <a:off x="5756275" y="4113213"/>
            <a:ext cx="220663" cy="395287"/>
          </a:xfrm>
          <a:prstGeom prst="line">
            <a:avLst/>
          </a:prstGeom>
          <a:noFill/>
          <a:ln w="38100">
            <a:solidFill>
              <a:srgbClr val="C0C0C0"/>
            </a:solidFill>
            <a:round/>
            <a:headEnd type="none" w="sm" len="sm"/>
            <a:tailEnd type="triangle" w="med" len="lg"/>
          </a:ln>
          <a:effectLst/>
        </p:spPr>
        <p:txBody>
          <a:bodyPr/>
          <a:lstStyle/>
          <a:p>
            <a:endParaRPr lang="en-US"/>
          </a:p>
        </p:txBody>
      </p:sp>
      <p:sp>
        <p:nvSpPr>
          <p:cNvPr id="317454" name="Line 14"/>
          <p:cNvSpPr>
            <a:spLocks noChangeShapeType="1"/>
          </p:cNvSpPr>
          <p:nvPr/>
        </p:nvSpPr>
        <p:spPr bwMode="auto">
          <a:xfrm flipH="1" flipV="1">
            <a:off x="7993063" y="4868863"/>
            <a:ext cx="250825" cy="323850"/>
          </a:xfrm>
          <a:prstGeom prst="line">
            <a:avLst/>
          </a:prstGeom>
          <a:noFill/>
          <a:ln w="38100">
            <a:solidFill>
              <a:srgbClr val="C0C0C0"/>
            </a:solidFill>
            <a:round/>
            <a:headEnd type="none" w="sm" len="sm"/>
            <a:tailEnd type="triangle" w="med" len="lg"/>
          </a:ln>
          <a:effectLst/>
        </p:spPr>
        <p:txBody>
          <a:bodyPr/>
          <a:lstStyle/>
          <a:p>
            <a:endParaRPr lang="en-US"/>
          </a:p>
        </p:txBody>
      </p:sp>
      <p:sp>
        <p:nvSpPr>
          <p:cNvPr id="317455" name="Text Box 15"/>
          <p:cNvSpPr txBox="1">
            <a:spLocks noChangeArrowheads="1"/>
          </p:cNvSpPr>
          <p:nvPr/>
        </p:nvSpPr>
        <p:spPr bwMode="auto">
          <a:xfrm>
            <a:off x="7019925" y="3789363"/>
            <a:ext cx="755650" cy="238125"/>
          </a:xfrm>
          <a:prstGeom prst="rect">
            <a:avLst/>
          </a:prstGeom>
          <a:solidFill>
            <a:schemeClr val="bg1">
              <a:alpha val="85001"/>
            </a:schemeClr>
          </a:solidFill>
          <a:ln w="12700">
            <a:noFill/>
            <a:miter lim="800000"/>
            <a:headEnd type="none" w="sm" len="sm"/>
            <a:tailEnd type="none" w="sm" len="sm"/>
          </a:ln>
          <a:effectLst/>
        </p:spPr>
        <p:txBody>
          <a:bodyPr>
            <a:spAutoFit/>
          </a:bodyPr>
          <a:lstStyle/>
          <a:p>
            <a:pPr algn="ctr">
              <a:lnSpc>
                <a:spcPct val="60000"/>
              </a:lnSpc>
              <a:spcBef>
                <a:spcPct val="50000"/>
              </a:spcBef>
            </a:pPr>
            <a:r>
              <a:rPr lang="en-US" sz="1600">
                <a:latin typeface="Arial" charset="0"/>
              </a:rPr>
              <a:t>Via(s)</a:t>
            </a:r>
          </a:p>
        </p:txBody>
      </p:sp>
      <p:sp>
        <p:nvSpPr>
          <p:cNvPr id="317456" name="Line 16"/>
          <p:cNvSpPr>
            <a:spLocks noChangeShapeType="1"/>
          </p:cNvSpPr>
          <p:nvPr/>
        </p:nvSpPr>
        <p:spPr bwMode="auto">
          <a:xfrm flipH="1">
            <a:off x="7127875" y="4041775"/>
            <a:ext cx="180975" cy="287338"/>
          </a:xfrm>
          <a:prstGeom prst="line">
            <a:avLst/>
          </a:prstGeom>
          <a:noFill/>
          <a:ln w="38100">
            <a:solidFill>
              <a:srgbClr val="C0C0C0"/>
            </a:solidFill>
            <a:round/>
            <a:headEnd type="none" w="sm" len="sm"/>
            <a:tailEnd type="triangle" w="med" len="lg"/>
          </a:ln>
          <a:effectLst/>
        </p:spPr>
        <p:txBody>
          <a:bodyPr/>
          <a:lstStyle/>
          <a:p>
            <a:endParaRPr lang="en-US"/>
          </a:p>
        </p:txBody>
      </p:sp>
      <p:sp>
        <p:nvSpPr>
          <p:cNvPr id="317457" name="Text Box 17"/>
          <p:cNvSpPr txBox="1">
            <a:spLocks noChangeArrowheads="1"/>
          </p:cNvSpPr>
          <p:nvPr/>
        </p:nvSpPr>
        <p:spPr bwMode="auto">
          <a:xfrm>
            <a:off x="1187450" y="4581525"/>
            <a:ext cx="2339975" cy="409575"/>
          </a:xfrm>
          <a:prstGeom prst="rect">
            <a:avLst/>
          </a:prstGeom>
          <a:solidFill>
            <a:schemeClr val="bg1">
              <a:alpha val="85001"/>
            </a:schemeClr>
          </a:solidFill>
          <a:ln w="12700">
            <a:noFill/>
            <a:miter lim="800000"/>
            <a:headEnd type="none" w="sm" len="sm"/>
            <a:tailEnd type="none" w="sm" len="sm"/>
          </a:ln>
          <a:effectLst/>
        </p:spPr>
        <p:txBody>
          <a:bodyPr>
            <a:spAutoFit/>
          </a:bodyPr>
          <a:lstStyle/>
          <a:p>
            <a:pPr algn="ctr">
              <a:lnSpc>
                <a:spcPct val="65000"/>
              </a:lnSpc>
              <a:spcBef>
                <a:spcPct val="50000"/>
              </a:spcBef>
            </a:pPr>
            <a:r>
              <a:rPr lang="en-US" sz="1600">
                <a:latin typeface="Arial" charset="0"/>
              </a:rPr>
              <a:t>Note Faster Rise Time w/Multiple Vias</a:t>
            </a:r>
          </a:p>
        </p:txBody>
      </p:sp>
      <p:sp>
        <p:nvSpPr>
          <p:cNvPr id="317458" name="Rectangle 18"/>
          <p:cNvSpPr>
            <a:spLocks noChangeArrowheads="1"/>
          </p:cNvSpPr>
          <p:nvPr/>
        </p:nvSpPr>
        <p:spPr bwMode="auto">
          <a:xfrm>
            <a:off x="1490663" y="0"/>
            <a:ext cx="7310437" cy="890588"/>
          </a:xfrm>
          <a:prstGeom prst="rect">
            <a:avLst/>
          </a:prstGeom>
          <a:noFill/>
          <a:ln w="9525">
            <a:noFill/>
            <a:miter lim="800000"/>
            <a:headEnd/>
            <a:tailEnd/>
          </a:ln>
          <a:effectLst/>
        </p:spPr>
        <p:txBody>
          <a:bodyPr anchor="ctr"/>
          <a:lstStyle/>
          <a:p>
            <a:pPr algn="ctr" eaLnBrk="1" hangingPunct="1"/>
            <a:r>
              <a:rPr lang="en-US" sz="3600" b="1">
                <a:solidFill>
                  <a:schemeClr val="tx2"/>
                </a:solidFill>
                <a:latin typeface="Arial" charset="0"/>
              </a:rPr>
              <a:t>Controlled Impedance Vias</a:t>
            </a:r>
          </a:p>
        </p:txBody>
      </p:sp>
      <p:pic>
        <p:nvPicPr>
          <p:cNvPr id="317468" name="Picture 28"/>
          <p:cNvPicPr>
            <a:picLocks noChangeAspect="1" noChangeArrowheads="1"/>
          </p:cNvPicPr>
          <p:nvPr/>
        </p:nvPicPr>
        <p:blipFill>
          <a:blip r:embed="rId5" cstate="print"/>
          <a:srcRect/>
          <a:stretch>
            <a:fillRect/>
          </a:stretch>
        </p:blipFill>
        <p:spPr bwMode="auto">
          <a:xfrm>
            <a:off x="4752975" y="754063"/>
            <a:ext cx="4010025" cy="2482850"/>
          </a:xfrm>
          <a:prstGeom prst="rect">
            <a:avLst/>
          </a:prstGeom>
          <a:noFill/>
          <a:ln w="12700">
            <a:noFill/>
            <a:miter lim="800000"/>
            <a:headEnd type="none" w="sm" len="sm"/>
            <a:tailEnd type="none" w="sm" len="sm"/>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500364" y="875657"/>
            <a:ext cx="8373161" cy="5429821"/>
          </a:xfrm>
          <a:prstGeom prst="rect">
            <a:avLst/>
          </a:prstGeom>
          <a:noFill/>
          <a:ln w="9525">
            <a:noFill/>
            <a:miter lim="800000"/>
            <a:headEnd/>
            <a:tailEnd/>
          </a:ln>
        </p:spPr>
        <p:txBody>
          <a:bodyPr wrap="square" lIns="92075" tIns="46038" rIns="92075" bIns="46038">
            <a:spAutoFit/>
          </a:bodyPr>
          <a:lstStyle/>
          <a:p>
            <a:pPr marL="809625" lvl="1" indent="-457200" eaLnBrk="0" hangingPunct="0">
              <a:spcBef>
                <a:spcPct val="20000"/>
              </a:spcBef>
              <a:spcAft>
                <a:spcPct val="10000"/>
              </a:spcAft>
              <a:buFont typeface="Wingdings" pitchFamily="2" charset="2"/>
              <a:buAutoNum type="arabicParenR"/>
            </a:pPr>
            <a:r>
              <a:rPr lang="en-US" altLang="zh-TW" dirty="0">
                <a:solidFill>
                  <a:srgbClr val="0000CC"/>
                </a:solidFill>
                <a:latin typeface="Arial" charset="0"/>
                <a:ea typeface="新細明體" pitchFamily="18" charset="-120"/>
              </a:rPr>
              <a:t>General Considerations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Models: Resistors, Capacitors, Inductors, and Circuit Board</a:t>
            </a:r>
          </a:p>
          <a:p>
            <a:pPr marL="809625" lvl="1" indent="-457200" eaLnBrk="0" hangingPunct="0">
              <a:spcBef>
                <a:spcPct val="20000"/>
              </a:spcBef>
              <a:spcAft>
                <a:spcPct val="10000"/>
              </a:spcAft>
              <a:buFont typeface="Wingdings" pitchFamily="2" charset="2"/>
              <a:buAutoNum type="arabicParenR"/>
            </a:pPr>
            <a:r>
              <a:rPr lang="en-US" altLang="zh-TW" dirty="0">
                <a:solidFill>
                  <a:srgbClr val="FF0000"/>
                </a:solidFill>
                <a:latin typeface="Arial" charset="0"/>
                <a:ea typeface="新細明體" pitchFamily="18" charset="-120"/>
              </a:rPr>
              <a:t>High Speed Op Amp Layout </a:t>
            </a:r>
          </a:p>
          <a:p>
            <a:pPr marL="1371600" lvl="2" indent="-457200" eaLnBrk="0" hangingPunct="0">
              <a:buFont typeface="Wingdings" pitchFamily="2" charset="2"/>
              <a:buAutoNum type="alphaLcParenR"/>
            </a:pPr>
            <a:r>
              <a:rPr lang="en-US" altLang="zh-TW" sz="1800" dirty="0">
                <a:solidFill>
                  <a:srgbClr val="FF0000"/>
                </a:solidFill>
                <a:latin typeface="Arial" charset="0"/>
                <a:ea typeface="新細明體" pitchFamily="18" charset="-120"/>
              </a:rPr>
              <a:t>Input and output considerations</a:t>
            </a:r>
          </a:p>
          <a:p>
            <a:pPr marL="1371600" lvl="2" indent="-457200" eaLnBrk="0" hangingPunct="0">
              <a:buFont typeface="Wingdings" pitchFamily="2" charset="2"/>
              <a:buAutoNum type="alphaLcParenR"/>
            </a:pPr>
            <a:r>
              <a:rPr lang="en-US" altLang="zh-TW" sz="1800" dirty="0">
                <a:solidFill>
                  <a:srgbClr val="FF0000"/>
                </a:solidFill>
                <a:latin typeface="Arial" charset="0"/>
                <a:ea typeface="新細明體" pitchFamily="18" charset="-120"/>
              </a:rPr>
              <a:t>Signal routing</a:t>
            </a:r>
          </a:p>
          <a:p>
            <a:pPr marL="1371600" lvl="2" indent="-457200" eaLnBrk="0" hangingPunct="0">
              <a:buFont typeface="Wingdings" pitchFamily="2" charset="2"/>
              <a:buAutoNum type="alphaLcParenR"/>
            </a:pPr>
            <a:r>
              <a:rPr lang="en-US" altLang="zh-TW" sz="1800" dirty="0">
                <a:solidFill>
                  <a:srgbClr val="FF0000"/>
                </a:solidFill>
                <a:latin typeface="Arial" charset="0"/>
                <a:ea typeface="新細明體" pitchFamily="18" charset="-120"/>
              </a:rPr>
              <a:t>Bypass capacitors</a:t>
            </a:r>
          </a:p>
          <a:p>
            <a:pPr marL="1371600" lvl="2" indent="-457200" eaLnBrk="0" hangingPunct="0">
              <a:buFont typeface="Wingdings" pitchFamily="2" charset="2"/>
              <a:buAutoNum type="alphaLcParenR"/>
            </a:pPr>
            <a:r>
              <a:rPr lang="en-US" altLang="zh-TW" sz="1800" dirty="0">
                <a:solidFill>
                  <a:srgbClr val="FF0000"/>
                </a:solidFill>
                <a:latin typeface="Arial" charset="0"/>
                <a:ea typeface="新細明體" pitchFamily="18" charset="-120"/>
              </a:rPr>
              <a:t>Layout examples</a:t>
            </a:r>
          </a:p>
          <a:p>
            <a:pPr marL="809625" lvl="1" indent="-457200" eaLnBrk="0" hangingPunct="0">
              <a:spcBef>
                <a:spcPct val="20000"/>
              </a:spcBef>
              <a:spcAft>
                <a:spcPct val="10000"/>
              </a:spcAft>
              <a:buFont typeface="Wingdings" pitchFamily="2" charset="2"/>
              <a:buAutoNum type="arabicParenR"/>
            </a:pPr>
            <a:r>
              <a:rPr lang="en-US" altLang="zh-TW" dirty="0">
                <a:solidFill>
                  <a:srgbClr val="0000CC"/>
                </a:solidFill>
                <a:latin typeface="Arial" charset="0"/>
                <a:ea typeface="新細明體" pitchFamily="18" charset="-120"/>
              </a:rPr>
              <a:t>High Speed ADC/DAC Design and Layout</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Input and output considerations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Bypass Capacitors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Splitting the Ground </a:t>
            </a:r>
            <a:r>
              <a:rPr lang="en-US" altLang="zh-TW" sz="1800" dirty="0" smtClean="0">
                <a:solidFill>
                  <a:srgbClr val="0000CC"/>
                </a:solidFill>
                <a:latin typeface="Arial" charset="0"/>
                <a:ea typeface="新細明體" pitchFamily="18" charset="-120"/>
              </a:rPr>
              <a:t>Plane</a:t>
            </a:r>
          </a:p>
          <a:p>
            <a:pPr marL="1371600" lvl="2" indent="-457200" eaLnBrk="0" hangingPunct="0">
              <a:buFont typeface="Wingdings" pitchFamily="2" charset="2"/>
              <a:buAutoNum type="alphaLcParenR"/>
            </a:pPr>
            <a:r>
              <a:rPr lang="en-US" altLang="zh-TW" sz="1800" dirty="0" smtClean="0">
                <a:solidFill>
                  <a:srgbClr val="0000CC"/>
                </a:solidFill>
                <a:latin typeface="Arial" charset="0"/>
                <a:ea typeface="新細明體" pitchFamily="18" charset="-120"/>
              </a:rPr>
              <a:t>Filtering clocks to reduce jitter</a:t>
            </a:r>
            <a:endParaRPr lang="en-US" altLang="zh-TW" sz="1800" dirty="0">
              <a:solidFill>
                <a:srgbClr val="0000CC"/>
              </a:solidFill>
              <a:latin typeface="Arial" charset="0"/>
              <a:ea typeface="新細明體" pitchFamily="18" charset="-120"/>
            </a:endParaRPr>
          </a:p>
          <a:p>
            <a:pPr marL="809625" lvl="1" indent="-457200" eaLnBrk="0" hangingPunct="0">
              <a:buFont typeface="Wingdings" pitchFamily="2" charset="2"/>
              <a:buAutoNum type="arabicParenR"/>
            </a:pPr>
            <a:r>
              <a:rPr lang="en-US" altLang="zh-TW" dirty="0">
                <a:solidFill>
                  <a:srgbClr val="0000CC"/>
                </a:solidFill>
                <a:latin typeface="Arial" charset="0"/>
                <a:ea typeface="新細明體" pitchFamily="18" charset="-120"/>
              </a:rPr>
              <a:t>High Speed Clock Layout Guidelines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Coupling (Interference or Cross Talk)</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Power Supply Filtering </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Power Supply Bypassing &amp; Grounding</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Layout Tricks to Reduce EMI</a:t>
            </a:r>
          </a:p>
        </p:txBody>
      </p:sp>
      <p:sp>
        <p:nvSpPr>
          <p:cNvPr id="20482" name="Rectangle 3"/>
          <p:cNvSpPr>
            <a:spLocks noGrp="1" noChangeArrowheads="1"/>
          </p:cNvSpPr>
          <p:nvPr>
            <p:ph type="title"/>
          </p:nvPr>
        </p:nvSpPr>
        <p:spPr>
          <a:xfrm>
            <a:off x="914400" y="0"/>
            <a:ext cx="8229600" cy="666750"/>
          </a:xfrm>
        </p:spPr>
        <p:txBody>
          <a:bodyPr/>
          <a:lstStyle/>
          <a:p>
            <a:pPr eaLnBrk="1" hangingPunct="1"/>
            <a:r>
              <a:rPr lang="en-US" altLang="zh-TW" dirty="0" smtClean="0">
                <a:ea typeface="新細明體" pitchFamily="18" charset="-120"/>
              </a:rPr>
              <a:t>Agenda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1524000" y="0"/>
            <a:ext cx="7043738" cy="990600"/>
          </a:xfrm>
          <a:prstGeom prst="rect">
            <a:avLst/>
          </a:prstGeom>
          <a:noFill/>
          <a:ln w="9525">
            <a:noFill/>
            <a:miter lim="800000"/>
            <a:headEnd/>
            <a:tailEnd/>
          </a:ln>
        </p:spPr>
        <p:txBody>
          <a:bodyPr lIns="92075" tIns="46038" rIns="92075" bIns="46038" anchor="ctr"/>
          <a:lstStyle/>
          <a:p>
            <a:pPr algn="ctr"/>
            <a:endParaRPr lang="zh-TW" altLang="en-US" sz="2900">
              <a:solidFill>
                <a:schemeClr val="tx2"/>
              </a:solidFill>
              <a:latin typeface="Arial" charset="0"/>
              <a:ea typeface="新細明體" pitchFamily="18" charset="-120"/>
            </a:endParaRPr>
          </a:p>
        </p:txBody>
      </p:sp>
      <p:sp>
        <p:nvSpPr>
          <p:cNvPr id="6149" name="Text Box 6"/>
          <p:cNvSpPr txBox="1">
            <a:spLocks noChangeArrowheads="1"/>
          </p:cNvSpPr>
          <p:nvPr/>
        </p:nvSpPr>
        <p:spPr bwMode="auto">
          <a:xfrm>
            <a:off x="165100" y="971550"/>
            <a:ext cx="8788400" cy="1892826"/>
          </a:xfrm>
          <a:prstGeom prst="rect">
            <a:avLst/>
          </a:prstGeom>
          <a:solidFill>
            <a:srgbClr val="FFFFCC"/>
          </a:solidFill>
          <a:ln w="12700">
            <a:solidFill>
              <a:srgbClr val="000099"/>
            </a:solidFill>
            <a:miter lim="800000"/>
            <a:headEnd type="none" w="sm" len="sm"/>
            <a:tailEnd type="none" w="sm" len="sm"/>
          </a:ln>
        </p:spPr>
        <p:txBody>
          <a:bodyPr>
            <a:spAutoFit/>
          </a:bodyPr>
          <a:lstStyle/>
          <a:p>
            <a:pPr eaLnBrk="0" hangingPunct="0">
              <a:spcBef>
                <a:spcPct val="50000"/>
              </a:spcBef>
              <a:buSzPct val="80000"/>
              <a:buFont typeface="Wingdings" pitchFamily="2" charset="2"/>
              <a:buChar char="Ø"/>
            </a:pPr>
            <a:r>
              <a:rPr lang="zh-TW" altLang="en-US" sz="1800" dirty="0">
                <a:solidFill>
                  <a:srgbClr val="0000CC"/>
                </a:solidFill>
                <a:latin typeface="Arial" charset="0"/>
                <a:ea typeface="新細明體" pitchFamily="18" charset="-120"/>
              </a:rPr>
              <a:t> </a:t>
            </a:r>
            <a:r>
              <a:rPr lang="en-US" altLang="zh-TW" sz="1800" dirty="0">
                <a:solidFill>
                  <a:srgbClr val="0000CC"/>
                </a:solidFill>
                <a:latin typeface="Arial" charset="0"/>
                <a:ea typeface="新細明體" pitchFamily="18" charset="-120"/>
              </a:rPr>
              <a:t>Inverting </a:t>
            </a:r>
            <a:r>
              <a:rPr lang="en-US" altLang="zh-TW" sz="1800" dirty="0" smtClean="0">
                <a:solidFill>
                  <a:srgbClr val="0000CC"/>
                </a:solidFill>
                <a:latin typeface="Arial" charset="0"/>
                <a:ea typeface="新細明體" pitchFamily="18" charset="-120"/>
              </a:rPr>
              <a:t>input node of </a:t>
            </a:r>
            <a:r>
              <a:rPr lang="en-US" altLang="zh-TW" sz="1800" dirty="0">
                <a:solidFill>
                  <a:srgbClr val="0000CC"/>
                </a:solidFill>
                <a:latin typeface="Arial" charset="0"/>
                <a:ea typeface="新細明體" pitchFamily="18" charset="-120"/>
              </a:rPr>
              <a:t>an op amp is sensitive to stray capacitance (C</a:t>
            </a:r>
            <a:r>
              <a:rPr lang="en-US" altLang="zh-TW" sz="1800" baseline="-25000" dirty="0">
                <a:solidFill>
                  <a:srgbClr val="0000CC"/>
                </a:solidFill>
                <a:latin typeface="Arial" charset="0"/>
                <a:ea typeface="新細明體" pitchFamily="18" charset="-120"/>
              </a:rPr>
              <a:t>STRAY</a:t>
            </a:r>
            <a:r>
              <a:rPr lang="en-US" altLang="zh-TW" sz="1800" dirty="0">
                <a:solidFill>
                  <a:srgbClr val="0000CC"/>
                </a:solidFill>
                <a:latin typeface="Arial" charset="0"/>
                <a:ea typeface="新細明體" pitchFamily="18" charset="-120"/>
              </a:rPr>
              <a:t>)</a:t>
            </a:r>
          </a:p>
          <a:p>
            <a:pPr eaLnBrk="0" hangingPunct="0">
              <a:spcBef>
                <a:spcPct val="50000"/>
              </a:spcBef>
              <a:buSzPct val="80000"/>
              <a:buFont typeface="Wingdings" pitchFamily="2" charset="2"/>
              <a:buChar char="Ø"/>
            </a:pPr>
            <a:r>
              <a:rPr lang="en-US" altLang="zh-TW" sz="1800" dirty="0">
                <a:solidFill>
                  <a:srgbClr val="0000CC"/>
                </a:solidFill>
                <a:latin typeface="Arial" charset="0"/>
                <a:ea typeface="新細明體" pitchFamily="18" charset="-120"/>
              </a:rPr>
              <a:t> R</a:t>
            </a:r>
            <a:r>
              <a:rPr lang="en-US" altLang="zh-TW" sz="1800" baseline="-25000" dirty="0">
                <a:solidFill>
                  <a:srgbClr val="0000CC"/>
                </a:solidFill>
                <a:latin typeface="Arial" charset="0"/>
                <a:ea typeface="新細明體" pitchFamily="18" charset="-120"/>
              </a:rPr>
              <a:t>F</a:t>
            </a:r>
            <a:r>
              <a:rPr lang="en-US" altLang="zh-TW" sz="1800" dirty="0">
                <a:solidFill>
                  <a:srgbClr val="0000CC"/>
                </a:solidFill>
                <a:latin typeface="Arial" charset="0"/>
                <a:ea typeface="新細明體" pitchFamily="18" charset="-120"/>
              </a:rPr>
              <a:t>,R</a:t>
            </a:r>
            <a:r>
              <a:rPr lang="en-US" altLang="zh-TW" sz="1800" baseline="-25000" dirty="0">
                <a:solidFill>
                  <a:srgbClr val="0000CC"/>
                </a:solidFill>
                <a:latin typeface="Arial" charset="0"/>
                <a:ea typeface="新細明體" pitchFamily="18" charset="-120"/>
              </a:rPr>
              <a:t>G</a:t>
            </a:r>
            <a:r>
              <a:rPr lang="en-US" altLang="zh-TW" sz="1800" dirty="0">
                <a:solidFill>
                  <a:srgbClr val="0000CC"/>
                </a:solidFill>
                <a:latin typeface="Arial" charset="0"/>
                <a:ea typeface="新細明體" pitchFamily="18" charset="-120"/>
              </a:rPr>
              <a:t> and </a:t>
            </a:r>
            <a:r>
              <a:rPr lang="en-US" altLang="zh-TW" sz="1800" dirty="0" smtClean="0">
                <a:solidFill>
                  <a:srgbClr val="0000CC"/>
                </a:solidFill>
                <a:latin typeface="Arial" charset="0"/>
                <a:ea typeface="新細明體" pitchFamily="18" charset="-120"/>
              </a:rPr>
              <a:t>C</a:t>
            </a:r>
            <a:r>
              <a:rPr lang="en-US" altLang="zh-TW" sz="1800" baseline="-25000" dirty="0" smtClean="0">
                <a:solidFill>
                  <a:srgbClr val="0000CC"/>
                </a:solidFill>
                <a:latin typeface="Arial" charset="0"/>
                <a:ea typeface="新細明體" pitchFamily="18" charset="-120"/>
              </a:rPr>
              <a:t>STRAY</a:t>
            </a:r>
            <a:r>
              <a:rPr lang="en-US" altLang="zh-TW" sz="1800" dirty="0" smtClean="0">
                <a:solidFill>
                  <a:srgbClr val="0000CC"/>
                </a:solidFill>
                <a:latin typeface="Arial" charset="0"/>
                <a:ea typeface="新細明體" pitchFamily="18" charset="-120"/>
              </a:rPr>
              <a:t> add a zero to </a:t>
            </a:r>
            <a:r>
              <a:rPr lang="en-US" altLang="zh-TW" sz="1800" dirty="0">
                <a:solidFill>
                  <a:srgbClr val="0000CC"/>
                </a:solidFill>
                <a:latin typeface="Arial" charset="0"/>
                <a:ea typeface="新細明體" pitchFamily="18" charset="-120"/>
              </a:rPr>
              <a:t>the </a:t>
            </a:r>
            <a:r>
              <a:rPr lang="en-US" altLang="zh-TW" sz="1800" dirty="0" smtClean="0">
                <a:solidFill>
                  <a:srgbClr val="0000CC"/>
                </a:solidFill>
                <a:latin typeface="Arial" charset="0"/>
                <a:ea typeface="新細明體" pitchFamily="18" charset="-120"/>
              </a:rPr>
              <a:t>noise gain </a:t>
            </a:r>
            <a:r>
              <a:rPr lang="en-US" altLang="zh-TW" sz="1800" dirty="0">
                <a:solidFill>
                  <a:srgbClr val="0000CC"/>
                </a:solidFill>
                <a:latin typeface="Arial" charset="0"/>
                <a:ea typeface="新細明體" pitchFamily="18" charset="-120"/>
              </a:rPr>
              <a:t>which can lead to instability</a:t>
            </a:r>
          </a:p>
          <a:p>
            <a:pPr eaLnBrk="0" hangingPunct="0">
              <a:spcBef>
                <a:spcPct val="50000"/>
              </a:spcBef>
              <a:buSzPct val="80000"/>
              <a:buFont typeface="Wingdings" pitchFamily="2" charset="2"/>
              <a:buChar char="Ø"/>
            </a:pPr>
            <a:r>
              <a:rPr lang="en-US" altLang="zh-TW" sz="1800" dirty="0">
                <a:solidFill>
                  <a:srgbClr val="0000CC"/>
                </a:solidFill>
                <a:latin typeface="Arial" charset="0"/>
                <a:ea typeface="新細明體" pitchFamily="18" charset="-120"/>
              </a:rPr>
              <a:t> As Little as 1pF of C</a:t>
            </a:r>
            <a:r>
              <a:rPr lang="en-US" altLang="zh-TW" sz="1800" baseline="-25000" dirty="0">
                <a:solidFill>
                  <a:srgbClr val="0000CC"/>
                </a:solidFill>
                <a:latin typeface="Arial" charset="0"/>
                <a:ea typeface="新細明體" pitchFamily="18" charset="-120"/>
              </a:rPr>
              <a:t>STRAY</a:t>
            </a:r>
            <a:r>
              <a:rPr lang="en-US" altLang="zh-TW" sz="1800" dirty="0">
                <a:solidFill>
                  <a:srgbClr val="0000CC"/>
                </a:solidFill>
                <a:latin typeface="Arial" charset="0"/>
                <a:ea typeface="新細明體" pitchFamily="18" charset="-120"/>
              </a:rPr>
              <a:t> can cause stability problems</a:t>
            </a:r>
          </a:p>
          <a:p>
            <a:pPr eaLnBrk="0" hangingPunct="0">
              <a:spcBef>
                <a:spcPct val="50000"/>
              </a:spcBef>
              <a:buSzPct val="80000"/>
              <a:buFont typeface="Wingdings" pitchFamily="2" charset="2"/>
              <a:buChar char="Ø"/>
            </a:pPr>
            <a:r>
              <a:rPr lang="en-US" altLang="zh-TW" sz="1800" dirty="0">
                <a:solidFill>
                  <a:srgbClr val="0000CC"/>
                </a:solidFill>
                <a:latin typeface="Arial" charset="0"/>
                <a:ea typeface="新細明體" pitchFamily="18" charset="-120"/>
              </a:rPr>
              <a:t> </a:t>
            </a:r>
            <a:r>
              <a:rPr lang="en-US" altLang="zh-TW" sz="1800" dirty="0" smtClean="0">
                <a:solidFill>
                  <a:srgbClr val="0000CC"/>
                </a:solidFill>
                <a:latin typeface="Arial" charset="0"/>
                <a:ea typeface="新細明體" pitchFamily="18" charset="-120"/>
              </a:rPr>
              <a:t>inverting input Node </a:t>
            </a:r>
            <a:r>
              <a:rPr lang="en-US" altLang="zh-TW" sz="1800" dirty="0">
                <a:solidFill>
                  <a:srgbClr val="0000CC"/>
                </a:solidFill>
                <a:latin typeface="Arial" charset="0"/>
                <a:ea typeface="新細明體" pitchFamily="18" charset="-120"/>
              </a:rPr>
              <a:t>includes the entire trace up to the placement of R</a:t>
            </a:r>
            <a:r>
              <a:rPr lang="en-US" altLang="zh-TW" sz="1800" baseline="-25000" dirty="0">
                <a:solidFill>
                  <a:srgbClr val="0000CC"/>
                </a:solidFill>
                <a:latin typeface="Arial" charset="0"/>
                <a:ea typeface="新細明體" pitchFamily="18" charset="-120"/>
              </a:rPr>
              <a:t>F</a:t>
            </a:r>
            <a:r>
              <a:rPr lang="en-US" altLang="zh-TW" sz="1800" dirty="0">
                <a:solidFill>
                  <a:srgbClr val="0000CC"/>
                </a:solidFill>
                <a:latin typeface="Arial" charset="0"/>
                <a:ea typeface="新細明體" pitchFamily="18" charset="-120"/>
              </a:rPr>
              <a:t>, R</a:t>
            </a:r>
            <a:r>
              <a:rPr lang="en-US" altLang="zh-TW" sz="1800" baseline="-25000" dirty="0">
                <a:solidFill>
                  <a:srgbClr val="0000CC"/>
                </a:solidFill>
                <a:latin typeface="Arial" charset="0"/>
                <a:ea typeface="新細明體" pitchFamily="18" charset="-120"/>
              </a:rPr>
              <a:t>G</a:t>
            </a:r>
            <a:r>
              <a:rPr lang="en-US" altLang="zh-TW" sz="1800" dirty="0">
                <a:solidFill>
                  <a:srgbClr val="0000CC"/>
                </a:solidFill>
                <a:latin typeface="Arial" charset="0"/>
                <a:ea typeface="新細明體" pitchFamily="18" charset="-120"/>
              </a:rPr>
              <a:t>, and any other component on the inverting </a:t>
            </a:r>
            <a:r>
              <a:rPr lang="en-US" altLang="zh-TW" sz="1800" dirty="0" smtClean="0">
                <a:solidFill>
                  <a:srgbClr val="0000CC"/>
                </a:solidFill>
                <a:latin typeface="Arial" charset="0"/>
                <a:ea typeface="新細明體" pitchFamily="18" charset="-120"/>
              </a:rPr>
              <a:t>input</a:t>
            </a:r>
            <a:endParaRPr lang="en-US" altLang="zh-TW" sz="1800" dirty="0">
              <a:solidFill>
                <a:srgbClr val="0000CC"/>
              </a:solidFill>
              <a:latin typeface="Arial" charset="0"/>
              <a:ea typeface="新細明體" pitchFamily="18" charset="-120"/>
            </a:endParaRPr>
          </a:p>
        </p:txBody>
      </p:sp>
      <p:pic>
        <p:nvPicPr>
          <p:cNvPr id="6150" name="Picture 9"/>
          <p:cNvPicPr>
            <a:picLocks noChangeAspect="1" noChangeArrowheads="1"/>
          </p:cNvPicPr>
          <p:nvPr/>
        </p:nvPicPr>
        <p:blipFill>
          <a:blip r:embed="rId4" cstate="print"/>
          <a:srcRect/>
          <a:stretch>
            <a:fillRect/>
          </a:stretch>
        </p:blipFill>
        <p:spPr bwMode="auto">
          <a:xfrm>
            <a:off x="249238" y="3009900"/>
            <a:ext cx="4070350" cy="2436813"/>
          </a:xfrm>
          <a:prstGeom prst="rect">
            <a:avLst/>
          </a:prstGeom>
          <a:noFill/>
          <a:ln w="12700">
            <a:noFill/>
            <a:miter lim="800000"/>
            <a:headEnd type="none" w="sm" len="sm"/>
            <a:tailEnd type="none" w="sm" len="sm"/>
          </a:ln>
        </p:spPr>
      </p:pic>
      <p:sp>
        <p:nvSpPr>
          <p:cNvPr id="6153" name="Rectangle 13"/>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 Input Capacitance</a:t>
            </a:r>
          </a:p>
        </p:txBody>
      </p:sp>
      <p:graphicFrame>
        <p:nvGraphicFramePr>
          <p:cNvPr id="6146" name="Object 3"/>
          <p:cNvGraphicFramePr>
            <a:graphicFrameLocks noChangeAspect="1"/>
          </p:cNvGraphicFramePr>
          <p:nvPr/>
        </p:nvGraphicFramePr>
        <p:xfrm>
          <a:off x="3938588" y="3281363"/>
          <a:ext cx="5011737" cy="996950"/>
        </p:xfrm>
        <a:graphic>
          <a:graphicData uri="http://schemas.openxmlformats.org/presentationml/2006/ole">
            <p:oleObj spid="_x0000_s6146" name="Equation" r:id="rId5" imgW="2171520" imgH="431640" progId="Equation.3">
              <p:embed/>
            </p:oleObj>
          </a:graphicData>
        </a:graphic>
      </p:graphicFrame>
      <p:sp>
        <p:nvSpPr>
          <p:cNvPr id="10" name="Text Box 5"/>
          <p:cNvSpPr txBox="1">
            <a:spLocks noChangeArrowheads="1"/>
          </p:cNvSpPr>
          <p:nvPr/>
        </p:nvSpPr>
        <p:spPr bwMode="auto">
          <a:xfrm>
            <a:off x="1863725" y="5476875"/>
            <a:ext cx="3711576" cy="707886"/>
          </a:xfrm>
          <a:prstGeom prst="rect">
            <a:avLst/>
          </a:prstGeom>
          <a:solidFill>
            <a:srgbClr val="FFFFCC"/>
          </a:solidFill>
          <a:ln w="12700">
            <a:solidFill>
              <a:schemeClr val="accent1"/>
            </a:solidFill>
            <a:miter lim="800000"/>
            <a:headEnd type="none" w="sm" len="sm"/>
            <a:tailEnd type="none" w="sm" len="sm"/>
          </a:ln>
        </p:spPr>
        <p:txBody>
          <a:bodyPr wrap="square">
            <a:spAutoFit/>
          </a:bodyPr>
          <a:lstStyle/>
          <a:p>
            <a:pPr eaLnBrk="0" hangingPunct="0">
              <a:spcBef>
                <a:spcPts val="0"/>
              </a:spcBef>
            </a:pPr>
            <a:r>
              <a:rPr lang="en-US" altLang="zh-TW" sz="2000" dirty="0" smtClean="0">
                <a:solidFill>
                  <a:srgbClr val="0000CC"/>
                </a:solidFill>
                <a:ea typeface="新細明體" pitchFamily="18" charset="-120"/>
              </a:rPr>
              <a:t>C</a:t>
            </a:r>
            <a:r>
              <a:rPr lang="en-US" altLang="zh-TW" sz="2000" baseline="-25000" dirty="0" smtClean="0">
                <a:solidFill>
                  <a:srgbClr val="0000CC"/>
                </a:solidFill>
                <a:ea typeface="新細明體" pitchFamily="18" charset="-120"/>
              </a:rPr>
              <a:t>STRAY</a:t>
            </a:r>
            <a:r>
              <a:rPr lang="en-US" altLang="zh-TW" sz="2000" dirty="0" smtClean="0">
                <a:solidFill>
                  <a:srgbClr val="0000CC"/>
                </a:solidFill>
                <a:ea typeface="新細明體" pitchFamily="18" charset="-120"/>
              </a:rPr>
              <a:t> modifies the noise gain by adding a zero</a:t>
            </a:r>
            <a:endParaRPr lang="en-US" altLang="zh-TW" sz="2000" dirty="0">
              <a:solidFill>
                <a:srgbClr val="0000CC"/>
              </a:solidFill>
              <a:ea typeface="新細明體" pitchFamily="18" charset="-120"/>
            </a:endParaRPr>
          </a:p>
        </p:txBody>
      </p:sp>
      <p:cxnSp>
        <p:nvCxnSpPr>
          <p:cNvPr id="11" name="Straight Arrow Connector 10"/>
          <p:cNvCxnSpPr/>
          <p:nvPr/>
        </p:nvCxnSpPr>
        <p:spPr bwMode="auto">
          <a:xfrm rot="16200000" flipV="1">
            <a:off x="1193804" y="4533903"/>
            <a:ext cx="1308098" cy="520695"/>
          </a:xfrm>
          <a:prstGeom prst="straightConnector1">
            <a:avLst/>
          </a:prstGeom>
          <a:solidFill>
            <a:schemeClr val="accent1"/>
          </a:solidFill>
          <a:ln w="38100" cap="flat" cmpd="sng" algn="ctr">
            <a:solidFill>
              <a:srgbClr val="FF0000"/>
            </a:solidFill>
            <a:prstDash val="solid"/>
            <a:round/>
            <a:headEnd type="none" w="sm" len="sm"/>
            <a:tailEnd type="arrow"/>
          </a:ln>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6" name="Rectangle 4"/>
          <p:cNvSpPr>
            <a:spLocks noChangeArrowheads="1"/>
          </p:cNvSpPr>
          <p:nvPr/>
        </p:nvSpPr>
        <p:spPr bwMode="auto">
          <a:xfrm>
            <a:off x="533400" y="5486400"/>
            <a:ext cx="1514838" cy="246221"/>
          </a:xfrm>
          <a:prstGeom prst="rect">
            <a:avLst/>
          </a:prstGeom>
          <a:solidFill>
            <a:srgbClr val="FFFFCC"/>
          </a:solidFill>
          <a:ln w="9525">
            <a:solidFill>
              <a:srgbClr val="000099"/>
            </a:solidFill>
            <a:miter lim="800000"/>
            <a:headEnd/>
            <a:tailEnd/>
          </a:ln>
        </p:spPr>
        <p:txBody>
          <a:bodyPr wrap="none" lIns="0" tIns="0" rIns="0" bIns="0">
            <a:spAutoFit/>
          </a:bodyPr>
          <a:lstStyle/>
          <a:p>
            <a:pPr eaLnBrk="1" hangingPunct="1"/>
            <a:r>
              <a:rPr lang="en-US" sz="1600" b="0" i="1" dirty="0" smtClean="0">
                <a:solidFill>
                  <a:srgbClr val="0000CC"/>
                </a:solidFill>
                <a:latin typeface="Arial" charset="0"/>
              </a:rPr>
              <a:t>Ideal Noise Gain</a:t>
            </a:r>
            <a:endParaRPr lang="en-US" sz="1600" b="0" i="1" dirty="0">
              <a:solidFill>
                <a:srgbClr val="0000CC"/>
              </a:solidFill>
              <a:latin typeface="Arial" charset="0"/>
            </a:endParaRPr>
          </a:p>
        </p:txBody>
      </p:sp>
      <p:sp>
        <p:nvSpPr>
          <p:cNvPr id="402437" name="Rectangle 5"/>
          <p:cNvSpPr>
            <a:spLocks noChangeArrowheads="1"/>
          </p:cNvSpPr>
          <p:nvPr/>
        </p:nvSpPr>
        <p:spPr bwMode="auto">
          <a:xfrm>
            <a:off x="4656138" y="1778000"/>
            <a:ext cx="3136900" cy="833438"/>
          </a:xfrm>
          <a:prstGeom prst="rect">
            <a:avLst/>
          </a:prstGeom>
          <a:solidFill>
            <a:srgbClr val="FFFFCC"/>
          </a:solidFill>
          <a:ln w="9525">
            <a:solidFill>
              <a:srgbClr val="000099"/>
            </a:solidFill>
            <a:miter lim="800000"/>
            <a:headEnd/>
            <a:tailEnd/>
          </a:ln>
        </p:spPr>
        <p:txBody>
          <a:bodyPr lIns="0" tIns="0" rIns="0" bIns="0">
            <a:spAutoFit/>
          </a:bodyPr>
          <a:lstStyle/>
          <a:p>
            <a:pPr eaLnBrk="1" hangingPunct="1"/>
            <a:r>
              <a:rPr lang="en-US" sz="1800" b="0" i="1">
                <a:solidFill>
                  <a:srgbClr val="0000CC"/>
                </a:solidFill>
                <a:latin typeface="Arial" charset="0"/>
              </a:rPr>
              <a:t>Stability is determined by rate of closure between open loop gain and feedback factor</a:t>
            </a:r>
          </a:p>
        </p:txBody>
      </p:sp>
      <p:sp>
        <p:nvSpPr>
          <p:cNvPr id="402438" name="Line 6"/>
          <p:cNvSpPr>
            <a:spLocks noChangeShapeType="1"/>
          </p:cNvSpPr>
          <p:nvPr/>
        </p:nvSpPr>
        <p:spPr bwMode="auto">
          <a:xfrm>
            <a:off x="2311400" y="4989513"/>
            <a:ext cx="4459288" cy="1587"/>
          </a:xfrm>
          <a:prstGeom prst="line">
            <a:avLst/>
          </a:prstGeom>
          <a:noFill/>
          <a:ln w="23813">
            <a:solidFill>
              <a:srgbClr val="FF0000"/>
            </a:solidFill>
            <a:round/>
            <a:headEnd/>
            <a:tailEnd/>
          </a:ln>
        </p:spPr>
        <p:txBody>
          <a:bodyPr/>
          <a:lstStyle/>
          <a:p>
            <a:endParaRPr lang="en-US"/>
          </a:p>
        </p:txBody>
      </p:sp>
      <p:sp>
        <p:nvSpPr>
          <p:cNvPr id="402439" name="Line 7"/>
          <p:cNvSpPr>
            <a:spLocks noChangeShapeType="1"/>
          </p:cNvSpPr>
          <p:nvPr/>
        </p:nvSpPr>
        <p:spPr bwMode="auto">
          <a:xfrm flipV="1">
            <a:off x="2311400" y="4937125"/>
            <a:ext cx="3532188" cy="3175"/>
          </a:xfrm>
          <a:prstGeom prst="line">
            <a:avLst/>
          </a:prstGeom>
          <a:noFill/>
          <a:ln w="23813">
            <a:solidFill>
              <a:srgbClr val="0000FF"/>
            </a:solidFill>
            <a:round/>
            <a:headEnd/>
            <a:tailEnd/>
          </a:ln>
        </p:spPr>
        <p:txBody>
          <a:bodyPr/>
          <a:lstStyle/>
          <a:p>
            <a:endParaRPr lang="en-US"/>
          </a:p>
        </p:txBody>
      </p:sp>
      <p:sp>
        <p:nvSpPr>
          <p:cNvPr id="402440" name="Rectangle 8"/>
          <p:cNvSpPr>
            <a:spLocks noChangeArrowheads="1"/>
          </p:cNvSpPr>
          <p:nvPr/>
        </p:nvSpPr>
        <p:spPr bwMode="auto">
          <a:xfrm>
            <a:off x="2311400" y="1604963"/>
            <a:ext cx="5708650" cy="3794125"/>
          </a:xfrm>
          <a:prstGeom prst="rect">
            <a:avLst/>
          </a:prstGeom>
          <a:noFill/>
          <a:ln w="42863">
            <a:solidFill>
              <a:srgbClr val="000000"/>
            </a:solidFill>
            <a:miter lim="800000"/>
            <a:headEnd/>
            <a:tailEnd/>
          </a:ln>
        </p:spPr>
        <p:txBody>
          <a:bodyPr/>
          <a:lstStyle/>
          <a:p>
            <a:endParaRPr lang="en-US"/>
          </a:p>
        </p:txBody>
      </p:sp>
      <p:sp>
        <p:nvSpPr>
          <p:cNvPr id="402441" name="Line 9"/>
          <p:cNvSpPr>
            <a:spLocks noChangeShapeType="1"/>
          </p:cNvSpPr>
          <p:nvPr/>
        </p:nvSpPr>
        <p:spPr bwMode="auto">
          <a:xfrm>
            <a:off x="2311400" y="2317750"/>
            <a:ext cx="1784350" cy="1588"/>
          </a:xfrm>
          <a:prstGeom prst="line">
            <a:avLst/>
          </a:prstGeom>
          <a:noFill/>
          <a:ln w="23813">
            <a:solidFill>
              <a:srgbClr val="000000"/>
            </a:solidFill>
            <a:round/>
            <a:headEnd/>
            <a:tailEnd/>
          </a:ln>
        </p:spPr>
        <p:txBody>
          <a:bodyPr/>
          <a:lstStyle/>
          <a:p>
            <a:endParaRPr lang="en-US"/>
          </a:p>
        </p:txBody>
      </p:sp>
      <p:sp>
        <p:nvSpPr>
          <p:cNvPr id="402442" name="Line 10"/>
          <p:cNvSpPr>
            <a:spLocks noChangeShapeType="1"/>
          </p:cNvSpPr>
          <p:nvPr/>
        </p:nvSpPr>
        <p:spPr bwMode="auto">
          <a:xfrm>
            <a:off x="4095750" y="2317750"/>
            <a:ext cx="3095625" cy="3067050"/>
          </a:xfrm>
          <a:prstGeom prst="line">
            <a:avLst/>
          </a:prstGeom>
          <a:noFill/>
          <a:ln w="23813">
            <a:solidFill>
              <a:srgbClr val="000000"/>
            </a:solidFill>
            <a:round/>
            <a:headEnd/>
            <a:tailEnd/>
          </a:ln>
        </p:spPr>
        <p:txBody>
          <a:bodyPr/>
          <a:lstStyle/>
          <a:p>
            <a:endParaRPr lang="en-US"/>
          </a:p>
        </p:txBody>
      </p:sp>
      <p:sp>
        <p:nvSpPr>
          <p:cNvPr id="402443" name="Rectangle 11"/>
          <p:cNvSpPr>
            <a:spLocks noChangeArrowheads="1"/>
          </p:cNvSpPr>
          <p:nvPr/>
        </p:nvSpPr>
        <p:spPr bwMode="auto">
          <a:xfrm>
            <a:off x="2703513" y="5599113"/>
            <a:ext cx="1477962"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charset="0"/>
              </a:rPr>
              <a:t>Frequency in Hz</a:t>
            </a:r>
            <a:endParaRPr lang="en-US" b="0"/>
          </a:p>
        </p:txBody>
      </p:sp>
      <p:sp>
        <p:nvSpPr>
          <p:cNvPr id="402444" name="Line 12"/>
          <p:cNvSpPr>
            <a:spLocks noChangeShapeType="1"/>
          </p:cNvSpPr>
          <p:nvPr/>
        </p:nvSpPr>
        <p:spPr bwMode="auto">
          <a:xfrm>
            <a:off x="5165725" y="3386138"/>
            <a:ext cx="357188" cy="1587"/>
          </a:xfrm>
          <a:prstGeom prst="line">
            <a:avLst/>
          </a:prstGeom>
          <a:noFill/>
          <a:ln w="4763">
            <a:solidFill>
              <a:srgbClr val="000000"/>
            </a:solidFill>
            <a:round/>
            <a:headEnd/>
            <a:tailEnd/>
          </a:ln>
        </p:spPr>
        <p:txBody>
          <a:bodyPr/>
          <a:lstStyle/>
          <a:p>
            <a:endParaRPr lang="en-US"/>
          </a:p>
        </p:txBody>
      </p:sp>
      <p:sp>
        <p:nvSpPr>
          <p:cNvPr id="402445" name="Line 13"/>
          <p:cNvSpPr>
            <a:spLocks noChangeShapeType="1"/>
          </p:cNvSpPr>
          <p:nvPr/>
        </p:nvSpPr>
        <p:spPr bwMode="auto">
          <a:xfrm flipV="1">
            <a:off x="5522913" y="3386138"/>
            <a:ext cx="1587" cy="357187"/>
          </a:xfrm>
          <a:prstGeom prst="line">
            <a:avLst/>
          </a:prstGeom>
          <a:noFill/>
          <a:ln w="4763">
            <a:solidFill>
              <a:srgbClr val="000000"/>
            </a:solidFill>
            <a:round/>
            <a:headEnd/>
            <a:tailEnd/>
          </a:ln>
        </p:spPr>
        <p:txBody>
          <a:bodyPr/>
          <a:lstStyle/>
          <a:p>
            <a:endParaRPr lang="en-US"/>
          </a:p>
        </p:txBody>
      </p:sp>
      <p:sp>
        <p:nvSpPr>
          <p:cNvPr id="402446" name="Rectangle 14"/>
          <p:cNvSpPr>
            <a:spLocks noChangeArrowheads="1"/>
          </p:cNvSpPr>
          <p:nvPr/>
        </p:nvSpPr>
        <p:spPr bwMode="auto">
          <a:xfrm>
            <a:off x="5424488" y="3090863"/>
            <a:ext cx="68262"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charset="0"/>
              </a:rPr>
              <a:t>-</a:t>
            </a:r>
            <a:endParaRPr lang="en-US" b="0"/>
          </a:p>
        </p:txBody>
      </p:sp>
      <p:sp>
        <p:nvSpPr>
          <p:cNvPr id="402447" name="Rectangle 15"/>
          <p:cNvSpPr>
            <a:spLocks noChangeArrowheads="1"/>
          </p:cNvSpPr>
          <p:nvPr/>
        </p:nvSpPr>
        <p:spPr bwMode="auto">
          <a:xfrm>
            <a:off x="5489575" y="3090863"/>
            <a:ext cx="2254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charset="0"/>
              </a:rPr>
              <a:t>20</a:t>
            </a:r>
            <a:endParaRPr lang="en-US" b="0"/>
          </a:p>
        </p:txBody>
      </p:sp>
      <p:sp>
        <p:nvSpPr>
          <p:cNvPr id="402448" name="Rectangle 16"/>
          <p:cNvSpPr>
            <a:spLocks noChangeArrowheads="1"/>
          </p:cNvSpPr>
          <p:nvPr/>
        </p:nvSpPr>
        <p:spPr bwMode="auto">
          <a:xfrm>
            <a:off x="5710238" y="3090863"/>
            <a:ext cx="247650"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charset="0"/>
              </a:rPr>
              <a:t>dB</a:t>
            </a:r>
            <a:endParaRPr lang="en-US" b="0"/>
          </a:p>
        </p:txBody>
      </p:sp>
      <p:sp>
        <p:nvSpPr>
          <p:cNvPr id="402449" name="Rectangle 17"/>
          <p:cNvSpPr>
            <a:spLocks noChangeArrowheads="1"/>
          </p:cNvSpPr>
          <p:nvPr/>
        </p:nvSpPr>
        <p:spPr bwMode="auto">
          <a:xfrm>
            <a:off x="5953125" y="3090863"/>
            <a:ext cx="57150"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charset="0"/>
              </a:rPr>
              <a:t>/</a:t>
            </a:r>
            <a:endParaRPr lang="en-US" b="0"/>
          </a:p>
        </p:txBody>
      </p:sp>
      <p:sp>
        <p:nvSpPr>
          <p:cNvPr id="402450" name="Rectangle 18"/>
          <p:cNvSpPr>
            <a:spLocks noChangeArrowheads="1"/>
          </p:cNvSpPr>
          <p:nvPr/>
        </p:nvSpPr>
        <p:spPr bwMode="auto">
          <a:xfrm>
            <a:off x="6007100" y="3090863"/>
            <a:ext cx="3270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charset="0"/>
              </a:rPr>
              <a:t>dec</a:t>
            </a:r>
            <a:endParaRPr lang="en-US" b="0"/>
          </a:p>
        </p:txBody>
      </p:sp>
      <p:grpSp>
        <p:nvGrpSpPr>
          <p:cNvPr id="2" name="Group 19"/>
          <p:cNvGrpSpPr>
            <a:grpSpLocks/>
          </p:cNvGrpSpPr>
          <p:nvPr/>
        </p:nvGrpSpPr>
        <p:grpSpPr bwMode="auto">
          <a:xfrm>
            <a:off x="6153150" y="4621213"/>
            <a:ext cx="249238" cy="368300"/>
            <a:chOff x="3828" y="2543"/>
            <a:chExt cx="157" cy="280"/>
          </a:xfrm>
        </p:grpSpPr>
        <p:sp>
          <p:nvSpPr>
            <p:cNvPr id="402452" name="Freeform 20"/>
            <p:cNvSpPr>
              <a:spLocks/>
            </p:cNvSpPr>
            <p:nvPr/>
          </p:nvSpPr>
          <p:spPr bwMode="auto">
            <a:xfrm>
              <a:off x="3853" y="2578"/>
              <a:ext cx="72" cy="177"/>
            </a:xfrm>
            <a:custGeom>
              <a:avLst/>
              <a:gdLst/>
              <a:ahLst/>
              <a:cxnLst>
                <a:cxn ang="0">
                  <a:pos x="144" y="0"/>
                </a:cxn>
                <a:cxn ang="0">
                  <a:pos x="126" y="16"/>
                </a:cxn>
                <a:cxn ang="0">
                  <a:pos x="109" y="35"/>
                </a:cxn>
                <a:cxn ang="0">
                  <a:pos x="92" y="54"/>
                </a:cxn>
                <a:cxn ang="0">
                  <a:pos x="77" y="73"/>
                </a:cxn>
                <a:cxn ang="0">
                  <a:pos x="64" y="93"/>
                </a:cxn>
                <a:cxn ang="0">
                  <a:pos x="51" y="116"/>
                </a:cxn>
                <a:cxn ang="0">
                  <a:pos x="39" y="136"/>
                </a:cxn>
                <a:cxn ang="0">
                  <a:pos x="30" y="159"/>
                </a:cxn>
                <a:cxn ang="0">
                  <a:pos x="23" y="183"/>
                </a:cxn>
                <a:cxn ang="0">
                  <a:pos x="15" y="205"/>
                </a:cxn>
                <a:cxn ang="0">
                  <a:pos x="9" y="230"/>
                </a:cxn>
                <a:cxn ang="0">
                  <a:pos x="6" y="254"/>
                </a:cxn>
                <a:cxn ang="0">
                  <a:pos x="2" y="278"/>
                </a:cxn>
                <a:cxn ang="0">
                  <a:pos x="0" y="303"/>
                </a:cxn>
                <a:cxn ang="0">
                  <a:pos x="2" y="329"/>
                </a:cxn>
                <a:cxn ang="0">
                  <a:pos x="4" y="353"/>
                </a:cxn>
              </a:cxnLst>
              <a:rect l="0" t="0" r="r" b="b"/>
              <a:pathLst>
                <a:path w="144" h="353">
                  <a:moveTo>
                    <a:pt x="144" y="0"/>
                  </a:moveTo>
                  <a:lnTo>
                    <a:pt x="126" y="16"/>
                  </a:lnTo>
                  <a:lnTo>
                    <a:pt x="109" y="35"/>
                  </a:lnTo>
                  <a:lnTo>
                    <a:pt x="92" y="54"/>
                  </a:lnTo>
                  <a:lnTo>
                    <a:pt x="77" y="73"/>
                  </a:lnTo>
                  <a:lnTo>
                    <a:pt x="64" y="93"/>
                  </a:lnTo>
                  <a:lnTo>
                    <a:pt x="51" y="116"/>
                  </a:lnTo>
                  <a:lnTo>
                    <a:pt x="39" y="136"/>
                  </a:lnTo>
                  <a:lnTo>
                    <a:pt x="30" y="159"/>
                  </a:lnTo>
                  <a:lnTo>
                    <a:pt x="23" y="183"/>
                  </a:lnTo>
                  <a:lnTo>
                    <a:pt x="15" y="205"/>
                  </a:lnTo>
                  <a:lnTo>
                    <a:pt x="9" y="230"/>
                  </a:lnTo>
                  <a:lnTo>
                    <a:pt x="6" y="254"/>
                  </a:lnTo>
                  <a:lnTo>
                    <a:pt x="2" y="278"/>
                  </a:lnTo>
                  <a:lnTo>
                    <a:pt x="0" y="303"/>
                  </a:lnTo>
                  <a:lnTo>
                    <a:pt x="2" y="329"/>
                  </a:lnTo>
                  <a:lnTo>
                    <a:pt x="4" y="353"/>
                  </a:lnTo>
                </a:path>
              </a:pathLst>
            </a:custGeom>
            <a:noFill/>
            <a:ln w="4763">
              <a:solidFill>
                <a:srgbClr val="000000"/>
              </a:solidFill>
              <a:prstDash val="solid"/>
              <a:round/>
              <a:headEnd/>
              <a:tailEnd/>
            </a:ln>
          </p:spPr>
          <p:txBody>
            <a:bodyPr/>
            <a:lstStyle/>
            <a:p>
              <a:endParaRPr lang="en-US"/>
            </a:p>
          </p:txBody>
        </p:sp>
        <p:sp>
          <p:nvSpPr>
            <p:cNvPr id="402453" name="Freeform 21"/>
            <p:cNvSpPr>
              <a:spLocks/>
            </p:cNvSpPr>
            <p:nvPr/>
          </p:nvSpPr>
          <p:spPr bwMode="auto">
            <a:xfrm>
              <a:off x="3906" y="2543"/>
              <a:ext cx="79" cy="61"/>
            </a:xfrm>
            <a:custGeom>
              <a:avLst/>
              <a:gdLst/>
              <a:ahLst/>
              <a:cxnLst>
                <a:cxn ang="0">
                  <a:pos x="0" y="33"/>
                </a:cxn>
                <a:cxn ang="0">
                  <a:pos x="157" y="0"/>
                </a:cxn>
                <a:cxn ang="0">
                  <a:pos x="52" y="121"/>
                </a:cxn>
                <a:cxn ang="0">
                  <a:pos x="0" y="33"/>
                </a:cxn>
              </a:cxnLst>
              <a:rect l="0" t="0" r="r" b="b"/>
              <a:pathLst>
                <a:path w="157" h="121">
                  <a:moveTo>
                    <a:pt x="0" y="33"/>
                  </a:moveTo>
                  <a:lnTo>
                    <a:pt x="157" y="0"/>
                  </a:lnTo>
                  <a:lnTo>
                    <a:pt x="52" y="121"/>
                  </a:lnTo>
                  <a:lnTo>
                    <a:pt x="0" y="33"/>
                  </a:lnTo>
                  <a:close/>
                </a:path>
              </a:pathLst>
            </a:custGeom>
            <a:solidFill>
              <a:srgbClr val="000000"/>
            </a:solidFill>
            <a:ln w="9525">
              <a:noFill/>
              <a:round/>
              <a:headEnd/>
              <a:tailEnd/>
            </a:ln>
          </p:spPr>
          <p:txBody>
            <a:bodyPr/>
            <a:lstStyle/>
            <a:p>
              <a:endParaRPr lang="en-US"/>
            </a:p>
          </p:txBody>
        </p:sp>
        <p:sp>
          <p:nvSpPr>
            <p:cNvPr id="402454" name="Freeform 22"/>
            <p:cNvSpPr>
              <a:spLocks/>
            </p:cNvSpPr>
            <p:nvPr/>
          </p:nvSpPr>
          <p:spPr bwMode="auto">
            <a:xfrm>
              <a:off x="3828" y="2743"/>
              <a:ext cx="49" cy="80"/>
            </a:xfrm>
            <a:custGeom>
              <a:avLst/>
              <a:gdLst/>
              <a:ahLst/>
              <a:cxnLst>
                <a:cxn ang="0">
                  <a:pos x="98" y="0"/>
                </a:cxn>
                <a:cxn ang="0">
                  <a:pos x="88" y="161"/>
                </a:cxn>
                <a:cxn ang="0">
                  <a:pos x="0" y="26"/>
                </a:cxn>
                <a:cxn ang="0">
                  <a:pos x="98" y="0"/>
                </a:cxn>
              </a:cxnLst>
              <a:rect l="0" t="0" r="r" b="b"/>
              <a:pathLst>
                <a:path w="98" h="161">
                  <a:moveTo>
                    <a:pt x="98" y="0"/>
                  </a:moveTo>
                  <a:lnTo>
                    <a:pt x="88" y="161"/>
                  </a:lnTo>
                  <a:lnTo>
                    <a:pt x="0" y="26"/>
                  </a:lnTo>
                  <a:lnTo>
                    <a:pt x="98" y="0"/>
                  </a:lnTo>
                  <a:close/>
                </a:path>
              </a:pathLst>
            </a:custGeom>
            <a:solidFill>
              <a:srgbClr val="000000"/>
            </a:solidFill>
            <a:ln w="9525">
              <a:noFill/>
              <a:round/>
              <a:headEnd/>
              <a:tailEnd/>
            </a:ln>
          </p:spPr>
          <p:txBody>
            <a:bodyPr/>
            <a:lstStyle/>
            <a:p>
              <a:endParaRPr lang="en-US"/>
            </a:p>
          </p:txBody>
        </p:sp>
      </p:grpSp>
      <p:grpSp>
        <p:nvGrpSpPr>
          <p:cNvPr id="3" name="Group 23"/>
          <p:cNvGrpSpPr>
            <a:grpSpLocks/>
          </p:cNvGrpSpPr>
          <p:nvPr/>
        </p:nvGrpSpPr>
        <p:grpSpPr bwMode="auto">
          <a:xfrm>
            <a:off x="5861050" y="4349750"/>
            <a:ext cx="247650" cy="444500"/>
            <a:chOff x="4306" y="3104"/>
            <a:chExt cx="156" cy="280"/>
          </a:xfrm>
        </p:grpSpPr>
        <p:sp>
          <p:nvSpPr>
            <p:cNvPr id="402456" name="Freeform 24"/>
            <p:cNvSpPr>
              <a:spLocks/>
            </p:cNvSpPr>
            <p:nvPr/>
          </p:nvSpPr>
          <p:spPr bwMode="auto">
            <a:xfrm>
              <a:off x="4330" y="3139"/>
              <a:ext cx="72" cy="177"/>
            </a:xfrm>
            <a:custGeom>
              <a:avLst/>
              <a:gdLst/>
              <a:ahLst/>
              <a:cxnLst>
                <a:cxn ang="0">
                  <a:pos x="144" y="0"/>
                </a:cxn>
                <a:cxn ang="0">
                  <a:pos x="126" y="17"/>
                </a:cxn>
                <a:cxn ang="0">
                  <a:pos x="109" y="35"/>
                </a:cxn>
                <a:cxn ang="0">
                  <a:pos x="92" y="54"/>
                </a:cxn>
                <a:cxn ang="0">
                  <a:pos x="77" y="75"/>
                </a:cxn>
                <a:cxn ang="0">
                  <a:pos x="64" y="93"/>
                </a:cxn>
                <a:cxn ang="0">
                  <a:pos x="51" y="116"/>
                </a:cxn>
                <a:cxn ang="0">
                  <a:pos x="39" y="136"/>
                </a:cxn>
                <a:cxn ang="0">
                  <a:pos x="30" y="159"/>
                </a:cxn>
                <a:cxn ang="0">
                  <a:pos x="23" y="183"/>
                </a:cxn>
                <a:cxn ang="0">
                  <a:pos x="15" y="206"/>
                </a:cxn>
                <a:cxn ang="0">
                  <a:pos x="9" y="230"/>
                </a:cxn>
                <a:cxn ang="0">
                  <a:pos x="6" y="254"/>
                </a:cxn>
                <a:cxn ang="0">
                  <a:pos x="2" y="279"/>
                </a:cxn>
                <a:cxn ang="0">
                  <a:pos x="0" y="303"/>
                </a:cxn>
                <a:cxn ang="0">
                  <a:pos x="2" y="329"/>
                </a:cxn>
                <a:cxn ang="0">
                  <a:pos x="4" y="353"/>
                </a:cxn>
              </a:cxnLst>
              <a:rect l="0" t="0" r="r" b="b"/>
              <a:pathLst>
                <a:path w="144" h="353">
                  <a:moveTo>
                    <a:pt x="144" y="0"/>
                  </a:moveTo>
                  <a:lnTo>
                    <a:pt x="126" y="17"/>
                  </a:lnTo>
                  <a:lnTo>
                    <a:pt x="109" y="35"/>
                  </a:lnTo>
                  <a:lnTo>
                    <a:pt x="92" y="54"/>
                  </a:lnTo>
                  <a:lnTo>
                    <a:pt x="77" y="75"/>
                  </a:lnTo>
                  <a:lnTo>
                    <a:pt x="64" y="93"/>
                  </a:lnTo>
                  <a:lnTo>
                    <a:pt x="51" y="116"/>
                  </a:lnTo>
                  <a:lnTo>
                    <a:pt x="39" y="136"/>
                  </a:lnTo>
                  <a:lnTo>
                    <a:pt x="30" y="159"/>
                  </a:lnTo>
                  <a:lnTo>
                    <a:pt x="23" y="183"/>
                  </a:lnTo>
                  <a:lnTo>
                    <a:pt x="15" y="206"/>
                  </a:lnTo>
                  <a:lnTo>
                    <a:pt x="9" y="230"/>
                  </a:lnTo>
                  <a:lnTo>
                    <a:pt x="6" y="254"/>
                  </a:lnTo>
                  <a:lnTo>
                    <a:pt x="2" y="279"/>
                  </a:lnTo>
                  <a:lnTo>
                    <a:pt x="0" y="303"/>
                  </a:lnTo>
                  <a:lnTo>
                    <a:pt x="2" y="329"/>
                  </a:lnTo>
                  <a:lnTo>
                    <a:pt x="4" y="353"/>
                  </a:lnTo>
                </a:path>
              </a:pathLst>
            </a:custGeom>
            <a:noFill/>
            <a:ln w="4763">
              <a:solidFill>
                <a:srgbClr val="000000"/>
              </a:solidFill>
              <a:prstDash val="solid"/>
              <a:round/>
              <a:headEnd/>
              <a:tailEnd/>
            </a:ln>
          </p:spPr>
          <p:txBody>
            <a:bodyPr/>
            <a:lstStyle/>
            <a:p>
              <a:endParaRPr lang="en-US"/>
            </a:p>
          </p:txBody>
        </p:sp>
        <p:sp>
          <p:nvSpPr>
            <p:cNvPr id="402457" name="Freeform 25"/>
            <p:cNvSpPr>
              <a:spLocks/>
            </p:cNvSpPr>
            <p:nvPr/>
          </p:nvSpPr>
          <p:spPr bwMode="auto">
            <a:xfrm>
              <a:off x="4384" y="3104"/>
              <a:ext cx="78" cy="61"/>
            </a:xfrm>
            <a:custGeom>
              <a:avLst/>
              <a:gdLst/>
              <a:ahLst/>
              <a:cxnLst>
                <a:cxn ang="0">
                  <a:pos x="0" y="35"/>
                </a:cxn>
                <a:cxn ang="0">
                  <a:pos x="155" y="0"/>
                </a:cxn>
                <a:cxn ang="0">
                  <a:pos x="52" y="121"/>
                </a:cxn>
                <a:cxn ang="0">
                  <a:pos x="0" y="35"/>
                </a:cxn>
              </a:cxnLst>
              <a:rect l="0" t="0" r="r" b="b"/>
              <a:pathLst>
                <a:path w="155" h="121">
                  <a:moveTo>
                    <a:pt x="0" y="35"/>
                  </a:moveTo>
                  <a:lnTo>
                    <a:pt x="155" y="0"/>
                  </a:lnTo>
                  <a:lnTo>
                    <a:pt x="52" y="121"/>
                  </a:lnTo>
                  <a:lnTo>
                    <a:pt x="0" y="35"/>
                  </a:lnTo>
                  <a:close/>
                </a:path>
              </a:pathLst>
            </a:custGeom>
            <a:solidFill>
              <a:srgbClr val="000000"/>
            </a:solidFill>
            <a:ln w="9525">
              <a:noFill/>
              <a:round/>
              <a:headEnd/>
              <a:tailEnd/>
            </a:ln>
          </p:spPr>
          <p:txBody>
            <a:bodyPr/>
            <a:lstStyle/>
            <a:p>
              <a:endParaRPr lang="en-US"/>
            </a:p>
          </p:txBody>
        </p:sp>
        <p:sp>
          <p:nvSpPr>
            <p:cNvPr id="402458" name="Freeform 26"/>
            <p:cNvSpPr>
              <a:spLocks/>
            </p:cNvSpPr>
            <p:nvPr/>
          </p:nvSpPr>
          <p:spPr bwMode="auto">
            <a:xfrm>
              <a:off x="4306" y="3304"/>
              <a:ext cx="48" cy="80"/>
            </a:xfrm>
            <a:custGeom>
              <a:avLst/>
              <a:gdLst/>
              <a:ahLst/>
              <a:cxnLst>
                <a:cxn ang="0">
                  <a:pos x="98" y="0"/>
                </a:cxn>
                <a:cxn ang="0">
                  <a:pos x="88" y="161"/>
                </a:cxn>
                <a:cxn ang="0">
                  <a:pos x="0" y="26"/>
                </a:cxn>
                <a:cxn ang="0">
                  <a:pos x="98" y="0"/>
                </a:cxn>
              </a:cxnLst>
              <a:rect l="0" t="0" r="r" b="b"/>
              <a:pathLst>
                <a:path w="98" h="161">
                  <a:moveTo>
                    <a:pt x="98" y="0"/>
                  </a:moveTo>
                  <a:lnTo>
                    <a:pt x="88" y="161"/>
                  </a:lnTo>
                  <a:lnTo>
                    <a:pt x="0" y="26"/>
                  </a:lnTo>
                  <a:lnTo>
                    <a:pt x="98" y="0"/>
                  </a:lnTo>
                  <a:close/>
                </a:path>
              </a:pathLst>
            </a:custGeom>
            <a:solidFill>
              <a:srgbClr val="000000"/>
            </a:solidFill>
            <a:ln w="9525">
              <a:noFill/>
              <a:round/>
              <a:headEnd/>
              <a:tailEnd/>
            </a:ln>
          </p:spPr>
          <p:txBody>
            <a:bodyPr/>
            <a:lstStyle/>
            <a:p>
              <a:endParaRPr lang="en-US"/>
            </a:p>
          </p:txBody>
        </p:sp>
      </p:grpSp>
      <p:sp>
        <p:nvSpPr>
          <p:cNvPr id="402478" name="Rectangle 46"/>
          <p:cNvSpPr>
            <a:spLocks noChangeArrowheads="1"/>
          </p:cNvSpPr>
          <p:nvPr/>
        </p:nvSpPr>
        <p:spPr bwMode="auto">
          <a:xfrm>
            <a:off x="182563" y="4114800"/>
            <a:ext cx="1800173" cy="738664"/>
          </a:xfrm>
          <a:prstGeom prst="rect">
            <a:avLst/>
          </a:prstGeom>
          <a:solidFill>
            <a:srgbClr val="FFFFCC"/>
          </a:solidFill>
          <a:ln w="9525">
            <a:solidFill>
              <a:srgbClr val="000099"/>
            </a:solidFill>
            <a:miter lim="800000"/>
            <a:headEnd/>
            <a:tailEnd/>
          </a:ln>
        </p:spPr>
        <p:txBody>
          <a:bodyPr wrap="none" lIns="0" tIns="0" rIns="0" bIns="0">
            <a:spAutoFit/>
          </a:bodyPr>
          <a:lstStyle/>
          <a:p>
            <a:pPr eaLnBrk="1" hangingPunct="1"/>
            <a:r>
              <a:rPr lang="en-US" sz="1600" b="0" i="1" dirty="0" smtClean="0">
                <a:solidFill>
                  <a:srgbClr val="0000CC"/>
                </a:solidFill>
                <a:latin typeface="Arial" charset="0"/>
              </a:rPr>
              <a:t>Noise Gain</a:t>
            </a:r>
            <a:endParaRPr lang="en-US" sz="1600" b="0" i="1" dirty="0">
              <a:solidFill>
                <a:srgbClr val="0000CC"/>
              </a:solidFill>
              <a:latin typeface="Arial" charset="0"/>
            </a:endParaRPr>
          </a:p>
          <a:p>
            <a:pPr eaLnBrk="1" hangingPunct="1"/>
            <a:r>
              <a:rPr lang="en-US" sz="1600" b="0" i="1" dirty="0">
                <a:solidFill>
                  <a:srgbClr val="0000CC"/>
                </a:solidFill>
                <a:latin typeface="Arial" charset="0"/>
              </a:rPr>
              <a:t>with capacitance on</a:t>
            </a:r>
          </a:p>
          <a:p>
            <a:pPr eaLnBrk="1" hangingPunct="1"/>
            <a:r>
              <a:rPr lang="en-US" sz="1600" b="0" i="1" dirty="0">
                <a:solidFill>
                  <a:srgbClr val="0000CC"/>
                </a:solidFill>
                <a:latin typeface="Arial" charset="0"/>
              </a:rPr>
              <a:t>inverting input </a:t>
            </a:r>
          </a:p>
        </p:txBody>
      </p:sp>
      <p:sp>
        <p:nvSpPr>
          <p:cNvPr id="402479" name="Line 47"/>
          <p:cNvSpPr>
            <a:spLocks noChangeShapeType="1"/>
          </p:cNvSpPr>
          <p:nvPr/>
        </p:nvSpPr>
        <p:spPr bwMode="auto">
          <a:xfrm>
            <a:off x="2133600" y="4572000"/>
            <a:ext cx="330200" cy="304800"/>
          </a:xfrm>
          <a:prstGeom prst="line">
            <a:avLst/>
          </a:prstGeom>
          <a:noFill/>
          <a:ln w="38100">
            <a:solidFill>
              <a:srgbClr val="008000"/>
            </a:solidFill>
            <a:round/>
            <a:headEnd type="none" w="sm" len="sm"/>
            <a:tailEnd type="triangle" w="sm" len="sm"/>
          </a:ln>
          <a:effectLst/>
        </p:spPr>
        <p:txBody>
          <a:bodyPr/>
          <a:lstStyle/>
          <a:p>
            <a:endParaRPr lang="en-US"/>
          </a:p>
        </p:txBody>
      </p:sp>
      <p:sp>
        <p:nvSpPr>
          <p:cNvPr id="402481" name="Text Box 49"/>
          <p:cNvSpPr txBox="1">
            <a:spLocks noChangeArrowheads="1"/>
          </p:cNvSpPr>
          <p:nvPr/>
        </p:nvSpPr>
        <p:spPr bwMode="auto">
          <a:xfrm>
            <a:off x="3616325" y="1095375"/>
            <a:ext cx="1393825" cy="457200"/>
          </a:xfrm>
          <a:prstGeom prst="rect">
            <a:avLst/>
          </a:prstGeom>
          <a:noFill/>
          <a:ln w="12700">
            <a:noFill/>
            <a:miter lim="800000"/>
            <a:headEnd type="none" w="sm" len="sm"/>
            <a:tailEnd type="none" w="sm" len="sm"/>
          </a:ln>
          <a:effectLst/>
        </p:spPr>
        <p:txBody>
          <a:bodyPr wrap="none">
            <a:spAutoFit/>
          </a:bodyPr>
          <a:lstStyle/>
          <a:p>
            <a:r>
              <a:rPr lang="en-US" b="0"/>
              <a:t>Bode Plot</a:t>
            </a:r>
          </a:p>
        </p:txBody>
      </p:sp>
      <p:sp>
        <p:nvSpPr>
          <p:cNvPr id="402485" name="Line 53"/>
          <p:cNvSpPr>
            <a:spLocks noChangeShapeType="1"/>
          </p:cNvSpPr>
          <p:nvPr/>
        </p:nvSpPr>
        <p:spPr bwMode="auto">
          <a:xfrm flipV="1">
            <a:off x="5854700" y="5486400"/>
            <a:ext cx="0" cy="279400"/>
          </a:xfrm>
          <a:prstGeom prst="line">
            <a:avLst/>
          </a:prstGeom>
          <a:noFill/>
          <a:ln w="12700">
            <a:solidFill>
              <a:schemeClr val="tx1"/>
            </a:solidFill>
            <a:round/>
            <a:headEnd type="none" w="sm" len="sm"/>
            <a:tailEnd type="triangle" w="sm" len="sm"/>
          </a:ln>
          <a:effectLst/>
        </p:spPr>
        <p:txBody>
          <a:bodyPr/>
          <a:lstStyle/>
          <a:p>
            <a:endParaRPr lang="en-US"/>
          </a:p>
        </p:txBody>
      </p:sp>
      <p:sp>
        <p:nvSpPr>
          <p:cNvPr id="402488" name="Rectangle 56"/>
          <p:cNvSpPr>
            <a:spLocks noChangeArrowheads="1"/>
          </p:cNvSpPr>
          <p:nvPr/>
        </p:nvSpPr>
        <p:spPr bwMode="auto">
          <a:xfrm>
            <a:off x="1295400" y="0"/>
            <a:ext cx="7848600" cy="1189037"/>
          </a:xfrm>
          <a:prstGeom prst="rect">
            <a:avLst/>
          </a:prstGeom>
          <a:noFill/>
          <a:ln w="9525">
            <a:noFill/>
            <a:miter lim="800000"/>
            <a:headEnd/>
            <a:tailEnd/>
          </a:ln>
          <a:effectLst/>
        </p:spPr>
        <p:txBody>
          <a:bodyPr anchor="ctr"/>
          <a:lstStyle/>
          <a:p>
            <a:pPr algn="ctr" eaLnBrk="1" hangingPunct="1"/>
            <a:r>
              <a:rPr lang="en-US" sz="3200" dirty="0" smtClean="0">
                <a:solidFill>
                  <a:schemeClr val="tx2"/>
                </a:solidFill>
                <a:latin typeface="Arial" charset="0"/>
              </a:rPr>
              <a:t>Inverting </a:t>
            </a:r>
            <a:r>
              <a:rPr lang="en-US" sz="3200" dirty="0">
                <a:solidFill>
                  <a:schemeClr val="tx2"/>
                </a:solidFill>
                <a:latin typeface="Arial" charset="0"/>
              </a:rPr>
              <a:t>Input Capacitance is Bad</a:t>
            </a:r>
          </a:p>
        </p:txBody>
      </p:sp>
      <p:sp>
        <p:nvSpPr>
          <p:cNvPr id="402489" name="Line 57"/>
          <p:cNvSpPr>
            <a:spLocks noChangeShapeType="1"/>
          </p:cNvSpPr>
          <p:nvPr/>
        </p:nvSpPr>
        <p:spPr bwMode="auto">
          <a:xfrm flipV="1">
            <a:off x="5853113" y="4425950"/>
            <a:ext cx="379412" cy="512763"/>
          </a:xfrm>
          <a:prstGeom prst="line">
            <a:avLst/>
          </a:prstGeom>
          <a:noFill/>
          <a:ln w="23813">
            <a:solidFill>
              <a:srgbClr val="0000FF"/>
            </a:solidFill>
            <a:round/>
            <a:headEnd/>
            <a:tailEnd/>
          </a:ln>
        </p:spPr>
        <p:txBody>
          <a:bodyPr/>
          <a:lstStyle/>
          <a:p>
            <a:endParaRPr lang="en-US"/>
          </a:p>
        </p:txBody>
      </p:sp>
      <p:sp>
        <p:nvSpPr>
          <p:cNvPr id="402490" name="Line 58"/>
          <p:cNvSpPr>
            <a:spLocks noChangeShapeType="1"/>
          </p:cNvSpPr>
          <p:nvPr/>
        </p:nvSpPr>
        <p:spPr bwMode="auto">
          <a:xfrm flipV="1">
            <a:off x="5862638" y="4932363"/>
            <a:ext cx="1258887" cy="3175"/>
          </a:xfrm>
          <a:prstGeom prst="line">
            <a:avLst/>
          </a:prstGeom>
          <a:noFill/>
          <a:ln w="23813">
            <a:solidFill>
              <a:srgbClr val="0000FF"/>
            </a:solidFill>
            <a:prstDash val="sysDot"/>
            <a:round/>
            <a:headEnd/>
            <a:tailEnd/>
          </a:ln>
        </p:spPr>
        <p:txBody>
          <a:bodyPr/>
          <a:lstStyle/>
          <a:p>
            <a:endParaRPr lang="en-US"/>
          </a:p>
        </p:txBody>
      </p:sp>
      <p:sp>
        <p:nvSpPr>
          <p:cNvPr id="402491" name="Line 59"/>
          <p:cNvSpPr>
            <a:spLocks noChangeShapeType="1"/>
          </p:cNvSpPr>
          <p:nvPr/>
        </p:nvSpPr>
        <p:spPr bwMode="auto">
          <a:xfrm flipV="1">
            <a:off x="7140575" y="4405313"/>
            <a:ext cx="379413" cy="512762"/>
          </a:xfrm>
          <a:prstGeom prst="line">
            <a:avLst/>
          </a:prstGeom>
          <a:noFill/>
          <a:ln w="23813">
            <a:solidFill>
              <a:srgbClr val="0000FF"/>
            </a:solidFill>
            <a:prstDash val="sysDot"/>
            <a:round/>
            <a:headEnd/>
            <a:tailEnd/>
          </a:ln>
        </p:spPr>
        <p:txBody>
          <a:bodyPr/>
          <a:lstStyle/>
          <a:p>
            <a:endParaRPr lang="en-US"/>
          </a:p>
        </p:txBody>
      </p:sp>
      <p:sp>
        <p:nvSpPr>
          <p:cNvPr id="402496" name="Line 64"/>
          <p:cNvSpPr>
            <a:spLocks noChangeShapeType="1"/>
          </p:cNvSpPr>
          <p:nvPr/>
        </p:nvSpPr>
        <p:spPr bwMode="auto">
          <a:xfrm flipH="1">
            <a:off x="7115175" y="4083050"/>
            <a:ext cx="22225" cy="812800"/>
          </a:xfrm>
          <a:prstGeom prst="line">
            <a:avLst/>
          </a:prstGeom>
          <a:noFill/>
          <a:ln w="38100">
            <a:solidFill>
              <a:srgbClr val="008000"/>
            </a:solidFill>
            <a:round/>
            <a:headEnd type="none" w="sm" len="sm"/>
            <a:tailEnd type="triangle" w="sm" len="sm"/>
          </a:ln>
          <a:effectLst/>
        </p:spPr>
        <p:txBody>
          <a:bodyPr/>
          <a:lstStyle/>
          <a:p>
            <a:endParaRPr lang="en-US"/>
          </a:p>
        </p:txBody>
      </p:sp>
      <p:sp>
        <p:nvSpPr>
          <p:cNvPr id="402518" name="Line 86"/>
          <p:cNvSpPr>
            <a:spLocks noChangeShapeType="1"/>
          </p:cNvSpPr>
          <p:nvPr/>
        </p:nvSpPr>
        <p:spPr bwMode="auto">
          <a:xfrm>
            <a:off x="5502275" y="4321175"/>
            <a:ext cx="377825" cy="228600"/>
          </a:xfrm>
          <a:prstGeom prst="line">
            <a:avLst/>
          </a:prstGeom>
          <a:noFill/>
          <a:ln w="38100">
            <a:solidFill>
              <a:srgbClr val="008000"/>
            </a:solidFill>
            <a:round/>
            <a:headEnd type="none" w="sm" len="sm"/>
            <a:tailEnd type="triangle" w="sm" len="sm"/>
          </a:ln>
          <a:effectLst/>
        </p:spPr>
        <p:txBody>
          <a:bodyPr/>
          <a:lstStyle/>
          <a:p>
            <a:endParaRPr lang="en-US"/>
          </a:p>
        </p:txBody>
      </p:sp>
      <p:sp>
        <p:nvSpPr>
          <p:cNvPr id="402519" name="Line 87"/>
          <p:cNvSpPr>
            <a:spLocks noChangeShapeType="1"/>
          </p:cNvSpPr>
          <p:nvPr/>
        </p:nvSpPr>
        <p:spPr bwMode="auto">
          <a:xfrm flipV="1">
            <a:off x="5743575" y="4813300"/>
            <a:ext cx="422275" cy="288925"/>
          </a:xfrm>
          <a:prstGeom prst="line">
            <a:avLst/>
          </a:prstGeom>
          <a:noFill/>
          <a:ln w="38100">
            <a:solidFill>
              <a:srgbClr val="008000"/>
            </a:solidFill>
            <a:round/>
            <a:headEnd type="none" w="sm" len="sm"/>
            <a:tailEnd type="triangle" w="sm" len="sm"/>
          </a:ln>
          <a:effectLst/>
        </p:spPr>
        <p:txBody>
          <a:bodyPr/>
          <a:lstStyle/>
          <a:p>
            <a:endParaRPr lang="en-US"/>
          </a:p>
        </p:txBody>
      </p:sp>
      <p:sp>
        <p:nvSpPr>
          <p:cNvPr id="402522" name="Rectangle 90"/>
          <p:cNvSpPr>
            <a:spLocks noChangeArrowheads="1"/>
          </p:cNvSpPr>
          <p:nvPr/>
        </p:nvSpPr>
        <p:spPr bwMode="auto">
          <a:xfrm>
            <a:off x="2535238" y="5111750"/>
            <a:ext cx="3319462" cy="254000"/>
          </a:xfrm>
          <a:prstGeom prst="rect">
            <a:avLst/>
          </a:prstGeom>
          <a:solidFill>
            <a:srgbClr val="FFFFCC"/>
          </a:solidFill>
          <a:ln w="9525">
            <a:solidFill>
              <a:srgbClr val="000099"/>
            </a:solidFill>
            <a:miter lim="800000"/>
            <a:headEnd/>
            <a:tailEnd/>
          </a:ln>
        </p:spPr>
        <p:txBody>
          <a:bodyPr lIns="0" tIns="0" rIns="0" bIns="0">
            <a:spAutoFit/>
          </a:bodyPr>
          <a:lstStyle/>
          <a:p>
            <a:r>
              <a:rPr lang="en-US" sz="1600" b="0">
                <a:solidFill>
                  <a:srgbClr val="0000CC"/>
                </a:solidFill>
                <a:latin typeface="Arial" charset="0"/>
              </a:rPr>
              <a:t>Rate of closure = 20dB/dec = Stable</a:t>
            </a:r>
          </a:p>
        </p:txBody>
      </p:sp>
      <p:sp>
        <p:nvSpPr>
          <p:cNvPr id="402480" name="Line 48"/>
          <p:cNvSpPr>
            <a:spLocks noChangeShapeType="1"/>
          </p:cNvSpPr>
          <p:nvPr/>
        </p:nvSpPr>
        <p:spPr bwMode="auto">
          <a:xfrm flipV="1">
            <a:off x="2070100" y="5003800"/>
            <a:ext cx="469900" cy="431800"/>
          </a:xfrm>
          <a:prstGeom prst="line">
            <a:avLst/>
          </a:prstGeom>
          <a:noFill/>
          <a:ln w="38100">
            <a:solidFill>
              <a:srgbClr val="008000"/>
            </a:solidFill>
            <a:round/>
            <a:headEnd type="none" w="sm" len="sm"/>
            <a:tailEnd type="triangle" w="sm" len="sm"/>
          </a:ln>
          <a:effectLst/>
        </p:spPr>
        <p:txBody>
          <a:bodyPr/>
          <a:lstStyle/>
          <a:p>
            <a:endParaRPr lang="en-US"/>
          </a:p>
        </p:txBody>
      </p:sp>
      <p:sp>
        <p:nvSpPr>
          <p:cNvPr id="45" name="Rectangle 127"/>
          <p:cNvSpPr>
            <a:spLocks noChangeArrowheads="1"/>
          </p:cNvSpPr>
          <p:nvPr/>
        </p:nvSpPr>
        <p:spPr bwMode="auto">
          <a:xfrm>
            <a:off x="6477000" y="3505200"/>
            <a:ext cx="2374900" cy="553998"/>
          </a:xfrm>
          <a:prstGeom prst="rect">
            <a:avLst/>
          </a:prstGeom>
          <a:solidFill>
            <a:srgbClr val="FFFFCC"/>
          </a:solidFill>
          <a:ln w="9525">
            <a:solidFill>
              <a:srgbClr val="000099"/>
            </a:solidFill>
            <a:miter lim="800000"/>
            <a:headEnd/>
            <a:tailEnd/>
          </a:ln>
        </p:spPr>
        <p:txBody>
          <a:bodyPr wrap="square" lIns="0" tIns="0" rIns="0" bIns="0">
            <a:spAutoFit/>
          </a:bodyPr>
          <a:lstStyle/>
          <a:p>
            <a:pPr eaLnBrk="1" hangingPunct="1"/>
            <a:r>
              <a:rPr lang="en-US" sz="1800" b="0" i="1" dirty="0">
                <a:solidFill>
                  <a:srgbClr val="0000CC"/>
                </a:solidFill>
                <a:latin typeface="Arial" pitchFamily="34" charset="0"/>
              </a:rPr>
              <a:t>No issue if the </a:t>
            </a:r>
            <a:r>
              <a:rPr lang="en-US" sz="1800" b="0" i="1" dirty="0" smtClean="0">
                <a:solidFill>
                  <a:srgbClr val="0000CC"/>
                </a:solidFill>
                <a:latin typeface="Arial" pitchFamily="34" charset="0"/>
              </a:rPr>
              <a:t>zero after crossover point</a:t>
            </a:r>
            <a:endParaRPr lang="en-US" sz="1800" b="0" i="1" dirty="0">
              <a:solidFill>
                <a:srgbClr val="0000CC"/>
              </a:solidFill>
              <a:latin typeface="Arial" pitchFamily="34" charset="0"/>
            </a:endParaRPr>
          </a:p>
        </p:txBody>
      </p:sp>
      <p:sp>
        <p:nvSpPr>
          <p:cNvPr id="46" name="Text Box 129"/>
          <p:cNvSpPr txBox="1">
            <a:spLocks noChangeArrowheads="1"/>
          </p:cNvSpPr>
          <p:nvPr/>
        </p:nvSpPr>
        <p:spPr bwMode="auto">
          <a:xfrm>
            <a:off x="2590800" y="1849915"/>
            <a:ext cx="543739" cy="369332"/>
          </a:xfrm>
          <a:prstGeom prst="rect">
            <a:avLst/>
          </a:prstGeom>
          <a:noFill/>
          <a:ln w="12700">
            <a:noFill/>
            <a:miter lim="800000"/>
            <a:headEnd type="none" w="sm" len="sm"/>
            <a:tailEnd type="none" w="sm" len="sm"/>
          </a:ln>
          <a:effectLst/>
        </p:spPr>
        <p:txBody>
          <a:bodyPr wrap="none">
            <a:spAutoFit/>
          </a:bodyPr>
          <a:lstStyle/>
          <a:p>
            <a:r>
              <a:rPr lang="en-US" b="0" i="1" dirty="0" smtClean="0"/>
              <a:t>A</a:t>
            </a:r>
            <a:r>
              <a:rPr lang="en-US" b="0" i="1" baseline="-25000" dirty="0" smtClean="0"/>
              <a:t>OL</a:t>
            </a:r>
            <a:endParaRPr lang="en-US" b="0" i="1" baseline="-25000" dirty="0"/>
          </a:p>
        </p:txBody>
      </p:sp>
      <p:sp>
        <p:nvSpPr>
          <p:cNvPr id="47" name="Text Box 136"/>
          <p:cNvSpPr txBox="1">
            <a:spLocks noChangeArrowheads="1"/>
          </p:cNvSpPr>
          <p:nvPr/>
        </p:nvSpPr>
        <p:spPr bwMode="auto">
          <a:xfrm>
            <a:off x="2895600" y="4572000"/>
            <a:ext cx="1390124" cy="369332"/>
          </a:xfrm>
          <a:prstGeom prst="rect">
            <a:avLst/>
          </a:prstGeom>
          <a:noFill/>
          <a:ln w="12700">
            <a:noFill/>
            <a:miter lim="800000"/>
            <a:headEnd type="none" w="sm" len="sm"/>
            <a:tailEnd type="none" w="sm" len="sm"/>
          </a:ln>
          <a:effectLst/>
        </p:spPr>
        <p:txBody>
          <a:bodyPr wrap="none">
            <a:spAutoFit/>
          </a:bodyPr>
          <a:lstStyle/>
          <a:p>
            <a:r>
              <a:rPr lang="en-US" b="0" i="1" dirty="0" smtClean="0"/>
              <a:t>Noise Gain </a:t>
            </a:r>
            <a:endParaRPr lang="en-US" b="0" i="1" dirty="0"/>
          </a:p>
        </p:txBody>
      </p:sp>
      <p:sp>
        <p:nvSpPr>
          <p:cNvPr id="48" name="Rectangle 137"/>
          <p:cNvSpPr>
            <a:spLocks noChangeArrowheads="1"/>
          </p:cNvSpPr>
          <p:nvPr/>
        </p:nvSpPr>
        <p:spPr bwMode="auto">
          <a:xfrm>
            <a:off x="2971800" y="4038600"/>
            <a:ext cx="2514600" cy="492443"/>
          </a:xfrm>
          <a:prstGeom prst="rect">
            <a:avLst/>
          </a:prstGeom>
          <a:solidFill>
            <a:srgbClr val="FFFFCC"/>
          </a:solidFill>
          <a:ln w="9525">
            <a:solidFill>
              <a:srgbClr val="000099"/>
            </a:solidFill>
            <a:miter lim="800000"/>
            <a:headEnd/>
            <a:tailEnd/>
          </a:ln>
        </p:spPr>
        <p:txBody>
          <a:bodyPr wrap="square" lIns="0" tIns="0" rIns="0" bIns="0">
            <a:spAutoFit/>
          </a:bodyPr>
          <a:lstStyle/>
          <a:p>
            <a:r>
              <a:rPr lang="en-US" sz="1600" b="0" dirty="0">
                <a:solidFill>
                  <a:srgbClr val="0000CC"/>
                </a:solidFill>
                <a:latin typeface="Arial" pitchFamily="34" charset="0"/>
              </a:rPr>
              <a:t>Rate of closure = 40dB/</a:t>
            </a:r>
            <a:r>
              <a:rPr lang="en-US" sz="1600" b="0" dirty="0" err="1">
                <a:solidFill>
                  <a:srgbClr val="0000CC"/>
                </a:solidFill>
                <a:latin typeface="Arial" pitchFamily="34" charset="0"/>
              </a:rPr>
              <a:t>dec</a:t>
            </a:r>
            <a:r>
              <a:rPr lang="en-US" sz="1600" b="0" dirty="0">
                <a:solidFill>
                  <a:srgbClr val="0000CC"/>
                </a:solidFill>
                <a:latin typeface="Arial" pitchFamily="34" charset="0"/>
              </a:rPr>
              <a:t> </a:t>
            </a:r>
            <a:endParaRPr lang="en-US" sz="1600" b="0" dirty="0" smtClean="0">
              <a:solidFill>
                <a:srgbClr val="0000CC"/>
              </a:solidFill>
              <a:latin typeface="Arial" pitchFamily="34" charset="0"/>
            </a:endParaRPr>
          </a:p>
          <a:p>
            <a:r>
              <a:rPr lang="en-US" sz="1600" dirty="0" smtClean="0">
                <a:solidFill>
                  <a:srgbClr val="0000CC"/>
                </a:solidFill>
                <a:latin typeface="Arial" pitchFamily="34" charset="0"/>
              </a:rPr>
              <a:t>≈ 360˚ Phase shift in loop</a:t>
            </a:r>
            <a:endParaRPr lang="en-US" sz="1600" b="0" dirty="0">
              <a:solidFill>
                <a:srgbClr val="0000CC"/>
              </a:solidFill>
              <a:latin typeface="Arial" pitchFamily="34" charset="0"/>
            </a:endParaRPr>
          </a:p>
        </p:txBody>
      </p:sp>
      <p:graphicFrame>
        <p:nvGraphicFramePr>
          <p:cNvPr id="614403" name="Object 3"/>
          <p:cNvGraphicFramePr>
            <a:graphicFrameLocks noChangeAspect="1"/>
          </p:cNvGraphicFramePr>
          <p:nvPr/>
        </p:nvGraphicFramePr>
        <p:xfrm>
          <a:off x="4412313" y="5589840"/>
          <a:ext cx="3541865" cy="704559"/>
        </p:xfrm>
        <a:graphic>
          <a:graphicData uri="http://schemas.openxmlformats.org/presentationml/2006/ole">
            <p:oleObj spid="_x0000_s205826" name="Equation" r:id="rId4" imgW="2171520" imgH="43164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1524000" y="0"/>
            <a:ext cx="7043738" cy="990600"/>
          </a:xfrm>
          <a:prstGeom prst="rect">
            <a:avLst/>
          </a:prstGeom>
          <a:noFill/>
          <a:ln w="9525">
            <a:noFill/>
            <a:miter lim="800000"/>
            <a:headEnd/>
            <a:tailEnd/>
          </a:ln>
        </p:spPr>
        <p:txBody>
          <a:bodyPr lIns="92075" tIns="46038" rIns="92075" bIns="46038" anchor="ctr"/>
          <a:lstStyle/>
          <a:p>
            <a:pPr algn="ctr"/>
            <a:endParaRPr lang="zh-TW" altLang="en-US" sz="2900">
              <a:solidFill>
                <a:schemeClr val="tx2"/>
              </a:solidFill>
              <a:latin typeface="Arial" charset="0"/>
              <a:ea typeface="新細明體" pitchFamily="18" charset="-120"/>
            </a:endParaRPr>
          </a:p>
        </p:txBody>
      </p:sp>
      <p:pic>
        <p:nvPicPr>
          <p:cNvPr id="8196" name="Picture 3"/>
          <p:cNvPicPr>
            <a:picLocks noChangeAspect="1" noChangeArrowheads="1"/>
          </p:cNvPicPr>
          <p:nvPr/>
        </p:nvPicPr>
        <p:blipFill>
          <a:blip r:embed="rId4" cstate="print"/>
          <a:srcRect/>
          <a:stretch>
            <a:fillRect/>
          </a:stretch>
        </p:blipFill>
        <p:spPr bwMode="auto">
          <a:xfrm>
            <a:off x="454025" y="3386138"/>
            <a:ext cx="2479675" cy="2600325"/>
          </a:xfrm>
          <a:prstGeom prst="rect">
            <a:avLst/>
          </a:prstGeom>
          <a:noFill/>
          <a:ln w="12700">
            <a:noFill/>
            <a:miter lim="800000"/>
            <a:headEnd type="none" w="sm" len="sm"/>
            <a:tailEnd type="none" w="sm" len="sm"/>
          </a:ln>
        </p:spPr>
      </p:pic>
      <p:sp>
        <p:nvSpPr>
          <p:cNvPr id="8197" name="Rectangle 5"/>
          <p:cNvSpPr>
            <a:spLocks noGrp="1" noChangeArrowheads="1"/>
          </p:cNvSpPr>
          <p:nvPr>
            <p:ph type="body" sz="half" idx="1"/>
          </p:nvPr>
        </p:nvSpPr>
        <p:spPr>
          <a:xfrm>
            <a:off x="155575" y="958850"/>
            <a:ext cx="8810625" cy="2163763"/>
          </a:xfrm>
          <a:solidFill>
            <a:srgbClr val="FFFFCC"/>
          </a:solidFill>
          <a:ln>
            <a:solidFill>
              <a:schemeClr val="tx1"/>
            </a:solidFill>
          </a:ln>
        </p:spPr>
        <p:txBody>
          <a:bodyPr/>
          <a:lstStyle/>
          <a:p>
            <a:pPr marL="381000" indent="-381000" eaLnBrk="1" hangingPunct="1">
              <a:lnSpc>
                <a:spcPct val="80000"/>
              </a:lnSpc>
              <a:spcBef>
                <a:spcPct val="0"/>
              </a:spcBef>
              <a:spcAft>
                <a:spcPct val="30000"/>
              </a:spcAft>
              <a:buFontTx/>
              <a:buNone/>
            </a:pPr>
            <a:r>
              <a:rPr lang="en-US" altLang="zh-TW" sz="1800" b="0" smtClean="0">
                <a:solidFill>
                  <a:srgbClr val="0000CC"/>
                </a:solidFill>
                <a:ea typeface="新細明體" pitchFamily="18" charset="-120"/>
              </a:rPr>
              <a:t>Solutions:</a:t>
            </a:r>
          </a:p>
          <a:p>
            <a:pPr marL="381000" indent="-381000" eaLnBrk="1" hangingPunct="1">
              <a:lnSpc>
                <a:spcPct val="80000"/>
              </a:lnSpc>
              <a:spcBef>
                <a:spcPct val="0"/>
              </a:spcBef>
              <a:spcAft>
                <a:spcPct val="30000"/>
              </a:spcAft>
              <a:buFont typeface="Wingdings" pitchFamily="2" charset="2"/>
              <a:buAutoNum type="arabicPeriod"/>
            </a:pPr>
            <a:r>
              <a:rPr lang="en-US" altLang="zh-TW" sz="1800" b="0" smtClean="0">
                <a:solidFill>
                  <a:srgbClr val="0000CC"/>
                </a:solidFill>
                <a:ea typeface="新細明體" pitchFamily="18" charset="-120"/>
              </a:rPr>
              <a:t>Eliminate Ground Planes and Power Planes under and near the inverting input (-) </a:t>
            </a:r>
          </a:p>
          <a:p>
            <a:pPr marL="381000" indent="-381000" eaLnBrk="1" hangingPunct="1">
              <a:lnSpc>
                <a:spcPct val="80000"/>
              </a:lnSpc>
              <a:spcBef>
                <a:spcPct val="0"/>
              </a:spcBef>
              <a:spcAft>
                <a:spcPct val="30000"/>
              </a:spcAft>
              <a:buFont typeface="Wingdings" pitchFamily="2" charset="2"/>
              <a:buAutoNum type="arabicPeriod"/>
            </a:pPr>
            <a:r>
              <a:rPr lang="en-US" altLang="zh-TW" sz="1800" b="0" smtClean="0">
                <a:solidFill>
                  <a:srgbClr val="0000CC"/>
                </a:solidFill>
                <a:ea typeface="新細明體" pitchFamily="18" charset="-120"/>
              </a:rPr>
              <a:t>Shorten trace by moving components closer to the inverting input (-)</a:t>
            </a:r>
          </a:p>
          <a:p>
            <a:pPr marL="381000" indent="-381000" eaLnBrk="1" hangingPunct="1">
              <a:lnSpc>
                <a:spcPct val="80000"/>
              </a:lnSpc>
              <a:spcBef>
                <a:spcPct val="0"/>
              </a:spcBef>
              <a:spcAft>
                <a:spcPct val="30000"/>
              </a:spcAft>
              <a:buFont typeface="Wingdings" pitchFamily="2" charset="2"/>
              <a:buAutoNum type="arabicPeriod"/>
            </a:pPr>
            <a:r>
              <a:rPr lang="en-US" altLang="zh-TW" sz="1800" b="0" smtClean="0">
                <a:solidFill>
                  <a:srgbClr val="0000CC"/>
                </a:solidFill>
                <a:ea typeface="新細明體" pitchFamily="18" charset="-120"/>
              </a:rPr>
              <a:t>Reduce R</a:t>
            </a:r>
            <a:r>
              <a:rPr lang="en-US" altLang="zh-TW" sz="1800" b="0" baseline="-25000" smtClean="0">
                <a:solidFill>
                  <a:srgbClr val="0000CC"/>
                </a:solidFill>
                <a:ea typeface="新細明體" pitchFamily="18" charset="-120"/>
              </a:rPr>
              <a:t>F</a:t>
            </a:r>
            <a:r>
              <a:rPr lang="en-US" altLang="zh-TW" sz="1800" b="0" smtClean="0">
                <a:solidFill>
                  <a:srgbClr val="0000CC"/>
                </a:solidFill>
                <a:ea typeface="新細明體" pitchFamily="18" charset="-120"/>
              </a:rPr>
              <a:t> and R</a:t>
            </a:r>
            <a:r>
              <a:rPr lang="en-US" altLang="zh-TW" sz="1800" b="0" baseline="-25000" smtClean="0">
                <a:solidFill>
                  <a:srgbClr val="0000CC"/>
                </a:solidFill>
                <a:ea typeface="新細明體" pitchFamily="18" charset="-120"/>
              </a:rPr>
              <a:t>G</a:t>
            </a:r>
            <a:r>
              <a:rPr lang="en-US" altLang="zh-TW" sz="1800" b="0" smtClean="0">
                <a:solidFill>
                  <a:srgbClr val="0000CC"/>
                </a:solidFill>
                <a:ea typeface="新細明體" pitchFamily="18" charset="-120"/>
              </a:rPr>
              <a:t> values</a:t>
            </a:r>
          </a:p>
          <a:p>
            <a:pPr marL="381000" indent="-381000" eaLnBrk="1" hangingPunct="1">
              <a:lnSpc>
                <a:spcPct val="80000"/>
              </a:lnSpc>
              <a:spcBef>
                <a:spcPct val="0"/>
              </a:spcBef>
              <a:spcAft>
                <a:spcPct val="30000"/>
              </a:spcAft>
              <a:buFont typeface="Wingdings" pitchFamily="2" charset="2"/>
              <a:buAutoNum type="arabicPeriod"/>
            </a:pPr>
            <a:r>
              <a:rPr lang="en-US" altLang="zh-TW" sz="1800" b="0" smtClean="0">
                <a:solidFill>
                  <a:srgbClr val="0000CC"/>
                </a:solidFill>
                <a:ea typeface="新細明體" pitchFamily="18" charset="-120"/>
              </a:rPr>
              <a:t>Increase noise gain of op amp</a:t>
            </a:r>
          </a:p>
          <a:p>
            <a:pPr marL="381000" indent="-381000" eaLnBrk="1" hangingPunct="1">
              <a:lnSpc>
                <a:spcPct val="80000"/>
              </a:lnSpc>
              <a:spcBef>
                <a:spcPct val="0"/>
              </a:spcBef>
              <a:spcAft>
                <a:spcPct val="30000"/>
              </a:spcAft>
              <a:buFont typeface="Wingdings" pitchFamily="2" charset="2"/>
              <a:buAutoNum type="arabicPeriod"/>
            </a:pPr>
            <a:r>
              <a:rPr lang="en-US" altLang="zh-TW" sz="1800" b="0" smtClean="0">
                <a:solidFill>
                  <a:srgbClr val="0000CC"/>
                </a:solidFill>
                <a:ea typeface="新細明體" pitchFamily="18" charset="-120"/>
              </a:rPr>
              <a:t>Place Compensation Capacitor Across R</a:t>
            </a:r>
            <a:r>
              <a:rPr lang="en-US" altLang="zh-TW" sz="1800" b="0" baseline="-25000" smtClean="0">
                <a:solidFill>
                  <a:srgbClr val="0000CC"/>
                </a:solidFill>
                <a:ea typeface="新細明體" pitchFamily="18" charset="-120"/>
              </a:rPr>
              <a:t>F</a:t>
            </a:r>
            <a:endParaRPr lang="en-US" altLang="zh-TW" sz="1800" b="0" smtClean="0">
              <a:solidFill>
                <a:srgbClr val="0000CC"/>
              </a:solidFill>
              <a:ea typeface="新細明體" pitchFamily="18" charset="-120"/>
            </a:endParaRPr>
          </a:p>
          <a:p>
            <a:pPr marL="381000" indent="-381000" eaLnBrk="1" hangingPunct="1">
              <a:lnSpc>
                <a:spcPct val="80000"/>
              </a:lnSpc>
              <a:spcBef>
                <a:spcPct val="0"/>
              </a:spcBef>
              <a:spcAft>
                <a:spcPct val="30000"/>
              </a:spcAft>
              <a:buFont typeface="Wingdings" pitchFamily="2" charset="2"/>
              <a:buAutoNum type="arabicPeriod"/>
            </a:pPr>
            <a:r>
              <a:rPr lang="en-US" altLang="zh-TW" sz="1800" b="0" smtClean="0">
                <a:solidFill>
                  <a:srgbClr val="0000CC"/>
                </a:solidFill>
                <a:ea typeface="新細明體" pitchFamily="18" charset="-120"/>
              </a:rPr>
              <a:t>Use Inverting Configuration </a:t>
            </a:r>
          </a:p>
        </p:txBody>
      </p:sp>
      <p:sp>
        <p:nvSpPr>
          <p:cNvPr id="8198" name="Text Box 7"/>
          <p:cNvSpPr txBox="1">
            <a:spLocks noChangeArrowheads="1"/>
          </p:cNvSpPr>
          <p:nvPr/>
        </p:nvSpPr>
        <p:spPr bwMode="auto">
          <a:xfrm>
            <a:off x="598488" y="5945188"/>
            <a:ext cx="2449512" cy="33813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sz="1600">
                <a:solidFill>
                  <a:schemeClr val="accent2"/>
                </a:solidFill>
                <a:latin typeface="Arial" charset="0"/>
                <a:ea typeface="新細明體" pitchFamily="18" charset="-120"/>
              </a:rPr>
              <a:t>Inverting Configuration</a:t>
            </a:r>
          </a:p>
        </p:txBody>
      </p:sp>
      <p:pic>
        <p:nvPicPr>
          <p:cNvPr id="8199" name="Picture 11"/>
          <p:cNvPicPr>
            <a:picLocks noChangeAspect="1" noChangeArrowheads="1"/>
          </p:cNvPicPr>
          <p:nvPr/>
        </p:nvPicPr>
        <p:blipFill>
          <a:blip r:embed="rId5" cstate="print"/>
          <a:srcRect/>
          <a:stretch>
            <a:fillRect/>
          </a:stretch>
        </p:blipFill>
        <p:spPr bwMode="auto">
          <a:xfrm>
            <a:off x="3276600" y="3878263"/>
            <a:ext cx="2786063" cy="2119312"/>
          </a:xfrm>
          <a:prstGeom prst="rect">
            <a:avLst/>
          </a:prstGeom>
          <a:noFill/>
          <a:ln w="12700">
            <a:noFill/>
            <a:miter lim="800000"/>
            <a:headEnd type="none" w="sm" len="sm"/>
            <a:tailEnd type="none" w="sm" len="sm"/>
          </a:ln>
        </p:spPr>
      </p:pic>
      <p:sp>
        <p:nvSpPr>
          <p:cNvPr id="8200" name="Rectangle 13"/>
          <p:cNvSpPr>
            <a:spLocks noChangeArrowheads="1"/>
          </p:cNvSpPr>
          <p:nvPr/>
        </p:nvSpPr>
        <p:spPr bwMode="auto">
          <a:xfrm>
            <a:off x="1565275" y="0"/>
            <a:ext cx="7235825"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Minimizing Stray C at (-) Input</a:t>
            </a:r>
          </a:p>
        </p:txBody>
      </p:sp>
      <p:pic>
        <p:nvPicPr>
          <p:cNvPr id="8201" name="Picture 3"/>
          <p:cNvPicPr>
            <a:picLocks noChangeAspect="1" noChangeArrowheads="1"/>
          </p:cNvPicPr>
          <p:nvPr/>
        </p:nvPicPr>
        <p:blipFill>
          <a:blip r:embed="rId6" cstate="print"/>
          <a:srcRect/>
          <a:stretch>
            <a:fillRect/>
          </a:stretch>
        </p:blipFill>
        <p:spPr bwMode="auto">
          <a:xfrm>
            <a:off x="6061075" y="3754438"/>
            <a:ext cx="3009900" cy="1858962"/>
          </a:xfrm>
          <a:prstGeom prst="rect">
            <a:avLst/>
          </a:prstGeom>
          <a:noFill/>
          <a:ln w="12700">
            <a:noFill/>
            <a:miter lim="800000"/>
            <a:headEnd type="none" w="sm" len="sm"/>
            <a:tailEnd type="none" w="sm" len="sm"/>
          </a:ln>
        </p:spPr>
      </p:pic>
      <p:sp>
        <p:nvSpPr>
          <p:cNvPr id="8202" name="Text Box 4"/>
          <p:cNvSpPr txBox="1">
            <a:spLocks noChangeArrowheads="1"/>
          </p:cNvSpPr>
          <p:nvPr/>
        </p:nvSpPr>
        <p:spPr bwMode="auto">
          <a:xfrm>
            <a:off x="6521450" y="5643563"/>
            <a:ext cx="2282825" cy="3365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sz="1600">
                <a:solidFill>
                  <a:schemeClr val="accent2"/>
                </a:solidFill>
                <a:latin typeface="Arial" charset="0"/>
                <a:ea typeface="新細明體" pitchFamily="18" charset="-120"/>
              </a:rPr>
              <a:t>Increase Noise Gain</a:t>
            </a:r>
          </a:p>
        </p:txBody>
      </p:sp>
      <p:sp>
        <p:nvSpPr>
          <p:cNvPr id="8203" name="Text Box 9"/>
          <p:cNvSpPr txBox="1">
            <a:spLocks noChangeArrowheads="1"/>
          </p:cNvSpPr>
          <p:nvPr/>
        </p:nvSpPr>
        <p:spPr bwMode="auto">
          <a:xfrm>
            <a:off x="3317875" y="5949950"/>
            <a:ext cx="3130550" cy="33972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sz="1600">
                <a:solidFill>
                  <a:schemeClr val="accent2"/>
                </a:solidFill>
                <a:latin typeface="Arial" charset="0"/>
                <a:ea typeface="新細明體" pitchFamily="18" charset="-120"/>
              </a:rPr>
              <a:t>Feedback Cap Compensation</a:t>
            </a:r>
          </a:p>
        </p:txBody>
      </p:sp>
      <p:graphicFrame>
        <p:nvGraphicFramePr>
          <p:cNvPr id="8194" name="Object 6"/>
          <p:cNvGraphicFramePr>
            <a:graphicFrameLocks noChangeAspect="1"/>
          </p:cNvGraphicFramePr>
          <p:nvPr>
            <p:ph sz="half" idx="2"/>
          </p:nvPr>
        </p:nvGraphicFramePr>
        <p:xfrm>
          <a:off x="3424238" y="3273425"/>
          <a:ext cx="2155825" cy="627063"/>
        </p:xfrm>
        <a:graphic>
          <a:graphicData uri="http://schemas.openxmlformats.org/presentationml/2006/ole">
            <p:oleObj spid="_x0000_s8194" name="Equation" r:id="rId7" imgW="1841400" imgH="55872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1524000" y="0"/>
            <a:ext cx="7043738" cy="990600"/>
          </a:xfrm>
          <a:prstGeom prst="rect">
            <a:avLst/>
          </a:prstGeom>
          <a:noFill/>
          <a:ln w="9525">
            <a:noFill/>
            <a:miter lim="800000"/>
            <a:headEnd/>
            <a:tailEnd/>
          </a:ln>
        </p:spPr>
        <p:txBody>
          <a:bodyPr lIns="92075" tIns="46038" rIns="92075" bIns="46038" anchor="ctr"/>
          <a:lstStyle/>
          <a:p>
            <a:pPr algn="ctr"/>
            <a:endParaRPr lang="zh-TW" altLang="en-US" sz="2900">
              <a:solidFill>
                <a:schemeClr val="tx2"/>
              </a:solidFill>
              <a:latin typeface="Arial" charset="0"/>
              <a:ea typeface="新細明體" pitchFamily="18" charset="-120"/>
            </a:endParaRPr>
          </a:p>
        </p:txBody>
      </p:sp>
      <p:graphicFrame>
        <p:nvGraphicFramePr>
          <p:cNvPr id="9218" name="Object 4"/>
          <p:cNvGraphicFramePr>
            <a:graphicFrameLocks noChangeAspect="1"/>
          </p:cNvGraphicFramePr>
          <p:nvPr/>
        </p:nvGraphicFramePr>
        <p:xfrm>
          <a:off x="4665663" y="3022600"/>
          <a:ext cx="3746500" cy="1054100"/>
        </p:xfrm>
        <a:graphic>
          <a:graphicData uri="http://schemas.openxmlformats.org/presentationml/2006/ole">
            <p:oleObj spid="_x0000_s9218" name="Equation" r:id="rId4" imgW="1536480" imgH="431640" progId="Equation.3">
              <p:embed/>
            </p:oleObj>
          </a:graphicData>
        </a:graphic>
      </p:graphicFrame>
      <p:sp>
        <p:nvSpPr>
          <p:cNvPr id="9221" name="Text Box 5"/>
          <p:cNvSpPr txBox="1">
            <a:spLocks noChangeArrowheads="1"/>
          </p:cNvSpPr>
          <p:nvPr/>
        </p:nvSpPr>
        <p:spPr bwMode="auto">
          <a:xfrm>
            <a:off x="5745162" y="4384675"/>
            <a:ext cx="1760538" cy="584775"/>
          </a:xfrm>
          <a:prstGeom prst="rect">
            <a:avLst/>
          </a:prstGeom>
          <a:noFill/>
          <a:ln w="12700">
            <a:noFill/>
            <a:miter lim="800000"/>
            <a:headEnd type="none" w="sm" len="sm"/>
            <a:tailEnd type="none" w="sm" len="sm"/>
          </a:ln>
        </p:spPr>
        <p:txBody>
          <a:bodyPr wrap="square">
            <a:spAutoFit/>
          </a:bodyPr>
          <a:lstStyle/>
          <a:p>
            <a:pPr eaLnBrk="0" hangingPunct="0">
              <a:spcBef>
                <a:spcPts val="0"/>
              </a:spcBef>
            </a:pPr>
            <a:r>
              <a:rPr lang="en-US" altLang="zh-TW" sz="1600" dirty="0">
                <a:ea typeface="新細明體" pitchFamily="18" charset="-120"/>
              </a:rPr>
              <a:t>Assuming:</a:t>
            </a:r>
          </a:p>
          <a:p>
            <a:pPr eaLnBrk="0" hangingPunct="0">
              <a:spcBef>
                <a:spcPts val="0"/>
              </a:spcBef>
            </a:pPr>
            <a:r>
              <a:rPr lang="en-US" altLang="zh-TW" sz="1600" dirty="0">
                <a:ea typeface="新細明體" pitchFamily="18" charset="-120"/>
              </a:rPr>
              <a:t> R</a:t>
            </a:r>
            <a:r>
              <a:rPr lang="en-US" altLang="zh-TW" sz="1600" baseline="-25000" dirty="0">
                <a:ea typeface="新細明體" pitchFamily="18" charset="-120"/>
              </a:rPr>
              <a:t>O</a:t>
            </a:r>
            <a:r>
              <a:rPr lang="en-US" altLang="zh-TW" sz="1600" dirty="0">
                <a:ea typeface="新細明體" pitchFamily="18" charset="-120"/>
              </a:rPr>
              <a:t> &lt;&lt; R</a:t>
            </a:r>
            <a:r>
              <a:rPr lang="en-US" altLang="zh-TW" sz="1600" baseline="-25000" dirty="0">
                <a:ea typeface="新細明體" pitchFamily="18" charset="-120"/>
              </a:rPr>
              <a:t>F</a:t>
            </a:r>
            <a:r>
              <a:rPr lang="en-US" altLang="zh-TW" sz="1600" dirty="0">
                <a:ea typeface="新細明體" pitchFamily="18" charset="-120"/>
              </a:rPr>
              <a:t>, R</a:t>
            </a:r>
            <a:r>
              <a:rPr lang="en-US" altLang="zh-TW" sz="1600" baseline="-25000" dirty="0">
                <a:ea typeface="新細明體" pitchFamily="18" charset="-120"/>
              </a:rPr>
              <a:t>LOAD</a:t>
            </a:r>
          </a:p>
        </p:txBody>
      </p:sp>
      <p:sp>
        <p:nvSpPr>
          <p:cNvPr id="9222" name="Rectangle 7"/>
          <p:cNvSpPr>
            <a:spLocks noGrp="1" noChangeArrowheads="1"/>
          </p:cNvSpPr>
          <p:nvPr>
            <p:ph type="body" idx="1"/>
          </p:nvPr>
        </p:nvSpPr>
        <p:spPr>
          <a:xfrm>
            <a:off x="596900" y="1022350"/>
            <a:ext cx="7848600" cy="1289050"/>
          </a:xfrm>
          <a:solidFill>
            <a:srgbClr val="FFFFCC"/>
          </a:solidFill>
          <a:ln>
            <a:solidFill>
              <a:srgbClr val="000099"/>
            </a:solidFill>
          </a:ln>
        </p:spPr>
        <p:txBody>
          <a:bodyPr/>
          <a:lstStyle/>
          <a:p>
            <a:pPr eaLnBrk="1" hangingPunct="1">
              <a:lnSpc>
                <a:spcPct val="80000"/>
              </a:lnSpc>
              <a:buFont typeface="Wingdings" pitchFamily="2" charset="2"/>
              <a:buChar char="Ø"/>
            </a:pPr>
            <a:r>
              <a:rPr lang="en-US" altLang="zh-TW" sz="2000" b="0" dirty="0" smtClean="0">
                <a:solidFill>
                  <a:srgbClr val="0000CC"/>
                </a:solidFill>
                <a:ea typeface="新細明體" pitchFamily="18" charset="-120"/>
              </a:rPr>
              <a:t>Op amps are sensitive to capacitance on output (C</a:t>
            </a:r>
            <a:r>
              <a:rPr lang="en-US" altLang="zh-TW" sz="2000" b="0" baseline="-25000" dirty="0" smtClean="0">
                <a:solidFill>
                  <a:srgbClr val="0000CC"/>
                </a:solidFill>
                <a:ea typeface="新細明體" pitchFamily="18" charset="-120"/>
              </a:rPr>
              <a:t>STRAY</a:t>
            </a:r>
            <a:r>
              <a:rPr lang="en-US" altLang="zh-TW" sz="2000" b="0" dirty="0" smtClean="0">
                <a:solidFill>
                  <a:srgbClr val="0000CC"/>
                </a:solidFill>
                <a:ea typeface="新細明體" pitchFamily="18" charset="-120"/>
              </a:rPr>
              <a:t>)</a:t>
            </a:r>
          </a:p>
          <a:p>
            <a:pPr eaLnBrk="1" hangingPunct="1">
              <a:lnSpc>
                <a:spcPct val="80000"/>
              </a:lnSpc>
              <a:buFont typeface="Wingdings" pitchFamily="2" charset="2"/>
              <a:buChar char="Ø"/>
            </a:pPr>
            <a:r>
              <a:rPr lang="en-US" altLang="zh-TW" sz="2000" b="0" dirty="0" smtClean="0">
                <a:solidFill>
                  <a:srgbClr val="0000CC"/>
                </a:solidFill>
                <a:ea typeface="新細明體" pitchFamily="18" charset="-120"/>
              </a:rPr>
              <a:t>Real op amps have output Impedance (R</a:t>
            </a:r>
            <a:r>
              <a:rPr lang="en-US" altLang="zh-TW" sz="2000" b="0" baseline="-25000" dirty="0" smtClean="0">
                <a:solidFill>
                  <a:srgbClr val="0000CC"/>
                </a:solidFill>
                <a:ea typeface="新細明體" pitchFamily="18" charset="-120"/>
              </a:rPr>
              <a:t>O</a:t>
            </a:r>
            <a:r>
              <a:rPr lang="en-US" altLang="zh-TW" sz="2000" b="0" dirty="0" smtClean="0">
                <a:solidFill>
                  <a:srgbClr val="0000CC"/>
                </a:solidFill>
                <a:ea typeface="新細明體" pitchFamily="18" charset="-120"/>
              </a:rPr>
              <a:t>) </a:t>
            </a:r>
          </a:p>
          <a:p>
            <a:pPr eaLnBrk="1" hangingPunct="1">
              <a:lnSpc>
                <a:spcPct val="80000"/>
              </a:lnSpc>
              <a:buFont typeface="Wingdings" pitchFamily="2" charset="2"/>
              <a:buChar char="Ø"/>
            </a:pPr>
            <a:r>
              <a:rPr lang="en-US" altLang="zh-TW" sz="2000" b="0" dirty="0" smtClean="0">
                <a:solidFill>
                  <a:srgbClr val="0000CC"/>
                </a:solidFill>
                <a:ea typeface="新細明體" pitchFamily="18" charset="-120"/>
              </a:rPr>
              <a:t>R</a:t>
            </a:r>
            <a:r>
              <a:rPr lang="en-US" altLang="zh-TW" sz="2000" b="0" baseline="-25000" dirty="0" smtClean="0">
                <a:solidFill>
                  <a:srgbClr val="0000CC"/>
                </a:solidFill>
                <a:ea typeface="新細明體" pitchFamily="18" charset="-120"/>
              </a:rPr>
              <a:t>O</a:t>
            </a:r>
            <a:r>
              <a:rPr lang="en-US" altLang="zh-TW" sz="2000" b="0" dirty="0" smtClean="0">
                <a:solidFill>
                  <a:srgbClr val="0000CC"/>
                </a:solidFill>
                <a:ea typeface="新細明體" pitchFamily="18" charset="-120"/>
              </a:rPr>
              <a:t> and C</a:t>
            </a:r>
            <a:r>
              <a:rPr lang="en-US" altLang="zh-TW" sz="2000" b="0" baseline="-25000" dirty="0" smtClean="0">
                <a:solidFill>
                  <a:srgbClr val="0000CC"/>
                </a:solidFill>
                <a:ea typeface="新細明體" pitchFamily="18" charset="-120"/>
              </a:rPr>
              <a:t>STRAY</a:t>
            </a:r>
            <a:r>
              <a:rPr lang="en-US" altLang="zh-TW" sz="2000" b="0" dirty="0" smtClean="0">
                <a:solidFill>
                  <a:srgbClr val="0000CC"/>
                </a:solidFill>
                <a:ea typeface="新細明體" pitchFamily="18" charset="-120"/>
              </a:rPr>
              <a:t> create another pole in the open loop gain which can lead to instability</a:t>
            </a:r>
          </a:p>
        </p:txBody>
      </p:sp>
      <p:pic>
        <p:nvPicPr>
          <p:cNvPr id="9223" name="Picture 9"/>
          <p:cNvPicPr>
            <a:picLocks noChangeAspect="1" noChangeArrowheads="1"/>
          </p:cNvPicPr>
          <p:nvPr/>
        </p:nvPicPr>
        <p:blipFill>
          <a:blip r:embed="rId5" cstate="print"/>
          <a:srcRect/>
          <a:stretch>
            <a:fillRect/>
          </a:stretch>
        </p:blipFill>
        <p:spPr bwMode="auto">
          <a:xfrm>
            <a:off x="549275" y="2482850"/>
            <a:ext cx="3871913" cy="2392363"/>
          </a:xfrm>
          <a:prstGeom prst="rect">
            <a:avLst/>
          </a:prstGeom>
          <a:noFill/>
          <a:ln w="12700">
            <a:noFill/>
            <a:miter lim="800000"/>
            <a:headEnd type="none" w="sm" len="sm"/>
            <a:tailEnd type="none" w="sm" len="sm"/>
          </a:ln>
        </p:spPr>
      </p:pic>
      <p:sp>
        <p:nvSpPr>
          <p:cNvPr id="9224" name="Rectangle 10"/>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Output Capacitance</a:t>
            </a:r>
          </a:p>
        </p:txBody>
      </p:sp>
      <p:sp>
        <p:nvSpPr>
          <p:cNvPr id="9" name="Text Box 5"/>
          <p:cNvSpPr txBox="1">
            <a:spLocks noChangeArrowheads="1"/>
          </p:cNvSpPr>
          <p:nvPr/>
        </p:nvSpPr>
        <p:spPr bwMode="auto">
          <a:xfrm>
            <a:off x="949325" y="5083175"/>
            <a:ext cx="3711576" cy="707886"/>
          </a:xfrm>
          <a:prstGeom prst="rect">
            <a:avLst/>
          </a:prstGeom>
          <a:solidFill>
            <a:srgbClr val="FFFFCC"/>
          </a:solidFill>
          <a:ln w="12700">
            <a:solidFill>
              <a:schemeClr val="accent1"/>
            </a:solidFill>
            <a:miter lim="800000"/>
            <a:headEnd type="none" w="sm" len="sm"/>
            <a:tailEnd type="none" w="sm" len="sm"/>
          </a:ln>
        </p:spPr>
        <p:txBody>
          <a:bodyPr wrap="square">
            <a:spAutoFit/>
          </a:bodyPr>
          <a:lstStyle/>
          <a:p>
            <a:pPr eaLnBrk="0" hangingPunct="0">
              <a:spcBef>
                <a:spcPts val="0"/>
              </a:spcBef>
            </a:pPr>
            <a:r>
              <a:rPr lang="en-US" altLang="zh-TW" sz="2000" dirty="0" smtClean="0">
                <a:solidFill>
                  <a:srgbClr val="0000CC"/>
                </a:solidFill>
                <a:ea typeface="新細明體" pitchFamily="18" charset="-120"/>
              </a:rPr>
              <a:t>C</a:t>
            </a:r>
            <a:r>
              <a:rPr lang="en-US" altLang="zh-TW" sz="2000" baseline="-25000" dirty="0" smtClean="0">
                <a:solidFill>
                  <a:srgbClr val="0000CC"/>
                </a:solidFill>
                <a:ea typeface="新細明體" pitchFamily="18" charset="-120"/>
              </a:rPr>
              <a:t>STRAY</a:t>
            </a:r>
            <a:r>
              <a:rPr lang="en-US" altLang="zh-TW" sz="2000" dirty="0" smtClean="0">
                <a:solidFill>
                  <a:srgbClr val="0000CC"/>
                </a:solidFill>
                <a:ea typeface="新細明體" pitchFamily="18" charset="-120"/>
              </a:rPr>
              <a:t> modifies the open loop gain by adding another pole</a:t>
            </a:r>
            <a:endParaRPr lang="en-US" altLang="zh-TW" sz="2000" dirty="0">
              <a:solidFill>
                <a:srgbClr val="0000CC"/>
              </a:solidFill>
              <a:ea typeface="新細明體" pitchFamily="18" charset="-120"/>
            </a:endParaRPr>
          </a:p>
        </p:txBody>
      </p:sp>
      <p:cxnSp>
        <p:nvCxnSpPr>
          <p:cNvPr id="11" name="Straight Arrow Connector 10"/>
          <p:cNvCxnSpPr>
            <a:stCxn id="9" idx="0"/>
          </p:cNvCxnSpPr>
          <p:nvPr/>
        </p:nvCxnSpPr>
        <p:spPr bwMode="auto">
          <a:xfrm rot="5400000" flipH="1" flipV="1">
            <a:off x="2594769" y="4528345"/>
            <a:ext cx="765175" cy="344487"/>
          </a:xfrm>
          <a:prstGeom prst="straightConnector1">
            <a:avLst/>
          </a:prstGeom>
          <a:solidFill>
            <a:schemeClr val="accent1"/>
          </a:solidFill>
          <a:ln w="38100" cap="flat" cmpd="sng" algn="ctr">
            <a:solidFill>
              <a:srgbClr val="FF0000"/>
            </a:solidFill>
            <a:prstDash val="solid"/>
            <a:round/>
            <a:headEnd type="none" w="sm" len="sm"/>
            <a:tailEnd type="arrow"/>
          </a:ln>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500364" y="875657"/>
            <a:ext cx="8373161" cy="5429821"/>
          </a:xfrm>
          <a:prstGeom prst="rect">
            <a:avLst/>
          </a:prstGeom>
          <a:noFill/>
          <a:ln w="9525">
            <a:noFill/>
            <a:miter lim="800000"/>
            <a:headEnd/>
            <a:tailEnd/>
          </a:ln>
        </p:spPr>
        <p:txBody>
          <a:bodyPr wrap="square" lIns="92075" tIns="46038" rIns="92075" bIns="46038">
            <a:spAutoFit/>
          </a:bodyPr>
          <a:lstStyle/>
          <a:p>
            <a:pPr marL="809625" lvl="1" indent="-457200" eaLnBrk="0" hangingPunct="0">
              <a:spcBef>
                <a:spcPct val="20000"/>
              </a:spcBef>
              <a:spcAft>
                <a:spcPct val="10000"/>
              </a:spcAft>
              <a:buFont typeface="Wingdings" pitchFamily="2" charset="2"/>
              <a:buAutoNum type="arabicParenR"/>
            </a:pPr>
            <a:r>
              <a:rPr lang="en-US" altLang="zh-TW" dirty="0">
                <a:solidFill>
                  <a:srgbClr val="CC0000"/>
                </a:solidFill>
                <a:latin typeface="Arial" charset="0"/>
                <a:ea typeface="新細明體" pitchFamily="18" charset="-120"/>
              </a:rPr>
              <a:t>General Considerations</a:t>
            </a:r>
          </a:p>
          <a:p>
            <a:pPr marL="1371600" lvl="2" indent="-457200" eaLnBrk="0" hangingPunct="0">
              <a:buFont typeface="Wingdings" pitchFamily="2" charset="2"/>
              <a:buAutoNum type="alphaLcParenR"/>
            </a:pPr>
            <a:r>
              <a:rPr lang="en-US" altLang="zh-TW" sz="1800" dirty="0">
                <a:solidFill>
                  <a:srgbClr val="CC0000"/>
                </a:solidFill>
                <a:latin typeface="Arial" charset="0"/>
                <a:ea typeface="新細明體" pitchFamily="18" charset="-120"/>
              </a:rPr>
              <a:t>Models: Resistors, Capacitors, Inductors, and Circuit Board</a:t>
            </a:r>
          </a:p>
          <a:p>
            <a:pPr marL="809625" lvl="1" indent="-457200" eaLnBrk="0" hangingPunct="0">
              <a:spcBef>
                <a:spcPct val="20000"/>
              </a:spcBef>
              <a:spcAft>
                <a:spcPct val="10000"/>
              </a:spcAft>
              <a:buFont typeface="Wingdings" pitchFamily="2" charset="2"/>
              <a:buAutoNum type="arabicParenR"/>
            </a:pPr>
            <a:r>
              <a:rPr lang="en-US" altLang="zh-TW" dirty="0">
                <a:solidFill>
                  <a:srgbClr val="0000CC"/>
                </a:solidFill>
                <a:latin typeface="Arial" charset="0"/>
                <a:ea typeface="新細明體" pitchFamily="18" charset="-120"/>
              </a:rPr>
              <a:t>High Speed Op Amp Layout </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Input and output considerations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Signal routing</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Bypass capacitors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Layout examples</a:t>
            </a:r>
          </a:p>
          <a:p>
            <a:pPr marL="809625" lvl="1" indent="-457200" eaLnBrk="0" hangingPunct="0">
              <a:spcBef>
                <a:spcPct val="20000"/>
              </a:spcBef>
              <a:spcAft>
                <a:spcPct val="10000"/>
              </a:spcAft>
              <a:buFont typeface="Wingdings" pitchFamily="2" charset="2"/>
              <a:buAutoNum type="arabicParenR"/>
            </a:pPr>
            <a:r>
              <a:rPr lang="en-US" altLang="zh-TW" dirty="0">
                <a:solidFill>
                  <a:srgbClr val="0000CC"/>
                </a:solidFill>
                <a:latin typeface="Arial" charset="0"/>
                <a:ea typeface="新細明體" pitchFamily="18" charset="-120"/>
              </a:rPr>
              <a:t>High Speed ADC/DAC Design and Layout</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Input and output considerations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Bypass Capacitors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Splitting the Ground </a:t>
            </a:r>
            <a:r>
              <a:rPr lang="en-US" altLang="zh-TW" sz="1800" dirty="0" smtClean="0">
                <a:solidFill>
                  <a:srgbClr val="0000CC"/>
                </a:solidFill>
                <a:latin typeface="Arial" charset="0"/>
                <a:ea typeface="新細明體" pitchFamily="18" charset="-120"/>
              </a:rPr>
              <a:t>Plane</a:t>
            </a:r>
          </a:p>
          <a:p>
            <a:pPr marL="1371600" lvl="2" indent="-457200" eaLnBrk="0" hangingPunct="0">
              <a:buFont typeface="Wingdings" pitchFamily="2" charset="2"/>
              <a:buAutoNum type="alphaLcParenR"/>
            </a:pPr>
            <a:r>
              <a:rPr lang="en-US" altLang="zh-TW" sz="1800" dirty="0" smtClean="0">
                <a:solidFill>
                  <a:srgbClr val="0000CC"/>
                </a:solidFill>
                <a:latin typeface="Arial" charset="0"/>
                <a:ea typeface="新細明體" pitchFamily="18" charset="-120"/>
              </a:rPr>
              <a:t>Filtering clocks to reduce jitter</a:t>
            </a:r>
            <a:endParaRPr lang="en-US" altLang="zh-TW" sz="1800" dirty="0">
              <a:solidFill>
                <a:srgbClr val="0000CC"/>
              </a:solidFill>
              <a:latin typeface="Arial" charset="0"/>
              <a:ea typeface="新細明體" pitchFamily="18" charset="-120"/>
            </a:endParaRPr>
          </a:p>
          <a:p>
            <a:pPr marL="809625" lvl="1" indent="-457200" eaLnBrk="0" hangingPunct="0">
              <a:buFont typeface="Wingdings" pitchFamily="2" charset="2"/>
              <a:buAutoNum type="arabicParenR"/>
            </a:pPr>
            <a:r>
              <a:rPr lang="en-US" altLang="zh-TW" dirty="0">
                <a:solidFill>
                  <a:srgbClr val="0000CC"/>
                </a:solidFill>
                <a:latin typeface="Arial" charset="0"/>
                <a:ea typeface="新細明體" pitchFamily="18" charset="-120"/>
              </a:rPr>
              <a:t>High Speed Clock Layout Guidelines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Coupling (Interference or Cross Talk)</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Power Supply Filtering </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Power Supply Bypassing &amp; Grounding</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Layout Tricks to Reduce EMI</a:t>
            </a:r>
          </a:p>
        </p:txBody>
      </p:sp>
      <p:sp>
        <p:nvSpPr>
          <p:cNvPr id="20482" name="Rectangle 3"/>
          <p:cNvSpPr>
            <a:spLocks noGrp="1" noChangeArrowheads="1"/>
          </p:cNvSpPr>
          <p:nvPr>
            <p:ph type="title"/>
          </p:nvPr>
        </p:nvSpPr>
        <p:spPr>
          <a:xfrm>
            <a:off x="914400" y="0"/>
            <a:ext cx="8229600" cy="666750"/>
          </a:xfrm>
        </p:spPr>
        <p:txBody>
          <a:bodyPr/>
          <a:lstStyle/>
          <a:p>
            <a:pPr eaLnBrk="1" hangingPunct="1"/>
            <a:r>
              <a:rPr lang="en-US" altLang="zh-TW" dirty="0" smtClean="0">
                <a:ea typeface="新細明體" pitchFamily="18" charset="-120"/>
              </a:rPr>
              <a:t>Agenda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ChangeArrowheads="1"/>
          </p:cNvSpPr>
          <p:nvPr/>
        </p:nvSpPr>
        <p:spPr bwMode="auto">
          <a:xfrm>
            <a:off x="152400" y="1905000"/>
            <a:ext cx="2006960" cy="246221"/>
          </a:xfrm>
          <a:prstGeom prst="rect">
            <a:avLst/>
          </a:prstGeom>
          <a:solidFill>
            <a:srgbClr val="FFFFCC"/>
          </a:solidFill>
          <a:ln w="9525">
            <a:solidFill>
              <a:srgbClr val="000099"/>
            </a:solidFill>
            <a:miter lim="800000"/>
            <a:headEnd/>
            <a:tailEnd/>
          </a:ln>
        </p:spPr>
        <p:txBody>
          <a:bodyPr wrap="none" lIns="0" tIns="0" rIns="0" bIns="0">
            <a:spAutoFit/>
          </a:bodyPr>
          <a:lstStyle/>
          <a:p>
            <a:pPr eaLnBrk="1" hangingPunct="1"/>
            <a:r>
              <a:rPr lang="en-US" sz="1600" b="0" i="1" dirty="0" smtClean="0">
                <a:solidFill>
                  <a:srgbClr val="0000CC"/>
                </a:solidFill>
                <a:latin typeface="Arial" pitchFamily="34" charset="0"/>
              </a:rPr>
              <a:t>Ideal Open </a:t>
            </a:r>
            <a:r>
              <a:rPr lang="en-US" sz="1600" b="0" i="1" dirty="0">
                <a:solidFill>
                  <a:srgbClr val="0000CC"/>
                </a:solidFill>
                <a:latin typeface="Arial" pitchFamily="34" charset="0"/>
              </a:rPr>
              <a:t>Loop </a:t>
            </a:r>
            <a:r>
              <a:rPr lang="en-US" sz="1600" b="0" i="1" dirty="0" smtClean="0">
                <a:solidFill>
                  <a:srgbClr val="0000CC"/>
                </a:solidFill>
                <a:latin typeface="Arial" pitchFamily="34" charset="0"/>
              </a:rPr>
              <a:t>Gain</a:t>
            </a:r>
            <a:endParaRPr lang="en-US" sz="1600" b="0" i="1" dirty="0">
              <a:solidFill>
                <a:srgbClr val="0000CC"/>
              </a:solidFill>
              <a:latin typeface="Arial" pitchFamily="34" charset="0"/>
            </a:endParaRPr>
          </a:p>
        </p:txBody>
      </p:sp>
      <p:sp>
        <p:nvSpPr>
          <p:cNvPr id="345095" name="Rectangle 7"/>
          <p:cNvSpPr>
            <a:spLocks noChangeArrowheads="1"/>
          </p:cNvSpPr>
          <p:nvPr/>
        </p:nvSpPr>
        <p:spPr bwMode="auto">
          <a:xfrm>
            <a:off x="4656138" y="1866900"/>
            <a:ext cx="3136900" cy="833438"/>
          </a:xfrm>
          <a:prstGeom prst="rect">
            <a:avLst/>
          </a:prstGeom>
          <a:solidFill>
            <a:srgbClr val="FFFFCC"/>
          </a:solidFill>
          <a:ln w="9525">
            <a:solidFill>
              <a:srgbClr val="000099"/>
            </a:solidFill>
            <a:miter lim="800000"/>
            <a:headEnd/>
            <a:tailEnd/>
          </a:ln>
        </p:spPr>
        <p:txBody>
          <a:bodyPr lIns="0" tIns="0" rIns="0" bIns="0">
            <a:spAutoFit/>
          </a:bodyPr>
          <a:lstStyle/>
          <a:p>
            <a:pPr eaLnBrk="1" hangingPunct="1"/>
            <a:r>
              <a:rPr lang="en-US" sz="1800" b="0" i="1">
                <a:solidFill>
                  <a:srgbClr val="0000CC"/>
                </a:solidFill>
                <a:latin typeface="Arial" pitchFamily="34" charset="0"/>
              </a:rPr>
              <a:t>Stability is determined by rate of closure between open loop gain and feedback factor</a:t>
            </a:r>
          </a:p>
        </p:txBody>
      </p:sp>
      <p:sp>
        <p:nvSpPr>
          <p:cNvPr id="345101" name="Line 13"/>
          <p:cNvSpPr>
            <a:spLocks noChangeShapeType="1"/>
          </p:cNvSpPr>
          <p:nvPr/>
        </p:nvSpPr>
        <p:spPr bwMode="auto">
          <a:xfrm>
            <a:off x="2311400" y="5078413"/>
            <a:ext cx="4459288" cy="1587"/>
          </a:xfrm>
          <a:prstGeom prst="line">
            <a:avLst/>
          </a:prstGeom>
          <a:noFill/>
          <a:ln w="23813">
            <a:solidFill>
              <a:srgbClr val="FF0000"/>
            </a:solidFill>
            <a:round/>
            <a:headEnd/>
            <a:tailEnd/>
          </a:ln>
        </p:spPr>
        <p:txBody>
          <a:bodyPr/>
          <a:lstStyle/>
          <a:p>
            <a:endParaRPr lang="en-US"/>
          </a:p>
        </p:txBody>
      </p:sp>
      <p:sp>
        <p:nvSpPr>
          <p:cNvPr id="345102" name="Line 14"/>
          <p:cNvSpPr>
            <a:spLocks noChangeShapeType="1"/>
          </p:cNvSpPr>
          <p:nvPr/>
        </p:nvSpPr>
        <p:spPr bwMode="auto">
          <a:xfrm flipV="1">
            <a:off x="2319338" y="2459038"/>
            <a:ext cx="1768475" cy="1587"/>
          </a:xfrm>
          <a:prstGeom prst="line">
            <a:avLst/>
          </a:prstGeom>
          <a:noFill/>
          <a:ln w="23813">
            <a:solidFill>
              <a:srgbClr val="0000FF"/>
            </a:solidFill>
            <a:round/>
            <a:headEnd/>
            <a:tailEnd/>
          </a:ln>
        </p:spPr>
        <p:txBody>
          <a:bodyPr/>
          <a:lstStyle/>
          <a:p>
            <a:endParaRPr lang="en-US"/>
          </a:p>
        </p:txBody>
      </p:sp>
      <p:sp>
        <p:nvSpPr>
          <p:cNvPr id="345113" name="Rectangle 25"/>
          <p:cNvSpPr>
            <a:spLocks noChangeArrowheads="1"/>
          </p:cNvSpPr>
          <p:nvPr/>
        </p:nvSpPr>
        <p:spPr bwMode="auto">
          <a:xfrm>
            <a:off x="2311400" y="1693863"/>
            <a:ext cx="5708650" cy="3794125"/>
          </a:xfrm>
          <a:prstGeom prst="rect">
            <a:avLst/>
          </a:prstGeom>
          <a:noFill/>
          <a:ln w="42863">
            <a:solidFill>
              <a:srgbClr val="000000"/>
            </a:solidFill>
            <a:miter lim="800000"/>
            <a:headEnd/>
            <a:tailEnd/>
          </a:ln>
        </p:spPr>
        <p:txBody>
          <a:bodyPr/>
          <a:lstStyle/>
          <a:p>
            <a:endParaRPr lang="en-US"/>
          </a:p>
        </p:txBody>
      </p:sp>
      <p:sp>
        <p:nvSpPr>
          <p:cNvPr id="345114" name="Line 26"/>
          <p:cNvSpPr>
            <a:spLocks noChangeShapeType="1"/>
          </p:cNvSpPr>
          <p:nvPr/>
        </p:nvSpPr>
        <p:spPr bwMode="auto">
          <a:xfrm>
            <a:off x="2311400" y="2406650"/>
            <a:ext cx="1784350" cy="1588"/>
          </a:xfrm>
          <a:prstGeom prst="line">
            <a:avLst/>
          </a:prstGeom>
          <a:noFill/>
          <a:ln w="23813">
            <a:solidFill>
              <a:srgbClr val="000000"/>
            </a:solidFill>
            <a:round/>
            <a:headEnd/>
            <a:tailEnd/>
          </a:ln>
        </p:spPr>
        <p:txBody>
          <a:bodyPr/>
          <a:lstStyle/>
          <a:p>
            <a:endParaRPr lang="en-US"/>
          </a:p>
        </p:txBody>
      </p:sp>
      <p:sp>
        <p:nvSpPr>
          <p:cNvPr id="345115" name="Line 27"/>
          <p:cNvSpPr>
            <a:spLocks noChangeShapeType="1"/>
          </p:cNvSpPr>
          <p:nvPr/>
        </p:nvSpPr>
        <p:spPr bwMode="auto">
          <a:xfrm>
            <a:off x="4095750" y="2406650"/>
            <a:ext cx="3095625" cy="3067050"/>
          </a:xfrm>
          <a:prstGeom prst="line">
            <a:avLst/>
          </a:prstGeom>
          <a:noFill/>
          <a:ln w="23813">
            <a:solidFill>
              <a:srgbClr val="000000"/>
            </a:solidFill>
            <a:round/>
            <a:headEnd/>
            <a:tailEnd/>
          </a:ln>
        </p:spPr>
        <p:txBody>
          <a:bodyPr/>
          <a:lstStyle/>
          <a:p>
            <a:endParaRPr lang="en-US"/>
          </a:p>
        </p:txBody>
      </p:sp>
      <p:sp>
        <p:nvSpPr>
          <p:cNvPr id="345116" name="Rectangle 28"/>
          <p:cNvSpPr>
            <a:spLocks noChangeArrowheads="1"/>
          </p:cNvSpPr>
          <p:nvPr/>
        </p:nvSpPr>
        <p:spPr bwMode="auto">
          <a:xfrm>
            <a:off x="3046413" y="5599113"/>
            <a:ext cx="1477962"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pitchFamily="34" charset="0"/>
              </a:rPr>
              <a:t>Frequency in Hz</a:t>
            </a:r>
            <a:endParaRPr lang="en-US" b="0"/>
          </a:p>
        </p:txBody>
      </p:sp>
      <p:sp>
        <p:nvSpPr>
          <p:cNvPr id="345117" name="Line 29"/>
          <p:cNvSpPr>
            <a:spLocks noChangeShapeType="1"/>
          </p:cNvSpPr>
          <p:nvPr/>
        </p:nvSpPr>
        <p:spPr bwMode="auto">
          <a:xfrm>
            <a:off x="5165725" y="3475038"/>
            <a:ext cx="357188" cy="1587"/>
          </a:xfrm>
          <a:prstGeom prst="line">
            <a:avLst/>
          </a:prstGeom>
          <a:noFill/>
          <a:ln w="4763">
            <a:solidFill>
              <a:srgbClr val="000000"/>
            </a:solidFill>
            <a:round/>
            <a:headEnd/>
            <a:tailEnd/>
          </a:ln>
        </p:spPr>
        <p:txBody>
          <a:bodyPr/>
          <a:lstStyle/>
          <a:p>
            <a:endParaRPr lang="en-US"/>
          </a:p>
        </p:txBody>
      </p:sp>
      <p:sp>
        <p:nvSpPr>
          <p:cNvPr id="345118" name="Line 30"/>
          <p:cNvSpPr>
            <a:spLocks noChangeShapeType="1"/>
          </p:cNvSpPr>
          <p:nvPr/>
        </p:nvSpPr>
        <p:spPr bwMode="auto">
          <a:xfrm flipV="1">
            <a:off x="5522913" y="3475038"/>
            <a:ext cx="1587" cy="357187"/>
          </a:xfrm>
          <a:prstGeom prst="line">
            <a:avLst/>
          </a:prstGeom>
          <a:noFill/>
          <a:ln w="4763">
            <a:solidFill>
              <a:srgbClr val="000000"/>
            </a:solidFill>
            <a:round/>
            <a:headEnd/>
            <a:tailEnd/>
          </a:ln>
        </p:spPr>
        <p:txBody>
          <a:bodyPr/>
          <a:lstStyle/>
          <a:p>
            <a:endParaRPr lang="en-US"/>
          </a:p>
        </p:txBody>
      </p:sp>
      <p:sp>
        <p:nvSpPr>
          <p:cNvPr id="345119" name="Rectangle 31"/>
          <p:cNvSpPr>
            <a:spLocks noChangeArrowheads="1"/>
          </p:cNvSpPr>
          <p:nvPr/>
        </p:nvSpPr>
        <p:spPr bwMode="auto">
          <a:xfrm>
            <a:off x="5424488" y="3179763"/>
            <a:ext cx="68262"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pitchFamily="34" charset="0"/>
              </a:rPr>
              <a:t>-</a:t>
            </a:r>
            <a:endParaRPr lang="en-US" b="0"/>
          </a:p>
        </p:txBody>
      </p:sp>
      <p:sp>
        <p:nvSpPr>
          <p:cNvPr id="345120" name="Rectangle 32"/>
          <p:cNvSpPr>
            <a:spLocks noChangeArrowheads="1"/>
          </p:cNvSpPr>
          <p:nvPr/>
        </p:nvSpPr>
        <p:spPr bwMode="auto">
          <a:xfrm>
            <a:off x="5489575" y="3179763"/>
            <a:ext cx="2254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pitchFamily="34" charset="0"/>
              </a:rPr>
              <a:t>20</a:t>
            </a:r>
            <a:endParaRPr lang="en-US" b="0"/>
          </a:p>
        </p:txBody>
      </p:sp>
      <p:sp>
        <p:nvSpPr>
          <p:cNvPr id="345121" name="Rectangle 33"/>
          <p:cNvSpPr>
            <a:spLocks noChangeArrowheads="1"/>
          </p:cNvSpPr>
          <p:nvPr/>
        </p:nvSpPr>
        <p:spPr bwMode="auto">
          <a:xfrm>
            <a:off x="5710238" y="3179763"/>
            <a:ext cx="247650"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pitchFamily="34" charset="0"/>
              </a:rPr>
              <a:t>dB</a:t>
            </a:r>
            <a:endParaRPr lang="en-US" b="0"/>
          </a:p>
        </p:txBody>
      </p:sp>
      <p:sp>
        <p:nvSpPr>
          <p:cNvPr id="345122" name="Rectangle 34"/>
          <p:cNvSpPr>
            <a:spLocks noChangeArrowheads="1"/>
          </p:cNvSpPr>
          <p:nvPr/>
        </p:nvSpPr>
        <p:spPr bwMode="auto">
          <a:xfrm>
            <a:off x="5953125" y="3179763"/>
            <a:ext cx="57150"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pitchFamily="34" charset="0"/>
              </a:rPr>
              <a:t>/</a:t>
            </a:r>
            <a:endParaRPr lang="en-US" b="0"/>
          </a:p>
        </p:txBody>
      </p:sp>
      <p:sp>
        <p:nvSpPr>
          <p:cNvPr id="345123" name="Rectangle 35"/>
          <p:cNvSpPr>
            <a:spLocks noChangeArrowheads="1"/>
          </p:cNvSpPr>
          <p:nvPr/>
        </p:nvSpPr>
        <p:spPr bwMode="auto">
          <a:xfrm>
            <a:off x="6007100" y="3179763"/>
            <a:ext cx="3270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Arial" pitchFamily="34" charset="0"/>
              </a:rPr>
              <a:t>dec</a:t>
            </a:r>
            <a:endParaRPr lang="en-US" b="0"/>
          </a:p>
        </p:txBody>
      </p:sp>
      <p:grpSp>
        <p:nvGrpSpPr>
          <p:cNvPr id="2" name="Group 111"/>
          <p:cNvGrpSpPr>
            <a:grpSpLocks/>
          </p:cNvGrpSpPr>
          <p:nvPr/>
        </p:nvGrpSpPr>
        <p:grpSpPr bwMode="auto">
          <a:xfrm>
            <a:off x="6210300" y="4710113"/>
            <a:ext cx="249238" cy="368300"/>
            <a:chOff x="3828" y="2543"/>
            <a:chExt cx="157" cy="280"/>
          </a:xfrm>
        </p:grpSpPr>
        <p:sp>
          <p:nvSpPr>
            <p:cNvPr id="345124" name="Freeform 36"/>
            <p:cNvSpPr>
              <a:spLocks/>
            </p:cNvSpPr>
            <p:nvPr/>
          </p:nvSpPr>
          <p:spPr bwMode="auto">
            <a:xfrm>
              <a:off x="3853" y="2578"/>
              <a:ext cx="72" cy="177"/>
            </a:xfrm>
            <a:custGeom>
              <a:avLst/>
              <a:gdLst/>
              <a:ahLst/>
              <a:cxnLst>
                <a:cxn ang="0">
                  <a:pos x="144" y="0"/>
                </a:cxn>
                <a:cxn ang="0">
                  <a:pos x="126" y="16"/>
                </a:cxn>
                <a:cxn ang="0">
                  <a:pos x="109" y="35"/>
                </a:cxn>
                <a:cxn ang="0">
                  <a:pos x="92" y="54"/>
                </a:cxn>
                <a:cxn ang="0">
                  <a:pos x="77" y="73"/>
                </a:cxn>
                <a:cxn ang="0">
                  <a:pos x="64" y="93"/>
                </a:cxn>
                <a:cxn ang="0">
                  <a:pos x="51" y="116"/>
                </a:cxn>
                <a:cxn ang="0">
                  <a:pos x="39" y="136"/>
                </a:cxn>
                <a:cxn ang="0">
                  <a:pos x="30" y="159"/>
                </a:cxn>
                <a:cxn ang="0">
                  <a:pos x="23" y="183"/>
                </a:cxn>
                <a:cxn ang="0">
                  <a:pos x="15" y="205"/>
                </a:cxn>
                <a:cxn ang="0">
                  <a:pos x="9" y="230"/>
                </a:cxn>
                <a:cxn ang="0">
                  <a:pos x="6" y="254"/>
                </a:cxn>
                <a:cxn ang="0">
                  <a:pos x="2" y="278"/>
                </a:cxn>
                <a:cxn ang="0">
                  <a:pos x="0" y="303"/>
                </a:cxn>
                <a:cxn ang="0">
                  <a:pos x="2" y="329"/>
                </a:cxn>
                <a:cxn ang="0">
                  <a:pos x="4" y="353"/>
                </a:cxn>
              </a:cxnLst>
              <a:rect l="0" t="0" r="r" b="b"/>
              <a:pathLst>
                <a:path w="144" h="353">
                  <a:moveTo>
                    <a:pt x="144" y="0"/>
                  </a:moveTo>
                  <a:lnTo>
                    <a:pt x="126" y="16"/>
                  </a:lnTo>
                  <a:lnTo>
                    <a:pt x="109" y="35"/>
                  </a:lnTo>
                  <a:lnTo>
                    <a:pt x="92" y="54"/>
                  </a:lnTo>
                  <a:lnTo>
                    <a:pt x="77" y="73"/>
                  </a:lnTo>
                  <a:lnTo>
                    <a:pt x="64" y="93"/>
                  </a:lnTo>
                  <a:lnTo>
                    <a:pt x="51" y="116"/>
                  </a:lnTo>
                  <a:lnTo>
                    <a:pt x="39" y="136"/>
                  </a:lnTo>
                  <a:lnTo>
                    <a:pt x="30" y="159"/>
                  </a:lnTo>
                  <a:lnTo>
                    <a:pt x="23" y="183"/>
                  </a:lnTo>
                  <a:lnTo>
                    <a:pt x="15" y="205"/>
                  </a:lnTo>
                  <a:lnTo>
                    <a:pt x="9" y="230"/>
                  </a:lnTo>
                  <a:lnTo>
                    <a:pt x="6" y="254"/>
                  </a:lnTo>
                  <a:lnTo>
                    <a:pt x="2" y="278"/>
                  </a:lnTo>
                  <a:lnTo>
                    <a:pt x="0" y="303"/>
                  </a:lnTo>
                  <a:lnTo>
                    <a:pt x="2" y="329"/>
                  </a:lnTo>
                  <a:lnTo>
                    <a:pt x="4" y="353"/>
                  </a:lnTo>
                </a:path>
              </a:pathLst>
            </a:custGeom>
            <a:noFill/>
            <a:ln w="4763">
              <a:solidFill>
                <a:srgbClr val="000000"/>
              </a:solidFill>
              <a:prstDash val="solid"/>
              <a:round/>
              <a:headEnd/>
              <a:tailEnd/>
            </a:ln>
          </p:spPr>
          <p:txBody>
            <a:bodyPr/>
            <a:lstStyle/>
            <a:p>
              <a:endParaRPr lang="en-US"/>
            </a:p>
          </p:txBody>
        </p:sp>
        <p:sp>
          <p:nvSpPr>
            <p:cNvPr id="345125" name="Freeform 37"/>
            <p:cNvSpPr>
              <a:spLocks/>
            </p:cNvSpPr>
            <p:nvPr/>
          </p:nvSpPr>
          <p:spPr bwMode="auto">
            <a:xfrm>
              <a:off x="3906" y="2543"/>
              <a:ext cx="79" cy="61"/>
            </a:xfrm>
            <a:custGeom>
              <a:avLst/>
              <a:gdLst/>
              <a:ahLst/>
              <a:cxnLst>
                <a:cxn ang="0">
                  <a:pos x="0" y="33"/>
                </a:cxn>
                <a:cxn ang="0">
                  <a:pos x="157" y="0"/>
                </a:cxn>
                <a:cxn ang="0">
                  <a:pos x="52" y="121"/>
                </a:cxn>
                <a:cxn ang="0">
                  <a:pos x="0" y="33"/>
                </a:cxn>
              </a:cxnLst>
              <a:rect l="0" t="0" r="r" b="b"/>
              <a:pathLst>
                <a:path w="157" h="121">
                  <a:moveTo>
                    <a:pt x="0" y="33"/>
                  </a:moveTo>
                  <a:lnTo>
                    <a:pt x="157" y="0"/>
                  </a:lnTo>
                  <a:lnTo>
                    <a:pt x="52" y="121"/>
                  </a:lnTo>
                  <a:lnTo>
                    <a:pt x="0" y="33"/>
                  </a:lnTo>
                  <a:close/>
                </a:path>
              </a:pathLst>
            </a:custGeom>
            <a:solidFill>
              <a:srgbClr val="000000"/>
            </a:solidFill>
            <a:ln w="9525">
              <a:noFill/>
              <a:round/>
              <a:headEnd/>
              <a:tailEnd/>
            </a:ln>
          </p:spPr>
          <p:txBody>
            <a:bodyPr/>
            <a:lstStyle/>
            <a:p>
              <a:endParaRPr lang="en-US"/>
            </a:p>
          </p:txBody>
        </p:sp>
        <p:sp>
          <p:nvSpPr>
            <p:cNvPr id="345126" name="Freeform 38"/>
            <p:cNvSpPr>
              <a:spLocks/>
            </p:cNvSpPr>
            <p:nvPr/>
          </p:nvSpPr>
          <p:spPr bwMode="auto">
            <a:xfrm>
              <a:off x="3828" y="2743"/>
              <a:ext cx="49" cy="80"/>
            </a:xfrm>
            <a:custGeom>
              <a:avLst/>
              <a:gdLst/>
              <a:ahLst/>
              <a:cxnLst>
                <a:cxn ang="0">
                  <a:pos x="98" y="0"/>
                </a:cxn>
                <a:cxn ang="0">
                  <a:pos x="88" y="161"/>
                </a:cxn>
                <a:cxn ang="0">
                  <a:pos x="0" y="26"/>
                </a:cxn>
                <a:cxn ang="0">
                  <a:pos x="98" y="0"/>
                </a:cxn>
              </a:cxnLst>
              <a:rect l="0" t="0" r="r" b="b"/>
              <a:pathLst>
                <a:path w="98" h="161">
                  <a:moveTo>
                    <a:pt x="98" y="0"/>
                  </a:moveTo>
                  <a:lnTo>
                    <a:pt x="88" y="161"/>
                  </a:lnTo>
                  <a:lnTo>
                    <a:pt x="0" y="26"/>
                  </a:lnTo>
                  <a:lnTo>
                    <a:pt x="98" y="0"/>
                  </a:lnTo>
                  <a:close/>
                </a:path>
              </a:pathLst>
            </a:custGeom>
            <a:solidFill>
              <a:srgbClr val="000000"/>
            </a:solidFill>
            <a:ln w="9525">
              <a:noFill/>
              <a:round/>
              <a:headEnd/>
              <a:tailEnd/>
            </a:ln>
          </p:spPr>
          <p:txBody>
            <a:bodyPr/>
            <a:lstStyle/>
            <a:p>
              <a:endParaRPr lang="en-US"/>
            </a:p>
          </p:txBody>
        </p:sp>
      </p:grpSp>
      <p:grpSp>
        <p:nvGrpSpPr>
          <p:cNvPr id="3" name="Group 110"/>
          <p:cNvGrpSpPr>
            <a:grpSpLocks/>
          </p:cNvGrpSpPr>
          <p:nvPr/>
        </p:nvGrpSpPr>
        <p:grpSpPr bwMode="auto">
          <a:xfrm>
            <a:off x="5784850" y="4619625"/>
            <a:ext cx="247650" cy="444500"/>
            <a:chOff x="4306" y="3104"/>
            <a:chExt cx="156" cy="280"/>
          </a:xfrm>
        </p:grpSpPr>
        <p:sp>
          <p:nvSpPr>
            <p:cNvPr id="345127" name="Freeform 39"/>
            <p:cNvSpPr>
              <a:spLocks/>
            </p:cNvSpPr>
            <p:nvPr/>
          </p:nvSpPr>
          <p:spPr bwMode="auto">
            <a:xfrm>
              <a:off x="4330" y="3139"/>
              <a:ext cx="72" cy="177"/>
            </a:xfrm>
            <a:custGeom>
              <a:avLst/>
              <a:gdLst/>
              <a:ahLst/>
              <a:cxnLst>
                <a:cxn ang="0">
                  <a:pos x="144" y="0"/>
                </a:cxn>
                <a:cxn ang="0">
                  <a:pos x="126" y="17"/>
                </a:cxn>
                <a:cxn ang="0">
                  <a:pos x="109" y="35"/>
                </a:cxn>
                <a:cxn ang="0">
                  <a:pos x="92" y="54"/>
                </a:cxn>
                <a:cxn ang="0">
                  <a:pos x="77" y="75"/>
                </a:cxn>
                <a:cxn ang="0">
                  <a:pos x="64" y="93"/>
                </a:cxn>
                <a:cxn ang="0">
                  <a:pos x="51" y="116"/>
                </a:cxn>
                <a:cxn ang="0">
                  <a:pos x="39" y="136"/>
                </a:cxn>
                <a:cxn ang="0">
                  <a:pos x="30" y="159"/>
                </a:cxn>
                <a:cxn ang="0">
                  <a:pos x="23" y="183"/>
                </a:cxn>
                <a:cxn ang="0">
                  <a:pos x="15" y="206"/>
                </a:cxn>
                <a:cxn ang="0">
                  <a:pos x="9" y="230"/>
                </a:cxn>
                <a:cxn ang="0">
                  <a:pos x="6" y="254"/>
                </a:cxn>
                <a:cxn ang="0">
                  <a:pos x="2" y="279"/>
                </a:cxn>
                <a:cxn ang="0">
                  <a:pos x="0" y="303"/>
                </a:cxn>
                <a:cxn ang="0">
                  <a:pos x="2" y="329"/>
                </a:cxn>
                <a:cxn ang="0">
                  <a:pos x="4" y="353"/>
                </a:cxn>
              </a:cxnLst>
              <a:rect l="0" t="0" r="r" b="b"/>
              <a:pathLst>
                <a:path w="144" h="353">
                  <a:moveTo>
                    <a:pt x="144" y="0"/>
                  </a:moveTo>
                  <a:lnTo>
                    <a:pt x="126" y="17"/>
                  </a:lnTo>
                  <a:lnTo>
                    <a:pt x="109" y="35"/>
                  </a:lnTo>
                  <a:lnTo>
                    <a:pt x="92" y="54"/>
                  </a:lnTo>
                  <a:lnTo>
                    <a:pt x="77" y="75"/>
                  </a:lnTo>
                  <a:lnTo>
                    <a:pt x="64" y="93"/>
                  </a:lnTo>
                  <a:lnTo>
                    <a:pt x="51" y="116"/>
                  </a:lnTo>
                  <a:lnTo>
                    <a:pt x="39" y="136"/>
                  </a:lnTo>
                  <a:lnTo>
                    <a:pt x="30" y="159"/>
                  </a:lnTo>
                  <a:lnTo>
                    <a:pt x="23" y="183"/>
                  </a:lnTo>
                  <a:lnTo>
                    <a:pt x="15" y="206"/>
                  </a:lnTo>
                  <a:lnTo>
                    <a:pt x="9" y="230"/>
                  </a:lnTo>
                  <a:lnTo>
                    <a:pt x="6" y="254"/>
                  </a:lnTo>
                  <a:lnTo>
                    <a:pt x="2" y="279"/>
                  </a:lnTo>
                  <a:lnTo>
                    <a:pt x="0" y="303"/>
                  </a:lnTo>
                  <a:lnTo>
                    <a:pt x="2" y="329"/>
                  </a:lnTo>
                  <a:lnTo>
                    <a:pt x="4" y="353"/>
                  </a:lnTo>
                </a:path>
              </a:pathLst>
            </a:custGeom>
            <a:noFill/>
            <a:ln w="4763">
              <a:solidFill>
                <a:srgbClr val="000000"/>
              </a:solidFill>
              <a:prstDash val="solid"/>
              <a:round/>
              <a:headEnd/>
              <a:tailEnd/>
            </a:ln>
          </p:spPr>
          <p:txBody>
            <a:bodyPr/>
            <a:lstStyle/>
            <a:p>
              <a:endParaRPr lang="en-US"/>
            </a:p>
          </p:txBody>
        </p:sp>
        <p:sp>
          <p:nvSpPr>
            <p:cNvPr id="345128" name="Freeform 40"/>
            <p:cNvSpPr>
              <a:spLocks/>
            </p:cNvSpPr>
            <p:nvPr/>
          </p:nvSpPr>
          <p:spPr bwMode="auto">
            <a:xfrm>
              <a:off x="4384" y="3104"/>
              <a:ext cx="78" cy="61"/>
            </a:xfrm>
            <a:custGeom>
              <a:avLst/>
              <a:gdLst/>
              <a:ahLst/>
              <a:cxnLst>
                <a:cxn ang="0">
                  <a:pos x="0" y="35"/>
                </a:cxn>
                <a:cxn ang="0">
                  <a:pos x="155" y="0"/>
                </a:cxn>
                <a:cxn ang="0">
                  <a:pos x="52" y="121"/>
                </a:cxn>
                <a:cxn ang="0">
                  <a:pos x="0" y="35"/>
                </a:cxn>
              </a:cxnLst>
              <a:rect l="0" t="0" r="r" b="b"/>
              <a:pathLst>
                <a:path w="155" h="121">
                  <a:moveTo>
                    <a:pt x="0" y="35"/>
                  </a:moveTo>
                  <a:lnTo>
                    <a:pt x="155" y="0"/>
                  </a:lnTo>
                  <a:lnTo>
                    <a:pt x="52" y="121"/>
                  </a:lnTo>
                  <a:lnTo>
                    <a:pt x="0" y="35"/>
                  </a:lnTo>
                  <a:close/>
                </a:path>
              </a:pathLst>
            </a:custGeom>
            <a:solidFill>
              <a:srgbClr val="000000"/>
            </a:solidFill>
            <a:ln w="9525">
              <a:noFill/>
              <a:round/>
              <a:headEnd/>
              <a:tailEnd/>
            </a:ln>
          </p:spPr>
          <p:txBody>
            <a:bodyPr/>
            <a:lstStyle/>
            <a:p>
              <a:endParaRPr lang="en-US"/>
            </a:p>
          </p:txBody>
        </p:sp>
        <p:sp>
          <p:nvSpPr>
            <p:cNvPr id="345129" name="Freeform 41"/>
            <p:cNvSpPr>
              <a:spLocks/>
            </p:cNvSpPr>
            <p:nvPr/>
          </p:nvSpPr>
          <p:spPr bwMode="auto">
            <a:xfrm>
              <a:off x="4306" y="3304"/>
              <a:ext cx="48" cy="80"/>
            </a:xfrm>
            <a:custGeom>
              <a:avLst/>
              <a:gdLst/>
              <a:ahLst/>
              <a:cxnLst>
                <a:cxn ang="0">
                  <a:pos x="98" y="0"/>
                </a:cxn>
                <a:cxn ang="0">
                  <a:pos x="88" y="161"/>
                </a:cxn>
                <a:cxn ang="0">
                  <a:pos x="0" y="26"/>
                </a:cxn>
                <a:cxn ang="0">
                  <a:pos x="98" y="0"/>
                </a:cxn>
              </a:cxnLst>
              <a:rect l="0" t="0" r="r" b="b"/>
              <a:pathLst>
                <a:path w="98" h="161">
                  <a:moveTo>
                    <a:pt x="98" y="0"/>
                  </a:moveTo>
                  <a:lnTo>
                    <a:pt x="88" y="161"/>
                  </a:lnTo>
                  <a:lnTo>
                    <a:pt x="0" y="26"/>
                  </a:lnTo>
                  <a:lnTo>
                    <a:pt x="98" y="0"/>
                  </a:lnTo>
                  <a:close/>
                </a:path>
              </a:pathLst>
            </a:custGeom>
            <a:solidFill>
              <a:srgbClr val="000000"/>
            </a:solidFill>
            <a:ln w="9525">
              <a:noFill/>
              <a:round/>
              <a:headEnd/>
              <a:tailEnd/>
            </a:ln>
          </p:spPr>
          <p:txBody>
            <a:bodyPr/>
            <a:lstStyle/>
            <a:p>
              <a:endParaRPr lang="en-US"/>
            </a:p>
          </p:txBody>
        </p:sp>
      </p:grpSp>
      <p:sp>
        <p:nvSpPr>
          <p:cNvPr id="345201" name="Rectangle 113"/>
          <p:cNvSpPr>
            <a:spLocks noChangeArrowheads="1"/>
          </p:cNvSpPr>
          <p:nvPr/>
        </p:nvSpPr>
        <p:spPr bwMode="auto">
          <a:xfrm>
            <a:off x="247650" y="2762250"/>
            <a:ext cx="1917700" cy="498475"/>
          </a:xfrm>
          <a:prstGeom prst="rect">
            <a:avLst/>
          </a:prstGeom>
          <a:solidFill>
            <a:srgbClr val="FFFFCC"/>
          </a:solidFill>
          <a:ln w="9525">
            <a:solidFill>
              <a:srgbClr val="000099"/>
            </a:solidFill>
            <a:miter lim="800000"/>
            <a:headEnd/>
            <a:tailEnd/>
          </a:ln>
        </p:spPr>
        <p:txBody>
          <a:bodyPr wrap="none" lIns="0" tIns="0" rIns="0" bIns="0">
            <a:spAutoFit/>
          </a:bodyPr>
          <a:lstStyle/>
          <a:p>
            <a:pPr eaLnBrk="1" hangingPunct="1"/>
            <a:r>
              <a:rPr lang="en-US" sz="1600" b="0" i="1">
                <a:solidFill>
                  <a:srgbClr val="0000CC"/>
                </a:solidFill>
                <a:latin typeface="Arial" pitchFamily="34" charset="0"/>
              </a:rPr>
              <a:t>Open Loop Gain with</a:t>
            </a:r>
          </a:p>
          <a:p>
            <a:pPr eaLnBrk="1" hangingPunct="1"/>
            <a:r>
              <a:rPr lang="en-US" sz="1600" b="0" i="1">
                <a:solidFill>
                  <a:srgbClr val="0000CC"/>
                </a:solidFill>
                <a:latin typeface="Arial" pitchFamily="34" charset="0"/>
              </a:rPr>
              <a:t>output capacitance</a:t>
            </a:r>
          </a:p>
        </p:txBody>
      </p:sp>
      <p:sp>
        <p:nvSpPr>
          <p:cNvPr id="345202" name="Line 114"/>
          <p:cNvSpPr>
            <a:spLocks noChangeShapeType="1"/>
          </p:cNvSpPr>
          <p:nvPr/>
        </p:nvSpPr>
        <p:spPr bwMode="auto">
          <a:xfrm>
            <a:off x="5424488" y="4541838"/>
            <a:ext cx="377825" cy="228600"/>
          </a:xfrm>
          <a:prstGeom prst="line">
            <a:avLst/>
          </a:prstGeom>
          <a:noFill/>
          <a:ln w="38100">
            <a:solidFill>
              <a:srgbClr val="008000"/>
            </a:solidFill>
            <a:round/>
            <a:headEnd type="none" w="sm" len="sm"/>
            <a:tailEnd type="triangle" w="sm" len="sm"/>
          </a:ln>
          <a:effectLst/>
        </p:spPr>
        <p:txBody>
          <a:bodyPr/>
          <a:lstStyle/>
          <a:p>
            <a:endParaRPr lang="en-US"/>
          </a:p>
        </p:txBody>
      </p:sp>
      <p:sp>
        <p:nvSpPr>
          <p:cNvPr id="345204" name="Text Box 116"/>
          <p:cNvSpPr txBox="1">
            <a:spLocks noChangeArrowheads="1"/>
          </p:cNvSpPr>
          <p:nvPr/>
        </p:nvSpPr>
        <p:spPr bwMode="auto">
          <a:xfrm>
            <a:off x="3616325" y="1184275"/>
            <a:ext cx="1393825" cy="457200"/>
          </a:xfrm>
          <a:prstGeom prst="rect">
            <a:avLst/>
          </a:prstGeom>
          <a:noFill/>
          <a:ln w="12700">
            <a:noFill/>
            <a:miter lim="800000"/>
            <a:headEnd type="none" w="sm" len="sm"/>
            <a:tailEnd type="none" w="sm" len="sm"/>
          </a:ln>
          <a:effectLst/>
        </p:spPr>
        <p:txBody>
          <a:bodyPr wrap="none">
            <a:spAutoFit/>
          </a:bodyPr>
          <a:lstStyle/>
          <a:p>
            <a:r>
              <a:rPr lang="en-US" b="0"/>
              <a:t>Bode Plot</a:t>
            </a:r>
          </a:p>
        </p:txBody>
      </p:sp>
      <p:sp>
        <p:nvSpPr>
          <p:cNvPr id="345207" name="Line 119"/>
          <p:cNvSpPr>
            <a:spLocks noChangeShapeType="1"/>
          </p:cNvSpPr>
          <p:nvPr/>
        </p:nvSpPr>
        <p:spPr bwMode="auto">
          <a:xfrm flipV="1">
            <a:off x="6048375" y="5549900"/>
            <a:ext cx="0" cy="241300"/>
          </a:xfrm>
          <a:prstGeom prst="line">
            <a:avLst/>
          </a:prstGeom>
          <a:noFill/>
          <a:ln w="12700">
            <a:solidFill>
              <a:schemeClr val="tx1"/>
            </a:solidFill>
            <a:round/>
            <a:headEnd type="none" w="sm" len="sm"/>
            <a:tailEnd type="triangle" w="sm" len="sm"/>
          </a:ln>
          <a:effectLst/>
        </p:spPr>
        <p:txBody>
          <a:bodyPr/>
          <a:lstStyle/>
          <a:p>
            <a:endParaRPr lang="en-US"/>
          </a:p>
        </p:txBody>
      </p:sp>
      <p:sp>
        <p:nvSpPr>
          <p:cNvPr id="345208" name="Rectangle 120"/>
          <p:cNvSpPr>
            <a:spLocks noChangeArrowheads="1"/>
          </p:cNvSpPr>
          <p:nvPr/>
        </p:nvSpPr>
        <p:spPr bwMode="auto">
          <a:xfrm>
            <a:off x="342900" y="0"/>
            <a:ext cx="8458200" cy="1189038"/>
          </a:xfrm>
          <a:prstGeom prst="rect">
            <a:avLst/>
          </a:prstGeom>
          <a:noFill/>
          <a:ln w="9525">
            <a:noFill/>
            <a:miter lim="800000"/>
            <a:headEnd/>
            <a:tailEnd/>
          </a:ln>
          <a:effectLst/>
        </p:spPr>
        <p:txBody>
          <a:bodyPr anchor="ctr"/>
          <a:lstStyle/>
          <a:p>
            <a:pPr algn="ctr" eaLnBrk="1" hangingPunct="1"/>
            <a:r>
              <a:rPr lang="en-US" sz="3600">
                <a:solidFill>
                  <a:schemeClr val="tx2"/>
                </a:solidFill>
                <a:latin typeface="Arial" pitchFamily="34" charset="0"/>
              </a:rPr>
              <a:t>Output Capacitance is Bad</a:t>
            </a:r>
          </a:p>
        </p:txBody>
      </p:sp>
      <p:sp>
        <p:nvSpPr>
          <p:cNvPr id="345210" name="Line 122"/>
          <p:cNvSpPr>
            <a:spLocks noChangeShapeType="1"/>
          </p:cNvSpPr>
          <p:nvPr/>
        </p:nvSpPr>
        <p:spPr bwMode="auto">
          <a:xfrm>
            <a:off x="4084638" y="2463800"/>
            <a:ext cx="1892300" cy="1865313"/>
          </a:xfrm>
          <a:prstGeom prst="line">
            <a:avLst/>
          </a:prstGeom>
          <a:noFill/>
          <a:ln w="23813">
            <a:solidFill>
              <a:srgbClr val="0000FF"/>
            </a:solidFill>
            <a:round/>
            <a:headEnd/>
            <a:tailEnd/>
          </a:ln>
        </p:spPr>
        <p:txBody>
          <a:bodyPr/>
          <a:lstStyle/>
          <a:p>
            <a:endParaRPr lang="en-US"/>
          </a:p>
        </p:txBody>
      </p:sp>
      <p:sp>
        <p:nvSpPr>
          <p:cNvPr id="345211" name="Line 123"/>
          <p:cNvSpPr>
            <a:spLocks noChangeShapeType="1"/>
          </p:cNvSpPr>
          <p:nvPr/>
        </p:nvSpPr>
        <p:spPr bwMode="auto">
          <a:xfrm flipH="1" flipV="1">
            <a:off x="5964238" y="4311650"/>
            <a:ext cx="269875" cy="1168400"/>
          </a:xfrm>
          <a:prstGeom prst="line">
            <a:avLst/>
          </a:prstGeom>
          <a:noFill/>
          <a:ln w="23813">
            <a:solidFill>
              <a:srgbClr val="0000FF"/>
            </a:solidFill>
            <a:round/>
            <a:headEnd/>
            <a:tailEnd/>
          </a:ln>
        </p:spPr>
        <p:txBody>
          <a:bodyPr/>
          <a:lstStyle/>
          <a:p>
            <a:endParaRPr lang="en-US"/>
          </a:p>
        </p:txBody>
      </p:sp>
      <p:sp>
        <p:nvSpPr>
          <p:cNvPr id="345212" name="Line 124"/>
          <p:cNvSpPr>
            <a:spLocks noChangeShapeType="1"/>
          </p:cNvSpPr>
          <p:nvPr/>
        </p:nvSpPr>
        <p:spPr bwMode="auto">
          <a:xfrm flipV="1">
            <a:off x="5868988" y="4852988"/>
            <a:ext cx="365125" cy="336550"/>
          </a:xfrm>
          <a:prstGeom prst="line">
            <a:avLst/>
          </a:prstGeom>
          <a:noFill/>
          <a:ln w="38100">
            <a:solidFill>
              <a:srgbClr val="008000"/>
            </a:solidFill>
            <a:round/>
            <a:headEnd type="none" w="sm" len="sm"/>
            <a:tailEnd type="triangle" w="sm" len="sm"/>
          </a:ln>
          <a:effectLst/>
        </p:spPr>
        <p:txBody>
          <a:bodyPr/>
          <a:lstStyle/>
          <a:p>
            <a:endParaRPr lang="en-US"/>
          </a:p>
        </p:txBody>
      </p:sp>
      <p:sp>
        <p:nvSpPr>
          <p:cNvPr id="345213" name="Line 125"/>
          <p:cNvSpPr>
            <a:spLocks noChangeShapeType="1"/>
          </p:cNvSpPr>
          <p:nvPr/>
        </p:nvSpPr>
        <p:spPr bwMode="auto">
          <a:xfrm>
            <a:off x="2182813" y="2122488"/>
            <a:ext cx="241300" cy="244475"/>
          </a:xfrm>
          <a:prstGeom prst="line">
            <a:avLst/>
          </a:prstGeom>
          <a:noFill/>
          <a:ln w="38100">
            <a:solidFill>
              <a:srgbClr val="008000"/>
            </a:solidFill>
            <a:round/>
            <a:headEnd type="none" w="sm" len="sm"/>
            <a:tailEnd type="triangle" w="sm" len="sm"/>
          </a:ln>
          <a:effectLst/>
        </p:spPr>
        <p:txBody>
          <a:bodyPr/>
          <a:lstStyle/>
          <a:p>
            <a:endParaRPr lang="en-US"/>
          </a:p>
        </p:txBody>
      </p:sp>
      <p:sp>
        <p:nvSpPr>
          <p:cNvPr id="345214" name="Line 126"/>
          <p:cNvSpPr>
            <a:spLocks noChangeShapeType="1"/>
          </p:cNvSpPr>
          <p:nvPr/>
        </p:nvSpPr>
        <p:spPr bwMode="auto">
          <a:xfrm flipV="1">
            <a:off x="2192338" y="2509838"/>
            <a:ext cx="241300" cy="279400"/>
          </a:xfrm>
          <a:prstGeom prst="line">
            <a:avLst/>
          </a:prstGeom>
          <a:noFill/>
          <a:ln w="38100">
            <a:solidFill>
              <a:srgbClr val="008000"/>
            </a:solidFill>
            <a:round/>
            <a:headEnd type="none" w="sm" len="sm"/>
            <a:tailEnd type="triangle" w="sm" len="sm"/>
          </a:ln>
          <a:effectLst/>
        </p:spPr>
        <p:txBody>
          <a:bodyPr/>
          <a:lstStyle/>
          <a:p>
            <a:endParaRPr lang="en-US"/>
          </a:p>
        </p:txBody>
      </p:sp>
      <p:sp>
        <p:nvSpPr>
          <p:cNvPr id="345215" name="Rectangle 127"/>
          <p:cNvSpPr>
            <a:spLocks noChangeArrowheads="1"/>
          </p:cNvSpPr>
          <p:nvPr/>
        </p:nvSpPr>
        <p:spPr bwMode="auto">
          <a:xfrm>
            <a:off x="6692900" y="4191000"/>
            <a:ext cx="2374900" cy="553998"/>
          </a:xfrm>
          <a:prstGeom prst="rect">
            <a:avLst/>
          </a:prstGeom>
          <a:solidFill>
            <a:srgbClr val="FFFFCC"/>
          </a:solidFill>
          <a:ln w="9525">
            <a:solidFill>
              <a:srgbClr val="000099"/>
            </a:solidFill>
            <a:miter lim="800000"/>
            <a:headEnd/>
            <a:tailEnd/>
          </a:ln>
        </p:spPr>
        <p:txBody>
          <a:bodyPr wrap="square" lIns="0" tIns="0" rIns="0" bIns="0">
            <a:spAutoFit/>
          </a:bodyPr>
          <a:lstStyle/>
          <a:p>
            <a:pPr eaLnBrk="1" hangingPunct="1"/>
            <a:r>
              <a:rPr lang="en-US" sz="1800" b="0" i="1" dirty="0">
                <a:solidFill>
                  <a:srgbClr val="0000CC"/>
                </a:solidFill>
                <a:latin typeface="Arial" pitchFamily="34" charset="0"/>
              </a:rPr>
              <a:t>No issue if the pole </a:t>
            </a:r>
            <a:r>
              <a:rPr lang="en-US" sz="1800" b="0" i="1" dirty="0" smtClean="0">
                <a:solidFill>
                  <a:srgbClr val="0000CC"/>
                </a:solidFill>
                <a:latin typeface="Arial" pitchFamily="34" charset="0"/>
              </a:rPr>
              <a:t>after crossover point</a:t>
            </a:r>
            <a:endParaRPr lang="en-US" sz="1800" b="0" i="1" dirty="0">
              <a:solidFill>
                <a:srgbClr val="0000CC"/>
              </a:solidFill>
              <a:latin typeface="Arial" pitchFamily="34" charset="0"/>
            </a:endParaRPr>
          </a:p>
        </p:txBody>
      </p:sp>
      <p:sp>
        <p:nvSpPr>
          <p:cNvPr id="345217" name="Text Box 129"/>
          <p:cNvSpPr txBox="1">
            <a:spLocks noChangeArrowheads="1"/>
          </p:cNvSpPr>
          <p:nvPr/>
        </p:nvSpPr>
        <p:spPr bwMode="auto">
          <a:xfrm>
            <a:off x="2667000" y="1981200"/>
            <a:ext cx="543739" cy="369332"/>
          </a:xfrm>
          <a:prstGeom prst="rect">
            <a:avLst/>
          </a:prstGeom>
          <a:noFill/>
          <a:ln w="12700">
            <a:noFill/>
            <a:miter lim="800000"/>
            <a:headEnd type="none" w="sm" len="sm"/>
            <a:tailEnd type="none" w="sm" len="sm"/>
          </a:ln>
          <a:effectLst/>
        </p:spPr>
        <p:txBody>
          <a:bodyPr wrap="none">
            <a:spAutoFit/>
          </a:bodyPr>
          <a:lstStyle/>
          <a:p>
            <a:r>
              <a:rPr lang="en-US" b="0" i="1" dirty="0" smtClean="0"/>
              <a:t>A</a:t>
            </a:r>
            <a:r>
              <a:rPr lang="en-US" b="0" i="1" baseline="-25000" dirty="0" smtClean="0"/>
              <a:t>OL</a:t>
            </a:r>
            <a:endParaRPr lang="en-US" b="0" i="1" baseline="-25000" dirty="0"/>
          </a:p>
        </p:txBody>
      </p:sp>
      <p:sp>
        <p:nvSpPr>
          <p:cNvPr id="345221" name="Line 133"/>
          <p:cNvSpPr>
            <a:spLocks noChangeShapeType="1"/>
          </p:cNvSpPr>
          <p:nvPr/>
        </p:nvSpPr>
        <p:spPr bwMode="auto">
          <a:xfrm>
            <a:off x="5975350" y="4322763"/>
            <a:ext cx="946150" cy="938212"/>
          </a:xfrm>
          <a:prstGeom prst="line">
            <a:avLst/>
          </a:prstGeom>
          <a:noFill/>
          <a:ln w="23813">
            <a:solidFill>
              <a:srgbClr val="0000FF"/>
            </a:solidFill>
            <a:prstDash val="sysDot"/>
            <a:round/>
            <a:headEnd/>
            <a:tailEnd/>
          </a:ln>
        </p:spPr>
        <p:txBody>
          <a:bodyPr/>
          <a:lstStyle/>
          <a:p>
            <a:endParaRPr lang="en-US"/>
          </a:p>
        </p:txBody>
      </p:sp>
      <p:sp>
        <p:nvSpPr>
          <p:cNvPr id="345222" name="Line 134"/>
          <p:cNvSpPr>
            <a:spLocks noChangeShapeType="1"/>
          </p:cNvSpPr>
          <p:nvPr/>
        </p:nvSpPr>
        <p:spPr bwMode="auto">
          <a:xfrm flipH="1" flipV="1">
            <a:off x="6921500" y="5249863"/>
            <a:ext cx="53975" cy="247650"/>
          </a:xfrm>
          <a:prstGeom prst="line">
            <a:avLst/>
          </a:prstGeom>
          <a:noFill/>
          <a:ln w="23813">
            <a:solidFill>
              <a:srgbClr val="0000FF"/>
            </a:solidFill>
            <a:prstDash val="sysDot"/>
            <a:round/>
            <a:headEnd/>
            <a:tailEnd/>
          </a:ln>
        </p:spPr>
        <p:txBody>
          <a:bodyPr/>
          <a:lstStyle/>
          <a:p>
            <a:endParaRPr lang="en-US"/>
          </a:p>
        </p:txBody>
      </p:sp>
      <p:sp>
        <p:nvSpPr>
          <p:cNvPr id="345223" name="Line 135"/>
          <p:cNvSpPr>
            <a:spLocks noChangeShapeType="1"/>
          </p:cNvSpPr>
          <p:nvPr/>
        </p:nvSpPr>
        <p:spPr bwMode="auto">
          <a:xfrm flipH="1">
            <a:off x="6931025" y="4743450"/>
            <a:ext cx="254000" cy="488950"/>
          </a:xfrm>
          <a:prstGeom prst="line">
            <a:avLst/>
          </a:prstGeom>
          <a:noFill/>
          <a:ln w="38100">
            <a:solidFill>
              <a:srgbClr val="008000"/>
            </a:solidFill>
            <a:round/>
            <a:headEnd type="none" w="sm" len="sm"/>
            <a:tailEnd type="triangle" w="sm" len="sm"/>
          </a:ln>
          <a:effectLst/>
        </p:spPr>
        <p:txBody>
          <a:bodyPr/>
          <a:lstStyle/>
          <a:p>
            <a:endParaRPr lang="en-US"/>
          </a:p>
        </p:txBody>
      </p:sp>
      <p:sp>
        <p:nvSpPr>
          <p:cNvPr id="345224" name="Text Box 136"/>
          <p:cNvSpPr txBox="1">
            <a:spLocks noChangeArrowheads="1"/>
          </p:cNvSpPr>
          <p:nvPr/>
        </p:nvSpPr>
        <p:spPr bwMode="auto">
          <a:xfrm>
            <a:off x="2743200" y="4648200"/>
            <a:ext cx="1390124" cy="369332"/>
          </a:xfrm>
          <a:prstGeom prst="rect">
            <a:avLst/>
          </a:prstGeom>
          <a:noFill/>
          <a:ln w="12700">
            <a:noFill/>
            <a:miter lim="800000"/>
            <a:headEnd type="none" w="sm" len="sm"/>
            <a:tailEnd type="none" w="sm" len="sm"/>
          </a:ln>
          <a:effectLst/>
        </p:spPr>
        <p:txBody>
          <a:bodyPr wrap="none">
            <a:spAutoFit/>
          </a:bodyPr>
          <a:lstStyle/>
          <a:p>
            <a:r>
              <a:rPr lang="en-US" b="0" i="1" dirty="0" smtClean="0"/>
              <a:t>Noise Gain </a:t>
            </a:r>
            <a:endParaRPr lang="en-US" b="0" i="1" dirty="0"/>
          </a:p>
        </p:txBody>
      </p:sp>
      <p:sp>
        <p:nvSpPr>
          <p:cNvPr id="345225" name="Rectangle 137"/>
          <p:cNvSpPr>
            <a:spLocks noChangeArrowheads="1"/>
          </p:cNvSpPr>
          <p:nvPr/>
        </p:nvSpPr>
        <p:spPr bwMode="auto">
          <a:xfrm>
            <a:off x="2971800" y="4038600"/>
            <a:ext cx="2514600" cy="492443"/>
          </a:xfrm>
          <a:prstGeom prst="rect">
            <a:avLst/>
          </a:prstGeom>
          <a:solidFill>
            <a:srgbClr val="FFFFCC"/>
          </a:solidFill>
          <a:ln w="9525">
            <a:solidFill>
              <a:srgbClr val="000099"/>
            </a:solidFill>
            <a:miter lim="800000"/>
            <a:headEnd/>
            <a:tailEnd/>
          </a:ln>
        </p:spPr>
        <p:txBody>
          <a:bodyPr wrap="square" lIns="0" tIns="0" rIns="0" bIns="0">
            <a:spAutoFit/>
          </a:bodyPr>
          <a:lstStyle/>
          <a:p>
            <a:r>
              <a:rPr lang="en-US" sz="1600" b="0" dirty="0">
                <a:solidFill>
                  <a:srgbClr val="0000CC"/>
                </a:solidFill>
                <a:latin typeface="Arial" pitchFamily="34" charset="0"/>
              </a:rPr>
              <a:t>Rate of closure = 40dB/</a:t>
            </a:r>
            <a:r>
              <a:rPr lang="en-US" sz="1600" b="0" dirty="0" err="1">
                <a:solidFill>
                  <a:srgbClr val="0000CC"/>
                </a:solidFill>
                <a:latin typeface="Arial" pitchFamily="34" charset="0"/>
              </a:rPr>
              <a:t>dec</a:t>
            </a:r>
            <a:r>
              <a:rPr lang="en-US" sz="1600" b="0" dirty="0">
                <a:solidFill>
                  <a:srgbClr val="0000CC"/>
                </a:solidFill>
                <a:latin typeface="Arial" pitchFamily="34" charset="0"/>
              </a:rPr>
              <a:t> </a:t>
            </a:r>
            <a:endParaRPr lang="en-US" sz="1600" b="0" dirty="0" smtClean="0">
              <a:solidFill>
                <a:srgbClr val="0000CC"/>
              </a:solidFill>
              <a:latin typeface="Arial" pitchFamily="34" charset="0"/>
            </a:endParaRPr>
          </a:p>
          <a:p>
            <a:r>
              <a:rPr lang="en-US" sz="1600" dirty="0" smtClean="0">
                <a:solidFill>
                  <a:srgbClr val="0000CC"/>
                </a:solidFill>
                <a:latin typeface="Arial" pitchFamily="34" charset="0"/>
              </a:rPr>
              <a:t>≈ 360˚ Phase shift in loop</a:t>
            </a:r>
            <a:endParaRPr lang="en-US" sz="1600" b="0" dirty="0">
              <a:solidFill>
                <a:srgbClr val="0000CC"/>
              </a:solidFill>
              <a:latin typeface="Arial" pitchFamily="34" charset="0"/>
            </a:endParaRPr>
          </a:p>
        </p:txBody>
      </p:sp>
      <p:sp>
        <p:nvSpPr>
          <p:cNvPr id="345226" name="Rectangle 138"/>
          <p:cNvSpPr>
            <a:spLocks noChangeArrowheads="1"/>
          </p:cNvSpPr>
          <p:nvPr/>
        </p:nvSpPr>
        <p:spPr bwMode="auto">
          <a:xfrm>
            <a:off x="2592388" y="5187950"/>
            <a:ext cx="3319462" cy="254000"/>
          </a:xfrm>
          <a:prstGeom prst="rect">
            <a:avLst/>
          </a:prstGeom>
          <a:solidFill>
            <a:srgbClr val="FFFFCC"/>
          </a:solidFill>
          <a:ln w="9525">
            <a:solidFill>
              <a:srgbClr val="000099"/>
            </a:solidFill>
            <a:miter lim="800000"/>
            <a:headEnd/>
            <a:tailEnd/>
          </a:ln>
        </p:spPr>
        <p:txBody>
          <a:bodyPr lIns="0" tIns="0" rIns="0" bIns="0">
            <a:spAutoFit/>
          </a:bodyPr>
          <a:lstStyle/>
          <a:p>
            <a:r>
              <a:rPr lang="en-US" sz="1600" b="0" dirty="0" smtClean="0">
                <a:solidFill>
                  <a:srgbClr val="0000CC"/>
                </a:solidFill>
                <a:latin typeface="Arial" pitchFamily="34" charset="0"/>
              </a:rPr>
              <a:t>Rate of closure = 20dB/</a:t>
            </a:r>
            <a:r>
              <a:rPr lang="en-US" sz="1600" b="0" dirty="0" err="1" smtClean="0">
                <a:solidFill>
                  <a:srgbClr val="0000CC"/>
                </a:solidFill>
                <a:latin typeface="Arial" pitchFamily="34" charset="0"/>
              </a:rPr>
              <a:t>dec</a:t>
            </a:r>
            <a:r>
              <a:rPr lang="en-US" sz="1600" b="0" dirty="0" smtClean="0">
                <a:solidFill>
                  <a:srgbClr val="0000CC"/>
                </a:solidFill>
                <a:latin typeface="Arial" pitchFamily="34" charset="0"/>
              </a:rPr>
              <a:t> = Stable</a:t>
            </a:r>
            <a:endParaRPr lang="en-US" sz="1600" b="0" dirty="0">
              <a:solidFill>
                <a:srgbClr val="0000CC"/>
              </a:solidFill>
              <a:latin typeface="Arial" pitchFamily="34" charset="0"/>
            </a:endParaRPr>
          </a:p>
        </p:txBody>
      </p:sp>
      <p:graphicFrame>
        <p:nvGraphicFramePr>
          <p:cNvPr id="612355" name="Object 4"/>
          <p:cNvGraphicFramePr>
            <a:graphicFrameLocks noChangeAspect="1"/>
          </p:cNvGraphicFramePr>
          <p:nvPr/>
        </p:nvGraphicFramePr>
        <p:xfrm>
          <a:off x="4864100" y="5575300"/>
          <a:ext cx="2665413" cy="749300"/>
        </p:xfrm>
        <a:graphic>
          <a:graphicData uri="http://schemas.openxmlformats.org/presentationml/2006/ole">
            <p:oleObj spid="_x0000_s206850" name="Equation" r:id="rId4" imgW="1536480" imgH="43164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3"/>
          <p:cNvPicPr>
            <a:picLocks noChangeAspect="1" noChangeArrowheads="1"/>
          </p:cNvPicPr>
          <p:nvPr/>
        </p:nvPicPr>
        <p:blipFill>
          <a:blip r:embed="rId3" cstate="print"/>
          <a:srcRect/>
          <a:stretch>
            <a:fillRect/>
          </a:stretch>
        </p:blipFill>
        <p:spPr bwMode="auto">
          <a:xfrm>
            <a:off x="3276600" y="4257675"/>
            <a:ext cx="2632075" cy="1625600"/>
          </a:xfrm>
          <a:prstGeom prst="rect">
            <a:avLst/>
          </a:prstGeom>
          <a:noFill/>
          <a:ln w="12700">
            <a:noFill/>
            <a:miter lim="800000"/>
            <a:headEnd type="none" w="sm" len="sm"/>
            <a:tailEnd type="none" w="sm" len="sm"/>
          </a:ln>
        </p:spPr>
      </p:pic>
      <p:sp>
        <p:nvSpPr>
          <p:cNvPr id="139266" name="Text Box 4"/>
          <p:cNvSpPr txBox="1">
            <a:spLocks noChangeArrowheads="1"/>
          </p:cNvSpPr>
          <p:nvPr/>
        </p:nvSpPr>
        <p:spPr bwMode="auto">
          <a:xfrm>
            <a:off x="3276600" y="5913438"/>
            <a:ext cx="2916238" cy="3365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sz="1600">
                <a:solidFill>
                  <a:schemeClr val="accent2"/>
                </a:solidFill>
                <a:latin typeface="Arial" charset="0"/>
                <a:ea typeface="新細明體" pitchFamily="18" charset="-120"/>
              </a:rPr>
              <a:t>Increasing Noise Gain Only</a:t>
            </a:r>
          </a:p>
        </p:txBody>
      </p:sp>
      <p:pic>
        <p:nvPicPr>
          <p:cNvPr id="139267" name="Picture 5"/>
          <p:cNvPicPr>
            <a:picLocks noChangeAspect="1" noChangeArrowheads="1"/>
          </p:cNvPicPr>
          <p:nvPr/>
        </p:nvPicPr>
        <p:blipFill>
          <a:blip r:embed="rId4" cstate="print"/>
          <a:srcRect/>
          <a:stretch>
            <a:fillRect/>
          </a:stretch>
        </p:blipFill>
        <p:spPr bwMode="auto">
          <a:xfrm>
            <a:off x="107950" y="4257675"/>
            <a:ext cx="3117850" cy="1627188"/>
          </a:xfrm>
          <a:prstGeom prst="rect">
            <a:avLst/>
          </a:prstGeom>
          <a:noFill/>
          <a:ln w="12700">
            <a:noFill/>
            <a:miter lim="800000"/>
            <a:headEnd type="none" w="sm" len="sm"/>
            <a:tailEnd type="none" w="sm" len="sm"/>
          </a:ln>
        </p:spPr>
      </p:pic>
      <p:sp>
        <p:nvSpPr>
          <p:cNvPr id="139268" name="Text Box 6"/>
          <p:cNvSpPr txBox="1">
            <a:spLocks noChangeArrowheads="1"/>
          </p:cNvSpPr>
          <p:nvPr/>
        </p:nvSpPr>
        <p:spPr bwMode="auto">
          <a:xfrm>
            <a:off x="250825" y="5913438"/>
            <a:ext cx="2989263" cy="3365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sz="1600">
                <a:solidFill>
                  <a:schemeClr val="accent2"/>
                </a:solidFill>
                <a:latin typeface="Arial" charset="0"/>
                <a:ea typeface="新細明體" pitchFamily="18" charset="-120"/>
              </a:rPr>
              <a:t>Adding Series R for Isolation</a:t>
            </a:r>
          </a:p>
        </p:txBody>
      </p:sp>
      <p:pic>
        <p:nvPicPr>
          <p:cNvPr id="139269" name="Picture 7"/>
          <p:cNvPicPr>
            <a:picLocks noChangeAspect="1" noChangeArrowheads="1"/>
          </p:cNvPicPr>
          <p:nvPr/>
        </p:nvPicPr>
        <p:blipFill>
          <a:blip r:embed="rId5" cstate="print"/>
          <a:srcRect/>
          <a:stretch>
            <a:fillRect/>
          </a:stretch>
        </p:blipFill>
        <p:spPr bwMode="auto">
          <a:xfrm>
            <a:off x="5983288" y="4257675"/>
            <a:ext cx="3125787" cy="1628775"/>
          </a:xfrm>
          <a:prstGeom prst="rect">
            <a:avLst/>
          </a:prstGeom>
          <a:noFill/>
          <a:ln w="12700">
            <a:noFill/>
            <a:miter lim="800000"/>
            <a:headEnd type="none" w="sm" len="sm"/>
            <a:tailEnd type="none" w="sm" len="sm"/>
          </a:ln>
        </p:spPr>
      </p:pic>
      <p:sp>
        <p:nvSpPr>
          <p:cNvPr id="139270" name="Text Box 8"/>
          <p:cNvSpPr txBox="1">
            <a:spLocks noChangeArrowheads="1"/>
          </p:cNvSpPr>
          <p:nvPr/>
        </p:nvSpPr>
        <p:spPr bwMode="auto">
          <a:xfrm>
            <a:off x="6300788" y="5876925"/>
            <a:ext cx="2663825" cy="3365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1600">
                <a:solidFill>
                  <a:schemeClr val="accent2"/>
                </a:solidFill>
                <a:latin typeface="Arial" charset="0"/>
                <a:ea typeface="新細明體" pitchFamily="18" charset="-120"/>
              </a:rPr>
              <a:t>Feedback Compensation</a:t>
            </a:r>
          </a:p>
        </p:txBody>
      </p:sp>
      <p:sp>
        <p:nvSpPr>
          <p:cNvPr id="139271" name="Rectangle 11"/>
          <p:cNvSpPr>
            <a:spLocks noGrp="1" noChangeArrowheads="1"/>
          </p:cNvSpPr>
          <p:nvPr>
            <p:ph type="body" sz="half" idx="1"/>
          </p:nvPr>
        </p:nvSpPr>
        <p:spPr>
          <a:xfrm>
            <a:off x="682625" y="1249363"/>
            <a:ext cx="7651750" cy="2433638"/>
          </a:xfrm>
          <a:solidFill>
            <a:srgbClr val="FFFFCC"/>
          </a:solidFill>
          <a:ln>
            <a:solidFill>
              <a:schemeClr val="tx1"/>
            </a:solidFill>
          </a:ln>
        </p:spPr>
        <p:txBody>
          <a:bodyPr/>
          <a:lstStyle/>
          <a:p>
            <a:pPr marL="533400" indent="-533400" eaLnBrk="1" hangingPunct="1">
              <a:spcBef>
                <a:spcPct val="50000"/>
              </a:spcBef>
              <a:buFontTx/>
              <a:buNone/>
            </a:pPr>
            <a:r>
              <a:rPr lang="en-US" altLang="zh-TW" sz="1800" dirty="0" smtClean="0">
                <a:solidFill>
                  <a:srgbClr val="0000CC"/>
                </a:solidFill>
                <a:ea typeface="新細明體" pitchFamily="18" charset="-120"/>
              </a:rPr>
              <a:t>Solutions:</a:t>
            </a:r>
          </a:p>
          <a:p>
            <a:pPr marL="533400" indent="-533400" eaLnBrk="1" hangingPunct="1">
              <a:buFont typeface="+mj-lt"/>
              <a:buAutoNum type="arabicPeriod"/>
            </a:pPr>
            <a:r>
              <a:rPr lang="en-US" altLang="zh-TW" sz="1800" dirty="0" smtClean="0">
                <a:solidFill>
                  <a:srgbClr val="0000CC"/>
                </a:solidFill>
                <a:ea typeface="新細明體" pitchFamily="18" charset="-120"/>
              </a:rPr>
              <a:t>Eliminate Ground Planes and Power Planes under output node</a:t>
            </a:r>
          </a:p>
          <a:p>
            <a:pPr marL="533400" indent="-533400" eaLnBrk="1" hangingPunct="1">
              <a:buFont typeface="Wingdings" pitchFamily="2" charset="2"/>
              <a:buAutoNum type="arabicPeriod"/>
            </a:pPr>
            <a:r>
              <a:rPr lang="en-US" altLang="zh-TW" sz="1800" dirty="0" smtClean="0">
                <a:solidFill>
                  <a:srgbClr val="0000CC"/>
                </a:solidFill>
                <a:ea typeface="新細明體" pitchFamily="18" charset="-120"/>
              </a:rPr>
              <a:t>Shorten traces by moving components closer to output pin – especially Series Matching R</a:t>
            </a:r>
          </a:p>
          <a:p>
            <a:pPr marL="533400" indent="-533400" eaLnBrk="1" hangingPunct="1">
              <a:buFont typeface="Wingdings" pitchFamily="2" charset="2"/>
              <a:buAutoNum type="arabicPeriod"/>
            </a:pPr>
            <a:r>
              <a:rPr lang="en-US" altLang="zh-TW" sz="1800" dirty="0" smtClean="0">
                <a:solidFill>
                  <a:srgbClr val="0000CC"/>
                </a:solidFill>
                <a:ea typeface="新細明體" pitchFamily="18" charset="-120"/>
              </a:rPr>
              <a:t>Use series output resistor</a:t>
            </a:r>
          </a:p>
          <a:p>
            <a:pPr marL="533400" indent="-533400" eaLnBrk="1" hangingPunct="1">
              <a:buFont typeface="Wingdings" pitchFamily="2" charset="2"/>
              <a:buAutoNum type="arabicPeriod"/>
            </a:pPr>
            <a:r>
              <a:rPr lang="en-US" altLang="zh-TW" sz="1800" dirty="0" smtClean="0">
                <a:solidFill>
                  <a:srgbClr val="0000CC"/>
                </a:solidFill>
                <a:ea typeface="新細明體" pitchFamily="18" charset="-120"/>
              </a:rPr>
              <a:t>Increase Noise Gain of System</a:t>
            </a:r>
          </a:p>
          <a:p>
            <a:pPr marL="533400" indent="-533400" eaLnBrk="1" hangingPunct="1">
              <a:buFont typeface="Wingdings" pitchFamily="2" charset="2"/>
              <a:buAutoNum type="arabicPeriod"/>
            </a:pPr>
            <a:r>
              <a:rPr lang="en-US" altLang="zh-TW" sz="1800" dirty="0" smtClean="0">
                <a:solidFill>
                  <a:srgbClr val="0000CC"/>
                </a:solidFill>
                <a:ea typeface="新細明體" pitchFamily="18" charset="-120"/>
              </a:rPr>
              <a:t>Use Feedback Compensation</a:t>
            </a:r>
          </a:p>
        </p:txBody>
      </p:sp>
      <p:sp>
        <p:nvSpPr>
          <p:cNvPr id="139272" name="Text Box 12"/>
          <p:cNvSpPr txBox="1">
            <a:spLocks noChangeArrowheads="1"/>
          </p:cNvSpPr>
          <p:nvPr/>
        </p:nvSpPr>
        <p:spPr bwMode="auto">
          <a:xfrm>
            <a:off x="6340475" y="3859213"/>
            <a:ext cx="2663825" cy="3365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1600">
                <a:solidFill>
                  <a:schemeClr val="accent2"/>
                </a:solidFill>
                <a:latin typeface="Arial" charset="0"/>
                <a:ea typeface="新細明體" pitchFamily="18" charset="-120"/>
              </a:rPr>
              <a:t>Do not use for CFB</a:t>
            </a:r>
          </a:p>
        </p:txBody>
      </p:sp>
      <p:sp>
        <p:nvSpPr>
          <p:cNvPr id="139273" name="Line 13"/>
          <p:cNvSpPr>
            <a:spLocks noChangeShapeType="1"/>
          </p:cNvSpPr>
          <p:nvPr/>
        </p:nvSpPr>
        <p:spPr bwMode="auto">
          <a:xfrm flipH="1">
            <a:off x="7874000" y="4165600"/>
            <a:ext cx="114300" cy="457200"/>
          </a:xfrm>
          <a:prstGeom prst="line">
            <a:avLst/>
          </a:prstGeom>
          <a:noFill/>
          <a:ln w="38100">
            <a:solidFill>
              <a:srgbClr val="0000CC"/>
            </a:solidFill>
            <a:round/>
            <a:headEnd type="none" w="sm" len="sm"/>
            <a:tailEnd type="triangle" w="med" len="lg"/>
          </a:ln>
        </p:spPr>
        <p:txBody>
          <a:bodyPr/>
          <a:lstStyle/>
          <a:p>
            <a:endParaRPr lang="en-US"/>
          </a:p>
        </p:txBody>
      </p:sp>
      <p:sp>
        <p:nvSpPr>
          <p:cNvPr id="139274" name="Rectangle 14"/>
          <p:cNvSpPr>
            <a:spLocks noChangeArrowheads="1"/>
          </p:cNvSpPr>
          <p:nvPr/>
        </p:nvSpPr>
        <p:spPr bwMode="auto">
          <a:xfrm>
            <a:off x="1565275" y="0"/>
            <a:ext cx="7235825"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Minimizing Effects of </a:t>
            </a:r>
            <a:br>
              <a:rPr lang="en-US" altLang="zh-TW" sz="3600">
                <a:solidFill>
                  <a:schemeClr val="tx2"/>
                </a:solidFill>
                <a:latin typeface="Arial" charset="0"/>
                <a:ea typeface="新細明體" pitchFamily="18" charset="-120"/>
              </a:rPr>
            </a:br>
            <a:r>
              <a:rPr lang="en-US" altLang="zh-TW" sz="3600">
                <a:solidFill>
                  <a:schemeClr val="tx2"/>
                </a:solidFill>
                <a:latin typeface="Arial" charset="0"/>
                <a:ea typeface="新細明體" pitchFamily="18" charset="-120"/>
              </a:rPr>
              <a:t>Output Capacitance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ph sz="quarter" idx="4294967295"/>
          </p:nvPr>
        </p:nvGraphicFramePr>
        <p:xfrm>
          <a:off x="5324475" y="2528888"/>
          <a:ext cx="3176588" cy="731837"/>
        </p:xfrm>
        <a:graphic>
          <a:graphicData uri="http://schemas.openxmlformats.org/presentationml/2006/ole">
            <p:oleObj spid="_x0000_s11266" name="Equation" r:id="rId4" imgW="2095200" imgH="558720" progId="Equation.3">
              <p:embed/>
            </p:oleObj>
          </a:graphicData>
        </a:graphic>
      </p:graphicFrame>
      <p:graphicFrame>
        <p:nvGraphicFramePr>
          <p:cNvPr id="11267" name="Object 3"/>
          <p:cNvGraphicFramePr>
            <a:graphicFrameLocks noChangeAspect="1"/>
          </p:cNvGraphicFramePr>
          <p:nvPr>
            <p:ph sz="quarter" idx="4294967295"/>
          </p:nvPr>
        </p:nvGraphicFramePr>
        <p:xfrm>
          <a:off x="5324475" y="3405188"/>
          <a:ext cx="3300413" cy="1014412"/>
        </p:xfrm>
        <a:graphic>
          <a:graphicData uri="http://schemas.openxmlformats.org/presentationml/2006/ole">
            <p:oleObj spid="_x0000_s11267" name="Equation" r:id="rId5" imgW="2286000" imgH="812520" progId="Equation.3">
              <p:embed/>
            </p:oleObj>
          </a:graphicData>
        </a:graphic>
      </p:graphicFrame>
      <p:pic>
        <p:nvPicPr>
          <p:cNvPr id="11270" name="Picture 4"/>
          <p:cNvPicPr>
            <a:picLocks noGrp="1" noChangeAspect="1" noChangeArrowheads="1"/>
          </p:cNvPicPr>
          <p:nvPr>
            <p:ph sz="quarter" idx="4294967295"/>
          </p:nvPr>
        </p:nvPicPr>
        <p:blipFill>
          <a:blip r:embed="rId6" cstate="print"/>
          <a:srcRect/>
          <a:stretch>
            <a:fillRect/>
          </a:stretch>
        </p:blipFill>
        <p:spPr>
          <a:xfrm>
            <a:off x="455613" y="2124075"/>
            <a:ext cx="3968750" cy="1071563"/>
          </a:xfrm>
          <a:noFill/>
          <a:ln w="12700">
            <a:headEnd type="none" w="sm" len="sm"/>
            <a:tailEnd type="none" w="sm" len="sm"/>
          </a:ln>
        </p:spPr>
      </p:pic>
      <p:sp>
        <p:nvSpPr>
          <p:cNvPr id="11271" name="Text Box 5"/>
          <p:cNvSpPr txBox="1">
            <a:spLocks noChangeArrowheads="1"/>
          </p:cNvSpPr>
          <p:nvPr/>
        </p:nvSpPr>
        <p:spPr bwMode="auto">
          <a:xfrm>
            <a:off x="1284288" y="1455738"/>
            <a:ext cx="6858000" cy="688975"/>
          </a:xfrm>
          <a:prstGeom prst="rect">
            <a:avLst/>
          </a:prstGeom>
          <a:solidFill>
            <a:srgbClr val="FFFFCC"/>
          </a:solidFill>
          <a:ln w="12700">
            <a:solidFill>
              <a:srgbClr val="000099"/>
            </a:solidFill>
            <a:miter lim="800000"/>
            <a:headEnd type="none" w="sm" len="sm"/>
            <a:tailEnd type="none" w="sm" len="sm"/>
          </a:ln>
        </p:spPr>
        <p:txBody>
          <a:bodyPr>
            <a:spAutoFit/>
          </a:bodyPr>
          <a:lstStyle/>
          <a:p>
            <a:pPr eaLnBrk="0" hangingPunct="0">
              <a:lnSpc>
                <a:spcPct val="70000"/>
              </a:lnSpc>
              <a:spcBef>
                <a:spcPct val="20000"/>
              </a:spcBef>
            </a:pPr>
            <a:r>
              <a:rPr lang="en-US" altLang="zh-TW">
                <a:solidFill>
                  <a:srgbClr val="0000CC"/>
                </a:solidFill>
                <a:latin typeface="Arial" charset="0"/>
                <a:ea typeface="新細明體" pitchFamily="18" charset="-120"/>
              </a:rPr>
              <a:t>Match impedance of input transmission line</a:t>
            </a:r>
          </a:p>
          <a:p>
            <a:pPr eaLnBrk="0" hangingPunct="0">
              <a:lnSpc>
                <a:spcPct val="70000"/>
              </a:lnSpc>
              <a:spcBef>
                <a:spcPct val="20000"/>
              </a:spcBef>
            </a:pPr>
            <a:r>
              <a:rPr lang="en-US" altLang="zh-TW">
                <a:solidFill>
                  <a:srgbClr val="0000CC"/>
                </a:solidFill>
                <a:latin typeface="Arial" charset="0"/>
                <a:ea typeface="新細明體" pitchFamily="18" charset="-120"/>
              </a:rPr>
              <a:t>Match impedance of output transmission line</a:t>
            </a:r>
          </a:p>
        </p:txBody>
      </p:sp>
      <p:sp>
        <p:nvSpPr>
          <p:cNvPr id="11272" name="Text Box 6"/>
          <p:cNvSpPr txBox="1">
            <a:spLocks noChangeArrowheads="1"/>
          </p:cNvSpPr>
          <p:nvPr/>
        </p:nvSpPr>
        <p:spPr bwMode="auto">
          <a:xfrm>
            <a:off x="684213" y="3319463"/>
            <a:ext cx="3595687" cy="1222375"/>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pPr>
            <a:r>
              <a:rPr lang="en-US" altLang="zh-TW" sz="1600">
                <a:latin typeface="Arial" charset="0"/>
                <a:ea typeface="新細明體" pitchFamily="18" charset="-120"/>
              </a:rPr>
              <a:t>x = length of trace (cm)</a:t>
            </a:r>
          </a:p>
          <a:p>
            <a:pPr eaLnBrk="0" hangingPunct="0">
              <a:lnSpc>
                <a:spcPct val="50000"/>
              </a:lnSpc>
              <a:spcBef>
                <a:spcPct val="50000"/>
              </a:spcBef>
            </a:pPr>
            <a:r>
              <a:rPr lang="en-US" altLang="zh-TW" sz="1600">
                <a:latin typeface="Arial" charset="0"/>
                <a:ea typeface="新細明體" pitchFamily="18" charset="-120"/>
              </a:rPr>
              <a:t>w = width of trace (cm)</a:t>
            </a:r>
          </a:p>
          <a:p>
            <a:pPr eaLnBrk="0" hangingPunct="0">
              <a:lnSpc>
                <a:spcPct val="50000"/>
              </a:lnSpc>
              <a:spcBef>
                <a:spcPct val="50000"/>
              </a:spcBef>
            </a:pPr>
            <a:r>
              <a:rPr lang="en-US" altLang="zh-TW" sz="1600">
                <a:latin typeface="Arial" charset="0"/>
                <a:ea typeface="新細明體" pitchFamily="18" charset="-120"/>
              </a:rPr>
              <a:t>h = height of trace (cm)</a:t>
            </a:r>
          </a:p>
          <a:p>
            <a:pPr eaLnBrk="0" hangingPunct="0">
              <a:lnSpc>
                <a:spcPct val="50000"/>
              </a:lnSpc>
              <a:spcBef>
                <a:spcPct val="50000"/>
              </a:spcBef>
            </a:pPr>
            <a:r>
              <a:rPr lang="en-US" altLang="zh-TW" sz="1600">
                <a:latin typeface="Arial" charset="0"/>
                <a:ea typeface="新細明體" pitchFamily="18" charset="-120"/>
              </a:rPr>
              <a:t>t = thickness of trace (cm)</a:t>
            </a:r>
          </a:p>
          <a:p>
            <a:pPr eaLnBrk="0" hangingPunct="0">
              <a:lnSpc>
                <a:spcPct val="40000"/>
              </a:lnSpc>
              <a:spcBef>
                <a:spcPct val="50000"/>
              </a:spcBef>
            </a:pPr>
            <a:r>
              <a:rPr lang="en-US" altLang="zh-TW" sz="2000">
                <a:latin typeface="Arial" charset="0"/>
                <a:ea typeface="新細明體" pitchFamily="18" charset="-120"/>
              </a:rPr>
              <a:t>e</a:t>
            </a:r>
            <a:r>
              <a:rPr lang="en-US" altLang="zh-TW" sz="1800" baseline="-25000">
                <a:latin typeface="Arial" charset="0"/>
                <a:ea typeface="新細明體" pitchFamily="18" charset="-120"/>
              </a:rPr>
              <a:t>r</a:t>
            </a:r>
            <a:r>
              <a:rPr lang="en-US" altLang="zh-TW" sz="1600">
                <a:latin typeface="Arial" charset="0"/>
                <a:ea typeface="新細明體" pitchFamily="18" charset="-120"/>
              </a:rPr>
              <a:t>  = PCB Permeability (FR-4 ≈ 4.5)</a:t>
            </a:r>
            <a:r>
              <a:rPr lang="en-US" altLang="zh-TW" sz="2000">
                <a:latin typeface="Arial" charset="0"/>
                <a:ea typeface="新細明體" pitchFamily="18" charset="-120"/>
              </a:rPr>
              <a:t> </a:t>
            </a:r>
          </a:p>
        </p:txBody>
      </p:sp>
      <p:sp>
        <p:nvSpPr>
          <p:cNvPr id="11273" name="Text Box 7"/>
          <p:cNvSpPr txBox="1">
            <a:spLocks noChangeArrowheads="1"/>
          </p:cNvSpPr>
          <p:nvPr/>
        </p:nvSpPr>
        <p:spPr bwMode="auto">
          <a:xfrm>
            <a:off x="211138" y="4778375"/>
            <a:ext cx="5086350" cy="1279525"/>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pPr>
            <a:r>
              <a:rPr lang="en-US" altLang="zh-TW" sz="2000">
                <a:solidFill>
                  <a:srgbClr val="0000CC"/>
                </a:solidFill>
                <a:latin typeface="Arial" charset="0"/>
                <a:ea typeface="新細明體" pitchFamily="18" charset="-120"/>
              </a:rPr>
              <a:t>0.8mm (0.031”) trace on 0.8mm (0.031”) </a:t>
            </a:r>
          </a:p>
          <a:p>
            <a:pPr eaLnBrk="0" hangingPunct="0">
              <a:lnSpc>
                <a:spcPct val="50000"/>
              </a:lnSpc>
              <a:spcBef>
                <a:spcPct val="50000"/>
              </a:spcBef>
            </a:pPr>
            <a:r>
              <a:rPr lang="en-US" altLang="zh-TW" sz="2000">
                <a:solidFill>
                  <a:srgbClr val="0000CC"/>
                </a:solidFill>
                <a:latin typeface="Arial" charset="0"/>
                <a:ea typeface="新細明體" pitchFamily="18" charset="-120"/>
              </a:rPr>
              <a:t>thick PCB (FR-4) has:</a:t>
            </a:r>
          </a:p>
          <a:p>
            <a:pPr eaLnBrk="0" hangingPunct="0">
              <a:lnSpc>
                <a:spcPct val="50000"/>
              </a:lnSpc>
              <a:spcBef>
                <a:spcPct val="50000"/>
              </a:spcBef>
            </a:pPr>
            <a:r>
              <a:rPr lang="en-US" altLang="zh-TW" sz="2000">
                <a:solidFill>
                  <a:srgbClr val="0000CC"/>
                </a:solidFill>
                <a:latin typeface="Arial" charset="0"/>
                <a:ea typeface="新細明體" pitchFamily="18" charset="-120"/>
              </a:rPr>
              <a:t>	</a:t>
            </a:r>
            <a:r>
              <a:rPr lang="en-US" altLang="zh-TW">
                <a:solidFill>
                  <a:srgbClr val="0000CC"/>
                </a:solidFill>
                <a:latin typeface="Arial" charset="0"/>
                <a:ea typeface="新細明體" pitchFamily="18" charset="-120"/>
                <a:cs typeface="Times New Roman" pitchFamily="18" charset="0"/>
              </a:rPr>
              <a:t>≈</a:t>
            </a:r>
            <a:r>
              <a:rPr lang="en-US" altLang="zh-TW" sz="2000">
                <a:solidFill>
                  <a:srgbClr val="0000CC"/>
                </a:solidFill>
                <a:latin typeface="Arial" charset="0"/>
                <a:ea typeface="新細明體" pitchFamily="18" charset="-120"/>
                <a:cs typeface="Times New Roman" pitchFamily="18" charset="0"/>
              </a:rPr>
              <a:t> 4nH and 0.8pF per cm</a:t>
            </a:r>
          </a:p>
          <a:p>
            <a:pPr eaLnBrk="0" hangingPunct="0">
              <a:lnSpc>
                <a:spcPct val="50000"/>
              </a:lnSpc>
              <a:spcBef>
                <a:spcPct val="50000"/>
              </a:spcBef>
            </a:pPr>
            <a:r>
              <a:rPr lang="en-US" altLang="zh-TW">
                <a:solidFill>
                  <a:srgbClr val="0000CC"/>
                </a:solidFill>
                <a:latin typeface="Arial" charset="0"/>
                <a:ea typeface="新細明體" pitchFamily="18" charset="-120"/>
                <a:cs typeface="Times New Roman" pitchFamily="18" charset="0"/>
              </a:rPr>
              <a:t>	≈</a:t>
            </a:r>
            <a:r>
              <a:rPr lang="en-US" altLang="zh-TW" sz="2000">
                <a:solidFill>
                  <a:srgbClr val="0000CC"/>
                </a:solidFill>
                <a:latin typeface="Arial" charset="0"/>
                <a:ea typeface="新細明體" pitchFamily="18" charset="-120"/>
                <a:cs typeface="Times New Roman" pitchFamily="18" charset="0"/>
              </a:rPr>
              <a:t> 10nH and 2.0pF per inch</a:t>
            </a:r>
          </a:p>
        </p:txBody>
      </p:sp>
      <p:graphicFrame>
        <p:nvGraphicFramePr>
          <p:cNvPr id="11268" name="Object 8"/>
          <p:cNvGraphicFramePr>
            <a:graphicFrameLocks noChangeAspect="1"/>
          </p:cNvGraphicFramePr>
          <p:nvPr>
            <p:ph sz="quarter" idx="4294967295"/>
          </p:nvPr>
        </p:nvGraphicFramePr>
        <p:xfrm>
          <a:off x="5307013" y="4648200"/>
          <a:ext cx="3324225" cy="395288"/>
        </p:xfrm>
        <a:graphic>
          <a:graphicData uri="http://schemas.openxmlformats.org/presentationml/2006/ole">
            <p:oleObj spid="_x0000_s11268" name="Equation" r:id="rId7" imgW="2743200" imgH="330120" progId="Equation.3">
              <p:embed/>
            </p:oleObj>
          </a:graphicData>
        </a:graphic>
      </p:graphicFrame>
      <p:graphicFrame>
        <p:nvGraphicFramePr>
          <p:cNvPr id="11269" name="Object 9"/>
          <p:cNvGraphicFramePr>
            <a:graphicFrameLocks noChangeAspect="1"/>
          </p:cNvGraphicFramePr>
          <p:nvPr/>
        </p:nvGraphicFramePr>
        <p:xfrm>
          <a:off x="5324475" y="5043488"/>
          <a:ext cx="2386013" cy="752475"/>
        </p:xfrm>
        <a:graphic>
          <a:graphicData uri="http://schemas.openxmlformats.org/presentationml/2006/ole">
            <p:oleObj spid="_x0000_s11269" name="Equation" r:id="rId8" imgW="1892160" imgH="596880" progId="Equation.3">
              <p:embed/>
            </p:oleObj>
          </a:graphicData>
        </a:graphic>
      </p:graphicFrame>
      <p:sp>
        <p:nvSpPr>
          <p:cNvPr id="11274" name="Rectangle 10"/>
          <p:cNvSpPr>
            <a:spLocks noChangeArrowheads="1"/>
          </p:cNvSpPr>
          <p:nvPr/>
        </p:nvSpPr>
        <p:spPr bwMode="auto">
          <a:xfrm>
            <a:off x="1597025" y="0"/>
            <a:ext cx="7204075"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Input and Output </a:t>
            </a:r>
            <a:br>
              <a:rPr lang="en-US" altLang="zh-TW" sz="3600">
                <a:solidFill>
                  <a:schemeClr val="tx2"/>
                </a:solidFill>
                <a:latin typeface="Arial" charset="0"/>
                <a:ea typeface="新細明體" pitchFamily="18" charset="-120"/>
              </a:rPr>
            </a:br>
            <a:r>
              <a:rPr lang="en-US" altLang="zh-TW" sz="3600">
                <a:solidFill>
                  <a:schemeClr val="tx2"/>
                </a:solidFill>
                <a:latin typeface="Arial" charset="0"/>
                <a:ea typeface="新細明體" pitchFamily="18" charset="-120"/>
              </a:rPr>
              <a:t>Trace Impedance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0"/>
          <p:cNvPicPr>
            <a:picLocks noGrp="1" noChangeAspect="1" noChangeArrowheads="1"/>
          </p:cNvPicPr>
          <p:nvPr>
            <p:ph sz="quarter" idx="1"/>
          </p:nvPr>
        </p:nvPicPr>
        <p:blipFill>
          <a:blip r:embed="rId3" cstate="print"/>
          <a:srcRect/>
          <a:stretch>
            <a:fillRect/>
          </a:stretch>
        </p:blipFill>
        <p:spPr>
          <a:xfrm>
            <a:off x="2513013" y="2108200"/>
            <a:ext cx="2084387" cy="2667000"/>
          </a:xfrm>
          <a:noFill/>
          <a:ln w="12700">
            <a:headEnd type="none" w="sm" len="sm"/>
            <a:tailEnd type="none" w="sm" len="sm"/>
          </a:ln>
        </p:spPr>
      </p:pic>
      <p:pic>
        <p:nvPicPr>
          <p:cNvPr id="144386" name="Picture 14"/>
          <p:cNvPicPr>
            <a:picLocks noGrp="1" noChangeAspect="1" noChangeArrowheads="1"/>
          </p:cNvPicPr>
          <p:nvPr>
            <p:ph sz="quarter" idx="2"/>
          </p:nvPr>
        </p:nvPicPr>
        <p:blipFill>
          <a:blip r:embed="rId4" cstate="print"/>
          <a:srcRect/>
          <a:stretch>
            <a:fillRect/>
          </a:stretch>
        </p:blipFill>
        <p:spPr>
          <a:xfrm>
            <a:off x="4814888" y="2103438"/>
            <a:ext cx="2082800" cy="2667000"/>
          </a:xfrm>
          <a:noFill/>
          <a:ln w="12700">
            <a:headEnd type="none" w="sm" len="sm"/>
            <a:tailEnd type="none" w="sm" len="sm"/>
          </a:ln>
        </p:spPr>
      </p:pic>
      <p:pic>
        <p:nvPicPr>
          <p:cNvPr id="144387" name="Picture 34"/>
          <p:cNvPicPr>
            <a:picLocks noGrp="1" noChangeAspect="1" noChangeArrowheads="1"/>
          </p:cNvPicPr>
          <p:nvPr>
            <p:ph sz="quarter" idx="4"/>
          </p:nvPr>
        </p:nvPicPr>
        <p:blipFill>
          <a:blip r:embed="rId5" cstate="print"/>
          <a:srcRect/>
          <a:stretch>
            <a:fillRect/>
          </a:stretch>
        </p:blipFill>
        <p:spPr>
          <a:xfrm>
            <a:off x="482600" y="2376488"/>
            <a:ext cx="1768475" cy="2708275"/>
          </a:xfrm>
          <a:noFill/>
          <a:ln w="12700">
            <a:headEnd type="none" w="sm" len="sm"/>
            <a:tailEnd type="none" w="sm" len="sm"/>
          </a:ln>
        </p:spPr>
      </p:pic>
      <p:sp>
        <p:nvSpPr>
          <p:cNvPr id="144388" name="Text Box 21"/>
          <p:cNvSpPr txBox="1">
            <a:spLocks noChangeArrowheads="1"/>
          </p:cNvSpPr>
          <p:nvPr/>
        </p:nvSpPr>
        <p:spPr bwMode="auto">
          <a:xfrm>
            <a:off x="2803525" y="4967288"/>
            <a:ext cx="1573213" cy="1144587"/>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a:latin typeface="Arial" charset="0"/>
                <a:ea typeface="新細明體" pitchFamily="18" charset="-120"/>
              </a:rPr>
              <a:t>BAD</a:t>
            </a:r>
            <a:endParaRPr lang="en-US" altLang="zh-TW" sz="1800" b="0">
              <a:latin typeface="Arial" charset="0"/>
              <a:ea typeface="新細明體" pitchFamily="18" charset="-120"/>
            </a:endParaRPr>
          </a:p>
          <a:p>
            <a:pPr algn="ctr" eaLnBrk="0" hangingPunct="0">
              <a:spcBef>
                <a:spcPct val="50000"/>
              </a:spcBef>
            </a:pPr>
            <a:r>
              <a:rPr lang="en-US" altLang="zh-TW" sz="1800" b="0">
                <a:latin typeface="Arial" charset="0"/>
                <a:ea typeface="新細明體" pitchFamily="18" charset="-120"/>
              </a:rPr>
              <a:t>Large Current Loop</a:t>
            </a:r>
          </a:p>
        </p:txBody>
      </p:sp>
      <p:sp>
        <p:nvSpPr>
          <p:cNvPr id="144389" name="Text Box 22"/>
          <p:cNvSpPr txBox="1">
            <a:spLocks noChangeArrowheads="1"/>
          </p:cNvSpPr>
          <p:nvPr/>
        </p:nvSpPr>
        <p:spPr bwMode="auto">
          <a:xfrm>
            <a:off x="4983163" y="5003800"/>
            <a:ext cx="1898650" cy="11445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a:latin typeface="Arial" charset="0"/>
                <a:ea typeface="新細明體" pitchFamily="18" charset="-120"/>
              </a:rPr>
              <a:t>BETTER</a:t>
            </a:r>
            <a:endParaRPr lang="en-US" altLang="zh-TW" sz="1800" b="0">
              <a:latin typeface="Arial" charset="0"/>
              <a:ea typeface="新細明體" pitchFamily="18" charset="-120"/>
            </a:endParaRPr>
          </a:p>
          <a:p>
            <a:pPr algn="ctr" eaLnBrk="0" hangingPunct="0">
              <a:spcBef>
                <a:spcPct val="50000"/>
              </a:spcBef>
            </a:pPr>
            <a:r>
              <a:rPr lang="en-US" altLang="zh-TW" sz="1800" b="0">
                <a:latin typeface="Arial" charset="0"/>
                <a:ea typeface="新細明體" pitchFamily="18" charset="-120"/>
              </a:rPr>
              <a:t>Reduced Current Loop</a:t>
            </a:r>
          </a:p>
        </p:txBody>
      </p:sp>
      <p:sp>
        <p:nvSpPr>
          <p:cNvPr id="144390" name="Text Box 23"/>
          <p:cNvSpPr txBox="1">
            <a:spLocks noChangeArrowheads="1"/>
          </p:cNvSpPr>
          <p:nvPr/>
        </p:nvSpPr>
        <p:spPr bwMode="auto">
          <a:xfrm>
            <a:off x="7019925" y="5003800"/>
            <a:ext cx="2016125" cy="11445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a:latin typeface="Arial" charset="0"/>
                <a:ea typeface="新細明體" pitchFamily="18" charset="-120"/>
              </a:rPr>
              <a:t>BEST</a:t>
            </a:r>
          </a:p>
          <a:p>
            <a:pPr algn="ctr" eaLnBrk="0" hangingPunct="0">
              <a:spcBef>
                <a:spcPct val="50000"/>
              </a:spcBef>
            </a:pPr>
            <a:r>
              <a:rPr lang="en-US" altLang="zh-TW" sz="1800" b="0">
                <a:latin typeface="Arial" charset="0"/>
                <a:ea typeface="新細明體" pitchFamily="18" charset="-120"/>
              </a:rPr>
              <a:t>Minimum Current Loop</a:t>
            </a:r>
          </a:p>
        </p:txBody>
      </p:sp>
      <p:sp>
        <p:nvSpPr>
          <p:cNvPr id="144391" name="Text Box 25"/>
          <p:cNvSpPr txBox="1">
            <a:spLocks noChangeArrowheads="1"/>
          </p:cNvSpPr>
          <p:nvPr/>
        </p:nvSpPr>
        <p:spPr bwMode="auto">
          <a:xfrm>
            <a:off x="1498600" y="1244600"/>
            <a:ext cx="6286500" cy="469900"/>
          </a:xfrm>
          <a:prstGeom prst="rect">
            <a:avLst/>
          </a:prstGeom>
          <a:solidFill>
            <a:srgbClr val="FFFFCC"/>
          </a:solidFill>
          <a:ln w="12700">
            <a:solidFill>
              <a:srgbClr val="000099"/>
            </a:solidFill>
            <a:miter lim="800000"/>
            <a:headEnd type="none" w="sm" len="sm"/>
            <a:tailEnd type="none" w="sm" len="sm"/>
          </a:ln>
        </p:spPr>
        <p:txBody>
          <a:bodyPr>
            <a:spAutoFit/>
          </a:bodyPr>
          <a:lstStyle/>
          <a:p>
            <a:pPr algn="ctr" eaLnBrk="0" hangingPunct="0">
              <a:spcBef>
                <a:spcPct val="50000"/>
              </a:spcBef>
            </a:pPr>
            <a:r>
              <a:rPr lang="en-US" altLang="zh-TW">
                <a:solidFill>
                  <a:srgbClr val="0000CC"/>
                </a:solidFill>
                <a:latin typeface="Arial" charset="0"/>
                <a:ea typeface="新細明體" pitchFamily="18" charset="-120"/>
              </a:rPr>
              <a:t>Use direct routing and avoid loops</a:t>
            </a:r>
          </a:p>
        </p:txBody>
      </p:sp>
      <p:sp>
        <p:nvSpPr>
          <p:cNvPr id="144392" name="Text Box 32"/>
          <p:cNvSpPr txBox="1">
            <a:spLocks noChangeArrowheads="1"/>
          </p:cNvSpPr>
          <p:nvPr/>
        </p:nvSpPr>
        <p:spPr bwMode="auto">
          <a:xfrm>
            <a:off x="0" y="4972050"/>
            <a:ext cx="2700338" cy="141922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a:latin typeface="Arial" charset="0"/>
                <a:ea typeface="新細明體" pitchFamily="18" charset="-120"/>
              </a:rPr>
              <a:t>WORST</a:t>
            </a:r>
            <a:endParaRPr lang="en-US" altLang="zh-TW" sz="1800" b="0">
              <a:latin typeface="Arial" charset="0"/>
              <a:ea typeface="新細明體" pitchFamily="18" charset="-120"/>
            </a:endParaRPr>
          </a:p>
          <a:p>
            <a:pPr algn="ctr" eaLnBrk="0" hangingPunct="0">
              <a:spcBef>
                <a:spcPct val="50000"/>
              </a:spcBef>
            </a:pPr>
            <a:r>
              <a:rPr lang="en-US" altLang="zh-TW" sz="1800" b="0">
                <a:latin typeface="Arial" charset="0"/>
                <a:ea typeface="新細明體" pitchFamily="18" charset="-120"/>
              </a:rPr>
              <a:t>Large Current Loop + Discontinuous GND Plane</a:t>
            </a:r>
          </a:p>
        </p:txBody>
      </p:sp>
      <p:pic>
        <p:nvPicPr>
          <p:cNvPr id="144393" name="Picture 37"/>
          <p:cNvPicPr>
            <a:picLocks noGrp="1" noChangeAspect="1" noChangeArrowheads="1"/>
          </p:cNvPicPr>
          <p:nvPr>
            <p:ph sz="quarter" idx="3"/>
          </p:nvPr>
        </p:nvPicPr>
        <p:blipFill>
          <a:blip r:embed="rId6" cstate="print"/>
          <a:srcRect b="20589"/>
          <a:stretch>
            <a:fillRect/>
          </a:stretch>
        </p:blipFill>
        <p:spPr>
          <a:xfrm>
            <a:off x="7056438" y="1989138"/>
            <a:ext cx="1919287" cy="2771775"/>
          </a:xfrm>
          <a:noFill/>
          <a:ln w="12700">
            <a:headEnd type="none" w="sm" len="sm"/>
            <a:tailEnd type="none" w="sm" len="sm"/>
          </a:ln>
        </p:spPr>
      </p:pic>
      <p:sp>
        <p:nvSpPr>
          <p:cNvPr id="144394" name="Line 41"/>
          <p:cNvSpPr>
            <a:spLocks noChangeShapeType="1"/>
          </p:cNvSpPr>
          <p:nvPr/>
        </p:nvSpPr>
        <p:spPr bwMode="auto">
          <a:xfrm>
            <a:off x="7075488" y="4760913"/>
            <a:ext cx="1871662" cy="0"/>
          </a:xfrm>
          <a:prstGeom prst="line">
            <a:avLst/>
          </a:prstGeom>
          <a:noFill/>
          <a:ln w="12700">
            <a:solidFill>
              <a:schemeClr val="tx1"/>
            </a:solidFill>
            <a:round/>
            <a:headEnd type="none" w="sm" len="sm"/>
            <a:tailEnd type="none" w="sm" len="sm"/>
          </a:ln>
        </p:spPr>
        <p:txBody>
          <a:bodyPr/>
          <a:lstStyle/>
          <a:p>
            <a:endParaRPr lang="en-US"/>
          </a:p>
        </p:txBody>
      </p:sp>
      <p:sp>
        <p:nvSpPr>
          <p:cNvPr id="144395" name="Rectangle 42"/>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Input Signal Routing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4"/>
          <p:cNvSpPr>
            <a:spLocks noChangeArrowheads="1"/>
          </p:cNvSpPr>
          <p:nvPr/>
        </p:nvSpPr>
        <p:spPr bwMode="auto">
          <a:xfrm>
            <a:off x="1524000" y="0"/>
            <a:ext cx="7315200" cy="873125"/>
          </a:xfrm>
          <a:prstGeom prst="rect">
            <a:avLst/>
          </a:prstGeom>
          <a:noFill/>
          <a:ln w="9525">
            <a:noFill/>
            <a:miter lim="800000"/>
            <a:headEnd/>
            <a:tailEnd/>
          </a:ln>
        </p:spPr>
        <p:txBody>
          <a:bodyPr lIns="92075" tIns="46038" rIns="92075" bIns="46038" anchor="ctr"/>
          <a:lstStyle/>
          <a:p>
            <a:pPr algn="ctr"/>
            <a:endParaRPr lang="zh-TW" altLang="en-US" sz="2900">
              <a:solidFill>
                <a:schemeClr val="tx2"/>
              </a:solidFill>
              <a:latin typeface="Arial" charset="0"/>
              <a:ea typeface="新細明體" pitchFamily="18" charset="-120"/>
            </a:endParaRPr>
          </a:p>
        </p:txBody>
      </p:sp>
      <p:pic>
        <p:nvPicPr>
          <p:cNvPr id="146434" name="Picture 5"/>
          <p:cNvPicPr>
            <a:picLocks noChangeAspect="1" noChangeArrowheads="1"/>
          </p:cNvPicPr>
          <p:nvPr/>
        </p:nvPicPr>
        <p:blipFill>
          <a:blip r:embed="rId3" cstate="print"/>
          <a:srcRect/>
          <a:stretch>
            <a:fillRect/>
          </a:stretch>
        </p:blipFill>
        <p:spPr bwMode="auto">
          <a:xfrm>
            <a:off x="5046663" y="1468438"/>
            <a:ext cx="3387725" cy="4876800"/>
          </a:xfrm>
          <a:prstGeom prst="rect">
            <a:avLst/>
          </a:prstGeom>
          <a:noFill/>
          <a:ln w="12700">
            <a:noFill/>
            <a:miter lim="800000"/>
            <a:headEnd type="none" w="sm" len="sm"/>
            <a:tailEnd type="none" w="sm" len="sm"/>
          </a:ln>
        </p:spPr>
      </p:pic>
      <p:sp>
        <p:nvSpPr>
          <p:cNvPr id="146435" name="Rectangle 9"/>
          <p:cNvSpPr>
            <a:spLocks noGrp="1" noChangeArrowheads="1"/>
          </p:cNvSpPr>
          <p:nvPr>
            <p:ph type="body" sz="half" idx="1"/>
          </p:nvPr>
        </p:nvSpPr>
        <p:spPr>
          <a:xfrm>
            <a:off x="396875" y="1577975"/>
            <a:ext cx="4503738" cy="3927475"/>
          </a:xfrm>
          <a:solidFill>
            <a:srgbClr val="FFFFCC"/>
          </a:solidFill>
          <a:ln>
            <a:solidFill>
              <a:srgbClr val="000099"/>
            </a:solidFill>
          </a:ln>
        </p:spPr>
        <p:txBody>
          <a:bodyPr/>
          <a:lstStyle/>
          <a:p>
            <a:pPr marL="533400" indent="-533400" eaLnBrk="1" hangingPunct="1">
              <a:lnSpc>
                <a:spcPct val="80000"/>
              </a:lnSpc>
              <a:buFontTx/>
              <a:buNone/>
            </a:pPr>
            <a:r>
              <a:rPr lang="en-US" altLang="zh-TW" sz="2000" smtClean="0">
                <a:solidFill>
                  <a:srgbClr val="0000CC"/>
                </a:solidFill>
                <a:ea typeface="新細明體" pitchFamily="18" charset="-120"/>
              </a:rPr>
              <a:t>Problems:</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Long winding path causing large current loop area.</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HF bypass caps are placed too far away from amplifier and GND. Inductance eliminates benefit of bypass caps.</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GND of bypass caps are too far away from amplifier output.</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Series Resistor (RSOURCE) is too far away from the amplifier. Causes C-loading on amplifier and lack of a transmission line.</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Single GND point on connector</a:t>
            </a:r>
          </a:p>
        </p:txBody>
      </p:sp>
      <p:sp>
        <p:nvSpPr>
          <p:cNvPr id="146436" name="Text Box 11"/>
          <p:cNvSpPr txBox="1">
            <a:spLocks noChangeArrowheads="1"/>
          </p:cNvSpPr>
          <p:nvPr/>
        </p:nvSpPr>
        <p:spPr bwMode="auto">
          <a:xfrm>
            <a:off x="1549400" y="927100"/>
            <a:ext cx="6286500" cy="469900"/>
          </a:xfrm>
          <a:prstGeom prst="rect">
            <a:avLst/>
          </a:prstGeom>
          <a:solidFill>
            <a:srgbClr val="FFFFCC"/>
          </a:solidFill>
          <a:ln w="12700">
            <a:solidFill>
              <a:srgbClr val="000099"/>
            </a:solidFill>
            <a:miter lim="800000"/>
            <a:headEnd type="none" w="sm" len="sm"/>
            <a:tailEnd type="none" w="sm" len="sm"/>
          </a:ln>
        </p:spPr>
        <p:txBody>
          <a:bodyPr>
            <a:spAutoFit/>
          </a:bodyPr>
          <a:lstStyle/>
          <a:p>
            <a:pPr algn="ctr" eaLnBrk="0" hangingPunct="0">
              <a:spcBef>
                <a:spcPct val="50000"/>
              </a:spcBef>
            </a:pPr>
            <a:r>
              <a:rPr lang="en-US" altLang="zh-TW">
                <a:solidFill>
                  <a:srgbClr val="0000CC"/>
                </a:solidFill>
                <a:latin typeface="Arial" charset="0"/>
                <a:ea typeface="新細明體" pitchFamily="18" charset="-120"/>
              </a:rPr>
              <a:t>Use direct routing and avoid loops</a:t>
            </a:r>
          </a:p>
        </p:txBody>
      </p:sp>
      <p:sp>
        <p:nvSpPr>
          <p:cNvPr id="146437" name="Rectangle 12"/>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Output Signal Routing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4"/>
          <p:cNvSpPr>
            <a:spLocks noChangeArrowheads="1"/>
          </p:cNvSpPr>
          <p:nvPr/>
        </p:nvSpPr>
        <p:spPr bwMode="auto">
          <a:xfrm>
            <a:off x="1524000" y="0"/>
            <a:ext cx="7315200" cy="836613"/>
          </a:xfrm>
          <a:prstGeom prst="rect">
            <a:avLst/>
          </a:prstGeom>
          <a:noFill/>
          <a:ln w="9525">
            <a:noFill/>
            <a:miter lim="800000"/>
            <a:headEnd/>
            <a:tailEnd/>
          </a:ln>
        </p:spPr>
        <p:txBody>
          <a:bodyPr lIns="92075" tIns="46038" rIns="92075" bIns="46038" anchor="ctr"/>
          <a:lstStyle/>
          <a:p>
            <a:pPr algn="ctr"/>
            <a:endParaRPr lang="zh-TW" altLang="en-US" sz="2900">
              <a:solidFill>
                <a:schemeClr val="tx2"/>
              </a:solidFill>
              <a:latin typeface="Arial" charset="0"/>
              <a:ea typeface="新細明體" pitchFamily="18" charset="-120"/>
            </a:endParaRPr>
          </a:p>
        </p:txBody>
      </p:sp>
      <p:grpSp>
        <p:nvGrpSpPr>
          <p:cNvPr id="148482" name="Group 13"/>
          <p:cNvGrpSpPr>
            <a:grpSpLocks/>
          </p:cNvGrpSpPr>
          <p:nvPr/>
        </p:nvGrpSpPr>
        <p:grpSpPr bwMode="auto">
          <a:xfrm>
            <a:off x="4745038" y="2233613"/>
            <a:ext cx="4140200" cy="3130550"/>
            <a:chOff x="3541" y="1471"/>
            <a:chExt cx="2088" cy="1628"/>
          </a:xfrm>
        </p:grpSpPr>
        <p:pic>
          <p:nvPicPr>
            <p:cNvPr id="148486" name="Picture 7"/>
            <p:cNvPicPr>
              <a:picLocks noChangeAspect="1" noChangeArrowheads="1"/>
            </p:cNvPicPr>
            <p:nvPr/>
          </p:nvPicPr>
          <p:blipFill>
            <a:blip r:embed="rId3" cstate="print"/>
            <a:srcRect l="4929" t="2376" r="2737" b="45544"/>
            <a:stretch>
              <a:fillRect/>
            </a:stretch>
          </p:blipFill>
          <p:spPr bwMode="auto">
            <a:xfrm>
              <a:off x="3541" y="1471"/>
              <a:ext cx="2088" cy="1628"/>
            </a:xfrm>
            <a:prstGeom prst="rect">
              <a:avLst/>
            </a:prstGeom>
            <a:noFill/>
            <a:ln w="12700">
              <a:noFill/>
              <a:miter lim="800000"/>
              <a:headEnd type="none" w="sm" len="sm"/>
              <a:tailEnd type="none" w="sm" len="sm"/>
            </a:ln>
          </p:spPr>
        </p:pic>
        <p:sp>
          <p:nvSpPr>
            <p:cNvPr id="148487" name="Rectangle 12"/>
            <p:cNvSpPr>
              <a:spLocks noChangeArrowheads="1"/>
            </p:cNvSpPr>
            <p:nvPr/>
          </p:nvSpPr>
          <p:spPr bwMode="auto">
            <a:xfrm>
              <a:off x="4576" y="2592"/>
              <a:ext cx="664" cy="368"/>
            </a:xfrm>
            <a:prstGeom prst="rect">
              <a:avLst/>
            </a:prstGeom>
            <a:solidFill>
              <a:schemeClr val="bg1"/>
            </a:solidFill>
            <a:ln w="12700">
              <a:noFill/>
              <a:miter lim="800000"/>
              <a:headEnd type="none" w="sm" len="sm"/>
              <a:tailEnd type="none" w="sm" len="sm"/>
            </a:ln>
          </p:spPr>
          <p:txBody>
            <a:bodyPr wrap="none" anchor="ctr"/>
            <a:lstStyle/>
            <a:p>
              <a:pPr eaLnBrk="0" hangingPunct="0"/>
              <a:endParaRPr lang="zh-TW" altLang="en-US">
                <a:ea typeface="新細明體" pitchFamily="18" charset="-120"/>
              </a:endParaRPr>
            </a:p>
          </p:txBody>
        </p:sp>
      </p:grpSp>
      <p:sp>
        <p:nvSpPr>
          <p:cNvPr id="148483" name="Rectangle 11"/>
          <p:cNvSpPr>
            <a:spLocks noGrp="1" noChangeArrowheads="1"/>
          </p:cNvSpPr>
          <p:nvPr>
            <p:ph type="body" sz="half" idx="1"/>
          </p:nvPr>
        </p:nvSpPr>
        <p:spPr>
          <a:xfrm>
            <a:off x="377825" y="1706563"/>
            <a:ext cx="4667250" cy="3871912"/>
          </a:xfrm>
          <a:solidFill>
            <a:srgbClr val="FFFFCC"/>
          </a:solidFill>
          <a:ln>
            <a:solidFill>
              <a:schemeClr val="tx1"/>
            </a:solidFill>
          </a:ln>
        </p:spPr>
        <p:txBody>
          <a:bodyPr/>
          <a:lstStyle/>
          <a:p>
            <a:pPr marL="533400" indent="-533400" eaLnBrk="1" hangingPunct="1">
              <a:lnSpc>
                <a:spcPct val="80000"/>
              </a:lnSpc>
              <a:buFontTx/>
              <a:buNone/>
            </a:pPr>
            <a:r>
              <a:rPr lang="en-US" altLang="zh-TW" sz="2000" smtClean="0">
                <a:solidFill>
                  <a:srgbClr val="0000CC"/>
                </a:solidFill>
                <a:ea typeface="新細明體" pitchFamily="18" charset="-120"/>
              </a:rPr>
              <a:t>Solutions:</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Amplifier is next to Connector minimizing loop area.</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HF bypass caps are now placed next to amplifier power supply pins and has short GND connection.</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GND of bypass caps near amplifier output – but not too close to cause C-loading issues.</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Source Resistance is next to amplifier output. </a:t>
            </a:r>
          </a:p>
          <a:p>
            <a:pPr marL="533400" indent="-5334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Multiple GND points on connector.</a:t>
            </a:r>
          </a:p>
          <a:p>
            <a:pPr marL="533400" indent="-533400" eaLnBrk="1" hangingPunct="1">
              <a:lnSpc>
                <a:spcPct val="80000"/>
              </a:lnSpc>
              <a:buFontTx/>
              <a:buNone/>
            </a:pPr>
            <a:endParaRPr lang="zh-TW" altLang="en-US" sz="2000" smtClean="0">
              <a:solidFill>
                <a:srgbClr val="0000CC"/>
              </a:solidFill>
              <a:ea typeface="新細明體" pitchFamily="18" charset="-120"/>
            </a:endParaRPr>
          </a:p>
        </p:txBody>
      </p:sp>
      <p:sp>
        <p:nvSpPr>
          <p:cNvPr id="148484" name="Text Box 14"/>
          <p:cNvSpPr txBox="1">
            <a:spLocks noChangeArrowheads="1"/>
          </p:cNvSpPr>
          <p:nvPr/>
        </p:nvSpPr>
        <p:spPr bwMode="auto">
          <a:xfrm>
            <a:off x="1511300" y="1104900"/>
            <a:ext cx="6286500" cy="469900"/>
          </a:xfrm>
          <a:prstGeom prst="rect">
            <a:avLst/>
          </a:prstGeom>
          <a:solidFill>
            <a:srgbClr val="FFFFCC"/>
          </a:solidFill>
          <a:ln w="12700">
            <a:solidFill>
              <a:srgbClr val="000099"/>
            </a:solidFill>
            <a:miter lim="800000"/>
            <a:headEnd type="none" w="sm" len="sm"/>
            <a:tailEnd type="none" w="sm" len="sm"/>
          </a:ln>
        </p:spPr>
        <p:txBody>
          <a:bodyPr>
            <a:spAutoFit/>
          </a:bodyPr>
          <a:lstStyle/>
          <a:p>
            <a:pPr algn="ctr" eaLnBrk="0" hangingPunct="0">
              <a:spcBef>
                <a:spcPct val="50000"/>
              </a:spcBef>
            </a:pPr>
            <a:r>
              <a:rPr lang="en-US" altLang="zh-TW">
                <a:solidFill>
                  <a:srgbClr val="0000CC"/>
                </a:solidFill>
                <a:latin typeface="Arial" charset="0"/>
                <a:ea typeface="新細明體" pitchFamily="18" charset="-120"/>
              </a:rPr>
              <a:t>Use direct routing and avoid loops</a:t>
            </a:r>
          </a:p>
        </p:txBody>
      </p:sp>
      <p:sp>
        <p:nvSpPr>
          <p:cNvPr id="148485" name="Rectangle 15"/>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Output Signal Routing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5"/>
          <p:cNvSpPr>
            <a:spLocks noChangeArrowheads="1"/>
          </p:cNvSpPr>
          <p:nvPr/>
        </p:nvSpPr>
        <p:spPr bwMode="auto">
          <a:xfrm>
            <a:off x="1524000" y="0"/>
            <a:ext cx="7315200" cy="990600"/>
          </a:xfrm>
          <a:prstGeom prst="rect">
            <a:avLst/>
          </a:prstGeom>
          <a:noFill/>
          <a:ln w="9525">
            <a:noFill/>
            <a:miter lim="800000"/>
            <a:headEnd/>
            <a:tailEnd/>
          </a:ln>
        </p:spPr>
        <p:txBody>
          <a:bodyPr lIns="92075" tIns="46038" rIns="92075" bIns="46038" anchor="ctr"/>
          <a:lstStyle/>
          <a:p>
            <a:pPr algn="ctr"/>
            <a:endParaRPr lang="zh-TW" altLang="en-US" sz="2500">
              <a:solidFill>
                <a:schemeClr val="tx2"/>
              </a:solidFill>
              <a:latin typeface="Arial" charset="0"/>
              <a:ea typeface="新細明體" pitchFamily="18" charset="-120"/>
            </a:endParaRPr>
          </a:p>
        </p:txBody>
      </p:sp>
      <p:pic>
        <p:nvPicPr>
          <p:cNvPr id="150530" name="Picture 8"/>
          <p:cNvPicPr>
            <a:picLocks noChangeAspect="1" noChangeArrowheads="1"/>
          </p:cNvPicPr>
          <p:nvPr/>
        </p:nvPicPr>
        <p:blipFill>
          <a:blip r:embed="rId3" cstate="print"/>
          <a:srcRect/>
          <a:stretch>
            <a:fillRect/>
          </a:stretch>
        </p:blipFill>
        <p:spPr bwMode="auto">
          <a:xfrm>
            <a:off x="4521200" y="1054100"/>
            <a:ext cx="4451350" cy="4857750"/>
          </a:xfrm>
          <a:prstGeom prst="rect">
            <a:avLst/>
          </a:prstGeom>
          <a:noFill/>
          <a:ln w="12700">
            <a:noFill/>
            <a:miter lim="800000"/>
            <a:headEnd type="none" w="sm" len="sm"/>
            <a:tailEnd type="none" w="sm" len="sm"/>
          </a:ln>
        </p:spPr>
      </p:pic>
      <p:sp>
        <p:nvSpPr>
          <p:cNvPr id="150531" name="Rectangle 13"/>
          <p:cNvSpPr>
            <a:spLocks noGrp="1" noChangeArrowheads="1"/>
          </p:cNvSpPr>
          <p:nvPr>
            <p:ph type="body" sz="half" idx="1"/>
          </p:nvPr>
        </p:nvSpPr>
        <p:spPr>
          <a:xfrm>
            <a:off x="223838" y="1204913"/>
            <a:ext cx="4133850" cy="4343400"/>
          </a:xfrm>
          <a:solidFill>
            <a:srgbClr val="FFFFCC"/>
          </a:solidFill>
          <a:ln>
            <a:solidFill>
              <a:srgbClr val="000099"/>
            </a:solidFill>
          </a:ln>
        </p:spPr>
        <p:txBody>
          <a:bodyPr/>
          <a:lstStyle/>
          <a:p>
            <a:pPr marL="381000" indent="-381000" eaLnBrk="1" hangingPunct="1">
              <a:lnSpc>
                <a:spcPct val="80000"/>
              </a:lnSpc>
              <a:buFont typeface="Wingdings" pitchFamily="2" charset="2"/>
              <a:buNone/>
            </a:pPr>
            <a:r>
              <a:rPr lang="en-US" altLang="zh-TW" sz="2000" smtClean="0">
                <a:solidFill>
                  <a:srgbClr val="0000CC"/>
                </a:solidFill>
                <a:ea typeface="新細明體" pitchFamily="18" charset="-120"/>
              </a:rPr>
              <a:t>Guidelines</a:t>
            </a:r>
          </a:p>
          <a:p>
            <a:pPr marL="381000" indent="-381000" eaLnBrk="1" hangingPunct="1">
              <a:lnSpc>
                <a:spcPct val="80000"/>
              </a:lnSpc>
              <a:buFont typeface="Wingdings" pitchFamily="2" charset="2"/>
              <a:buAutoNum type="arabicPeriod"/>
            </a:pPr>
            <a:endParaRPr lang="en-US" altLang="zh-TW" sz="2000" smtClean="0">
              <a:solidFill>
                <a:srgbClr val="0000CC"/>
              </a:solidFill>
              <a:ea typeface="新細明體" pitchFamily="18" charset="-120"/>
            </a:endParaRPr>
          </a:p>
          <a:p>
            <a:pPr marL="381000" indent="-3810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Minimize Loop Area on Driver Side.</a:t>
            </a:r>
          </a:p>
          <a:p>
            <a:pPr marL="381000" indent="-3810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Utilize a single Capacitor between opposite amplifier supplies as this should be the main current flow. Adding this Capacitor can reduce 2nd-Order Distortion by 6 to 10dB!</a:t>
            </a:r>
          </a:p>
          <a:p>
            <a:pPr marL="381000" indent="-3810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Use bypass caps to GND at a mid-point to handle stray-C return path currents but do not disrupt differential current flow.</a:t>
            </a:r>
          </a:p>
        </p:txBody>
      </p:sp>
      <p:sp>
        <p:nvSpPr>
          <p:cNvPr id="150532" name="Text Box 15"/>
          <p:cNvSpPr txBox="1">
            <a:spLocks noChangeArrowheads="1"/>
          </p:cNvSpPr>
          <p:nvPr/>
        </p:nvSpPr>
        <p:spPr bwMode="auto">
          <a:xfrm>
            <a:off x="233363" y="5773738"/>
            <a:ext cx="5295900" cy="457200"/>
          </a:xfrm>
          <a:prstGeom prst="rect">
            <a:avLst/>
          </a:prstGeom>
          <a:solidFill>
            <a:srgbClr val="FFFFCC"/>
          </a:solidFill>
          <a:ln w="12700">
            <a:noFill/>
            <a:miter lim="800000"/>
            <a:headEnd type="none" w="sm" len="sm"/>
            <a:tailEnd type="none" w="sm" len="sm"/>
          </a:ln>
        </p:spPr>
        <p:txBody>
          <a:bodyPr>
            <a:spAutoFit/>
          </a:bodyPr>
          <a:lstStyle/>
          <a:p>
            <a:pPr algn="ctr" eaLnBrk="0" hangingPunct="0">
              <a:spcBef>
                <a:spcPct val="50000"/>
              </a:spcBef>
            </a:pPr>
            <a:r>
              <a:rPr lang="en-US" altLang="zh-TW">
                <a:solidFill>
                  <a:srgbClr val="0000CC"/>
                </a:solidFill>
                <a:latin typeface="Arial" charset="0"/>
                <a:ea typeface="新細明體" pitchFamily="18" charset="-120"/>
              </a:rPr>
              <a:t>Use direct routing and avoid loops</a:t>
            </a:r>
          </a:p>
        </p:txBody>
      </p:sp>
      <p:sp>
        <p:nvSpPr>
          <p:cNvPr id="150533" name="Rectangle 16"/>
          <p:cNvSpPr>
            <a:spLocks noChangeArrowheads="1"/>
          </p:cNvSpPr>
          <p:nvPr/>
        </p:nvSpPr>
        <p:spPr bwMode="auto">
          <a:xfrm>
            <a:off x="1501775" y="0"/>
            <a:ext cx="7299325" cy="1071563"/>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Differential Output Signal Routing From 2 Amplifiers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4"/>
          <p:cNvSpPr>
            <a:spLocks noChangeArrowheads="1"/>
          </p:cNvSpPr>
          <p:nvPr/>
        </p:nvSpPr>
        <p:spPr bwMode="auto">
          <a:xfrm>
            <a:off x="1511300" y="0"/>
            <a:ext cx="7315200" cy="1008063"/>
          </a:xfrm>
          <a:prstGeom prst="rect">
            <a:avLst/>
          </a:prstGeom>
          <a:noFill/>
          <a:ln w="9525">
            <a:noFill/>
            <a:miter lim="800000"/>
            <a:headEnd/>
            <a:tailEnd/>
          </a:ln>
        </p:spPr>
        <p:txBody>
          <a:bodyPr lIns="92075" tIns="46038" rIns="92075" bIns="46038" anchor="ctr"/>
          <a:lstStyle/>
          <a:p>
            <a:pPr algn="ctr"/>
            <a:endParaRPr lang="zh-TW" altLang="en-US" sz="2500">
              <a:solidFill>
                <a:schemeClr val="tx2"/>
              </a:solidFill>
              <a:latin typeface="Arial" charset="0"/>
              <a:ea typeface="新細明體" pitchFamily="18" charset="-120"/>
            </a:endParaRPr>
          </a:p>
        </p:txBody>
      </p:sp>
      <p:pic>
        <p:nvPicPr>
          <p:cNvPr id="152578" name="Picture 5"/>
          <p:cNvPicPr>
            <a:picLocks noChangeAspect="1" noChangeArrowheads="1"/>
          </p:cNvPicPr>
          <p:nvPr/>
        </p:nvPicPr>
        <p:blipFill>
          <a:blip r:embed="rId3" cstate="print"/>
          <a:srcRect/>
          <a:stretch>
            <a:fillRect/>
          </a:stretch>
        </p:blipFill>
        <p:spPr bwMode="auto">
          <a:xfrm>
            <a:off x="3822700" y="1676400"/>
            <a:ext cx="5254625" cy="3967163"/>
          </a:xfrm>
          <a:prstGeom prst="rect">
            <a:avLst/>
          </a:prstGeom>
          <a:noFill/>
          <a:ln w="12700">
            <a:noFill/>
            <a:miter lim="800000"/>
            <a:headEnd type="none" w="sm" len="sm"/>
            <a:tailEnd type="none" w="sm" len="sm"/>
          </a:ln>
        </p:spPr>
      </p:pic>
      <p:sp>
        <p:nvSpPr>
          <p:cNvPr id="152579" name="Rectangle 11"/>
          <p:cNvSpPr>
            <a:spLocks noGrp="1" noChangeArrowheads="1"/>
          </p:cNvSpPr>
          <p:nvPr>
            <p:ph type="body" sz="half" idx="1"/>
          </p:nvPr>
        </p:nvSpPr>
        <p:spPr>
          <a:xfrm>
            <a:off x="155575" y="1174750"/>
            <a:ext cx="3479800" cy="5070475"/>
          </a:xfrm>
          <a:solidFill>
            <a:srgbClr val="FFFFCC"/>
          </a:solidFill>
          <a:ln>
            <a:solidFill>
              <a:srgbClr val="000099"/>
            </a:solidFill>
          </a:ln>
        </p:spPr>
        <p:txBody>
          <a:bodyPr/>
          <a:lstStyle/>
          <a:p>
            <a:pPr marL="381000" indent="-381000" eaLnBrk="1" hangingPunct="1">
              <a:lnSpc>
                <a:spcPct val="80000"/>
              </a:lnSpc>
              <a:spcBef>
                <a:spcPct val="40000"/>
              </a:spcBef>
              <a:spcAft>
                <a:spcPct val="20000"/>
              </a:spcAft>
              <a:buFont typeface="Wingdings" pitchFamily="2" charset="2"/>
              <a:buNone/>
            </a:pPr>
            <a:r>
              <a:rPr lang="en-US" altLang="zh-TW" sz="2000" smtClean="0">
                <a:solidFill>
                  <a:srgbClr val="0000CC"/>
                </a:solidFill>
                <a:ea typeface="新細明體" pitchFamily="18" charset="-120"/>
              </a:rPr>
              <a:t>Guidelines</a:t>
            </a:r>
          </a:p>
          <a:p>
            <a:pPr marL="381000" indent="-3810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Minimize Loop Area on Driver Side.</a:t>
            </a:r>
          </a:p>
          <a:p>
            <a:pPr marL="381000" indent="-3810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Utilize a single Capacitor between opposite amplifier supplies as this should be the main current flow.</a:t>
            </a:r>
          </a:p>
          <a:p>
            <a:pPr marL="381000" indent="-3810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Use bypass caps to GND at a mid-point to handle stray-C return path currents but do not disrupt differential current flow.</a:t>
            </a:r>
          </a:p>
          <a:p>
            <a:pPr marL="381000" indent="-381000" eaLnBrk="1" hangingPunct="1">
              <a:lnSpc>
                <a:spcPct val="80000"/>
              </a:lnSpc>
              <a:buFont typeface="Wingdings" pitchFamily="2" charset="2"/>
              <a:buAutoNum type="arabicPeriod"/>
            </a:pPr>
            <a:r>
              <a:rPr lang="en-US" altLang="zh-TW" sz="2000" smtClean="0">
                <a:solidFill>
                  <a:srgbClr val="0000CC"/>
                </a:solidFill>
                <a:ea typeface="新細明體" pitchFamily="18" charset="-120"/>
              </a:rPr>
              <a:t>Filter Cap should allow for small Loop Areas – including “kick-back” current flow.</a:t>
            </a:r>
          </a:p>
          <a:p>
            <a:pPr marL="381000" indent="-381000" eaLnBrk="1" hangingPunct="1">
              <a:lnSpc>
                <a:spcPct val="80000"/>
              </a:lnSpc>
              <a:buFont typeface="Wingdings" pitchFamily="2" charset="2"/>
              <a:buAutoNum type="arabicPeriod"/>
            </a:pPr>
            <a:endParaRPr lang="zh-TW" altLang="en-US" sz="2000" smtClean="0">
              <a:solidFill>
                <a:srgbClr val="0000CC"/>
              </a:solidFill>
              <a:ea typeface="新細明體" pitchFamily="18" charset="-120"/>
            </a:endParaRPr>
          </a:p>
        </p:txBody>
      </p:sp>
      <p:sp>
        <p:nvSpPr>
          <p:cNvPr id="152580" name="Text Box 13"/>
          <p:cNvSpPr txBox="1">
            <a:spLocks noChangeArrowheads="1"/>
          </p:cNvSpPr>
          <p:nvPr/>
        </p:nvSpPr>
        <p:spPr bwMode="auto">
          <a:xfrm>
            <a:off x="3848100" y="5638800"/>
            <a:ext cx="5295900" cy="457200"/>
          </a:xfrm>
          <a:prstGeom prst="rect">
            <a:avLst/>
          </a:prstGeom>
          <a:solidFill>
            <a:srgbClr val="FFFFCC"/>
          </a:solidFill>
          <a:ln w="12700">
            <a:noFill/>
            <a:miter lim="800000"/>
            <a:headEnd type="none" w="sm" len="sm"/>
            <a:tailEnd type="none" w="sm" len="sm"/>
          </a:ln>
        </p:spPr>
        <p:txBody>
          <a:bodyPr>
            <a:spAutoFit/>
          </a:bodyPr>
          <a:lstStyle/>
          <a:p>
            <a:pPr algn="ctr" eaLnBrk="0" hangingPunct="0">
              <a:spcBef>
                <a:spcPct val="50000"/>
              </a:spcBef>
            </a:pPr>
            <a:r>
              <a:rPr lang="en-US" altLang="zh-TW">
                <a:solidFill>
                  <a:srgbClr val="0000CC"/>
                </a:solidFill>
                <a:latin typeface="Arial" charset="0"/>
                <a:ea typeface="新細明體" pitchFamily="18" charset="-120"/>
              </a:rPr>
              <a:t>Use direct routing and avoid loops</a:t>
            </a:r>
          </a:p>
        </p:txBody>
      </p:sp>
      <p:sp>
        <p:nvSpPr>
          <p:cNvPr id="152581" name="Rectangle 14"/>
          <p:cNvSpPr>
            <a:spLocks noChangeArrowheads="1"/>
          </p:cNvSpPr>
          <p:nvPr/>
        </p:nvSpPr>
        <p:spPr bwMode="auto">
          <a:xfrm>
            <a:off x="1565275" y="0"/>
            <a:ext cx="7235825"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Differential Output Signal Routing From FDA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524000" y="44450"/>
            <a:ext cx="7315200" cy="946150"/>
          </a:xfrm>
          <a:prstGeom prst="rect">
            <a:avLst/>
          </a:prstGeom>
          <a:noFill/>
          <a:ln w="9525">
            <a:noFill/>
            <a:miter lim="800000"/>
            <a:headEnd/>
            <a:tailEnd/>
          </a:ln>
          <a:effectLst/>
        </p:spPr>
        <p:txBody>
          <a:bodyPr lIns="92075" tIns="46038" rIns="92075" bIns="46038" anchor="ctr"/>
          <a:lstStyle/>
          <a:p>
            <a:pPr algn="ctr" eaLnBrk="1" hangingPunct="1"/>
            <a:endParaRPr lang="en-US" sz="2500" b="1">
              <a:solidFill>
                <a:schemeClr val="tx2"/>
              </a:solidFill>
              <a:latin typeface="Arial" charset="0"/>
            </a:endParaRPr>
          </a:p>
        </p:txBody>
      </p:sp>
      <p:pic>
        <p:nvPicPr>
          <p:cNvPr id="309251" name="Picture 3"/>
          <p:cNvPicPr>
            <a:picLocks noChangeAspect="1" noChangeArrowheads="1"/>
          </p:cNvPicPr>
          <p:nvPr/>
        </p:nvPicPr>
        <p:blipFill>
          <a:blip r:embed="rId3" cstate="print"/>
          <a:srcRect/>
          <a:stretch>
            <a:fillRect/>
          </a:stretch>
        </p:blipFill>
        <p:spPr bwMode="auto">
          <a:xfrm>
            <a:off x="1763713" y="1449388"/>
            <a:ext cx="5800725" cy="1185862"/>
          </a:xfrm>
          <a:prstGeom prst="rect">
            <a:avLst/>
          </a:prstGeom>
          <a:noFill/>
          <a:ln w="12700">
            <a:noFill/>
            <a:miter lim="800000"/>
            <a:headEnd type="none" w="sm" len="sm"/>
            <a:tailEnd type="none" w="sm" len="sm"/>
          </a:ln>
          <a:effectLst/>
        </p:spPr>
      </p:pic>
      <p:pic>
        <p:nvPicPr>
          <p:cNvPr id="309252" name="Picture 4"/>
          <p:cNvPicPr>
            <a:picLocks noChangeAspect="1" noChangeArrowheads="1"/>
          </p:cNvPicPr>
          <p:nvPr/>
        </p:nvPicPr>
        <p:blipFill>
          <a:blip r:embed="rId4" cstate="print"/>
          <a:srcRect/>
          <a:stretch>
            <a:fillRect/>
          </a:stretch>
        </p:blipFill>
        <p:spPr bwMode="auto">
          <a:xfrm>
            <a:off x="1763713" y="3105150"/>
            <a:ext cx="5800725" cy="1185863"/>
          </a:xfrm>
          <a:prstGeom prst="rect">
            <a:avLst/>
          </a:prstGeom>
          <a:noFill/>
          <a:ln w="12700">
            <a:noFill/>
            <a:miter lim="800000"/>
            <a:headEnd type="none" w="sm" len="sm"/>
            <a:tailEnd type="none" w="sm" len="sm"/>
          </a:ln>
          <a:effectLst/>
        </p:spPr>
      </p:pic>
      <p:sp>
        <p:nvSpPr>
          <p:cNvPr id="309253" name="AutoShape 5"/>
          <p:cNvSpPr>
            <a:spLocks noChangeArrowheads="1"/>
          </p:cNvSpPr>
          <p:nvPr/>
        </p:nvSpPr>
        <p:spPr bwMode="auto">
          <a:xfrm>
            <a:off x="3384550" y="981075"/>
            <a:ext cx="1873250" cy="187325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0000"/>
            </a:srgbClr>
          </a:solidFill>
          <a:ln w="12700">
            <a:solidFill>
              <a:schemeClr val="hlink"/>
            </a:solidFill>
            <a:miter lim="800000"/>
            <a:headEnd type="none" w="sm" len="sm"/>
            <a:tailEnd type="none" w="sm" len="sm"/>
          </a:ln>
          <a:effectLst/>
        </p:spPr>
        <p:txBody>
          <a:bodyPr wrap="none" anchor="ctr"/>
          <a:lstStyle/>
          <a:p>
            <a:endParaRPr lang="en-US"/>
          </a:p>
        </p:txBody>
      </p:sp>
      <p:sp>
        <p:nvSpPr>
          <p:cNvPr id="309254" name="Rectangle 6"/>
          <p:cNvSpPr>
            <a:spLocks noGrp="1" noChangeArrowheads="1"/>
          </p:cNvSpPr>
          <p:nvPr>
            <p:ph type="body" sz="half" idx="2"/>
          </p:nvPr>
        </p:nvSpPr>
        <p:spPr bwMode="auto">
          <a:xfrm>
            <a:off x="444500" y="4567238"/>
            <a:ext cx="8202613" cy="1566862"/>
          </a:xfrm>
          <a:solidFill>
            <a:srgbClr val="FFFFCC"/>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Wingdings" pitchFamily="2" charset="2"/>
              <a:buChar char="Ø"/>
            </a:pPr>
            <a:r>
              <a:rPr lang="en-US" sz="2000" b="0">
                <a:solidFill>
                  <a:srgbClr val="0000CC"/>
                </a:solidFill>
              </a:rPr>
              <a:t>Keep differential traces close together to keep noise injection as a Common-Mode signal which is rejected differentially </a:t>
            </a:r>
          </a:p>
          <a:p>
            <a:pPr>
              <a:lnSpc>
                <a:spcPct val="80000"/>
              </a:lnSpc>
              <a:buFont typeface="Wingdings" pitchFamily="2" charset="2"/>
              <a:buChar char="Ø"/>
            </a:pPr>
            <a:r>
              <a:rPr lang="en-US" sz="2000" b="0">
                <a:solidFill>
                  <a:srgbClr val="0000CC"/>
                </a:solidFill>
              </a:rPr>
              <a:t>Route differential traces around obstacles together, or move obstacle</a:t>
            </a:r>
          </a:p>
          <a:p>
            <a:pPr>
              <a:lnSpc>
                <a:spcPct val="80000"/>
              </a:lnSpc>
              <a:buFont typeface="Wingdings" pitchFamily="2" charset="2"/>
              <a:buChar char="Ø"/>
            </a:pPr>
            <a:r>
              <a:rPr lang="en-US" sz="2000" b="0">
                <a:solidFill>
                  <a:srgbClr val="0000CC"/>
                </a:solidFill>
              </a:rPr>
              <a:t>Keep trace lengths the exact same length to keep delays equal</a:t>
            </a:r>
          </a:p>
        </p:txBody>
      </p:sp>
      <p:sp>
        <p:nvSpPr>
          <p:cNvPr id="309255" name="Rectangle 7"/>
          <p:cNvSpPr>
            <a:spLocks noChangeArrowheads="1"/>
          </p:cNvSpPr>
          <p:nvPr/>
        </p:nvSpPr>
        <p:spPr bwMode="auto">
          <a:xfrm>
            <a:off x="1524000" y="0"/>
            <a:ext cx="7277100" cy="912813"/>
          </a:xfrm>
          <a:prstGeom prst="rect">
            <a:avLst/>
          </a:prstGeom>
          <a:noFill/>
          <a:ln w="9525">
            <a:noFill/>
            <a:miter lim="800000"/>
            <a:headEnd/>
            <a:tailEnd/>
          </a:ln>
          <a:effectLst/>
        </p:spPr>
        <p:txBody>
          <a:bodyPr anchor="ctr"/>
          <a:lstStyle/>
          <a:p>
            <a:pPr algn="ctr" eaLnBrk="1" hangingPunct="1"/>
            <a:r>
              <a:rPr lang="en-US" sz="3600" b="1">
                <a:solidFill>
                  <a:schemeClr val="tx2"/>
                </a:solidFill>
                <a:latin typeface="Arial" charset="0"/>
              </a:rPr>
              <a:t>Routing Differential Traces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2057400" y="0"/>
            <a:ext cx="6651625" cy="685800"/>
          </a:xfrm>
        </p:spPr>
        <p:txBody>
          <a:bodyPr/>
          <a:lstStyle/>
          <a:p>
            <a:r>
              <a:rPr lang="en-US" sz="3000" b="1" dirty="0" smtClean="0">
                <a:latin typeface="Arial Narrow" pitchFamily="34" charset="0"/>
              </a:rPr>
              <a:t>Power Supply Bypass Capacitors</a:t>
            </a:r>
            <a:endParaRPr lang="en-US" sz="3000" b="1" dirty="0">
              <a:latin typeface="Arial Narrow" pitchFamily="34" charset="0"/>
            </a:endParaRPr>
          </a:p>
        </p:txBody>
      </p:sp>
      <p:sp>
        <p:nvSpPr>
          <p:cNvPr id="179203" name="Rectangle 3"/>
          <p:cNvSpPr>
            <a:spLocks noGrp="1" noChangeArrowheads="1"/>
          </p:cNvSpPr>
          <p:nvPr>
            <p:ph type="subTitle" idx="1"/>
          </p:nvPr>
        </p:nvSpPr>
        <p:spPr>
          <a:xfrm>
            <a:off x="492125" y="1254125"/>
            <a:ext cx="8208963" cy="1704975"/>
          </a:xfrm>
        </p:spPr>
        <p:txBody>
          <a:bodyPr/>
          <a:lstStyle/>
          <a:p>
            <a:pPr marL="609600" indent="-609600" algn="l"/>
            <a:r>
              <a:rPr lang="en-US">
                <a:latin typeface="Arial Narrow" pitchFamily="34" charset="0"/>
              </a:rPr>
              <a:t> </a:t>
            </a:r>
          </a:p>
          <a:p>
            <a:pPr marL="609600" indent="-609600" algn="l">
              <a:buFontTx/>
              <a:buChar char="•"/>
            </a:pPr>
            <a:endParaRPr lang="en-US">
              <a:latin typeface="Arial Narrow" pitchFamily="34" charset="0"/>
            </a:endParaRPr>
          </a:p>
        </p:txBody>
      </p:sp>
      <p:pic>
        <p:nvPicPr>
          <p:cNvPr id="179205" name="Picture 5"/>
          <p:cNvPicPr>
            <a:picLocks noChangeAspect="1" noChangeArrowheads="1"/>
          </p:cNvPicPr>
          <p:nvPr/>
        </p:nvPicPr>
        <p:blipFill>
          <a:blip r:embed="rId3" cstate="print"/>
          <a:srcRect b="7293"/>
          <a:stretch>
            <a:fillRect/>
          </a:stretch>
        </p:blipFill>
        <p:spPr bwMode="auto">
          <a:xfrm>
            <a:off x="1600200" y="1828800"/>
            <a:ext cx="6075363" cy="4419600"/>
          </a:xfrm>
          <a:prstGeom prst="rect">
            <a:avLst/>
          </a:prstGeom>
          <a:noFill/>
          <a:ln w="9525">
            <a:noFill/>
            <a:miter lim="800000"/>
            <a:headEnd/>
            <a:tailEnd/>
          </a:ln>
          <a:effectLst/>
        </p:spPr>
      </p:pic>
      <p:sp>
        <p:nvSpPr>
          <p:cNvPr id="6" name="Rectangle 3"/>
          <p:cNvSpPr txBox="1">
            <a:spLocks noChangeArrowheads="1"/>
          </p:cNvSpPr>
          <p:nvPr/>
        </p:nvSpPr>
        <p:spPr bwMode="auto">
          <a:xfrm>
            <a:off x="228600" y="838200"/>
            <a:ext cx="8153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lvl="0" indent="-609600">
              <a:lnSpc>
                <a:spcPct val="80000"/>
              </a:lnSpc>
              <a:spcBef>
                <a:spcPct val="20000"/>
              </a:spcBef>
              <a:buFontTx/>
              <a:buChar char="•"/>
            </a:pPr>
            <a:r>
              <a:rPr lang="en-US" sz="3600" b="1" dirty="0" smtClean="0">
                <a:latin typeface="Arial Narrow" pitchFamily="34" charset="0"/>
              </a:rPr>
              <a:t>Simplified THS3001 schematic</a:t>
            </a:r>
          </a:p>
          <a:p>
            <a:pPr marL="1066800" lvl="1" indent="-609600">
              <a:lnSpc>
                <a:spcPct val="80000"/>
              </a:lnSpc>
              <a:spcBef>
                <a:spcPct val="20000"/>
              </a:spcBef>
              <a:buFont typeface="Arial Narrow" pitchFamily="34" charset="0"/>
              <a:buChar char="–"/>
            </a:pPr>
            <a:r>
              <a:rPr kumimoji="0" lang="en-US" sz="2800" b="0" i="1" u="none" strike="noStrike" kern="0" cap="none" spc="0" normalizeH="0" baseline="0" noProof="0" dirty="0" smtClean="0">
                <a:ln>
                  <a:noFill/>
                </a:ln>
                <a:solidFill>
                  <a:schemeClr val="tx1"/>
                </a:solidFill>
                <a:effectLst/>
                <a:uLnTx/>
                <a:uFillTx/>
                <a:latin typeface="Arial Narrow" pitchFamily="34" charset="0"/>
                <a:ea typeface="+mn-ea"/>
                <a:cs typeface="+mn-cs"/>
              </a:rPr>
              <a:t>All stages interconnect through</a:t>
            </a:r>
            <a:r>
              <a:rPr kumimoji="0" lang="en-US" sz="2800" b="0" i="1" u="none" strike="noStrike" kern="0" cap="none" spc="0" normalizeH="0" noProof="0" dirty="0" smtClean="0">
                <a:ln>
                  <a:noFill/>
                </a:ln>
                <a:solidFill>
                  <a:schemeClr val="tx1"/>
                </a:solidFill>
                <a:effectLst/>
                <a:uLnTx/>
                <a:uFillTx/>
                <a:latin typeface="Arial Narrow" pitchFamily="34" charset="0"/>
                <a:ea typeface="+mn-ea"/>
                <a:cs typeface="+mn-cs"/>
              </a:rPr>
              <a:t> the power supplies</a:t>
            </a:r>
            <a:endParaRPr kumimoji="0" lang="en-US" sz="2800" b="0" i="1" u="none" strike="noStrike" kern="0" cap="none" spc="0" normalizeH="0" baseline="0" noProof="0" dirty="0" smtClean="0">
              <a:ln>
                <a:noFill/>
              </a:ln>
              <a:solidFill>
                <a:schemeClr val="tx1"/>
              </a:solidFill>
              <a:effectLst/>
              <a:uLnTx/>
              <a:uFillTx/>
              <a:latin typeface="Arial Narrow" pitchFamily="34" charset="0"/>
            </a:endParaRPr>
          </a:p>
          <a:p>
            <a:pPr marL="990600" marR="0" lvl="1" indent="-533400" algn="l" defTabSz="914400" rtl="0" eaLnBrk="1" fontAlgn="base" latinLnBrk="0" hangingPunct="1">
              <a:lnSpc>
                <a:spcPct val="80000"/>
              </a:lnSpc>
              <a:spcBef>
                <a:spcPct val="20000"/>
              </a:spcBef>
              <a:spcAft>
                <a:spcPct val="0"/>
              </a:spcAft>
              <a:buClrTx/>
              <a:buSzTx/>
              <a:buFontTx/>
              <a:buChar char="–"/>
              <a:tabLst/>
              <a:defRPr/>
            </a:pPr>
            <a:endParaRPr kumimoji="0" lang="en-US" sz="3600" b="1" i="1" u="none" strike="noStrike" kern="0" cap="none" spc="0" normalizeH="0" baseline="0" noProof="0" dirty="0">
              <a:ln>
                <a:noFill/>
              </a:ln>
              <a:solidFill>
                <a:schemeClr val="tx1"/>
              </a:solidFill>
              <a:effectLst/>
              <a:uLnTx/>
              <a:uFillTx/>
              <a:latin typeface="Arial Narrow" pitchFamily="34" charset="0"/>
            </a:endParaRPr>
          </a:p>
        </p:txBody>
      </p:sp>
      <p:sp>
        <p:nvSpPr>
          <p:cNvPr id="9" name="U-Turn Arrow 8"/>
          <p:cNvSpPr/>
          <p:nvPr/>
        </p:nvSpPr>
        <p:spPr>
          <a:xfrm rot="10800000">
            <a:off x="4876800" y="5410200"/>
            <a:ext cx="1600200" cy="457200"/>
          </a:xfrm>
          <a:prstGeom prst="uturnArrow">
            <a:avLst>
              <a:gd name="adj1" fmla="val 1042"/>
              <a:gd name="adj2" fmla="val 25000"/>
              <a:gd name="adj3" fmla="val 26042"/>
              <a:gd name="adj4" fmla="val 43750"/>
              <a:gd name="adj5" fmla="val 552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U-Turn Arrow 9"/>
          <p:cNvSpPr/>
          <p:nvPr/>
        </p:nvSpPr>
        <p:spPr>
          <a:xfrm rot="10800000">
            <a:off x="3352800" y="5410200"/>
            <a:ext cx="3124200" cy="457200"/>
          </a:xfrm>
          <a:prstGeom prst="uturnArrow">
            <a:avLst>
              <a:gd name="adj1" fmla="val 1042"/>
              <a:gd name="adj2" fmla="val 25000"/>
              <a:gd name="adj3" fmla="val 26042"/>
              <a:gd name="adj4" fmla="val 43750"/>
              <a:gd name="adj5" fmla="val 552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U-Turn Arrow 10"/>
          <p:cNvSpPr/>
          <p:nvPr/>
        </p:nvSpPr>
        <p:spPr>
          <a:xfrm rot="10800000" flipV="1">
            <a:off x="4876800" y="2209800"/>
            <a:ext cx="1600200" cy="457200"/>
          </a:xfrm>
          <a:prstGeom prst="uturnArrow">
            <a:avLst>
              <a:gd name="adj1" fmla="val 1042"/>
              <a:gd name="adj2" fmla="val 25000"/>
              <a:gd name="adj3" fmla="val 26042"/>
              <a:gd name="adj4" fmla="val 43750"/>
              <a:gd name="adj5" fmla="val 552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12" name="U-Turn Arrow 11"/>
          <p:cNvSpPr/>
          <p:nvPr/>
        </p:nvSpPr>
        <p:spPr>
          <a:xfrm rot="10800000" flipV="1">
            <a:off x="3352800" y="2209800"/>
            <a:ext cx="3124200" cy="457200"/>
          </a:xfrm>
          <a:prstGeom prst="uturnArrow">
            <a:avLst>
              <a:gd name="adj1" fmla="val 1042"/>
              <a:gd name="adj2" fmla="val 25000"/>
              <a:gd name="adj3" fmla="val 26042"/>
              <a:gd name="adj4" fmla="val 43750"/>
              <a:gd name="adj5" fmla="val 552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476375" y="0"/>
            <a:ext cx="7219950" cy="1143000"/>
          </a:xfrm>
          <a:solidFill>
            <a:schemeClr val="accent1"/>
          </a:solidFill>
        </p:spPr>
        <p:txBody>
          <a:bodyPr/>
          <a:lstStyle/>
          <a:p>
            <a:pPr eaLnBrk="1" hangingPunct="1"/>
            <a:r>
              <a:rPr lang="en-US" altLang="zh-TW" sz="3200" smtClean="0">
                <a:solidFill>
                  <a:schemeClr val="tx1"/>
                </a:solidFill>
                <a:ea typeface="新細明體" pitchFamily="18" charset="-120"/>
              </a:rPr>
              <a:t>High Speed Layout </a:t>
            </a:r>
            <a:br>
              <a:rPr lang="en-US" altLang="zh-TW" sz="3200" smtClean="0">
                <a:solidFill>
                  <a:schemeClr val="tx1"/>
                </a:solidFill>
                <a:ea typeface="新細明體" pitchFamily="18" charset="-120"/>
              </a:rPr>
            </a:br>
            <a:r>
              <a:rPr lang="en-US" altLang="zh-TW" sz="3200" smtClean="0">
                <a:solidFill>
                  <a:schemeClr val="tx1"/>
                </a:solidFill>
                <a:ea typeface="新細明體" pitchFamily="18" charset="-120"/>
              </a:rPr>
              <a:t>Key General Considerations</a:t>
            </a:r>
          </a:p>
        </p:txBody>
      </p:sp>
      <p:sp>
        <p:nvSpPr>
          <p:cNvPr id="22530" name="Rectangle 3"/>
          <p:cNvSpPr>
            <a:spLocks noGrp="1" noChangeArrowheads="1"/>
          </p:cNvSpPr>
          <p:nvPr>
            <p:ph type="body" idx="1"/>
          </p:nvPr>
        </p:nvSpPr>
        <p:spPr>
          <a:xfrm>
            <a:off x="476250" y="1381125"/>
            <a:ext cx="8229600" cy="3457575"/>
          </a:xfrm>
          <a:solidFill>
            <a:srgbClr val="FFFFCC"/>
          </a:solidFill>
          <a:ln>
            <a:solidFill>
              <a:srgbClr val="000099"/>
            </a:solidFill>
          </a:ln>
        </p:spPr>
        <p:txBody>
          <a:bodyPr/>
          <a:lstStyle/>
          <a:p>
            <a:pPr eaLnBrk="1" hangingPunct="1">
              <a:buFont typeface="Wingdings" pitchFamily="2" charset="2"/>
              <a:buChar char="Ø"/>
            </a:pPr>
            <a:r>
              <a:rPr lang="en-US" altLang="zh-TW" smtClean="0">
                <a:solidFill>
                  <a:srgbClr val="0000CC"/>
                </a:solidFill>
                <a:ea typeface="新細明體" pitchFamily="18" charset="-120"/>
              </a:rPr>
              <a:t>Key points</a:t>
            </a:r>
          </a:p>
          <a:p>
            <a:pPr lvl="1" eaLnBrk="1" hangingPunct="1"/>
            <a:r>
              <a:rPr lang="en-US" altLang="zh-TW" smtClean="0">
                <a:solidFill>
                  <a:srgbClr val="0000CC"/>
                </a:solidFill>
                <a:ea typeface="新細明體" pitchFamily="18" charset="-120"/>
              </a:rPr>
              <a:t>Use short direct signal routing</a:t>
            </a:r>
          </a:p>
          <a:p>
            <a:pPr lvl="1" eaLnBrk="1" hangingPunct="1"/>
            <a:r>
              <a:rPr lang="en-US" altLang="zh-TW" smtClean="0">
                <a:solidFill>
                  <a:srgbClr val="0000CC"/>
                </a:solidFill>
                <a:ea typeface="新細明體" pitchFamily="18" charset="-120"/>
              </a:rPr>
              <a:t>Control parasitic capacitance</a:t>
            </a:r>
          </a:p>
          <a:p>
            <a:pPr lvl="1" eaLnBrk="1" hangingPunct="1"/>
            <a:r>
              <a:rPr lang="en-US" altLang="zh-TW" smtClean="0">
                <a:solidFill>
                  <a:srgbClr val="0000CC"/>
                </a:solidFill>
                <a:ea typeface="新細明體" pitchFamily="18" charset="-120"/>
              </a:rPr>
              <a:t>Use adequate local bypass capacitors</a:t>
            </a:r>
          </a:p>
          <a:p>
            <a:pPr lvl="1" eaLnBrk="1" hangingPunct="1"/>
            <a:r>
              <a:rPr lang="en-US" altLang="zh-TW" smtClean="0">
                <a:solidFill>
                  <a:srgbClr val="0000CC"/>
                </a:solidFill>
                <a:ea typeface="新細明體" pitchFamily="18" charset="-120"/>
              </a:rPr>
              <a:t>Manage ground planes</a:t>
            </a:r>
          </a:p>
          <a:p>
            <a:pPr lvl="1" eaLnBrk="1" hangingPunct="1"/>
            <a:r>
              <a:rPr lang="en-US" altLang="zh-TW" smtClean="0">
                <a:solidFill>
                  <a:srgbClr val="0000CC"/>
                </a:solidFill>
                <a:ea typeface="新細明體" pitchFamily="18" charset="-120"/>
              </a:rPr>
              <a:t>Avoid ground loops</a:t>
            </a:r>
          </a:p>
          <a:p>
            <a:pPr lvl="1" eaLnBrk="1" hangingPunct="1"/>
            <a:endParaRPr lang="zh-TW" altLang="en-US" smtClean="0">
              <a:solidFill>
                <a:srgbClr val="0000CC"/>
              </a:solidFill>
              <a:ea typeface="新細明體" pitchFamily="18" charset="-120"/>
            </a:endParaRPr>
          </a:p>
        </p:txBody>
      </p:sp>
      <p:sp>
        <p:nvSpPr>
          <p:cNvPr id="4" name="TextBox 3"/>
          <p:cNvSpPr txBox="1"/>
          <p:nvPr/>
        </p:nvSpPr>
        <p:spPr>
          <a:xfrm>
            <a:off x="839230" y="5218670"/>
            <a:ext cx="6387070" cy="830997"/>
          </a:xfrm>
          <a:prstGeom prst="rect">
            <a:avLst/>
          </a:prstGeom>
          <a:noFill/>
        </p:spPr>
        <p:txBody>
          <a:bodyPr wrap="square" rtlCol="0">
            <a:spAutoFit/>
          </a:bodyPr>
          <a:lstStyle/>
          <a:p>
            <a:r>
              <a:rPr lang="en-US" dirty="0" smtClean="0"/>
              <a:t>We will discuss each of these with regard to </a:t>
            </a:r>
          </a:p>
          <a:p>
            <a:r>
              <a:rPr lang="en-US" dirty="0" smtClean="0"/>
              <a:t>Op Amp, ADC, DAC, and Clock</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p:nvPr>
        </p:nvSpPr>
        <p:spPr>
          <a:xfrm>
            <a:off x="2057400" y="0"/>
            <a:ext cx="6651625" cy="685800"/>
          </a:xfrm>
        </p:spPr>
        <p:txBody>
          <a:bodyPr/>
          <a:lstStyle/>
          <a:p>
            <a:r>
              <a:rPr lang="en-US" sz="3000" b="1" dirty="0" smtClean="0">
                <a:latin typeface="Arial Narrow" pitchFamily="34" charset="0"/>
              </a:rPr>
              <a:t>Power supply parasitic elements</a:t>
            </a:r>
            <a:endParaRPr lang="en-US" sz="3000" b="1" dirty="0">
              <a:latin typeface="Arial Narrow" pitchFamily="34" charset="0"/>
            </a:endParaRPr>
          </a:p>
        </p:txBody>
      </p:sp>
      <p:sp>
        <p:nvSpPr>
          <p:cNvPr id="216067" name="Rectangle 3"/>
          <p:cNvSpPr>
            <a:spLocks noGrp="1" noChangeArrowheads="1"/>
          </p:cNvSpPr>
          <p:nvPr>
            <p:ph type="subTitle" idx="1"/>
          </p:nvPr>
        </p:nvSpPr>
        <p:spPr>
          <a:xfrm>
            <a:off x="492125" y="1254125"/>
            <a:ext cx="8208963" cy="1704975"/>
          </a:xfrm>
        </p:spPr>
        <p:txBody>
          <a:bodyPr/>
          <a:lstStyle/>
          <a:p>
            <a:pPr marL="609600" indent="-609600" algn="l"/>
            <a:r>
              <a:rPr lang="en-US" dirty="0">
                <a:latin typeface="Arial Narrow" pitchFamily="34" charset="0"/>
              </a:rPr>
              <a:t> </a:t>
            </a:r>
          </a:p>
          <a:p>
            <a:pPr marL="609600" indent="-609600" algn="l">
              <a:buFontTx/>
              <a:buChar char="•"/>
            </a:pPr>
            <a:endParaRPr lang="en-US" dirty="0">
              <a:latin typeface="Arial Narrow" pitchFamily="34" charset="0"/>
            </a:endParaRPr>
          </a:p>
        </p:txBody>
      </p:sp>
      <p:graphicFrame>
        <p:nvGraphicFramePr>
          <p:cNvPr id="216070" name="Object 6"/>
          <p:cNvGraphicFramePr>
            <a:graphicFrameLocks noChangeAspect="1"/>
          </p:cNvGraphicFramePr>
          <p:nvPr/>
        </p:nvGraphicFramePr>
        <p:xfrm>
          <a:off x="6248400" y="1295400"/>
          <a:ext cx="2895600" cy="4826000"/>
        </p:xfrm>
        <a:graphic>
          <a:graphicData uri="http://schemas.openxmlformats.org/presentationml/2006/ole">
            <p:oleObj spid="_x0000_s287746" name="Visio" r:id="rId4" imgW="3278124" imgH="6244742" progId="Visio.Drawing.11">
              <p:embed/>
            </p:oleObj>
          </a:graphicData>
        </a:graphic>
      </p:graphicFrame>
      <p:pic>
        <p:nvPicPr>
          <p:cNvPr id="216071" name="Picture 7"/>
          <p:cNvPicPr>
            <a:picLocks noChangeAspect="1" noChangeArrowheads="1"/>
          </p:cNvPicPr>
          <p:nvPr/>
        </p:nvPicPr>
        <p:blipFill>
          <a:blip r:embed="rId5" cstate="print"/>
          <a:srcRect/>
          <a:stretch>
            <a:fillRect/>
          </a:stretch>
        </p:blipFill>
        <p:spPr bwMode="auto">
          <a:xfrm>
            <a:off x="1371600" y="2895600"/>
            <a:ext cx="3276600" cy="2684922"/>
          </a:xfrm>
          <a:prstGeom prst="rect">
            <a:avLst/>
          </a:prstGeom>
          <a:noFill/>
          <a:ln w="9525">
            <a:noFill/>
            <a:miter lim="800000"/>
            <a:headEnd/>
            <a:tailEnd/>
          </a:ln>
          <a:effectLst/>
        </p:spPr>
      </p:pic>
      <p:sp>
        <p:nvSpPr>
          <p:cNvPr id="6" name="TextBox 5"/>
          <p:cNvSpPr txBox="1"/>
          <p:nvPr/>
        </p:nvSpPr>
        <p:spPr>
          <a:xfrm>
            <a:off x="1447800" y="5562600"/>
            <a:ext cx="3159904" cy="646331"/>
          </a:xfrm>
          <a:prstGeom prst="rect">
            <a:avLst/>
          </a:prstGeom>
          <a:noFill/>
        </p:spPr>
        <p:txBody>
          <a:bodyPr wrap="none" rtlCol="0">
            <a:spAutoFit/>
          </a:bodyPr>
          <a:lstStyle/>
          <a:p>
            <a:r>
              <a:rPr lang="en-US" dirty="0" smtClean="0"/>
              <a:t>Typical capacitor impedance </a:t>
            </a:r>
          </a:p>
          <a:p>
            <a:r>
              <a:rPr lang="en-US" dirty="0" smtClean="0"/>
              <a:t>versus frequency curves</a:t>
            </a:r>
            <a:endParaRPr lang="en-US" dirty="0"/>
          </a:p>
        </p:txBody>
      </p:sp>
      <p:sp>
        <p:nvSpPr>
          <p:cNvPr id="7" name="Rectangle 3"/>
          <p:cNvSpPr txBox="1">
            <a:spLocks noChangeArrowheads="1"/>
          </p:cNvSpPr>
          <p:nvPr/>
        </p:nvSpPr>
        <p:spPr bwMode="auto">
          <a:xfrm>
            <a:off x="152400" y="914400"/>
            <a:ext cx="86868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8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tx1"/>
                </a:solidFill>
                <a:effectLst/>
                <a:uLnTx/>
                <a:uFillTx/>
                <a:latin typeface="Arial Narrow" pitchFamily="34" charset="0"/>
                <a:ea typeface="+mn-ea"/>
                <a:cs typeface="+mn-cs"/>
              </a:rPr>
              <a:t>Our general recommendations for high speed op amp bypass capacitors are: </a:t>
            </a:r>
          </a:p>
        </p:txBody>
      </p:sp>
      <p:sp>
        <p:nvSpPr>
          <p:cNvPr id="8" name="Rectangle 3"/>
          <p:cNvSpPr txBox="1">
            <a:spLocks noChangeArrowheads="1"/>
          </p:cNvSpPr>
          <p:nvPr/>
        </p:nvSpPr>
        <p:spPr bwMode="auto">
          <a:xfrm>
            <a:off x="304800" y="1600200"/>
            <a:ext cx="5943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066800" marR="0" lvl="1" indent="-609600" algn="l" defTabSz="914400" rtl="0" eaLnBrk="1" fontAlgn="base" latinLnBrk="0" hangingPunct="1">
              <a:lnSpc>
                <a:spcPct val="80000"/>
              </a:lnSpc>
              <a:spcBef>
                <a:spcPct val="20000"/>
              </a:spcBef>
              <a:spcAft>
                <a:spcPct val="0"/>
              </a:spcAft>
              <a:buClrTx/>
              <a:buSzTx/>
              <a:buFont typeface="+mj-lt"/>
              <a:buAutoNum type="arabicPeriod"/>
              <a:tabLst/>
              <a:defRPr/>
            </a:pPr>
            <a:r>
              <a:rPr kumimoji="0" lang="en-US" sz="2000" b="0" i="1" u="none" strike="noStrike" kern="0" cap="none" spc="0" normalizeH="0" baseline="0" noProof="0" dirty="0" smtClean="0">
                <a:ln>
                  <a:noFill/>
                </a:ln>
                <a:solidFill>
                  <a:schemeClr val="tx1"/>
                </a:solidFill>
                <a:effectLst/>
                <a:uLnTx/>
                <a:uFillTx/>
                <a:latin typeface="Arial Narrow" pitchFamily="34" charset="0"/>
              </a:rPr>
              <a:t>Place a 2.2µF to 10µF capacitor within 2” from device. It</a:t>
            </a:r>
            <a:r>
              <a:rPr kumimoji="0" lang="en-US" sz="2000" b="0" i="1" u="none" strike="noStrike" kern="0" cap="none" spc="0" normalizeH="0" noProof="0" dirty="0" smtClean="0">
                <a:ln>
                  <a:noFill/>
                </a:ln>
                <a:solidFill>
                  <a:schemeClr val="tx1"/>
                </a:solidFill>
                <a:effectLst/>
                <a:uLnTx/>
                <a:uFillTx/>
                <a:latin typeface="Arial Narrow" pitchFamily="34" charset="0"/>
              </a:rPr>
              <a:t> </a:t>
            </a:r>
            <a:r>
              <a:rPr kumimoji="0" lang="en-US" sz="2000" b="0" i="1" u="none" strike="noStrike" kern="0" cap="none" spc="0" normalizeH="0" baseline="0" noProof="0" dirty="0" smtClean="0">
                <a:ln>
                  <a:noFill/>
                </a:ln>
                <a:solidFill>
                  <a:schemeClr val="tx1"/>
                </a:solidFill>
                <a:effectLst/>
                <a:uLnTx/>
                <a:uFillTx/>
                <a:latin typeface="Arial Narrow" pitchFamily="34" charset="0"/>
              </a:rPr>
              <a:t>can be shared among other op amps</a:t>
            </a:r>
          </a:p>
          <a:p>
            <a:pPr marL="1066800" marR="0" lvl="1" indent="-609600" algn="l" defTabSz="914400" rtl="0" eaLnBrk="1" fontAlgn="base" latinLnBrk="0" hangingPunct="1">
              <a:lnSpc>
                <a:spcPct val="80000"/>
              </a:lnSpc>
              <a:spcBef>
                <a:spcPct val="20000"/>
              </a:spcBef>
              <a:spcAft>
                <a:spcPct val="0"/>
              </a:spcAft>
              <a:buClrTx/>
              <a:buSzTx/>
              <a:buFont typeface="+mj-lt"/>
              <a:buAutoNum type="arabicPeriod"/>
              <a:tabLst/>
              <a:defRPr/>
            </a:pPr>
            <a:r>
              <a:rPr kumimoji="0" lang="en-US" sz="2000" b="0" i="1" u="none" strike="noStrike" kern="0" cap="none" spc="0" normalizeH="0" baseline="0" noProof="0" dirty="0" smtClean="0">
                <a:ln>
                  <a:noFill/>
                </a:ln>
                <a:solidFill>
                  <a:schemeClr val="tx1"/>
                </a:solidFill>
                <a:effectLst/>
                <a:uLnTx/>
                <a:uFillTx/>
                <a:latin typeface="Arial Narrow" pitchFamily="34" charset="0"/>
              </a:rPr>
              <a:t>Use separate 0.01µF to 0.1µF as close as possible to each supply pin</a:t>
            </a:r>
            <a:endParaRPr kumimoji="0" lang="en-US" sz="2000" b="0" i="1" u="none" strike="noStrike" kern="0" cap="none" spc="0" normalizeH="0" baseline="0" noProof="0" dirty="0">
              <a:ln>
                <a:noFill/>
              </a:ln>
              <a:solidFill>
                <a:schemeClr val="tx1"/>
              </a:solidFill>
              <a:effectLst/>
              <a:uLnTx/>
              <a:uFillTx/>
              <a:latin typeface="Arial Narrow" pitchFamily="34" charset="0"/>
            </a:endParaRPr>
          </a:p>
        </p:txBody>
      </p:sp>
      <p:cxnSp>
        <p:nvCxnSpPr>
          <p:cNvPr id="9" name="Straight Arrow Connector 8"/>
          <p:cNvCxnSpPr/>
          <p:nvPr/>
        </p:nvCxnSpPr>
        <p:spPr>
          <a:xfrm rot="16200000" flipH="1">
            <a:off x="4724400" y="2971800"/>
            <a:ext cx="35052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91200" y="1828800"/>
            <a:ext cx="1371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5219700" y="2552700"/>
            <a:ext cx="2133600" cy="1752600"/>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86400" y="2286000"/>
            <a:ext cx="1676400" cy="381000"/>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ChangeArrowheads="1"/>
          </p:cNvSpPr>
          <p:nvPr/>
        </p:nvSpPr>
        <p:spPr bwMode="auto">
          <a:xfrm>
            <a:off x="1524000" y="0"/>
            <a:ext cx="7043738" cy="990600"/>
          </a:xfrm>
          <a:prstGeom prst="rect">
            <a:avLst/>
          </a:prstGeom>
          <a:noFill/>
          <a:ln w="9525">
            <a:noFill/>
            <a:miter lim="800000"/>
            <a:headEnd/>
            <a:tailEnd/>
          </a:ln>
        </p:spPr>
        <p:txBody>
          <a:bodyPr lIns="92075" tIns="46038" rIns="92075" bIns="46038" anchor="ctr"/>
          <a:lstStyle/>
          <a:p>
            <a:pPr algn="ctr"/>
            <a:endParaRPr lang="zh-TW" altLang="en-US" sz="2900">
              <a:solidFill>
                <a:schemeClr val="tx2"/>
              </a:solidFill>
              <a:latin typeface="Arial" charset="0"/>
              <a:ea typeface="新細明體" pitchFamily="18" charset="-120"/>
            </a:endParaRPr>
          </a:p>
        </p:txBody>
      </p:sp>
      <p:pic>
        <p:nvPicPr>
          <p:cNvPr id="154626" name="Picture 3"/>
          <p:cNvPicPr preferRelativeResize="0">
            <a:picLocks noChangeArrowheads="1"/>
          </p:cNvPicPr>
          <p:nvPr/>
        </p:nvPicPr>
        <p:blipFill>
          <a:blip r:embed="rId3" cstate="print"/>
          <a:srcRect/>
          <a:stretch>
            <a:fillRect/>
          </a:stretch>
        </p:blipFill>
        <p:spPr bwMode="auto">
          <a:xfrm>
            <a:off x="6192838" y="1125538"/>
            <a:ext cx="2120900" cy="1911350"/>
          </a:xfrm>
          <a:prstGeom prst="rect">
            <a:avLst/>
          </a:prstGeom>
          <a:noFill/>
          <a:ln w="9525">
            <a:noFill/>
            <a:miter lim="800000"/>
            <a:headEnd/>
            <a:tailEnd/>
          </a:ln>
        </p:spPr>
      </p:pic>
      <p:pic>
        <p:nvPicPr>
          <p:cNvPr id="154627" name="Picture 4"/>
          <p:cNvPicPr>
            <a:picLocks noChangeAspect="1" noChangeArrowheads="1"/>
          </p:cNvPicPr>
          <p:nvPr/>
        </p:nvPicPr>
        <p:blipFill>
          <a:blip r:embed="rId4" cstate="print"/>
          <a:srcRect/>
          <a:stretch>
            <a:fillRect/>
          </a:stretch>
        </p:blipFill>
        <p:spPr bwMode="auto">
          <a:xfrm>
            <a:off x="6011863" y="3465513"/>
            <a:ext cx="2490787" cy="2392362"/>
          </a:xfrm>
          <a:prstGeom prst="rect">
            <a:avLst/>
          </a:prstGeom>
          <a:noFill/>
          <a:ln w="12700">
            <a:noFill/>
            <a:miter lim="800000"/>
            <a:headEnd type="none" w="sm" len="sm"/>
            <a:tailEnd type="none" w="sm" len="sm"/>
          </a:ln>
        </p:spPr>
      </p:pic>
      <p:sp>
        <p:nvSpPr>
          <p:cNvPr id="154628" name="Text Box 5"/>
          <p:cNvSpPr txBox="1">
            <a:spLocks noChangeArrowheads="1"/>
          </p:cNvSpPr>
          <p:nvPr/>
        </p:nvSpPr>
        <p:spPr bwMode="auto">
          <a:xfrm>
            <a:off x="6216650" y="2889250"/>
            <a:ext cx="2351088"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b="0">
                <a:solidFill>
                  <a:srgbClr val="FF0000"/>
                </a:solidFill>
                <a:latin typeface="Arial" charset="0"/>
                <a:ea typeface="新細明體" pitchFamily="18" charset="-120"/>
              </a:rPr>
              <a:t>Poor Bypassing</a:t>
            </a:r>
          </a:p>
        </p:txBody>
      </p:sp>
      <p:sp>
        <p:nvSpPr>
          <p:cNvPr id="154629" name="Text Box 6"/>
          <p:cNvSpPr txBox="1">
            <a:spLocks noChangeArrowheads="1"/>
          </p:cNvSpPr>
          <p:nvPr/>
        </p:nvSpPr>
        <p:spPr bwMode="auto">
          <a:xfrm>
            <a:off x="6227763" y="5842000"/>
            <a:ext cx="2449512"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b="0">
                <a:solidFill>
                  <a:srgbClr val="008000"/>
                </a:solidFill>
                <a:latin typeface="Arial" charset="0"/>
                <a:ea typeface="新細明體" pitchFamily="18" charset="-120"/>
              </a:rPr>
              <a:t>Good Bypassing</a:t>
            </a:r>
          </a:p>
        </p:txBody>
      </p:sp>
      <p:sp>
        <p:nvSpPr>
          <p:cNvPr id="154630" name="AutoShape 7"/>
          <p:cNvSpPr>
            <a:spLocks noChangeArrowheads="1"/>
          </p:cNvSpPr>
          <p:nvPr/>
        </p:nvSpPr>
        <p:spPr bwMode="auto">
          <a:xfrm>
            <a:off x="6443663" y="981075"/>
            <a:ext cx="1873250" cy="1873250"/>
          </a:xfrm>
          <a:custGeom>
            <a:avLst/>
            <a:gdLst>
              <a:gd name="T0" fmla="*/ 81228362 w 21600"/>
              <a:gd name="T1" fmla="*/ 0 h 21600"/>
              <a:gd name="T2" fmla="*/ 23789410 w 21600"/>
              <a:gd name="T3" fmla="*/ 23789410 h 21600"/>
              <a:gd name="T4" fmla="*/ 0 w 21600"/>
              <a:gd name="T5" fmla="*/ 81228362 h 21600"/>
              <a:gd name="T6" fmla="*/ 23789410 w 21600"/>
              <a:gd name="T7" fmla="*/ 138667324 h 21600"/>
              <a:gd name="T8" fmla="*/ 81228362 w 21600"/>
              <a:gd name="T9" fmla="*/ 162456724 h 21600"/>
              <a:gd name="T10" fmla="*/ 138667324 w 21600"/>
              <a:gd name="T11" fmla="*/ 138667324 h 21600"/>
              <a:gd name="T12" fmla="*/ 162456724 w 21600"/>
              <a:gd name="T13" fmla="*/ 81228362 h 21600"/>
              <a:gd name="T14" fmla="*/ 138667324 w 21600"/>
              <a:gd name="T15" fmla="*/ 2378941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20000"/>
            </a:srgbClr>
          </a:solidFill>
          <a:ln w="12700">
            <a:solidFill>
              <a:schemeClr val="hlink"/>
            </a:solidFill>
            <a:miter lim="800000"/>
            <a:headEnd type="none" w="sm" len="sm"/>
            <a:tailEnd type="none" w="sm" len="sm"/>
          </a:ln>
        </p:spPr>
        <p:txBody>
          <a:bodyPr wrap="none" anchor="ctr"/>
          <a:lstStyle/>
          <a:p>
            <a:endParaRPr lang="en-US"/>
          </a:p>
        </p:txBody>
      </p:sp>
      <p:sp>
        <p:nvSpPr>
          <p:cNvPr id="154631" name="Rectangle 9"/>
          <p:cNvSpPr>
            <a:spLocks noGrp="1" noChangeArrowheads="1"/>
          </p:cNvSpPr>
          <p:nvPr>
            <p:ph type="body" sz="half" idx="1"/>
          </p:nvPr>
        </p:nvSpPr>
        <p:spPr>
          <a:xfrm>
            <a:off x="254000" y="1125538"/>
            <a:ext cx="5505450" cy="4440237"/>
          </a:xfrm>
          <a:solidFill>
            <a:srgbClr val="FFFFCC"/>
          </a:solidFill>
          <a:ln>
            <a:solidFill>
              <a:srgbClr val="000099"/>
            </a:solidFill>
          </a:ln>
        </p:spPr>
        <p:txBody>
          <a:bodyPr/>
          <a:lstStyle/>
          <a:p>
            <a:pPr eaLnBrk="1" hangingPunct="1">
              <a:spcBef>
                <a:spcPct val="0"/>
              </a:spcBef>
              <a:spcAft>
                <a:spcPct val="30000"/>
              </a:spcAft>
              <a:buFont typeface="Wingdings" pitchFamily="2" charset="2"/>
              <a:buChar char="Ø"/>
            </a:pPr>
            <a:r>
              <a:rPr lang="en-US" altLang="zh-TW" sz="2000" smtClean="0">
                <a:solidFill>
                  <a:srgbClr val="0000CC"/>
                </a:solidFill>
                <a:ea typeface="新細明體" pitchFamily="18" charset="-120"/>
              </a:rPr>
              <a:t>DO NOT have vias between bypass caps and active device – Visualize the high frequency current flow !!!</a:t>
            </a:r>
          </a:p>
          <a:p>
            <a:pPr eaLnBrk="1" hangingPunct="1">
              <a:spcBef>
                <a:spcPct val="0"/>
              </a:spcBef>
              <a:spcAft>
                <a:spcPct val="30000"/>
              </a:spcAft>
              <a:buFont typeface="Wingdings" pitchFamily="2" charset="2"/>
              <a:buChar char="Ø"/>
            </a:pPr>
            <a:r>
              <a:rPr lang="en-US" altLang="zh-TW" sz="2000" smtClean="0">
                <a:solidFill>
                  <a:srgbClr val="0000CC"/>
                </a:solidFill>
                <a:ea typeface="新細明體" pitchFamily="18" charset="-120"/>
              </a:rPr>
              <a:t>Ensure Bypass caps are on same layer as active component for best results.</a:t>
            </a:r>
          </a:p>
          <a:p>
            <a:pPr eaLnBrk="1" hangingPunct="1">
              <a:spcBef>
                <a:spcPct val="0"/>
              </a:spcBef>
              <a:spcAft>
                <a:spcPct val="30000"/>
              </a:spcAft>
              <a:buFont typeface="Wingdings" pitchFamily="2" charset="2"/>
              <a:buChar char="Ø"/>
            </a:pPr>
            <a:r>
              <a:rPr lang="en-US" altLang="zh-TW" sz="2000" smtClean="0">
                <a:solidFill>
                  <a:srgbClr val="0000CC"/>
                </a:solidFill>
                <a:ea typeface="新細明體" pitchFamily="18" charset="-120"/>
              </a:rPr>
              <a:t>Route vias into the bypass caps and then into the active component. </a:t>
            </a:r>
          </a:p>
          <a:p>
            <a:pPr eaLnBrk="1" hangingPunct="1">
              <a:spcBef>
                <a:spcPct val="0"/>
              </a:spcBef>
              <a:spcAft>
                <a:spcPct val="30000"/>
              </a:spcAft>
              <a:buFont typeface="Wingdings" pitchFamily="2" charset="2"/>
              <a:buChar char="Ø"/>
            </a:pPr>
            <a:r>
              <a:rPr lang="en-US" altLang="zh-TW" sz="2000" smtClean="0">
                <a:solidFill>
                  <a:srgbClr val="0000CC"/>
                </a:solidFill>
                <a:ea typeface="新細明體" pitchFamily="18" charset="-120"/>
              </a:rPr>
              <a:t>The more vias the better.</a:t>
            </a:r>
          </a:p>
          <a:p>
            <a:pPr eaLnBrk="1" hangingPunct="1">
              <a:spcBef>
                <a:spcPct val="0"/>
              </a:spcBef>
              <a:spcAft>
                <a:spcPct val="30000"/>
              </a:spcAft>
              <a:buFont typeface="Wingdings" pitchFamily="2" charset="2"/>
              <a:buChar char="Ø"/>
            </a:pPr>
            <a:r>
              <a:rPr lang="en-US" altLang="zh-TW" sz="2000" smtClean="0">
                <a:solidFill>
                  <a:srgbClr val="0000CC"/>
                </a:solidFill>
                <a:ea typeface="新細明體" pitchFamily="18" charset="-120"/>
              </a:rPr>
              <a:t>The wider the traces the better.</a:t>
            </a:r>
          </a:p>
          <a:p>
            <a:pPr eaLnBrk="1" hangingPunct="1">
              <a:spcBef>
                <a:spcPct val="0"/>
              </a:spcBef>
              <a:spcAft>
                <a:spcPct val="30000"/>
              </a:spcAft>
              <a:buFont typeface="Wingdings" pitchFamily="2" charset="2"/>
              <a:buChar char="Ø"/>
            </a:pPr>
            <a:r>
              <a:rPr lang="en-US" altLang="zh-TW" sz="2000" smtClean="0">
                <a:solidFill>
                  <a:srgbClr val="0000CC"/>
                </a:solidFill>
                <a:ea typeface="新細明體" pitchFamily="18" charset="-120"/>
              </a:rPr>
              <a:t>The closer the better </a:t>
            </a:r>
            <a:br>
              <a:rPr lang="en-US" altLang="zh-TW" sz="2000" smtClean="0">
                <a:solidFill>
                  <a:srgbClr val="0000CC"/>
                </a:solidFill>
                <a:ea typeface="新細明體" pitchFamily="18" charset="-120"/>
              </a:rPr>
            </a:br>
            <a:r>
              <a:rPr lang="en-US" altLang="zh-TW" sz="2000" smtClean="0">
                <a:solidFill>
                  <a:srgbClr val="0000CC"/>
                </a:solidFill>
                <a:ea typeface="新細明體" pitchFamily="18" charset="-120"/>
              </a:rPr>
              <a:t>(&lt;0.5cm, &lt;0.2”)</a:t>
            </a:r>
          </a:p>
          <a:p>
            <a:pPr eaLnBrk="1" hangingPunct="1">
              <a:spcBef>
                <a:spcPct val="0"/>
              </a:spcBef>
              <a:spcAft>
                <a:spcPct val="30000"/>
              </a:spcAft>
              <a:buFont typeface="Wingdings" pitchFamily="2" charset="2"/>
              <a:buChar char="Ø"/>
            </a:pPr>
            <a:r>
              <a:rPr lang="en-US" altLang="zh-TW" sz="2000" smtClean="0">
                <a:solidFill>
                  <a:srgbClr val="0000CC"/>
                </a:solidFill>
                <a:ea typeface="新細明體" pitchFamily="18" charset="-120"/>
              </a:rPr>
              <a:t>Length to Width should not exceed 3:1</a:t>
            </a:r>
          </a:p>
          <a:p>
            <a:pPr eaLnBrk="1" hangingPunct="1">
              <a:spcBef>
                <a:spcPct val="0"/>
              </a:spcBef>
              <a:spcAft>
                <a:spcPct val="30000"/>
              </a:spcAft>
              <a:buFont typeface="Wingdings" pitchFamily="2" charset="2"/>
              <a:buChar char="Ø"/>
            </a:pPr>
            <a:endParaRPr lang="zh-TW" altLang="en-US" sz="2000" smtClean="0">
              <a:solidFill>
                <a:srgbClr val="0000CC"/>
              </a:solidFill>
              <a:ea typeface="新細明體" pitchFamily="18" charset="-120"/>
            </a:endParaRPr>
          </a:p>
        </p:txBody>
      </p:sp>
      <p:sp>
        <p:nvSpPr>
          <p:cNvPr id="154632" name="Rectangle 10"/>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Bypass Capacitor Routing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ChangeArrowheads="1"/>
          </p:cNvSpPr>
          <p:nvPr/>
        </p:nvSpPr>
        <p:spPr bwMode="auto">
          <a:xfrm>
            <a:off x="1524000" y="0"/>
            <a:ext cx="7440613" cy="990600"/>
          </a:xfrm>
          <a:prstGeom prst="rect">
            <a:avLst/>
          </a:prstGeom>
          <a:noFill/>
          <a:ln w="9525">
            <a:noFill/>
            <a:miter lim="800000"/>
            <a:headEnd/>
            <a:tailEnd/>
          </a:ln>
        </p:spPr>
        <p:txBody>
          <a:bodyPr lIns="92075" tIns="46038" rIns="92075" bIns="46038" anchor="ctr"/>
          <a:lstStyle/>
          <a:p>
            <a:pPr algn="ctr"/>
            <a:endParaRPr lang="zh-TW" altLang="en-US" sz="2500">
              <a:solidFill>
                <a:schemeClr val="tx2"/>
              </a:solidFill>
              <a:latin typeface="Arial" charset="0"/>
              <a:ea typeface="新細明體" pitchFamily="18" charset="-120"/>
            </a:endParaRPr>
          </a:p>
        </p:txBody>
      </p:sp>
      <p:pic>
        <p:nvPicPr>
          <p:cNvPr id="156674" name="Picture 3" descr="Layer1-Top"/>
          <p:cNvPicPr>
            <a:picLocks noChangeAspect="1" noChangeArrowheads="1"/>
          </p:cNvPicPr>
          <p:nvPr/>
        </p:nvPicPr>
        <p:blipFill>
          <a:blip r:embed="rId3" cstate="print"/>
          <a:srcRect/>
          <a:stretch>
            <a:fillRect/>
          </a:stretch>
        </p:blipFill>
        <p:spPr bwMode="auto">
          <a:xfrm>
            <a:off x="5222875" y="1127125"/>
            <a:ext cx="3921125" cy="5178425"/>
          </a:xfrm>
          <a:prstGeom prst="rect">
            <a:avLst/>
          </a:prstGeom>
          <a:noFill/>
          <a:ln w="9525">
            <a:noFill/>
            <a:miter lim="800000"/>
            <a:headEnd/>
            <a:tailEnd/>
          </a:ln>
        </p:spPr>
      </p:pic>
      <p:sp>
        <p:nvSpPr>
          <p:cNvPr id="156675" name="Rectangle 4"/>
          <p:cNvSpPr>
            <a:spLocks noGrp="1" noChangeArrowheads="1"/>
          </p:cNvSpPr>
          <p:nvPr>
            <p:ph type="body" idx="1"/>
          </p:nvPr>
        </p:nvSpPr>
        <p:spPr>
          <a:xfrm>
            <a:off x="117475" y="1270000"/>
            <a:ext cx="4778375" cy="4351338"/>
          </a:xfrm>
          <a:solidFill>
            <a:srgbClr val="FFFFCC"/>
          </a:solidFill>
          <a:ln>
            <a:solidFill>
              <a:srgbClr val="000099"/>
            </a:solidFill>
          </a:ln>
        </p:spPr>
        <p:txBody>
          <a:bodyPr/>
          <a:lstStyle/>
          <a:p>
            <a:pPr marL="609600" indent="-609600" eaLnBrk="1" fontAlgn="t" hangingPunct="1">
              <a:lnSpc>
                <a:spcPct val="80000"/>
              </a:lnSpc>
              <a:spcBef>
                <a:spcPct val="0"/>
              </a:spcBef>
              <a:spcAft>
                <a:spcPct val="30000"/>
              </a:spcAft>
              <a:buFontTx/>
              <a:buAutoNum type="arabicPeriod"/>
            </a:pPr>
            <a:r>
              <a:rPr lang="en-US" altLang="zh-TW" sz="1800" smtClean="0">
                <a:solidFill>
                  <a:srgbClr val="0000CC"/>
                </a:solidFill>
                <a:ea typeface="新細明體" pitchFamily="18" charset="-120"/>
              </a:rPr>
              <a:t>Signal In/Out traces are microstrip line with Z0 = 50Ω.</a:t>
            </a:r>
          </a:p>
          <a:p>
            <a:pPr marL="609600" indent="-609600" eaLnBrk="1" hangingPunct="1">
              <a:lnSpc>
                <a:spcPct val="80000"/>
              </a:lnSpc>
              <a:spcBef>
                <a:spcPct val="0"/>
              </a:spcBef>
              <a:spcAft>
                <a:spcPct val="30000"/>
              </a:spcAft>
              <a:buFontTx/>
              <a:buAutoNum type="arabicPeriod"/>
            </a:pPr>
            <a:r>
              <a:rPr lang="en-US" altLang="zh-TW" sz="1800" smtClean="0">
                <a:solidFill>
                  <a:srgbClr val="0000CC"/>
                </a:solidFill>
                <a:ea typeface="新細明體" pitchFamily="18" charset="-120"/>
              </a:rPr>
              <a:t>Terminating Resistors next to Amp.</a:t>
            </a:r>
          </a:p>
          <a:p>
            <a:pPr marL="609600" indent="-609600" eaLnBrk="1" hangingPunct="1">
              <a:lnSpc>
                <a:spcPct val="80000"/>
              </a:lnSpc>
              <a:spcBef>
                <a:spcPct val="0"/>
              </a:spcBef>
              <a:spcAft>
                <a:spcPct val="30000"/>
              </a:spcAft>
              <a:buFontTx/>
              <a:buAutoNum type="arabicPeriod"/>
            </a:pPr>
            <a:r>
              <a:rPr lang="en-US" altLang="zh-TW" sz="1800" smtClean="0">
                <a:solidFill>
                  <a:srgbClr val="0000CC"/>
                </a:solidFill>
                <a:ea typeface="新細明體" pitchFamily="18" charset="-120"/>
              </a:rPr>
              <a:t>Output Series Resistor next to Amp.</a:t>
            </a:r>
          </a:p>
          <a:p>
            <a:pPr marL="609600" indent="-609600" eaLnBrk="1" hangingPunct="1">
              <a:lnSpc>
                <a:spcPct val="80000"/>
              </a:lnSpc>
              <a:spcBef>
                <a:spcPct val="0"/>
              </a:spcBef>
              <a:spcAft>
                <a:spcPct val="30000"/>
              </a:spcAft>
              <a:buFontTx/>
              <a:buAutoNum type="arabicPeriod"/>
            </a:pPr>
            <a:r>
              <a:rPr lang="en-US" altLang="zh-TW" sz="1800" smtClean="0">
                <a:solidFill>
                  <a:srgbClr val="0000CC"/>
                </a:solidFill>
                <a:ea typeface="新細明體" pitchFamily="18" charset="-120"/>
              </a:rPr>
              <a:t>100pF NPO Bypass Caps next to Amp.</a:t>
            </a:r>
          </a:p>
          <a:p>
            <a:pPr marL="609600" indent="-609600" eaLnBrk="1" hangingPunct="1">
              <a:lnSpc>
                <a:spcPct val="80000"/>
              </a:lnSpc>
              <a:spcBef>
                <a:spcPct val="0"/>
              </a:spcBef>
              <a:spcAft>
                <a:spcPct val="30000"/>
              </a:spcAft>
              <a:buFontTx/>
              <a:buAutoNum type="arabicPeriod"/>
            </a:pPr>
            <a:r>
              <a:rPr lang="en-US" altLang="zh-TW" sz="1800" smtClean="0">
                <a:solidFill>
                  <a:srgbClr val="0000CC"/>
                </a:solidFill>
                <a:ea typeface="新細明體" pitchFamily="18" charset="-120"/>
              </a:rPr>
              <a:t>Larger Bypass Caps Farther Away with Ferrite Chips for HF isolation.</a:t>
            </a:r>
          </a:p>
          <a:p>
            <a:pPr marL="609600" indent="-609600" eaLnBrk="1" hangingPunct="1">
              <a:lnSpc>
                <a:spcPct val="80000"/>
              </a:lnSpc>
              <a:spcBef>
                <a:spcPct val="0"/>
              </a:spcBef>
              <a:spcAft>
                <a:spcPct val="30000"/>
              </a:spcAft>
              <a:buFontTx/>
              <a:buAutoNum type="arabicPeriod"/>
            </a:pPr>
            <a:r>
              <a:rPr lang="en-US" altLang="zh-TW" sz="1800" smtClean="0">
                <a:solidFill>
                  <a:srgbClr val="0000CC"/>
                </a:solidFill>
                <a:ea typeface="新細明體" pitchFamily="18" charset="-120"/>
              </a:rPr>
              <a:t>MULTIPLE Vias Everywhere to Allow for easy Current Flow – no spokes</a:t>
            </a:r>
          </a:p>
          <a:p>
            <a:pPr marL="609600" indent="-609600" eaLnBrk="1" hangingPunct="1">
              <a:lnSpc>
                <a:spcPct val="80000"/>
              </a:lnSpc>
              <a:spcBef>
                <a:spcPct val="0"/>
              </a:spcBef>
              <a:spcAft>
                <a:spcPct val="30000"/>
              </a:spcAft>
              <a:buFontTx/>
              <a:buAutoNum type="arabicPeriod"/>
            </a:pPr>
            <a:r>
              <a:rPr lang="en-US" altLang="zh-TW" sz="1800" smtClean="0">
                <a:solidFill>
                  <a:srgbClr val="0000CC"/>
                </a:solidFill>
                <a:ea typeface="新細明體" pitchFamily="18" charset="-120"/>
              </a:rPr>
              <a:t>Short, Fat Traces to reduce inductance</a:t>
            </a:r>
          </a:p>
          <a:p>
            <a:pPr marL="609600" indent="-609600" eaLnBrk="1" hangingPunct="1">
              <a:lnSpc>
                <a:spcPct val="80000"/>
              </a:lnSpc>
              <a:spcBef>
                <a:spcPct val="0"/>
              </a:spcBef>
              <a:spcAft>
                <a:spcPct val="30000"/>
              </a:spcAft>
              <a:buFontTx/>
              <a:buAutoNum type="arabicPeriod"/>
            </a:pPr>
            <a:r>
              <a:rPr lang="en-US" altLang="zh-TW" sz="1800" smtClean="0">
                <a:solidFill>
                  <a:srgbClr val="0000CC"/>
                </a:solidFill>
                <a:ea typeface="新細明體" pitchFamily="18" charset="-120"/>
              </a:rPr>
              <a:t>Side Mount SMA connectors for Smooth Signal Flow</a:t>
            </a:r>
          </a:p>
        </p:txBody>
      </p:sp>
      <p:sp>
        <p:nvSpPr>
          <p:cNvPr id="156676" name="Rectangle 5"/>
          <p:cNvSpPr>
            <a:spLocks noChangeArrowheads="1"/>
          </p:cNvSpPr>
          <p:nvPr/>
        </p:nvSpPr>
        <p:spPr bwMode="auto">
          <a:xfrm>
            <a:off x="1470025" y="0"/>
            <a:ext cx="7331075"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Example of High Speed Layout: </a:t>
            </a:r>
            <a:br>
              <a:rPr lang="en-US" altLang="zh-TW" sz="3600">
                <a:solidFill>
                  <a:schemeClr val="tx2"/>
                </a:solidFill>
                <a:latin typeface="Arial" charset="0"/>
                <a:ea typeface="新細明體" pitchFamily="18" charset="-120"/>
              </a:rPr>
            </a:br>
            <a:r>
              <a:rPr lang="en-US" altLang="zh-TW" sz="3600">
                <a:solidFill>
                  <a:schemeClr val="tx2"/>
                </a:solidFill>
                <a:latin typeface="Arial" charset="0"/>
                <a:ea typeface="新細明體" pitchFamily="18" charset="-120"/>
              </a:rPr>
              <a:t>Top Layer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ChangeArrowheads="1"/>
          </p:cNvSpPr>
          <p:nvPr/>
        </p:nvSpPr>
        <p:spPr bwMode="auto">
          <a:xfrm>
            <a:off x="1524000" y="0"/>
            <a:ext cx="7116763" cy="990600"/>
          </a:xfrm>
          <a:prstGeom prst="rect">
            <a:avLst/>
          </a:prstGeom>
          <a:noFill/>
          <a:ln w="9525">
            <a:noFill/>
            <a:miter lim="800000"/>
            <a:headEnd/>
            <a:tailEnd/>
          </a:ln>
        </p:spPr>
        <p:txBody>
          <a:bodyPr lIns="92075" tIns="46038" rIns="92075" bIns="46038" anchor="ctr"/>
          <a:lstStyle/>
          <a:p>
            <a:pPr algn="ctr"/>
            <a:endParaRPr lang="zh-TW" altLang="en-US" sz="2500">
              <a:solidFill>
                <a:schemeClr val="tx2"/>
              </a:solidFill>
              <a:latin typeface="Arial" charset="0"/>
              <a:ea typeface="新細明體" pitchFamily="18" charset="-120"/>
            </a:endParaRPr>
          </a:p>
        </p:txBody>
      </p:sp>
      <p:sp>
        <p:nvSpPr>
          <p:cNvPr id="158722" name="Text Box 3"/>
          <p:cNvSpPr txBox="1">
            <a:spLocks noChangeArrowheads="1"/>
          </p:cNvSpPr>
          <p:nvPr/>
        </p:nvSpPr>
        <p:spPr bwMode="auto">
          <a:xfrm>
            <a:off x="546100" y="5299075"/>
            <a:ext cx="3708400" cy="1011238"/>
          </a:xfrm>
          <a:prstGeom prst="rect">
            <a:avLst/>
          </a:prstGeom>
          <a:solidFill>
            <a:srgbClr val="FFFFCC"/>
          </a:solidFill>
          <a:ln w="12700">
            <a:solidFill>
              <a:srgbClr val="000099"/>
            </a:solidFill>
            <a:miter lim="800000"/>
            <a:headEnd type="none" w="sm" len="sm"/>
            <a:tailEnd type="none" w="sm" len="sm"/>
          </a:ln>
        </p:spPr>
        <p:txBody>
          <a:bodyPr>
            <a:spAutoFit/>
          </a:bodyPr>
          <a:lstStyle/>
          <a:p>
            <a:pPr eaLnBrk="0" hangingPunct="0">
              <a:spcBef>
                <a:spcPct val="50000"/>
              </a:spcBef>
            </a:pPr>
            <a:r>
              <a:rPr lang="en-US" altLang="zh-TW" sz="1700">
                <a:solidFill>
                  <a:srgbClr val="0000CC"/>
                </a:solidFill>
                <a:latin typeface="Arial" charset="0"/>
                <a:ea typeface="新細明體" pitchFamily="18" charset="-120"/>
              </a:rPr>
              <a:t>Layer 2: Signal GND Plane</a:t>
            </a:r>
          </a:p>
          <a:p>
            <a:pPr eaLnBrk="0" hangingPunct="0">
              <a:spcBef>
                <a:spcPct val="50000"/>
              </a:spcBef>
            </a:pPr>
            <a:r>
              <a:rPr lang="en-US" altLang="zh-TW" sz="1700">
                <a:solidFill>
                  <a:srgbClr val="0000CC"/>
                </a:solidFill>
                <a:latin typeface="Arial" charset="0"/>
                <a:ea typeface="新細明體" pitchFamily="18" charset="-120"/>
              </a:rPr>
              <a:t>GND Plane Next To Signal Plane for Continuity in Return Current</a:t>
            </a:r>
          </a:p>
        </p:txBody>
      </p:sp>
      <p:sp>
        <p:nvSpPr>
          <p:cNvPr id="158723" name="Text Box 4"/>
          <p:cNvSpPr txBox="1">
            <a:spLocks noChangeArrowheads="1"/>
          </p:cNvSpPr>
          <p:nvPr/>
        </p:nvSpPr>
        <p:spPr bwMode="auto">
          <a:xfrm>
            <a:off x="4819650" y="5280025"/>
            <a:ext cx="3708400" cy="1011238"/>
          </a:xfrm>
          <a:prstGeom prst="rect">
            <a:avLst/>
          </a:prstGeom>
          <a:solidFill>
            <a:srgbClr val="FFFFCC"/>
          </a:solidFill>
          <a:ln w="12700">
            <a:solidFill>
              <a:srgbClr val="000099"/>
            </a:solidFill>
            <a:miter lim="800000"/>
            <a:headEnd type="none" w="sm" len="sm"/>
            <a:tailEnd type="none" w="sm" len="sm"/>
          </a:ln>
        </p:spPr>
        <p:txBody>
          <a:bodyPr>
            <a:spAutoFit/>
          </a:bodyPr>
          <a:lstStyle/>
          <a:p>
            <a:pPr eaLnBrk="0" hangingPunct="0">
              <a:spcBef>
                <a:spcPct val="50000"/>
              </a:spcBef>
            </a:pPr>
            <a:r>
              <a:rPr lang="en-US" altLang="zh-TW" sz="1700">
                <a:solidFill>
                  <a:srgbClr val="0000CC"/>
                </a:solidFill>
                <a:latin typeface="Arial" charset="0"/>
                <a:ea typeface="新細明體" pitchFamily="18" charset="-120"/>
              </a:rPr>
              <a:t>Layer 3: Power Plane</a:t>
            </a:r>
          </a:p>
          <a:p>
            <a:pPr eaLnBrk="0" hangingPunct="0">
              <a:spcBef>
                <a:spcPct val="50000"/>
              </a:spcBef>
            </a:pPr>
            <a:r>
              <a:rPr lang="en-US" altLang="zh-TW" sz="1700">
                <a:solidFill>
                  <a:srgbClr val="0000CC"/>
                </a:solidFill>
                <a:latin typeface="Arial" charset="0"/>
                <a:ea typeface="新細明體" pitchFamily="18" charset="-120"/>
              </a:rPr>
              <a:t>Notice Cut-Out in Sensitive areas near Amplifier on ALL planes.</a:t>
            </a:r>
          </a:p>
        </p:txBody>
      </p:sp>
      <p:pic>
        <p:nvPicPr>
          <p:cNvPr id="158724" name="Picture 5" descr="Layer2-GND"/>
          <p:cNvPicPr>
            <a:picLocks noChangeAspect="1" noChangeArrowheads="1"/>
          </p:cNvPicPr>
          <p:nvPr/>
        </p:nvPicPr>
        <p:blipFill>
          <a:blip r:embed="rId3" cstate="print"/>
          <a:srcRect/>
          <a:stretch>
            <a:fillRect/>
          </a:stretch>
        </p:blipFill>
        <p:spPr bwMode="auto">
          <a:xfrm>
            <a:off x="747713" y="1052513"/>
            <a:ext cx="3144837" cy="4154487"/>
          </a:xfrm>
          <a:prstGeom prst="rect">
            <a:avLst/>
          </a:prstGeom>
          <a:noFill/>
          <a:ln w="9525">
            <a:noFill/>
            <a:miter lim="800000"/>
            <a:headEnd/>
            <a:tailEnd/>
          </a:ln>
        </p:spPr>
      </p:pic>
      <p:pic>
        <p:nvPicPr>
          <p:cNvPr id="158725" name="Picture 6" descr="Layer-3-Power"/>
          <p:cNvPicPr>
            <a:picLocks noChangeAspect="1" noChangeArrowheads="1"/>
          </p:cNvPicPr>
          <p:nvPr/>
        </p:nvPicPr>
        <p:blipFill>
          <a:blip r:embed="rId4" cstate="print"/>
          <a:srcRect/>
          <a:stretch>
            <a:fillRect/>
          </a:stretch>
        </p:blipFill>
        <p:spPr bwMode="auto">
          <a:xfrm>
            <a:off x="5073650" y="1052513"/>
            <a:ext cx="3154363" cy="4157662"/>
          </a:xfrm>
          <a:prstGeom prst="rect">
            <a:avLst/>
          </a:prstGeom>
          <a:noFill/>
          <a:ln w="9525">
            <a:noFill/>
            <a:miter lim="800000"/>
            <a:headEnd/>
            <a:tailEnd/>
          </a:ln>
        </p:spPr>
      </p:pic>
      <p:sp>
        <p:nvSpPr>
          <p:cNvPr id="158726" name="Rectangle 7"/>
          <p:cNvSpPr>
            <a:spLocks noChangeArrowheads="1"/>
          </p:cNvSpPr>
          <p:nvPr/>
        </p:nvSpPr>
        <p:spPr bwMode="auto">
          <a:xfrm>
            <a:off x="1576388" y="0"/>
            <a:ext cx="7224712"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Example of High Speed Layout: </a:t>
            </a:r>
            <a:br>
              <a:rPr lang="en-US" altLang="zh-TW" sz="3600">
                <a:solidFill>
                  <a:schemeClr val="tx2"/>
                </a:solidFill>
                <a:latin typeface="Arial" charset="0"/>
                <a:ea typeface="新細明體" pitchFamily="18" charset="-120"/>
              </a:rPr>
            </a:br>
            <a:r>
              <a:rPr lang="en-US" altLang="zh-TW" sz="3600">
                <a:solidFill>
                  <a:schemeClr val="tx2"/>
                </a:solidFill>
                <a:latin typeface="Arial" charset="0"/>
                <a:ea typeface="新細明體" pitchFamily="18" charset="-120"/>
              </a:rPr>
              <a:t>Other Layers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ChangeArrowheads="1"/>
          </p:cNvSpPr>
          <p:nvPr/>
        </p:nvSpPr>
        <p:spPr bwMode="auto">
          <a:xfrm>
            <a:off x="1524000" y="0"/>
            <a:ext cx="7188200" cy="990600"/>
          </a:xfrm>
          <a:prstGeom prst="rect">
            <a:avLst/>
          </a:prstGeom>
          <a:noFill/>
          <a:ln w="9525">
            <a:noFill/>
            <a:miter lim="800000"/>
            <a:headEnd/>
            <a:tailEnd/>
          </a:ln>
        </p:spPr>
        <p:txBody>
          <a:bodyPr lIns="92075" tIns="46038" rIns="92075" bIns="46038" anchor="ctr"/>
          <a:lstStyle/>
          <a:p>
            <a:pPr algn="ctr"/>
            <a:endParaRPr lang="zh-TW" altLang="en-US" sz="2500">
              <a:solidFill>
                <a:schemeClr val="tx2"/>
              </a:solidFill>
              <a:latin typeface="Arial" charset="0"/>
              <a:ea typeface="新細明體" pitchFamily="18" charset="-120"/>
            </a:endParaRPr>
          </a:p>
        </p:txBody>
      </p:sp>
      <p:pic>
        <p:nvPicPr>
          <p:cNvPr id="160770" name="Picture 3" descr="Layer4-GND"/>
          <p:cNvPicPr>
            <a:picLocks noChangeAspect="1" noChangeArrowheads="1"/>
          </p:cNvPicPr>
          <p:nvPr/>
        </p:nvPicPr>
        <p:blipFill>
          <a:blip r:embed="rId3" cstate="print"/>
          <a:srcRect l="1537" r="1537" b="735"/>
          <a:stretch>
            <a:fillRect/>
          </a:stretch>
        </p:blipFill>
        <p:spPr bwMode="auto">
          <a:xfrm>
            <a:off x="4213225" y="1079500"/>
            <a:ext cx="4805363" cy="5146675"/>
          </a:xfrm>
          <a:prstGeom prst="rect">
            <a:avLst/>
          </a:prstGeom>
          <a:noFill/>
          <a:ln w="9525">
            <a:noFill/>
            <a:miter lim="800000"/>
            <a:headEnd/>
            <a:tailEnd/>
          </a:ln>
        </p:spPr>
      </p:pic>
      <p:sp>
        <p:nvSpPr>
          <p:cNvPr id="160771" name="Rectangle 4"/>
          <p:cNvSpPr>
            <a:spLocks noGrp="1" noChangeArrowheads="1"/>
          </p:cNvSpPr>
          <p:nvPr>
            <p:ph type="body" idx="1"/>
          </p:nvPr>
        </p:nvSpPr>
        <p:spPr>
          <a:xfrm>
            <a:off x="276225" y="1593850"/>
            <a:ext cx="3800475" cy="3265488"/>
          </a:xfrm>
          <a:solidFill>
            <a:srgbClr val="FFFFCC"/>
          </a:solidFill>
          <a:ln>
            <a:solidFill>
              <a:srgbClr val="000099"/>
            </a:solidFill>
          </a:ln>
        </p:spPr>
        <p:txBody>
          <a:bodyPr/>
          <a:lstStyle/>
          <a:p>
            <a:pPr marL="381000" indent="-381000" eaLnBrk="1" hangingPunct="1">
              <a:lnSpc>
                <a:spcPct val="80000"/>
              </a:lnSpc>
              <a:buFont typeface="Wingdings" pitchFamily="2" charset="2"/>
              <a:buAutoNum type="arabicPeriod"/>
            </a:pPr>
            <a:r>
              <a:rPr lang="en-US" altLang="zh-TW" sz="1800" smtClean="0">
                <a:solidFill>
                  <a:srgbClr val="0000CC"/>
                </a:solidFill>
                <a:ea typeface="新細明體" pitchFamily="18" charset="-120"/>
              </a:rPr>
              <a:t>Solid GND plane to minimize inductance.</a:t>
            </a:r>
          </a:p>
          <a:p>
            <a:pPr marL="381000" indent="-381000" eaLnBrk="1" hangingPunct="1">
              <a:lnSpc>
                <a:spcPct val="80000"/>
              </a:lnSpc>
              <a:buFont typeface="Wingdings" pitchFamily="2" charset="2"/>
              <a:buAutoNum type="arabicPeriod"/>
            </a:pPr>
            <a:r>
              <a:rPr lang="en-US" altLang="zh-TW" sz="1800" smtClean="0">
                <a:solidFill>
                  <a:srgbClr val="0000CC"/>
                </a:solidFill>
                <a:ea typeface="新細明體" pitchFamily="18" charset="-120"/>
              </a:rPr>
              <a:t>Layer-2 GND plane and Bottom Layer form excellent bypass capacitor with Power Plane.</a:t>
            </a:r>
          </a:p>
          <a:p>
            <a:pPr marL="381000" indent="-381000" eaLnBrk="1" hangingPunct="1">
              <a:lnSpc>
                <a:spcPct val="80000"/>
              </a:lnSpc>
              <a:buFont typeface="Wingdings" pitchFamily="2" charset="2"/>
              <a:buAutoNum type="arabicPeriod"/>
            </a:pPr>
            <a:r>
              <a:rPr lang="en-US" altLang="zh-TW" sz="1800" smtClean="0">
                <a:solidFill>
                  <a:srgbClr val="0000CC"/>
                </a:solidFill>
                <a:ea typeface="新細明體" pitchFamily="18" charset="-120"/>
              </a:rPr>
              <a:t>All Signals are on Top Layer to minimize the need for signals to flow through vias.</a:t>
            </a:r>
          </a:p>
          <a:p>
            <a:pPr marL="381000" indent="-381000" eaLnBrk="1" hangingPunct="1">
              <a:lnSpc>
                <a:spcPct val="80000"/>
              </a:lnSpc>
              <a:buFont typeface="Wingdings" pitchFamily="2" charset="2"/>
              <a:buAutoNum type="arabicPeriod"/>
            </a:pPr>
            <a:r>
              <a:rPr lang="en-US" altLang="zh-TW" sz="1800" smtClean="0">
                <a:solidFill>
                  <a:srgbClr val="0000CC"/>
                </a:solidFill>
                <a:ea typeface="新細明體" pitchFamily="18" charset="-120"/>
              </a:rPr>
              <a:t>Multiple Vias Everywhere – No spokes</a:t>
            </a:r>
          </a:p>
          <a:p>
            <a:pPr marL="381000" indent="-381000" eaLnBrk="1" hangingPunct="1">
              <a:lnSpc>
                <a:spcPct val="80000"/>
              </a:lnSpc>
              <a:buFont typeface="Wingdings" pitchFamily="2" charset="2"/>
              <a:buAutoNum type="arabicPeriod"/>
            </a:pPr>
            <a:r>
              <a:rPr lang="en-US" altLang="zh-TW" sz="1800" smtClean="0">
                <a:solidFill>
                  <a:srgbClr val="0000CC"/>
                </a:solidFill>
                <a:ea typeface="新細明體" pitchFamily="18" charset="-120"/>
              </a:rPr>
              <a:t>Cut-Out around Amplifier to reduce Stray Capacitance</a:t>
            </a:r>
          </a:p>
        </p:txBody>
      </p:sp>
      <p:sp>
        <p:nvSpPr>
          <p:cNvPr id="160772" name="Rectangle 5"/>
          <p:cNvSpPr>
            <a:spLocks noChangeArrowheads="1"/>
          </p:cNvSpPr>
          <p:nvPr/>
        </p:nvSpPr>
        <p:spPr bwMode="auto">
          <a:xfrm>
            <a:off x="1544638" y="0"/>
            <a:ext cx="7256462"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Example of High Speed Layout:</a:t>
            </a:r>
            <a:br>
              <a:rPr lang="en-US" altLang="zh-TW" sz="3600">
                <a:solidFill>
                  <a:schemeClr val="tx2"/>
                </a:solidFill>
                <a:latin typeface="Arial" charset="0"/>
                <a:ea typeface="新細明體" pitchFamily="18" charset="-120"/>
              </a:rPr>
            </a:br>
            <a:r>
              <a:rPr lang="en-US" altLang="zh-TW" sz="3600">
                <a:solidFill>
                  <a:schemeClr val="tx2"/>
                </a:solidFill>
                <a:latin typeface="Arial" charset="0"/>
                <a:ea typeface="新細明體" pitchFamily="18" charset="-120"/>
              </a:rPr>
              <a:t>Bottom Layer – ground plane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500364" y="875657"/>
            <a:ext cx="8373161" cy="5429821"/>
          </a:xfrm>
          <a:prstGeom prst="rect">
            <a:avLst/>
          </a:prstGeom>
          <a:noFill/>
          <a:ln w="9525">
            <a:noFill/>
            <a:miter lim="800000"/>
            <a:headEnd/>
            <a:tailEnd/>
          </a:ln>
        </p:spPr>
        <p:txBody>
          <a:bodyPr wrap="square" lIns="92075" tIns="46038" rIns="92075" bIns="46038">
            <a:spAutoFit/>
          </a:bodyPr>
          <a:lstStyle/>
          <a:p>
            <a:pPr marL="809625" lvl="1" indent="-457200" eaLnBrk="0" hangingPunct="0">
              <a:spcBef>
                <a:spcPct val="20000"/>
              </a:spcBef>
              <a:spcAft>
                <a:spcPct val="10000"/>
              </a:spcAft>
              <a:buFont typeface="Wingdings" pitchFamily="2" charset="2"/>
              <a:buAutoNum type="arabicParenR"/>
            </a:pPr>
            <a:r>
              <a:rPr lang="en-US" altLang="zh-TW" dirty="0">
                <a:solidFill>
                  <a:srgbClr val="0000CC"/>
                </a:solidFill>
                <a:latin typeface="Arial" charset="0"/>
                <a:ea typeface="新細明體" pitchFamily="18" charset="-120"/>
              </a:rPr>
              <a:t>General Considerations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Models: Resistors, Capacitors, Inductors, and Circuit Board</a:t>
            </a:r>
          </a:p>
          <a:p>
            <a:pPr marL="809625" lvl="1" indent="-457200" eaLnBrk="0" hangingPunct="0">
              <a:spcBef>
                <a:spcPct val="20000"/>
              </a:spcBef>
              <a:spcAft>
                <a:spcPct val="10000"/>
              </a:spcAft>
              <a:buFont typeface="Wingdings" pitchFamily="2" charset="2"/>
              <a:buAutoNum type="arabicParenR"/>
            </a:pPr>
            <a:r>
              <a:rPr lang="en-US" altLang="zh-TW" dirty="0">
                <a:solidFill>
                  <a:srgbClr val="0000CC"/>
                </a:solidFill>
                <a:latin typeface="Arial" charset="0"/>
                <a:ea typeface="新細明體" pitchFamily="18" charset="-120"/>
              </a:rPr>
              <a:t>High Speed Op Amp Layout </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Input and output considerations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Signal routing</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Bypass capacitors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Layout examples</a:t>
            </a:r>
          </a:p>
          <a:p>
            <a:pPr marL="809625" lvl="1" indent="-457200" eaLnBrk="0" hangingPunct="0">
              <a:spcBef>
                <a:spcPct val="20000"/>
              </a:spcBef>
              <a:spcAft>
                <a:spcPct val="10000"/>
              </a:spcAft>
              <a:buFont typeface="Wingdings" pitchFamily="2" charset="2"/>
              <a:buAutoNum type="arabicParenR"/>
            </a:pPr>
            <a:r>
              <a:rPr lang="en-US" altLang="zh-TW" dirty="0">
                <a:solidFill>
                  <a:srgbClr val="FF0000"/>
                </a:solidFill>
                <a:latin typeface="Arial" charset="0"/>
                <a:ea typeface="新細明體" pitchFamily="18" charset="-120"/>
              </a:rPr>
              <a:t>High Speed ADC/DAC Design and Layout</a:t>
            </a:r>
          </a:p>
          <a:p>
            <a:pPr marL="1371600" lvl="2" indent="-457200" eaLnBrk="0" hangingPunct="0">
              <a:buFont typeface="Wingdings" pitchFamily="2" charset="2"/>
              <a:buAutoNum type="alphaLcParenR"/>
            </a:pPr>
            <a:r>
              <a:rPr lang="en-US" altLang="zh-TW" sz="1800" dirty="0">
                <a:solidFill>
                  <a:srgbClr val="FF0000"/>
                </a:solidFill>
                <a:latin typeface="Arial" charset="0"/>
                <a:ea typeface="新細明體" pitchFamily="18" charset="-120"/>
              </a:rPr>
              <a:t>Input and output considerations</a:t>
            </a:r>
          </a:p>
          <a:p>
            <a:pPr marL="1371600" lvl="2" indent="-457200" eaLnBrk="0" hangingPunct="0">
              <a:buFont typeface="Wingdings" pitchFamily="2" charset="2"/>
              <a:buAutoNum type="alphaLcParenR"/>
            </a:pPr>
            <a:r>
              <a:rPr lang="en-US" altLang="zh-TW" sz="1800" dirty="0">
                <a:solidFill>
                  <a:srgbClr val="FF0000"/>
                </a:solidFill>
                <a:latin typeface="Arial" charset="0"/>
                <a:ea typeface="新細明體" pitchFamily="18" charset="-120"/>
              </a:rPr>
              <a:t>Bypass Capacitors</a:t>
            </a:r>
          </a:p>
          <a:p>
            <a:pPr marL="1371600" lvl="2" indent="-457200" eaLnBrk="0" hangingPunct="0">
              <a:buFont typeface="Wingdings" pitchFamily="2" charset="2"/>
              <a:buAutoNum type="alphaLcParenR"/>
            </a:pPr>
            <a:r>
              <a:rPr lang="en-US" altLang="zh-TW" sz="1800" dirty="0">
                <a:solidFill>
                  <a:srgbClr val="FF0000"/>
                </a:solidFill>
                <a:latin typeface="Arial" charset="0"/>
                <a:ea typeface="新細明體" pitchFamily="18" charset="-120"/>
              </a:rPr>
              <a:t>Splitting the Ground </a:t>
            </a:r>
            <a:r>
              <a:rPr lang="en-US" altLang="zh-TW" sz="1800" dirty="0" smtClean="0">
                <a:solidFill>
                  <a:srgbClr val="FF0000"/>
                </a:solidFill>
                <a:latin typeface="Arial" charset="0"/>
                <a:ea typeface="新細明體" pitchFamily="18" charset="-120"/>
              </a:rPr>
              <a:t>Plane</a:t>
            </a:r>
          </a:p>
          <a:p>
            <a:pPr marL="1371600" lvl="2" indent="-457200" eaLnBrk="0" hangingPunct="0">
              <a:buFont typeface="Wingdings" pitchFamily="2" charset="2"/>
              <a:buAutoNum type="alphaLcParenR"/>
            </a:pPr>
            <a:r>
              <a:rPr lang="en-US" altLang="zh-TW" sz="1800" dirty="0" smtClean="0">
                <a:solidFill>
                  <a:srgbClr val="FF0000"/>
                </a:solidFill>
                <a:latin typeface="Arial" charset="0"/>
                <a:ea typeface="新細明體" pitchFamily="18" charset="-120"/>
              </a:rPr>
              <a:t>Filtering clocks to reduce jitter</a:t>
            </a:r>
            <a:endParaRPr lang="en-US" altLang="zh-TW" sz="1800" dirty="0">
              <a:solidFill>
                <a:srgbClr val="FF0000"/>
              </a:solidFill>
              <a:latin typeface="Arial" charset="0"/>
              <a:ea typeface="新細明體" pitchFamily="18" charset="-120"/>
            </a:endParaRPr>
          </a:p>
          <a:p>
            <a:pPr marL="809625" lvl="1" indent="-457200" eaLnBrk="0" hangingPunct="0">
              <a:buFont typeface="Wingdings" pitchFamily="2" charset="2"/>
              <a:buAutoNum type="arabicParenR"/>
            </a:pPr>
            <a:r>
              <a:rPr lang="en-US" altLang="zh-TW" dirty="0">
                <a:solidFill>
                  <a:srgbClr val="0000CC"/>
                </a:solidFill>
                <a:latin typeface="Arial" charset="0"/>
                <a:ea typeface="新細明體" pitchFamily="18" charset="-120"/>
              </a:rPr>
              <a:t>High Speed Clock Layout Guidelines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Coupling (Interference or Cross Talk)</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Power Supply Filtering </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Power Supply Bypassing &amp; Grounding</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Layout Tricks to Reduce EMI</a:t>
            </a:r>
          </a:p>
        </p:txBody>
      </p:sp>
      <p:sp>
        <p:nvSpPr>
          <p:cNvPr id="20482" name="Rectangle 3"/>
          <p:cNvSpPr>
            <a:spLocks noGrp="1" noChangeArrowheads="1"/>
          </p:cNvSpPr>
          <p:nvPr>
            <p:ph type="title"/>
          </p:nvPr>
        </p:nvSpPr>
        <p:spPr>
          <a:xfrm>
            <a:off x="914400" y="0"/>
            <a:ext cx="8229600" cy="666750"/>
          </a:xfrm>
        </p:spPr>
        <p:txBody>
          <a:bodyPr/>
          <a:lstStyle/>
          <a:p>
            <a:pPr eaLnBrk="1" hangingPunct="1"/>
            <a:r>
              <a:rPr lang="en-US" altLang="zh-TW" dirty="0" smtClean="0">
                <a:ea typeface="新細明體" pitchFamily="18" charset="-120"/>
              </a:rPr>
              <a:t>Agenda</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pPr eaLnBrk="1" hangingPunct="1"/>
            <a:r>
              <a:rPr lang="en-US" altLang="zh-TW" smtClean="0">
                <a:solidFill>
                  <a:schemeClr val="tx1"/>
                </a:solidFill>
                <a:ea typeface="新細明體" pitchFamily="18" charset="-120"/>
              </a:rPr>
              <a:t>ADC inputs</a:t>
            </a:r>
          </a:p>
        </p:txBody>
      </p:sp>
      <p:sp>
        <p:nvSpPr>
          <p:cNvPr id="164866" name="Rectangle 3"/>
          <p:cNvSpPr>
            <a:spLocks noGrp="1" noChangeArrowheads="1"/>
          </p:cNvSpPr>
          <p:nvPr>
            <p:ph type="body" idx="1"/>
          </p:nvPr>
        </p:nvSpPr>
        <p:spPr>
          <a:xfrm>
            <a:off x="2495550" y="1600200"/>
            <a:ext cx="6191250" cy="4525963"/>
          </a:xfrm>
        </p:spPr>
        <p:txBody>
          <a:bodyPr/>
          <a:lstStyle/>
          <a:p>
            <a:pPr eaLnBrk="1" hangingPunct="1">
              <a:lnSpc>
                <a:spcPct val="80000"/>
              </a:lnSpc>
            </a:pPr>
            <a:r>
              <a:rPr lang="en-US" altLang="zh-TW" sz="1800" smtClean="0">
                <a:solidFill>
                  <a:srgbClr val="0000CC"/>
                </a:solidFill>
                <a:ea typeface="新細明體" pitchFamily="18" charset="-120"/>
              </a:rPr>
              <a:t>The analog inputs represent the most sensitive node on the high speed ADC. </a:t>
            </a:r>
          </a:p>
          <a:p>
            <a:pPr eaLnBrk="1" hangingPunct="1">
              <a:lnSpc>
                <a:spcPct val="80000"/>
              </a:lnSpc>
            </a:pPr>
            <a:r>
              <a:rPr lang="en-US" altLang="zh-TW" sz="1800" smtClean="0">
                <a:solidFill>
                  <a:srgbClr val="0000CC"/>
                </a:solidFill>
                <a:ea typeface="新細明體" pitchFamily="18" charset="-120"/>
              </a:rPr>
              <a:t>For a 2Vpp ADC input, and a 86dB SFDR target, the input error must be under 0.1mV to not degrade the converters performance.</a:t>
            </a:r>
          </a:p>
          <a:p>
            <a:pPr lvl="1" eaLnBrk="1" hangingPunct="1">
              <a:lnSpc>
                <a:spcPct val="80000"/>
              </a:lnSpc>
            </a:pPr>
            <a:r>
              <a:rPr lang="en-US" altLang="zh-TW" sz="1600" smtClean="0">
                <a:solidFill>
                  <a:srgbClr val="0000CC"/>
                </a:solidFill>
                <a:ea typeface="新細明體" pitchFamily="18" charset="-120"/>
              </a:rPr>
              <a:t>Typical coupling sources:</a:t>
            </a:r>
          </a:p>
          <a:p>
            <a:pPr lvl="2" eaLnBrk="1" hangingPunct="1">
              <a:lnSpc>
                <a:spcPct val="80000"/>
              </a:lnSpc>
            </a:pPr>
            <a:r>
              <a:rPr lang="en-US" altLang="zh-TW" sz="1400" smtClean="0">
                <a:solidFill>
                  <a:srgbClr val="0000CC"/>
                </a:solidFill>
                <a:ea typeface="新細明體" pitchFamily="18" charset="-120"/>
              </a:rPr>
              <a:t>ADC outputs (CMOS ADC outputs)</a:t>
            </a:r>
          </a:p>
          <a:p>
            <a:pPr lvl="2" eaLnBrk="1" hangingPunct="1">
              <a:lnSpc>
                <a:spcPct val="80000"/>
              </a:lnSpc>
            </a:pPr>
            <a:r>
              <a:rPr lang="en-US" altLang="zh-TW" sz="1400" smtClean="0">
                <a:solidFill>
                  <a:srgbClr val="0000CC"/>
                </a:solidFill>
                <a:ea typeface="新細明體" pitchFamily="18" charset="-120"/>
              </a:rPr>
              <a:t>Unterminated clock lines </a:t>
            </a:r>
          </a:p>
          <a:p>
            <a:pPr eaLnBrk="1" hangingPunct="1">
              <a:lnSpc>
                <a:spcPct val="80000"/>
              </a:lnSpc>
            </a:pPr>
            <a:r>
              <a:rPr lang="en-US" altLang="zh-TW" sz="1800" smtClean="0">
                <a:solidFill>
                  <a:srgbClr val="0000CC"/>
                </a:solidFill>
                <a:ea typeface="新細明體" pitchFamily="18" charset="-120"/>
              </a:rPr>
              <a:t>Keep maximum separation between adjacent channels to minimize crosstalk.</a:t>
            </a:r>
          </a:p>
          <a:p>
            <a:pPr eaLnBrk="1" hangingPunct="1">
              <a:lnSpc>
                <a:spcPct val="80000"/>
              </a:lnSpc>
            </a:pPr>
            <a:r>
              <a:rPr lang="en-US" altLang="zh-TW" sz="1800" smtClean="0">
                <a:solidFill>
                  <a:srgbClr val="0000CC"/>
                </a:solidFill>
                <a:ea typeface="新細明體" pitchFamily="18" charset="-120"/>
              </a:rPr>
              <a:t>Modern ADCs have differential inputs, which should be routed tightly coupled and symmetrically routed.</a:t>
            </a:r>
          </a:p>
          <a:p>
            <a:pPr eaLnBrk="1" hangingPunct="1">
              <a:lnSpc>
                <a:spcPct val="80000"/>
              </a:lnSpc>
            </a:pPr>
            <a:r>
              <a:rPr lang="en-US" altLang="zh-TW" sz="1800" smtClean="0">
                <a:solidFill>
                  <a:srgbClr val="0000CC"/>
                </a:solidFill>
                <a:ea typeface="新細明體" pitchFamily="18" charset="-120"/>
              </a:rPr>
              <a:t>To minimize stray capacitance, analog anti-aliasing filter could have the ground plane below it notched out.</a:t>
            </a:r>
          </a:p>
          <a:p>
            <a:pPr eaLnBrk="1" hangingPunct="1">
              <a:lnSpc>
                <a:spcPct val="80000"/>
              </a:lnSpc>
            </a:pPr>
            <a:r>
              <a:rPr lang="en-US" altLang="zh-TW" sz="1800" smtClean="0">
                <a:solidFill>
                  <a:srgbClr val="0000CC"/>
                </a:solidFill>
                <a:ea typeface="新細明體" pitchFamily="18" charset="-120"/>
              </a:rPr>
              <a:t>Terminate analog inputs and clock inputs with terminations placed at the device input pins.</a:t>
            </a:r>
          </a:p>
        </p:txBody>
      </p:sp>
      <p:pic>
        <p:nvPicPr>
          <p:cNvPr id="164867" name="Picture 4"/>
          <p:cNvPicPr>
            <a:picLocks noChangeAspect="1" noChangeArrowheads="1"/>
          </p:cNvPicPr>
          <p:nvPr/>
        </p:nvPicPr>
        <p:blipFill>
          <a:blip r:embed="rId2" cstate="print"/>
          <a:srcRect/>
          <a:stretch>
            <a:fillRect/>
          </a:stretch>
        </p:blipFill>
        <p:spPr bwMode="auto">
          <a:xfrm>
            <a:off x="393700" y="1608138"/>
            <a:ext cx="2068513" cy="3395662"/>
          </a:xfrm>
          <a:prstGeom prst="rect">
            <a:avLst/>
          </a:prstGeom>
          <a:noFill/>
          <a:ln w="12700">
            <a:noFill/>
            <a:miter lim="800000"/>
            <a:headEnd type="none" w="sm" len="sm"/>
            <a:tailEnd type="none" w="sm" len="sm"/>
          </a:ln>
        </p:spPr>
      </p:pic>
      <p:sp>
        <p:nvSpPr>
          <p:cNvPr id="164868" name="Text Box 5"/>
          <p:cNvSpPr txBox="1">
            <a:spLocks noChangeArrowheads="1"/>
          </p:cNvSpPr>
          <p:nvPr/>
        </p:nvSpPr>
        <p:spPr bwMode="auto">
          <a:xfrm>
            <a:off x="612775" y="5065713"/>
            <a:ext cx="1606550" cy="366712"/>
          </a:xfrm>
          <a:prstGeom prst="rect">
            <a:avLst/>
          </a:prstGeom>
          <a:noFill/>
          <a:ln w="12700">
            <a:noFill/>
            <a:miter lim="800000"/>
            <a:headEnd type="none" w="sm" len="sm"/>
            <a:tailEnd type="none" w="sm" len="sm"/>
          </a:ln>
        </p:spPr>
        <p:txBody>
          <a:bodyPr wrap="none">
            <a:spAutoFit/>
          </a:bodyPr>
          <a:lstStyle/>
          <a:p>
            <a:pPr eaLnBrk="0" hangingPunct="0"/>
            <a:r>
              <a:rPr lang="en-US" altLang="zh-TW" sz="1800">
                <a:latin typeface="Arial" charset="0"/>
                <a:ea typeface="新細明體" pitchFamily="18" charset="-120"/>
              </a:rPr>
              <a:t>Ex. TSW1070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zh-TW" smtClean="0">
                <a:ea typeface="新細明體" pitchFamily="18" charset="-120"/>
              </a:rPr>
              <a:t>ADC Outputs</a:t>
            </a:r>
          </a:p>
        </p:txBody>
      </p:sp>
      <p:sp>
        <p:nvSpPr>
          <p:cNvPr id="12292" name="Rectangle 3"/>
          <p:cNvSpPr>
            <a:spLocks noGrp="1" noChangeArrowheads="1"/>
          </p:cNvSpPr>
          <p:nvPr>
            <p:ph type="body" idx="1"/>
          </p:nvPr>
        </p:nvSpPr>
        <p:spPr>
          <a:xfrm>
            <a:off x="3295650" y="1600200"/>
            <a:ext cx="5391150" cy="4525963"/>
          </a:xfrm>
        </p:spPr>
        <p:txBody>
          <a:bodyPr/>
          <a:lstStyle/>
          <a:p>
            <a:pPr eaLnBrk="1" hangingPunct="1">
              <a:lnSpc>
                <a:spcPct val="90000"/>
              </a:lnSpc>
            </a:pPr>
            <a:r>
              <a:rPr lang="en-US" altLang="zh-TW" sz="2400" smtClean="0">
                <a:solidFill>
                  <a:srgbClr val="0000CC"/>
                </a:solidFill>
                <a:ea typeface="新細明體" pitchFamily="18" charset="-120"/>
              </a:rPr>
              <a:t>Output lengths should be matched.</a:t>
            </a:r>
          </a:p>
          <a:p>
            <a:pPr eaLnBrk="1" hangingPunct="1">
              <a:lnSpc>
                <a:spcPct val="90000"/>
              </a:lnSpc>
            </a:pPr>
            <a:endParaRPr lang="en-US" altLang="zh-TW" sz="2400" smtClean="0">
              <a:solidFill>
                <a:srgbClr val="0000CC"/>
              </a:solidFill>
              <a:ea typeface="新細明體" pitchFamily="18" charset="-120"/>
            </a:endParaRPr>
          </a:p>
          <a:p>
            <a:pPr eaLnBrk="1" hangingPunct="1">
              <a:lnSpc>
                <a:spcPct val="90000"/>
              </a:lnSpc>
            </a:pPr>
            <a:endParaRPr lang="en-US" altLang="zh-TW" sz="2400" smtClean="0">
              <a:solidFill>
                <a:srgbClr val="0000CC"/>
              </a:solidFill>
              <a:ea typeface="新細明體" pitchFamily="18" charset="-120"/>
            </a:endParaRPr>
          </a:p>
          <a:p>
            <a:pPr lvl="1" eaLnBrk="1" hangingPunct="1">
              <a:lnSpc>
                <a:spcPct val="90000"/>
              </a:lnSpc>
            </a:pPr>
            <a:r>
              <a:rPr lang="en-US" altLang="zh-TW" sz="2000" smtClean="0">
                <a:solidFill>
                  <a:srgbClr val="0000CC"/>
                </a:solidFill>
                <a:ea typeface="新細明體" pitchFamily="18" charset="-120"/>
              </a:rPr>
              <a:t>FR4, 50mil matching ~ 9ps skew</a:t>
            </a:r>
          </a:p>
          <a:p>
            <a:pPr eaLnBrk="1" hangingPunct="1">
              <a:lnSpc>
                <a:spcPct val="90000"/>
              </a:lnSpc>
            </a:pPr>
            <a:r>
              <a:rPr lang="en-US" altLang="zh-TW" sz="2400" smtClean="0">
                <a:solidFill>
                  <a:srgbClr val="0000CC"/>
                </a:solidFill>
                <a:ea typeface="新細明體" pitchFamily="18" charset="-120"/>
              </a:rPr>
              <a:t>LVDS Outputs (preferred)</a:t>
            </a:r>
          </a:p>
          <a:p>
            <a:pPr lvl="1" eaLnBrk="1" hangingPunct="1">
              <a:lnSpc>
                <a:spcPct val="90000"/>
              </a:lnSpc>
            </a:pPr>
            <a:r>
              <a:rPr lang="en-US" altLang="zh-TW" sz="2000" smtClean="0">
                <a:solidFill>
                  <a:srgbClr val="0000CC"/>
                </a:solidFill>
                <a:ea typeface="新細明體" pitchFamily="18" charset="-120"/>
              </a:rPr>
              <a:t>Constant current output</a:t>
            </a:r>
          </a:p>
          <a:p>
            <a:pPr lvl="2" eaLnBrk="1" hangingPunct="1">
              <a:lnSpc>
                <a:spcPct val="90000"/>
              </a:lnSpc>
            </a:pPr>
            <a:r>
              <a:rPr lang="en-US" altLang="zh-TW" sz="1800" smtClean="0">
                <a:solidFill>
                  <a:srgbClr val="0000CC"/>
                </a:solidFill>
                <a:ea typeface="新細明體" pitchFamily="18" charset="-120"/>
              </a:rPr>
              <a:t>Minimizes coupling back to analog input.</a:t>
            </a:r>
          </a:p>
          <a:p>
            <a:pPr lvl="2" eaLnBrk="1" hangingPunct="1">
              <a:lnSpc>
                <a:spcPct val="90000"/>
              </a:lnSpc>
            </a:pPr>
            <a:r>
              <a:rPr lang="en-US" altLang="zh-TW" sz="1800" smtClean="0">
                <a:solidFill>
                  <a:srgbClr val="0000CC"/>
                </a:solidFill>
                <a:ea typeface="新細明體" pitchFamily="18" charset="-120"/>
              </a:rPr>
              <a:t> Minimizes EMI</a:t>
            </a:r>
          </a:p>
          <a:p>
            <a:pPr lvl="1" eaLnBrk="1" hangingPunct="1">
              <a:lnSpc>
                <a:spcPct val="90000"/>
              </a:lnSpc>
            </a:pPr>
            <a:r>
              <a:rPr lang="en-US" altLang="zh-TW" sz="2000" smtClean="0">
                <a:solidFill>
                  <a:srgbClr val="0000CC"/>
                </a:solidFill>
                <a:ea typeface="新細明體" pitchFamily="18" charset="-120"/>
              </a:rPr>
              <a:t>100 ohm termination resistor should be physically located at the receiver inputs.</a:t>
            </a:r>
          </a:p>
          <a:p>
            <a:pPr eaLnBrk="1" hangingPunct="1">
              <a:lnSpc>
                <a:spcPct val="90000"/>
              </a:lnSpc>
            </a:pPr>
            <a:endParaRPr lang="zh-TW" altLang="en-US" sz="2400" smtClean="0">
              <a:solidFill>
                <a:srgbClr val="0000CC"/>
              </a:solidFill>
              <a:ea typeface="新細明體" pitchFamily="18" charset="-120"/>
            </a:endParaRPr>
          </a:p>
        </p:txBody>
      </p:sp>
      <p:pic>
        <p:nvPicPr>
          <p:cNvPr id="12293" name="Picture 4"/>
          <p:cNvPicPr>
            <a:picLocks noChangeAspect="1" noChangeArrowheads="1"/>
          </p:cNvPicPr>
          <p:nvPr/>
        </p:nvPicPr>
        <p:blipFill>
          <a:blip r:embed="rId4" cstate="print"/>
          <a:srcRect/>
          <a:stretch>
            <a:fillRect/>
          </a:stretch>
        </p:blipFill>
        <p:spPr bwMode="auto">
          <a:xfrm>
            <a:off x="412750" y="1296988"/>
            <a:ext cx="2701925" cy="3559175"/>
          </a:xfrm>
          <a:prstGeom prst="rect">
            <a:avLst/>
          </a:prstGeom>
          <a:noFill/>
          <a:ln w="12700">
            <a:noFill/>
            <a:miter lim="800000"/>
            <a:headEnd type="none" w="sm" len="sm"/>
            <a:tailEnd type="none" w="sm" len="sm"/>
          </a:ln>
        </p:spPr>
      </p:pic>
      <p:sp>
        <p:nvSpPr>
          <p:cNvPr id="12294" name="Text Box 5"/>
          <p:cNvSpPr txBox="1">
            <a:spLocks noChangeArrowheads="1"/>
          </p:cNvSpPr>
          <p:nvPr/>
        </p:nvSpPr>
        <p:spPr bwMode="auto">
          <a:xfrm>
            <a:off x="1003300" y="4903788"/>
            <a:ext cx="1606550" cy="366712"/>
          </a:xfrm>
          <a:prstGeom prst="rect">
            <a:avLst/>
          </a:prstGeom>
          <a:noFill/>
          <a:ln w="12700">
            <a:noFill/>
            <a:miter lim="800000"/>
            <a:headEnd type="none" w="sm" len="sm"/>
            <a:tailEnd type="none" w="sm" len="sm"/>
          </a:ln>
        </p:spPr>
        <p:txBody>
          <a:bodyPr wrap="none">
            <a:spAutoFit/>
          </a:bodyPr>
          <a:lstStyle/>
          <a:p>
            <a:pPr eaLnBrk="0" hangingPunct="0"/>
            <a:r>
              <a:rPr lang="en-US" altLang="zh-TW" sz="1800">
                <a:latin typeface="Arial" charset="0"/>
                <a:ea typeface="新細明體" pitchFamily="18" charset="-120"/>
              </a:rPr>
              <a:t>Ex. TSW1070</a:t>
            </a:r>
          </a:p>
        </p:txBody>
      </p:sp>
      <p:graphicFrame>
        <p:nvGraphicFramePr>
          <p:cNvPr id="12290" name="Object 7"/>
          <p:cNvGraphicFramePr>
            <a:graphicFrameLocks noChangeAspect="1"/>
          </p:cNvGraphicFramePr>
          <p:nvPr/>
        </p:nvGraphicFramePr>
        <p:xfrm>
          <a:off x="4338638" y="2344738"/>
          <a:ext cx="1127125" cy="817562"/>
        </p:xfrm>
        <a:graphic>
          <a:graphicData uri="http://schemas.openxmlformats.org/presentationml/2006/ole">
            <p:oleObj spid="_x0000_s12290" name="Equation" r:id="rId5" imgW="545760" imgH="457200" progId="Equation.3">
              <p:embed/>
            </p:oleObj>
          </a:graphicData>
        </a:graphic>
      </p:graphicFrame>
      <p:sp>
        <p:nvSpPr>
          <p:cNvPr id="12295" name="Rectangle 8"/>
          <p:cNvSpPr>
            <a:spLocks noChangeArrowheads="1"/>
          </p:cNvSpPr>
          <p:nvPr/>
        </p:nvSpPr>
        <p:spPr bwMode="auto">
          <a:xfrm>
            <a:off x="5810250" y="2324100"/>
            <a:ext cx="2305050" cy="857250"/>
          </a:xfrm>
          <a:prstGeom prst="rect">
            <a:avLst/>
          </a:prstGeom>
          <a:noFill/>
          <a:ln w="12700">
            <a:solidFill>
              <a:schemeClr val="tx1"/>
            </a:solidFill>
            <a:miter lim="800000"/>
            <a:headEnd type="none" w="sm" len="sm"/>
            <a:tailEnd type="none" w="sm" len="sm"/>
          </a:ln>
        </p:spPr>
        <p:txBody>
          <a:bodyPr wrap="none" anchor="ctr"/>
          <a:lstStyle/>
          <a:p>
            <a:pPr algn="ctr" eaLnBrk="0" hangingPunct="0"/>
            <a:r>
              <a:rPr lang="en-US" altLang="zh-TW" b="0">
                <a:latin typeface="Arial" charset="0"/>
                <a:ea typeface="新細明體" pitchFamily="18" charset="-120"/>
              </a:rPr>
              <a:t>FR4=0.18ps/mil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altLang="zh-TW" smtClean="0">
                <a:ea typeface="新細明體" pitchFamily="18" charset="-120"/>
              </a:rPr>
              <a:t>ADC Outputs cont’d - CMOS</a:t>
            </a:r>
          </a:p>
        </p:txBody>
      </p:sp>
      <p:sp>
        <p:nvSpPr>
          <p:cNvPr id="13317" name="Rectangle 3"/>
          <p:cNvSpPr>
            <a:spLocks noGrp="1" noChangeArrowheads="1"/>
          </p:cNvSpPr>
          <p:nvPr>
            <p:ph type="body" idx="1"/>
          </p:nvPr>
        </p:nvSpPr>
        <p:spPr>
          <a:xfrm>
            <a:off x="2971800" y="1600200"/>
            <a:ext cx="5715000" cy="4525963"/>
          </a:xfrm>
        </p:spPr>
        <p:txBody>
          <a:bodyPr/>
          <a:lstStyle/>
          <a:p>
            <a:pPr eaLnBrk="1" hangingPunct="1">
              <a:lnSpc>
                <a:spcPct val="80000"/>
              </a:lnSpc>
            </a:pPr>
            <a:r>
              <a:rPr lang="en-US" altLang="zh-TW" sz="2000" smtClean="0">
                <a:solidFill>
                  <a:srgbClr val="0000CC"/>
                </a:solidFill>
                <a:ea typeface="新細明體" pitchFamily="18" charset="-120"/>
              </a:rPr>
              <a:t>CMOS Outputs</a:t>
            </a:r>
          </a:p>
          <a:p>
            <a:pPr lvl="1" eaLnBrk="1" hangingPunct="1">
              <a:lnSpc>
                <a:spcPct val="80000"/>
              </a:lnSpc>
            </a:pPr>
            <a:r>
              <a:rPr lang="en-US" altLang="zh-TW" sz="1800" smtClean="0">
                <a:solidFill>
                  <a:srgbClr val="0000CC"/>
                </a:solidFill>
                <a:ea typeface="新細明體" pitchFamily="18" charset="-120"/>
              </a:rPr>
              <a:t>At higher frequencies, parasitic board capacitance prevents full signal swing.</a:t>
            </a:r>
          </a:p>
          <a:p>
            <a:pPr lvl="1" eaLnBrk="1" hangingPunct="1">
              <a:lnSpc>
                <a:spcPct val="80000"/>
              </a:lnSpc>
            </a:pPr>
            <a:r>
              <a:rPr lang="en-US" altLang="zh-TW" sz="1800" smtClean="0">
                <a:solidFill>
                  <a:srgbClr val="0000CC"/>
                </a:solidFill>
                <a:ea typeface="新細明體" pitchFamily="18" charset="-120"/>
              </a:rPr>
              <a:t>Procedure</a:t>
            </a:r>
          </a:p>
          <a:p>
            <a:pPr lvl="2" eaLnBrk="1" hangingPunct="1">
              <a:lnSpc>
                <a:spcPct val="80000"/>
              </a:lnSpc>
            </a:pPr>
            <a:r>
              <a:rPr lang="en-US" altLang="zh-TW" sz="1600" smtClean="0">
                <a:solidFill>
                  <a:srgbClr val="0000CC"/>
                </a:solidFill>
                <a:ea typeface="新細明體" pitchFamily="18" charset="-120"/>
              </a:rPr>
              <a:t>Extract board resistance and capacitances (parasitic from stackup and receiver input capacitance)</a:t>
            </a:r>
          </a:p>
          <a:p>
            <a:pPr lvl="2" eaLnBrk="1" hangingPunct="1">
              <a:lnSpc>
                <a:spcPct val="80000"/>
              </a:lnSpc>
            </a:pPr>
            <a:r>
              <a:rPr lang="en-US" altLang="zh-TW" sz="1600" smtClean="0">
                <a:solidFill>
                  <a:srgbClr val="0000CC"/>
                </a:solidFill>
                <a:ea typeface="新細明體" pitchFamily="18" charset="-120"/>
              </a:rPr>
              <a:t>Calculate RC time constant (67%)</a:t>
            </a:r>
          </a:p>
          <a:p>
            <a:pPr lvl="2" eaLnBrk="1" hangingPunct="1">
              <a:lnSpc>
                <a:spcPct val="80000"/>
              </a:lnSpc>
            </a:pPr>
            <a:r>
              <a:rPr lang="en-US" altLang="zh-TW" sz="1600" smtClean="0">
                <a:solidFill>
                  <a:srgbClr val="0000CC"/>
                </a:solidFill>
                <a:ea typeface="新細明體" pitchFamily="18" charset="-120"/>
              </a:rPr>
              <a:t>Compare with receiver VIH, VIL</a:t>
            </a:r>
          </a:p>
          <a:p>
            <a:pPr lvl="2" eaLnBrk="1" hangingPunct="1">
              <a:lnSpc>
                <a:spcPct val="80000"/>
              </a:lnSpc>
            </a:pPr>
            <a:r>
              <a:rPr lang="en-US" altLang="zh-TW" sz="1600" smtClean="0">
                <a:solidFill>
                  <a:srgbClr val="0000CC"/>
                </a:solidFill>
                <a:ea typeface="新細明體" pitchFamily="18" charset="-120"/>
              </a:rPr>
              <a:t>Conduct a timing analysis.</a:t>
            </a:r>
          </a:p>
          <a:p>
            <a:pPr lvl="1" eaLnBrk="1" hangingPunct="1">
              <a:lnSpc>
                <a:spcPct val="80000"/>
              </a:lnSpc>
            </a:pPr>
            <a:r>
              <a:rPr lang="en-US" altLang="zh-TW" sz="1800" smtClean="0">
                <a:solidFill>
                  <a:srgbClr val="0000CC"/>
                </a:solidFill>
                <a:ea typeface="新細明體" pitchFamily="18" charset="-120"/>
              </a:rPr>
              <a:t>Several TI HS ADC have programmable output drive strengths.</a:t>
            </a:r>
          </a:p>
          <a:p>
            <a:pPr lvl="2" eaLnBrk="1" hangingPunct="1">
              <a:lnSpc>
                <a:spcPct val="80000"/>
              </a:lnSpc>
            </a:pPr>
            <a:r>
              <a:rPr lang="en-US" altLang="zh-TW" sz="1600" smtClean="0">
                <a:solidFill>
                  <a:srgbClr val="0000CC"/>
                </a:solidFill>
                <a:ea typeface="新細明體" pitchFamily="18" charset="-120"/>
              </a:rPr>
              <a:t>For best SNR, use the least drive strength required to satisfy timing</a:t>
            </a:r>
          </a:p>
          <a:p>
            <a:pPr lvl="1" eaLnBrk="1" hangingPunct="1">
              <a:lnSpc>
                <a:spcPct val="80000"/>
              </a:lnSpc>
            </a:pPr>
            <a:r>
              <a:rPr lang="en-US" altLang="zh-TW" sz="1800" smtClean="0">
                <a:solidFill>
                  <a:srgbClr val="0000CC"/>
                </a:solidFill>
                <a:ea typeface="新細明體" pitchFamily="18" charset="-120"/>
              </a:rPr>
              <a:t>To minimize parasitic capacitance, route CMOS outputs as micro strip traces.</a:t>
            </a:r>
            <a:endParaRPr lang="en-US" altLang="zh-TW" sz="1800" smtClean="0">
              <a:ea typeface="新細明體" pitchFamily="18" charset="-120"/>
            </a:endParaRPr>
          </a:p>
        </p:txBody>
      </p:sp>
      <p:graphicFrame>
        <p:nvGraphicFramePr>
          <p:cNvPr id="13314" name="Object 6"/>
          <p:cNvGraphicFramePr>
            <a:graphicFrameLocks noChangeAspect="1"/>
          </p:cNvGraphicFramePr>
          <p:nvPr/>
        </p:nvGraphicFramePr>
        <p:xfrm>
          <a:off x="7651750" y="3251200"/>
          <a:ext cx="1206500" cy="317500"/>
        </p:xfrm>
        <a:graphic>
          <a:graphicData uri="http://schemas.openxmlformats.org/presentationml/2006/ole">
            <p:oleObj spid="_x0000_s13314" name="Equation" r:id="rId3" imgW="583920" imgH="177480" progId="Equation.3">
              <p:embed/>
            </p:oleObj>
          </a:graphicData>
        </a:graphic>
      </p:graphicFrame>
      <p:sp>
        <p:nvSpPr>
          <p:cNvPr id="13318" name="Text Box 8"/>
          <p:cNvSpPr txBox="1">
            <a:spLocks noChangeArrowheads="1"/>
          </p:cNvSpPr>
          <p:nvPr/>
        </p:nvSpPr>
        <p:spPr bwMode="auto">
          <a:xfrm>
            <a:off x="1384300" y="2193925"/>
            <a:ext cx="625475" cy="457200"/>
          </a:xfrm>
          <a:prstGeom prst="rect">
            <a:avLst/>
          </a:prstGeom>
          <a:noFill/>
          <a:ln w="12700">
            <a:noFill/>
            <a:miter lim="800000"/>
            <a:headEnd type="none" w="sm" len="sm"/>
            <a:tailEnd type="none" w="sm" len="sm"/>
          </a:ln>
        </p:spPr>
        <p:txBody>
          <a:bodyPr wrap="none">
            <a:spAutoFit/>
          </a:bodyPr>
          <a:lstStyle/>
          <a:p>
            <a:pPr eaLnBrk="0" hangingPunct="0"/>
            <a:r>
              <a:rPr lang="en-US" altLang="zh-TW">
                <a:ea typeface="新細明體" pitchFamily="18" charset="-120"/>
              </a:rPr>
              <a:t>8ns</a:t>
            </a:r>
          </a:p>
        </p:txBody>
      </p:sp>
      <p:graphicFrame>
        <p:nvGraphicFramePr>
          <p:cNvPr id="13315" name="Object 9"/>
          <p:cNvGraphicFramePr>
            <a:graphicFrameLocks noChangeAspect="1"/>
          </p:cNvGraphicFramePr>
          <p:nvPr/>
        </p:nvGraphicFramePr>
        <p:xfrm>
          <a:off x="547688" y="2498725"/>
          <a:ext cx="2411412" cy="1117600"/>
        </p:xfrm>
        <a:graphic>
          <a:graphicData uri="http://schemas.openxmlformats.org/presentationml/2006/ole">
            <p:oleObj spid="_x0000_s13315" name="Visio" r:id="rId4" imgW="2412206" imgH="1117282" progId="Visio.Drawing.11">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pPr eaLnBrk="1" hangingPunct="1"/>
            <a:r>
              <a:rPr lang="en-US" altLang="zh-TW" smtClean="0">
                <a:ea typeface="新細明體" pitchFamily="18" charset="-120"/>
              </a:rPr>
              <a:t>DAC Inputs</a:t>
            </a:r>
          </a:p>
        </p:txBody>
      </p:sp>
      <p:sp>
        <p:nvSpPr>
          <p:cNvPr id="171010" name="Rectangle 3"/>
          <p:cNvSpPr>
            <a:spLocks noGrp="1" noChangeArrowheads="1"/>
          </p:cNvSpPr>
          <p:nvPr>
            <p:ph type="body" idx="1"/>
          </p:nvPr>
        </p:nvSpPr>
        <p:spPr>
          <a:xfrm>
            <a:off x="2028825" y="1600200"/>
            <a:ext cx="6657975" cy="4525963"/>
          </a:xfrm>
        </p:spPr>
        <p:txBody>
          <a:bodyPr/>
          <a:lstStyle/>
          <a:p>
            <a:pPr eaLnBrk="1" hangingPunct="1"/>
            <a:r>
              <a:rPr lang="en-US" altLang="zh-TW" smtClean="0">
                <a:solidFill>
                  <a:srgbClr val="0000CC"/>
                </a:solidFill>
                <a:ea typeface="新細明體" pitchFamily="18" charset="-120"/>
              </a:rPr>
              <a:t>LVDS inputs (DAC5682)</a:t>
            </a:r>
          </a:p>
          <a:p>
            <a:pPr lvl="1" eaLnBrk="1" hangingPunct="1"/>
            <a:r>
              <a:rPr lang="en-US" altLang="zh-TW" smtClean="0">
                <a:solidFill>
                  <a:srgbClr val="0000CC"/>
                </a:solidFill>
                <a:ea typeface="新細明體" pitchFamily="18" charset="-120"/>
              </a:rPr>
              <a:t>Should be routed as differential pairs.</a:t>
            </a:r>
          </a:p>
          <a:p>
            <a:pPr lvl="1" eaLnBrk="1" hangingPunct="1"/>
            <a:r>
              <a:rPr lang="en-US" altLang="zh-TW" smtClean="0">
                <a:solidFill>
                  <a:srgbClr val="0000CC"/>
                </a:solidFill>
                <a:ea typeface="新細明體" pitchFamily="18" charset="-120"/>
              </a:rPr>
              <a:t>Should have a characteristic impedance of 100 ohms.</a:t>
            </a:r>
          </a:p>
          <a:p>
            <a:pPr lvl="1" eaLnBrk="1" hangingPunct="1"/>
            <a:r>
              <a:rPr lang="en-US" altLang="zh-TW" smtClean="0">
                <a:solidFill>
                  <a:srgbClr val="0000CC"/>
                </a:solidFill>
                <a:ea typeface="新細明體" pitchFamily="18" charset="-120"/>
              </a:rPr>
              <a:t>CLKIN and Data inputs should be matched.</a:t>
            </a:r>
          </a:p>
        </p:txBody>
      </p:sp>
      <p:pic>
        <p:nvPicPr>
          <p:cNvPr id="171011" name="Picture 4"/>
          <p:cNvPicPr>
            <a:picLocks noChangeAspect="1" noChangeArrowheads="1"/>
          </p:cNvPicPr>
          <p:nvPr/>
        </p:nvPicPr>
        <p:blipFill>
          <a:blip r:embed="rId2" cstate="print"/>
          <a:srcRect/>
          <a:stretch>
            <a:fillRect/>
          </a:stretch>
        </p:blipFill>
        <p:spPr bwMode="auto">
          <a:xfrm rot="5400000">
            <a:off x="-624682" y="2732882"/>
            <a:ext cx="3592513" cy="1619250"/>
          </a:xfrm>
          <a:prstGeom prst="rect">
            <a:avLst/>
          </a:prstGeom>
          <a:noFill/>
          <a:ln w="12700">
            <a:noFill/>
            <a:miter lim="800000"/>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ChangeArrowheads="1"/>
          </p:cNvSpPr>
          <p:nvPr/>
        </p:nvSpPr>
        <p:spPr bwMode="auto">
          <a:xfrm>
            <a:off x="1524000" y="0"/>
            <a:ext cx="7315200" cy="990600"/>
          </a:xfrm>
          <a:prstGeom prst="rect">
            <a:avLst/>
          </a:prstGeom>
          <a:noFill/>
          <a:ln w="9525">
            <a:noFill/>
            <a:miter lim="800000"/>
            <a:headEnd/>
            <a:tailEnd/>
          </a:ln>
        </p:spPr>
        <p:txBody>
          <a:bodyPr lIns="92075" tIns="46038" rIns="92075" bIns="46038" anchor="ctr"/>
          <a:lstStyle/>
          <a:p>
            <a:pPr algn="ctr"/>
            <a:endParaRPr lang="zh-TW" altLang="en-US" sz="2500">
              <a:solidFill>
                <a:schemeClr val="tx2"/>
              </a:solidFill>
              <a:latin typeface="Arial" charset="0"/>
              <a:ea typeface="新細明體" pitchFamily="18" charset="-120"/>
            </a:endParaRPr>
          </a:p>
        </p:txBody>
      </p:sp>
      <p:pic>
        <p:nvPicPr>
          <p:cNvPr id="1031" name="Picture 3"/>
          <p:cNvPicPr>
            <a:picLocks noChangeAspect="1" noChangeArrowheads="1"/>
          </p:cNvPicPr>
          <p:nvPr/>
        </p:nvPicPr>
        <p:blipFill>
          <a:blip r:embed="rId4" cstate="print"/>
          <a:srcRect/>
          <a:stretch>
            <a:fillRect/>
          </a:stretch>
        </p:blipFill>
        <p:spPr bwMode="auto">
          <a:xfrm>
            <a:off x="1219200" y="1600200"/>
            <a:ext cx="652463" cy="503238"/>
          </a:xfrm>
          <a:prstGeom prst="rect">
            <a:avLst/>
          </a:prstGeom>
          <a:noFill/>
          <a:ln w="12700">
            <a:noFill/>
            <a:miter lim="800000"/>
            <a:headEnd type="none" w="sm" len="sm"/>
            <a:tailEnd type="none" w="sm" len="sm"/>
          </a:ln>
        </p:spPr>
      </p:pic>
      <p:pic>
        <p:nvPicPr>
          <p:cNvPr id="1032" name="Picture 4"/>
          <p:cNvPicPr>
            <a:picLocks noChangeAspect="1" noChangeArrowheads="1"/>
          </p:cNvPicPr>
          <p:nvPr/>
        </p:nvPicPr>
        <p:blipFill>
          <a:blip r:embed="rId5" cstate="print"/>
          <a:srcRect/>
          <a:stretch>
            <a:fillRect/>
          </a:stretch>
        </p:blipFill>
        <p:spPr bwMode="auto">
          <a:xfrm>
            <a:off x="3276600" y="1600200"/>
            <a:ext cx="1755775" cy="522288"/>
          </a:xfrm>
          <a:prstGeom prst="rect">
            <a:avLst/>
          </a:prstGeom>
          <a:noFill/>
          <a:ln w="12700">
            <a:noFill/>
            <a:miter lim="800000"/>
            <a:headEnd type="none" w="sm" len="sm"/>
            <a:tailEnd type="none" w="sm" len="sm"/>
          </a:ln>
        </p:spPr>
      </p:pic>
      <p:pic>
        <p:nvPicPr>
          <p:cNvPr id="1033" name="Picture 5"/>
          <p:cNvPicPr>
            <a:picLocks noChangeAspect="1" noChangeArrowheads="1"/>
          </p:cNvPicPr>
          <p:nvPr/>
        </p:nvPicPr>
        <p:blipFill>
          <a:blip r:embed="rId6" cstate="print"/>
          <a:srcRect/>
          <a:stretch>
            <a:fillRect/>
          </a:stretch>
        </p:blipFill>
        <p:spPr bwMode="auto">
          <a:xfrm>
            <a:off x="6096000" y="1447800"/>
            <a:ext cx="2133600" cy="2005013"/>
          </a:xfrm>
          <a:prstGeom prst="rect">
            <a:avLst/>
          </a:prstGeom>
          <a:noFill/>
          <a:ln w="12700">
            <a:noFill/>
            <a:miter lim="800000"/>
            <a:headEnd type="none" w="sm" len="sm"/>
            <a:tailEnd type="none" w="sm" len="sm"/>
          </a:ln>
        </p:spPr>
      </p:pic>
      <p:graphicFrame>
        <p:nvGraphicFramePr>
          <p:cNvPr id="1026" name="Object 6"/>
          <p:cNvGraphicFramePr>
            <a:graphicFrameLocks noChangeAspect="1"/>
          </p:cNvGraphicFramePr>
          <p:nvPr/>
        </p:nvGraphicFramePr>
        <p:xfrm>
          <a:off x="5181600" y="3490913"/>
          <a:ext cx="3733800" cy="479425"/>
        </p:xfrm>
        <a:graphic>
          <a:graphicData uri="http://schemas.openxmlformats.org/presentationml/2006/ole">
            <p:oleObj spid="_x0000_s1026" name="Equation" r:id="rId7" imgW="2971800" imgH="380880" progId="Equation.3">
              <p:embed/>
            </p:oleObj>
          </a:graphicData>
        </a:graphic>
      </p:graphicFrame>
      <p:graphicFrame>
        <p:nvGraphicFramePr>
          <p:cNvPr id="1027" name="Object 7"/>
          <p:cNvGraphicFramePr>
            <a:graphicFrameLocks noChangeAspect="1"/>
          </p:cNvGraphicFramePr>
          <p:nvPr/>
        </p:nvGraphicFramePr>
        <p:xfrm>
          <a:off x="5902325" y="4078288"/>
          <a:ext cx="2217738" cy="373062"/>
        </p:xfrm>
        <a:graphic>
          <a:graphicData uri="http://schemas.openxmlformats.org/presentationml/2006/ole">
            <p:oleObj spid="_x0000_s1027" name="Equation" r:id="rId8" imgW="1663560" imgH="279360" progId="Equation.3">
              <p:embed/>
            </p:oleObj>
          </a:graphicData>
        </a:graphic>
      </p:graphicFrame>
      <p:graphicFrame>
        <p:nvGraphicFramePr>
          <p:cNvPr id="1028" name="Object 8"/>
          <p:cNvGraphicFramePr>
            <a:graphicFrameLocks noChangeAspect="1"/>
          </p:cNvGraphicFramePr>
          <p:nvPr/>
        </p:nvGraphicFramePr>
        <p:xfrm>
          <a:off x="5910263" y="4559300"/>
          <a:ext cx="2049462" cy="730250"/>
        </p:xfrm>
        <a:graphic>
          <a:graphicData uri="http://schemas.openxmlformats.org/presentationml/2006/ole">
            <p:oleObj spid="_x0000_s1028" name="Equation" r:id="rId9" imgW="1536480" imgH="545760" progId="Equation.3">
              <p:embed/>
            </p:oleObj>
          </a:graphicData>
        </a:graphic>
      </p:graphicFrame>
      <p:sp>
        <p:nvSpPr>
          <p:cNvPr id="1034" name="Text Box 9"/>
          <p:cNvSpPr txBox="1">
            <a:spLocks noChangeArrowheads="1"/>
          </p:cNvSpPr>
          <p:nvPr/>
        </p:nvSpPr>
        <p:spPr bwMode="auto">
          <a:xfrm>
            <a:off x="661988" y="1143000"/>
            <a:ext cx="1700212"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2000" b="0">
                <a:latin typeface="Arial" charset="0"/>
                <a:ea typeface="新細明體" pitchFamily="18" charset="-120"/>
              </a:rPr>
              <a:t>Ideal Model</a:t>
            </a:r>
          </a:p>
        </p:txBody>
      </p:sp>
      <p:sp>
        <p:nvSpPr>
          <p:cNvPr id="1035" name="Text Box 10"/>
          <p:cNvSpPr txBox="1">
            <a:spLocks noChangeArrowheads="1"/>
          </p:cNvSpPr>
          <p:nvPr/>
        </p:nvSpPr>
        <p:spPr bwMode="auto">
          <a:xfrm>
            <a:off x="3252788" y="1143000"/>
            <a:ext cx="1833562"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2000" b="0">
                <a:latin typeface="Arial" charset="0"/>
                <a:ea typeface="新細明體" pitchFamily="18" charset="-120"/>
              </a:rPr>
              <a:t>Better Model</a:t>
            </a:r>
          </a:p>
        </p:txBody>
      </p:sp>
      <p:sp>
        <p:nvSpPr>
          <p:cNvPr id="1036" name="Text Box 11"/>
          <p:cNvSpPr txBox="1">
            <a:spLocks noChangeArrowheads="1"/>
          </p:cNvSpPr>
          <p:nvPr/>
        </p:nvSpPr>
        <p:spPr bwMode="auto">
          <a:xfrm>
            <a:off x="6477000" y="1066800"/>
            <a:ext cx="16002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sz="2000" b="0">
                <a:latin typeface="Arial" charset="0"/>
                <a:ea typeface="新細明體" pitchFamily="18" charset="-120"/>
              </a:rPr>
              <a:t>Best Model</a:t>
            </a:r>
          </a:p>
        </p:txBody>
      </p:sp>
      <p:sp>
        <p:nvSpPr>
          <p:cNvPr id="1037" name="Line 12"/>
          <p:cNvSpPr>
            <a:spLocks noChangeShapeType="1"/>
          </p:cNvSpPr>
          <p:nvPr/>
        </p:nvSpPr>
        <p:spPr bwMode="auto">
          <a:xfrm>
            <a:off x="2209800" y="1905000"/>
            <a:ext cx="914400" cy="0"/>
          </a:xfrm>
          <a:prstGeom prst="line">
            <a:avLst/>
          </a:prstGeom>
          <a:noFill/>
          <a:ln w="76200">
            <a:solidFill>
              <a:srgbClr val="0000FF"/>
            </a:solidFill>
            <a:round/>
            <a:headEnd type="none" w="sm" len="sm"/>
            <a:tailEnd type="stealth" w="lg" len="lg"/>
          </a:ln>
        </p:spPr>
        <p:txBody>
          <a:bodyPr/>
          <a:lstStyle/>
          <a:p>
            <a:endParaRPr lang="en-US"/>
          </a:p>
        </p:txBody>
      </p:sp>
      <p:sp>
        <p:nvSpPr>
          <p:cNvPr id="1038" name="Line 13"/>
          <p:cNvSpPr>
            <a:spLocks noChangeShapeType="1"/>
          </p:cNvSpPr>
          <p:nvPr/>
        </p:nvSpPr>
        <p:spPr bwMode="auto">
          <a:xfrm>
            <a:off x="5181600" y="1905000"/>
            <a:ext cx="914400" cy="0"/>
          </a:xfrm>
          <a:prstGeom prst="line">
            <a:avLst/>
          </a:prstGeom>
          <a:noFill/>
          <a:ln w="76200">
            <a:solidFill>
              <a:srgbClr val="0000FF"/>
            </a:solidFill>
            <a:round/>
            <a:headEnd type="none" w="sm" len="sm"/>
            <a:tailEnd type="stealth" w="lg" len="lg"/>
          </a:ln>
        </p:spPr>
        <p:txBody>
          <a:bodyPr/>
          <a:lstStyle/>
          <a:p>
            <a:endParaRPr lang="en-US"/>
          </a:p>
        </p:txBody>
      </p:sp>
      <p:pic>
        <p:nvPicPr>
          <p:cNvPr id="1039" name="Picture 14"/>
          <p:cNvPicPr>
            <a:picLocks noChangeAspect="1" noChangeArrowheads="1"/>
          </p:cNvPicPr>
          <p:nvPr/>
        </p:nvPicPr>
        <p:blipFill>
          <a:blip r:embed="rId10" cstate="print"/>
          <a:srcRect/>
          <a:stretch>
            <a:fillRect/>
          </a:stretch>
        </p:blipFill>
        <p:spPr bwMode="auto">
          <a:xfrm>
            <a:off x="71438" y="2698750"/>
            <a:ext cx="5029200" cy="3552825"/>
          </a:xfrm>
          <a:prstGeom prst="rect">
            <a:avLst/>
          </a:prstGeom>
          <a:noFill/>
          <a:ln w="12700">
            <a:noFill/>
            <a:miter lim="800000"/>
            <a:headEnd type="none" w="sm" len="sm"/>
            <a:tailEnd type="none" w="sm" len="sm"/>
          </a:ln>
        </p:spPr>
      </p:pic>
      <p:graphicFrame>
        <p:nvGraphicFramePr>
          <p:cNvPr id="1029" name="Object 15"/>
          <p:cNvGraphicFramePr>
            <a:graphicFrameLocks noChangeAspect="1"/>
          </p:cNvGraphicFramePr>
          <p:nvPr/>
        </p:nvGraphicFramePr>
        <p:xfrm>
          <a:off x="6018213" y="5397500"/>
          <a:ext cx="1897062" cy="696913"/>
        </p:xfrm>
        <a:graphic>
          <a:graphicData uri="http://schemas.openxmlformats.org/presentationml/2006/ole">
            <p:oleObj spid="_x0000_s1029" name="Equation" r:id="rId11" imgW="1422360" imgH="520560" progId="Equation.3">
              <p:embed/>
            </p:oleObj>
          </a:graphicData>
        </a:graphic>
      </p:graphicFrame>
      <p:sp>
        <p:nvSpPr>
          <p:cNvPr id="1040" name="Line 16"/>
          <p:cNvSpPr>
            <a:spLocks noChangeShapeType="1"/>
          </p:cNvSpPr>
          <p:nvPr/>
        </p:nvSpPr>
        <p:spPr bwMode="auto">
          <a:xfrm flipH="1">
            <a:off x="4278313" y="3786188"/>
            <a:ext cx="914400" cy="0"/>
          </a:xfrm>
          <a:prstGeom prst="line">
            <a:avLst/>
          </a:prstGeom>
          <a:noFill/>
          <a:ln w="38100">
            <a:solidFill>
              <a:srgbClr val="0000FF"/>
            </a:solidFill>
            <a:round/>
            <a:headEnd type="none" w="sm" len="sm"/>
            <a:tailEnd type="stealth" w="lg" len="lg"/>
          </a:ln>
        </p:spPr>
        <p:txBody>
          <a:bodyPr/>
          <a:lstStyle/>
          <a:p>
            <a:endParaRPr lang="en-US"/>
          </a:p>
        </p:txBody>
      </p:sp>
      <p:sp>
        <p:nvSpPr>
          <p:cNvPr id="1041" name="Line 17"/>
          <p:cNvSpPr>
            <a:spLocks noChangeShapeType="1"/>
          </p:cNvSpPr>
          <p:nvPr/>
        </p:nvSpPr>
        <p:spPr bwMode="auto">
          <a:xfrm flipH="1">
            <a:off x="2417763" y="4387850"/>
            <a:ext cx="3417887" cy="506413"/>
          </a:xfrm>
          <a:prstGeom prst="line">
            <a:avLst/>
          </a:prstGeom>
          <a:noFill/>
          <a:ln w="38100">
            <a:solidFill>
              <a:srgbClr val="0000FF"/>
            </a:solidFill>
            <a:round/>
            <a:headEnd type="none" w="sm" len="sm"/>
            <a:tailEnd type="stealth" w="lg" len="lg"/>
          </a:ln>
        </p:spPr>
        <p:txBody>
          <a:bodyPr/>
          <a:lstStyle/>
          <a:p>
            <a:endParaRPr lang="en-US"/>
          </a:p>
        </p:txBody>
      </p:sp>
      <p:sp>
        <p:nvSpPr>
          <p:cNvPr id="1042" name="Line 18"/>
          <p:cNvSpPr>
            <a:spLocks noChangeShapeType="1"/>
          </p:cNvSpPr>
          <p:nvPr/>
        </p:nvSpPr>
        <p:spPr bwMode="auto">
          <a:xfrm flipH="1">
            <a:off x="4416425" y="4992688"/>
            <a:ext cx="1392238" cy="168275"/>
          </a:xfrm>
          <a:prstGeom prst="line">
            <a:avLst/>
          </a:prstGeom>
          <a:noFill/>
          <a:ln w="38100">
            <a:solidFill>
              <a:srgbClr val="0000FF"/>
            </a:solidFill>
            <a:round/>
            <a:headEnd type="none" w="sm" len="sm"/>
            <a:tailEnd type="stealth" w="lg" len="lg"/>
          </a:ln>
        </p:spPr>
        <p:txBody>
          <a:bodyPr/>
          <a:lstStyle/>
          <a:p>
            <a:endParaRPr lang="en-US"/>
          </a:p>
        </p:txBody>
      </p:sp>
      <p:sp>
        <p:nvSpPr>
          <p:cNvPr id="1043" name="Line 19"/>
          <p:cNvSpPr>
            <a:spLocks noChangeShapeType="1"/>
          </p:cNvSpPr>
          <p:nvPr/>
        </p:nvSpPr>
        <p:spPr bwMode="auto">
          <a:xfrm flipH="1" flipV="1">
            <a:off x="3119438" y="5662613"/>
            <a:ext cx="2925762" cy="114300"/>
          </a:xfrm>
          <a:prstGeom prst="line">
            <a:avLst/>
          </a:prstGeom>
          <a:noFill/>
          <a:ln w="38100">
            <a:solidFill>
              <a:srgbClr val="0000FF"/>
            </a:solidFill>
            <a:round/>
            <a:headEnd type="none" w="sm" len="sm"/>
            <a:tailEnd type="stealth" w="lg" len="lg"/>
          </a:ln>
        </p:spPr>
        <p:txBody>
          <a:bodyPr/>
          <a:lstStyle/>
          <a:p>
            <a:endParaRPr lang="en-US"/>
          </a:p>
        </p:txBody>
      </p:sp>
      <p:sp>
        <p:nvSpPr>
          <p:cNvPr id="1044" name="Rectangle 20"/>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Capacitor Models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a:xfrm>
            <a:off x="914400" y="0"/>
            <a:ext cx="8229600" cy="787400"/>
          </a:xfrm>
        </p:spPr>
        <p:txBody>
          <a:bodyPr/>
          <a:lstStyle/>
          <a:p>
            <a:pPr eaLnBrk="1" hangingPunct="1"/>
            <a:r>
              <a:rPr lang="en-US" altLang="zh-TW" dirty="0" smtClean="0">
                <a:ea typeface="新細明體" pitchFamily="18" charset="-120"/>
              </a:rPr>
              <a:t>Decoupling</a:t>
            </a:r>
          </a:p>
        </p:txBody>
      </p:sp>
      <p:sp>
        <p:nvSpPr>
          <p:cNvPr id="172034" name="Rectangle 3"/>
          <p:cNvSpPr>
            <a:spLocks noGrp="1" noChangeArrowheads="1"/>
          </p:cNvSpPr>
          <p:nvPr>
            <p:ph type="body" idx="1"/>
          </p:nvPr>
        </p:nvSpPr>
        <p:spPr>
          <a:xfrm>
            <a:off x="368300" y="1079500"/>
            <a:ext cx="8229600" cy="4953000"/>
          </a:xfrm>
        </p:spPr>
        <p:txBody>
          <a:bodyPr/>
          <a:lstStyle/>
          <a:p>
            <a:pPr eaLnBrk="1" hangingPunct="1"/>
            <a:r>
              <a:rPr lang="en-US" altLang="zh-TW" sz="2800" dirty="0" smtClean="0">
                <a:solidFill>
                  <a:srgbClr val="0000CC"/>
                </a:solidFill>
                <a:ea typeface="新細明體" pitchFamily="18" charset="-120"/>
              </a:rPr>
              <a:t>When a load is suddenly applied, </a:t>
            </a:r>
          </a:p>
          <a:p>
            <a:pPr lvl="1" eaLnBrk="1" hangingPunct="1"/>
            <a:r>
              <a:rPr lang="en-US" altLang="zh-TW" sz="2400" dirty="0" smtClean="0">
                <a:solidFill>
                  <a:srgbClr val="0000CC"/>
                </a:solidFill>
                <a:ea typeface="新細明體" pitchFamily="18" charset="-120"/>
              </a:rPr>
              <a:t>The circuit tries to suddenly increase its current </a:t>
            </a:r>
          </a:p>
          <a:p>
            <a:pPr lvl="1" eaLnBrk="1" hangingPunct="1"/>
            <a:r>
              <a:rPr lang="en-US" altLang="zh-TW" sz="2400" dirty="0" smtClean="0">
                <a:solidFill>
                  <a:srgbClr val="0000CC"/>
                </a:solidFill>
                <a:ea typeface="新細明體" pitchFamily="18" charset="-120"/>
              </a:rPr>
              <a:t>Inductance in the power supply line acts to oppose that increase</a:t>
            </a:r>
          </a:p>
          <a:p>
            <a:pPr lvl="1" eaLnBrk="1" hangingPunct="1"/>
            <a:r>
              <a:rPr lang="en-US" altLang="zh-TW" sz="2400" dirty="0" smtClean="0">
                <a:solidFill>
                  <a:srgbClr val="0000CC"/>
                </a:solidFill>
                <a:ea typeface="新細明體" pitchFamily="18" charset="-120"/>
              </a:rPr>
              <a:t>The voltage of the power line sags</a:t>
            </a:r>
          </a:p>
          <a:p>
            <a:pPr eaLnBrk="1" hangingPunct="1"/>
            <a:r>
              <a:rPr lang="en-US" altLang="zh-TW" sz="2800" dirty="0" smtClean="0">
                <a:solidFill>
                  <a:srgbClr val="0000CC"/>
                </a:solidFill>
                <a:ea typeface="新細明體" pitchFamily="18" charset="-120"/>
              </a:rPr>
              <a:t>Decoupling or bypass caps supply short bursts of current when the IC needs it</a:t>
            </a:r>
          </a:p>
          <a:p>
            <a:pPr lvl="1" eaLnBrk="1" hangingPunct="1">
              <a:lnSpc>
                <a:spcPct val="90000"/>
              </a:lnSpc>
            </a:pPr>
            <a:r>
              <a:rPr lang="en-US" altLang="zh-TW" sz="2400" dirty="0" smtClean="0">
                <a:solidFill>
                  <a:srgbClr val="0000CC"/>
                </a:solidFill>
                <a:ea typeface="新細明體" pitchFamily="18" charset="-120"/>
              </a:rPr>
              <a:t>Rule of Thumb suggests one decoupling cap per power pin.</a:t>
            </a:r>
          </a:p>
          <a:p>
            <a:pPr lvl="1" eaLnBrk="1" hangingPunct="1">
              <a:lnSpc>
                <a:spcPct val="90000"/>
              </a:lnSpc>
            </a:pPr>
            <a:r>
              <a:rPr lang="en-US" altLang="zh-TW" sz="2400" dirty="0" smtClean="0">
                <a:solidFill>
                  <a:srgbClr val="0000CC"/>
                </a:solidFill>
                <a:ea typeface="新細明體" pitchFamily="18" charset="-120"/>
              </a:rPr>
              <a:t>Many ADC’s now have decoupling built into the device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457200" y="0"/>
            <a:ext cx="8229600" cy="713678"/>
          </a:xfrm>
        </p:spPr>
        <p:txBody>
          <a:bodyPr/>
          <a:lstStyle/>
          <a:p>
            <a:pPr eaLnBrk="1" hangingPunct="1"/>
            <a:r>
              <a:rPr lang="en-US" altLang="zh-TW" dirty="0" smtClean="0">
                <a:ea typeface="新細明體" pitchFamily="18" charset="-120"/>
              </a:rPr>
              <a:t>Decoupling</a:t>
            </a:r>
          </a:p>
        </p:txBody>
      </p:sp>
      <p:pic>
        <p:nvPicPr>
          <p:cNvPr id="174082" name="Picture 4"/>
          <p:cNvPicPr>
            <a:picLocks noChangeAspect="1" noChangeArrowheads="1"/>
          </p:cNvPicPr>
          <p:nvPr/>
        </p:nvPicPr>
        <p:blipFill>
          <a:blip r:embed="rId3" cstate="print"/>
          <a:srcRect/>
          <a:stretch>
            <a:fillRect/>
          </a:stretch>
        </p:blipFill>
        <p:spPr bwMode="auto">
          <a:xfrm rot="-122102">
            <a:off x="2247900" y="2456970"/>
            <a:ext cx="4562475" cy="3752850"/>
          </a:xfrm>
          <a:prstGeom prst="rect">
            <a:avLst/>
          </a:prstGeom>
          <a:noFill/>
          <a:ln w="9525">
            <a:noFill/>
            <a:miter lim="800000"/>
            <a:headEnd/>
            <a:tailEnd/>
          </a:ln>
        </p:spPr>
      </p:pic>
      <p:sp>
        <p:nvSpPr>
          <p:cNvPr id="174083" name="Oval 5"/>
          <p:cNvSpPr>
            <a:spLocks noChangeArrowheads="1"/>
          </p:cNvSpPr>
          <p:nvPr/>
        </p:nvSpPr>
        <p:spPr bwMode="auto">
          <a:xfrm>
            <a:off x="4498975" y="3531708"/>
            <a:ext cx="477838" cy="1565275"/>
          </a:xfrm>
          <a:prstGeom prst="ellipse">
            <a:avLst/>
          </a:prstGeom>
          <a:noFill/>
          <a:ln w="25400">
            <a:solidFill>
              <a:srgbClr val="0000CC"/>
            </a:solidFill>
            <a:round/>
            <a:headEnd type="none" w="sm" len="sm"/>
            <a:tailEnd type="none" w="sm" len="sm"/>
          </a:ln>
        </p:spPr>
        <p:txBody>
          <a:bodyPr wrap="none" anchor="ctr"/>
          <a:lstStyle/>
          <a:p>
            <a:pPr eaLnBrk="0" hangingPunct="0"/>
            <a:endParaRPr lang="zh-TW" altLang="en-US">
              <a:ea typeface="新細明體" pitchFamily="18" charset="-120"/>
            </a:endParaRPr>
          </a:p>
        </p:txBody>
      </p:sp>
      <p:sp>
        <p:nvSpPr>
          <p:cNvPr id="174084" name="Oval 6"/>
          <p:cNvSpPr>
            <a:spLocks noChangeArrowheads="1"/>
          </p:cNvSpPr>
          <p:nvPr/>
        </p:nvSpPr>
        <p:spPr bwMode="auto">
          <a:xfrm>
            <a:off x="3867150" y="3509483"/>
            <a:ext cx="623888" cy="1565275"/>
          </a:xfrm>
          <a:prstGeom prst="ellipse">
            <a:avLst/>
          </a:prstGeom>
          <a:noFill/>
          <a:ln w="25400">
            <a:solidFill>
              <a:srgbClr val="0000CC"/>
            </a:solidFill>
            <a:round/>
            <a:headEnd type="none" w="sm" len="sm"/>
            <a:tailEnd type="none" w="sm" len="sm"/>
          </a:ln>
        </p:spPr>
        <p:txBody>
          <a:bodyPr wrap="none" anchor="ctr"/>
          <a:lstStyle/>
          <a:p>
            <a:pPr eaLnBrk="0" hangingPunct="0"/>
            <a:endParaRPr lang="zh-TW" altLang="en-US">
              <a:ea typeface="新細明體" pitchFamily="18" charset="-120"/>
            </a:endParaRPr>
          </a:p>
        </p:txBody>
      </p:sp>
      <p:sp>
        <p:nvSpPr>
          <p:cNvPr id="174085" name="Oval 7"/>
          <p:cNvSpPr>
            <a:spLocks noChangeArrowheads="1"/>
          </p:cNvSpPr>
          <p:nvPr/>
        </p:nvSpPr>
        <p:spPr bwMode="auto">
          <a:xfrm>
            <a:off x="4935538" y="3531708"/>
            <a:ext cx="477837" cy="1565275"/>
          </a:xfrm>
          <a:prstGeom prst="ellipse">
            <a:avLst/>
          </a:prstGeom>
          <a:noFill/>
          <a:ln w="25400">
            <a:solidFill>
              <a:srgbClr val="0000CC"/>
            </a:solidFill>
            <a:round/>
            <a:headEnd type="none" w="sm" len="sm"/>
            <a:tailEnd type="none" w="sm" len="sm"/>
          </a:ln>
        </p:spPr>
        <p:txBody>
          <a:bodyPr wrap="none" anchor="ctr"/>
          <a:lstStyle/>
          <a:p>
            <a:pPr eaLnBrk="0" hangingPunct="0"/>
            <a:endParaRPr lang="zh-TW" altLang="en-US">
              <a:ea typeface="新細明體" pitchFamily="18" charset="-120"/>
            </a:endParaRPr>
          </a:p>
        </p:txBody>
      </p:sp>
      <p:sp>
        <p:nvSpPr>
          <p:cNvPr id="174086" name="Oval 8"/>
          <p:cNvSpPr>
            <a:spLocks noChangeArrowheads="1"/>
          </p:cNvSpPr>
          <p:nvPr/>
        </p:nvSpPr>
        <p:spPr bwMode="auto">
          <a:xfrm>
            <a:off x="3346450" y="3539645"/>
            <a:ext cx="477838" cy="1565275"/>
          </a:xfrm>
          <a:prstGeom prst="ellipse">
            <a:avLst/>
          </a:prstGeom>
          <a:noFill/>
          <a:ln w="25400">
            <a:solidFill>
              <a:srgbClr val="0000CC"/>
            </a:solidFill>
            <a:round/>
            <a:headEnd type="none" w="sm" len="sm"/>
            <a:tailEnd type="none" w="sm" len="sm"/>
          </a:ln>
        </p:spPr>
        <p:txBody>
          <a:bodyPr wrap="none" anchor="ctr"/>
          <a:lstStyle/>
          <a:p>
            <a:pPr eaLnBrk="0" hangingPunct="0"/>
            <a:endParaRPr lang="zh-TW" altLang="en-US">
              <a:ea typeface="新細明體" pitchFamily="18" charset="-120"/>
            </a:endParaRPr>
          </a:p>
        </p:txBody>
      </p:sp>
      <p:sp>
        <p:nvSpPr>
          <p:cNvPr id="174088" name="Text Box 10"/>
          <p:cNvSpPr txBox="1">
            <a:spLocks noChangeArrowheads="1"/>
          </p:cNvSpPr>
          <p:nvPr/>
        </p:nvSpPr>
        <p:spPr bwMode="auto">
          <a:xfrm>
            <a:off x="628650" y="3920663"/>
            <a:ext cx="1608133" cy="646331"/>
          </a:xfrm>
          <a:prstGeom prst="rect">
            <a:avLst/>
          </a:prstGeom>
          <a:noFill/>
          <a:ln w="12700">
            <a:solidFill>
              <a:schemeClr val="tx1"/>
            </a:solidFill>
            <a:miter lim="800000"/>
            <a:headEnd type="none" w="sm" len="sm"/>
            <a:tailEnd type="none" w="sm" len="sm"/>
          </a:ln>
        </p:spPr>
        <p:txBody>
          <a:bodyPr wrap="none">
            <a:spAutoFit/>
          </a:bodyPr>
          <a:lstStyle/>
          <a:p>
            <a:pPr eaLnBrk="0" hangingPunct="0"/>
            <a:r>
              <a:rPr lang="en-US" altLang="zh-TW" sz="1800" b="0">
                <a:solidFill>
                  <a:srgbClr val="0000CC"/>
                </a:solidFill>
                <a:latin typeface="Arial" charset="0"/>
                <a:ea typeface="新細明體" pitchFamily="18" charset="-120"/>
              </a:rPr>
              <a:t>Power Supply</a:t>
            </a:r>
          </a:p>
          <a:p>
            <a:pPr eaLnBrk="0" hangingPunct="0"/>
            <a:r>
              <a:rPr lang="en-US" altLang="zh-TW" sz="1800" b="0">
                <a:solidFill>
                  <a:srgbClr val="0000CC"/>
                </a:solidFill>
                <a:latin typeface="Arial" charset="0"/>
                <a:ea typeface="新細明體" pitchFamily="18" charset="-120"/>
              </a:rPr>
              <a:t>Ferrite Bead</a:t>
            </a:r>
          </a:p>
        </p:txBody>
      </p:sp>
      <p:sp>
        <p:nvSpPr>
          <p:cNvPr id="174091" name="Text Box 13"/>
          <p:cNvSpPr txBox="1">
            <a:spLocks noChangeArrowheads="1"/>
          </p:cNvSpPr>
          <p:nvPr/>
        </p:nvSpPr>
        <p:spPr bwMode="auto">
          <a:xfrm>
            <a:off x="5679222" y="4154064"/>
            <a:ext cx="2444900" cy="923330"/>
          </a:xfrm>
          <a:prstGeom prst="rect">
            <a:avLst/>
          </a:prstGeom>
          <a:solidFill>
            <a:schemeClr val="bg1"/>
          </a:solidFill>
          <a:ln w="12700">
            <a:solidFill>
              <a:schemeClr val="tx1"/>
            </a:solidFill>
            <a:miter lim="800000"/>
            <a:headEnd type="none" w="sm" len="sm"/>
            <a:tailEnd type="none" w="sm" len="sm"/>
          </a:ln>
        </p:spPr>
        <p:txBody>
          <a:bodyPr wrap="none">
            <a:spAutoFit/>
          </a:bodyPr>
          <a:lstStyle/>
          <a:p>
            <a:pPr eaLnBrk="0" hangingPunct="0"/>
            <a:r>
              <a:rPr lang="en-US" altLang="zh-TW" sz="1800" b="0" dirty="0">
                <a:solidFill>
                  <a:srgbClr val="0000CC"/>
                </a:solidFill>
                <a:latin typeface="Arial" charset="0"/>
                <a:ea typeface="新細明體" pitchFamily="18" charset="-120"/>
              </a:rPr>
              <a:t>Board </a:t>
            </a:r>
            <a:r>
              <a:rPr lang="en-US" altLang="zh-TW" sz="1800" b="0" dirty="0" smtClean="0">
                <a:solidFill>
                  <a:srgbClr val="0000CC"/>
                </a:solidFill>
                <a:latin typeface="Arial" charset="0"/>
                <a:ea typeface="新細明體" pitchFamily="18" charset="-120"/>
              </a:rPr>
              <a:t>stack up</a:t>
            </a:r>
            <a:endParaRPr lang="en-US" altLang="zh-TW" sz="1800" b="0" dirty="0">
              <a:solidFill>
                <a:srgbClr val="0000CC"/>
              </a:solidFill>
              <a:latin typeface="Arial" charset="0"/>
              <a:ea typeface="新細明體" pitchFamily="18" charset="-120"/>
            </a:endParaRPr>
          </a:p>
          <a:p>
            <a:pPr eaLnBrk="0" hangingPunct="0"/>
            <a:r>
              <a:rPr lang="en-US" altLang="zh-TW" sz="1800" b="0" dirty="0">
                <a:solidFill>
                  <a:srgbClr val="0000CC"/>
                </a:solidFill>
                <a:latin typeface="Arial" charset="0"/>
                <a:ea typeface="新細明體" pitchFamily="18" charset="-120"/>
              </a:rPr>
              <a:t>Parasitic capacitance</a:t>
            </a:r>
            <a:br>
              <a:rPr lang="en-US" altLang="zh-TW" sz="1800" b="0" dirty="0">
                <a:solidFill>
                  <a:srgbClr val="0000CC"/>
                </a:solidFill>
                <a:latin typeface="Arial" charset="0"/>
                <a:ea typeface="新細明體" pitchFamily="18" charset="-120"/>
              </a:rPr>
            </a:br>
            <a:r>
              <a:rPr lang="en-US" altLang="zh-TW" sz="1800" b="0" dirty="0">
                <a:solidFill>
                  <a:srgbClr val="0000CC"/>
                </a:solidFill>
                <a:latin typeface="Arial" charset="0"/>
                <a:ea typeface="新細明體" pitchFamily="18" charset="-120"/>
              </a:rPr>
              <a:t>between planes</a:t>
            </a:r>
          </a:p>
        </p:txBody>
      </p:sp>
      <p:sp>
        <p:nvSpPr>
          <p:cNvPr id="174093" name="Text Box 15"/>
          <p:cNvSpPr txBox="1">
            <a:spLocks noChangeArrowheads="1"/>
          </p:cNvSpPr>
          <p:nvPr/>
        </p:nvSpPr>
        <p:spPr bwMode="auto">
          <a:xfrm>
            <a:off x="2687444" y="5757052"/>
            <a:ext cx="3389971" cy="581025"/>
          </a:xfrm>
          <a:prstGeom prst="rect">
            <a:avLst/>
          </a:prstGeom>
          <a:solidFill>
            <a:schemeClr val="bg1"/>
          </a:solidFill>
          <a:ln w="12700">
            <a:noFill/>
            <a:miter lim="800000"/>
            <a:headEnd type="none" w="sm" len="sm"/>
            <a:tailEnd type="none" w="sm" len="sm"/>
          </a:ln>
        </p:spPr>
        <p:txBody>
          <a:bodyPr wrap="square">
            <a:spAutoFit/>
          </a:bodyPr>
          <a:lstStyle/>
          <a:p>
            <a:pPr eaLnBrk="0" hangingPunct="0"/>
            <a:r>
              <a:rPr lang="en-US" altLang="zh-TW" sz="1600" b="0" dirty="0">
                <a:ea typeface="新細明體" pitchFamily="18" charset="-120"/>
              </a:rPr>
              <a:t>Source: Johnson</a:t>
            </a:r>
            <a:br>
              <a:rPr lang="en-US" altLang="zh-TW" sz="1600" b="0" dirty="0">
                <a:ea typeface="新細明體" pitchFamily="18" charset="-120"/>
              </a:rPr>
            </a:br>
            <a:r>
              <a:rPr lang="en-US" altLang="zh-TW" sz="1600" b="0" dirty="0">
                <a:ea typeface="新細明體" pitchFamily="18" charset="-120"/>
              </a:rPr>
              <a:t>High Speed Digital Design</a:t>
            </a:r>
          </a:p>
        </p:txBody>
      </p:sp>
      <p:sp>
        <p:nvSpPr>
          <p:cNvPr id="38" name="Text Box 30"/>
          <p:cNvSpPr txBox="1">
            <a:spLocks noChangeArrowheads="1"/>
          </p:cNvSpPr>
          <p:nvPr/>
        </p:nvSpPr>
        <p:spPr bwMode="auto">
          <a:xfrm>
            <a:off x="455255" y="980578"/>
            <a:ext cx="2274982" cy="369332"/>
          </a:xfrm>
          <a:prstGeom prst="rect">
            <a:avLst/>
          </a:prstGeom>
          <a:noFill/>
          <a:ln w="12700">
            <a:noFill/>
            <a:miter lim="800000"/>
            <a:headEnd type="none" w="sm" len="sm"/>
            <a:tailEnd type="none" w="sm" len="sm"/>
          </a:ln>
        </p:spPr>
        <p:txBody>
          <a:bodyPr wrap="none">
            <a:spAutoFit/>
          </a:bodyPr>
          <a:lstStyle/>
          <a:p>
            <a:pPr eaLnBrk="0" hangingPunct="0"/>
            <a:r>
              <a:rPr lang="en-US" altLang="zh-TW" sz="1800" dirty="0">
                <a:latin typeface="Arial" charset="0"/>
                <a:ea typeface="新細明體" pitchFamily="18" charset="-120"/>
              </a:rPr>
              <a:t>Series Impedances</a:t>
            </a:r>
          </a:p>
        </p:txBody>
      </p:sp>
      <p:grpSp>
        <p:nvGrpSpPr>
          <p:cNvPr id="44" name="Group 43"/>
          <p:cNvGrpSpPr/>
          <p:nvPr/>
        </p:nvGrpSpPr>
        <p:grpSpPr>
          <a:xfrm>
            <a:off x="88893" y="1376252"/>
            <a:ext cx="5274848" cy="1129386"/>
            <a:chOff x="1638907" y="1130925"/>
            <a:chExt cx="6542088" cy="1557338"/>
          </a:xfrm>
        </p:grpSpPr>
        <p:sp>
          <p:nvSpPr>
            <p:cNvPr id="17" name="Freeform 4"/>
            <p:cNvSpPr>
              <a:spLocks/>
            </p:cNvSpPr>
            <p:nvPr/>
          </p:nvSpPr>
          <p:spPr bwMode="auto">
            <a:xfrm>
              <a:off x="6733195" y="2031038"/>
              <a:ext cx="601662" cy="225425"/>
            </a:xfrm>
            <a:custGeom>
              <a:avLst/>
              <a:gdLst>
                <a:gd name="T0" fmla="*/ 381000 w 379"/>
                <a:gd name="T1" fmla="*/ 9525 h 142"/>
                <a:gd name="T2" fmla="*/ 409575 w 379"/>
                <a:gd name="T3" fmla="*/ 19050 h 142"/>
                <a:gd name="T4" fmla="*/ 438150 w 379"/>
                <a:gd name="T5" fmla="*/ 19050 h 142"/>
                <a:gd name="T6" fmla="*/ 471487 w 379"/>
                <a:gd name="T7" fmla="*/ 33337 h 142"/>
                <a:gd name="T8" fmla="*/ 500062 w 379"/>
                <a:gd name="T9" fmla="*/ 33337 h 142"/>
                <a:gd name="T10" fmla="*/ 528637 w 379"/>
                <a:gd name="T11" fmla="*/ 38100 h 142"/>
                <a:gd name="T12" fmla="*/ 566737 w 379"/>
                <a:gd name="T13" fmla="*/ 76200 h 142"/>
                <a:gd name="T14" fmla="*/ 585787 w 379"/>
                <a:gd name="T15" fmla="*/ 104775 h 142"/>
                <a:gd name="T16" fmla="*/ 600075 w 379"/>
                <a:gd name="T17" fmla="*/ 133350 h 142"/>
                <a:gd name="T18" fmla="*/ 595312 w 379"/>
                <a:gd name="T19" fmla="*/ 161925 h 142"/>
                <a:gd name="T20" fmla="*/ 576262 w 379"/>
                <a:gd name="T21" fmla="*/ 190500 h 142"/>
                <a:gd name="T22" fmla="*/ 547687 w 379"/>
                <a:gd name="T23" fmla="*/ 209550 h 142"/>
                <a:gd name="T24" fmla="*/ 514350 w 379"/>
                <a:gd name="T25" fmla="*/ 214313 h 142"/>
                <a:gd name="T26" fmla="*/ 485775 w 379"/>
                <a:gd name="T27" fmla="*/ 219075 h 142"/>
                <a:gd name="T28" fmla="*/ 457200 w 379"/>
                <a:gd name="T29" fmla="*/ 219075 h 142"/>
                <a:gd name="T30" fmla="*/ 428625 w 379"/>
                <a:gd name="T31" fmla="*/ 219075 h 142"/>
                <a:gd name="T32" fmla="*/ 400050 w 379"/>
                <a:gd name="T33" fmla="*/ 219075 h 142"/>
                <a:gd name="T34" fmla="*/ 361950 w 379"/>
                <a:gd name="T35" fmla="*/ 219075 h 142"/>
                <a:gd name="T36" fmla="*/ 271462 w 379"/>
                <a:gd name="T37" fmla="*/ 219075 h 142"/>
                <a:gd name="T38" fmla="*/ 238125 w 379"/>
                <a:gd name="T39" fmla="*/ 219075 h 142"/>
                <a:gd name="T40" fmla="*/ 190500 w 379"/>
                <a:gd name="T41" fmla="*/ 219075 h 142"/>
                <a:gd name="T42" fmla="*/ 161925 w 379"/>
                <a:gd name="T43" fmla="*/ 219075 h 142"/>
                <a:gd name="T44" fmla="*/ 128587 w 379"/>
                <a:gd name="T45" fmla="*/ 219075 h 142"/>
                <a:gd name="T46" fmla="*/ 80962 w 379"/>
                <a:gd name="T47" fmla="*/ 209550 h 142"/>
                <a:gd name="T48" fmla="*/ 52387 w 379"/>
                <a:gd name="T49" fmla="*/ 195262 h 142"/>
                <a:gd name="T50" fmla="*/ 23812 w 379"/>
                <a:gd name="T51" fmla="*/ 185737 h 142"/>
                <a:gd name="T52" fmla="*/ 4762 w 379"/>
                <a:gd name="T53" fmla="*/ 161925 h 142"/>
                <a:gd name="T54" fmla="*/ 0 w 379"/>
                <a:gd name="T55" fmla="*/ 133350 h 142"/>
                <a:gd name="T56" fmla="*/ 9525 w 379"/>
                <a:gd name="T57" fmla="*/ 104775 h 142"/>
                <a:gd name="T58" fmla="*/ 38100 w 379"/>
                <a:gd name="T59" fmla="*/ 80962 h 142"/>
                <a:gd name="T60" fmla="*/ 66675 w 379"/>
                <a:gd name="T61" fmla="*/ 66675 h 142"/>
                <a:gd name="T62" fmla="*/ 95250 w 379"/>
                <a:gd name="T63" fmla="*/ 47625 h 142"/>
                <a:gd name="T64" fmla="*/ 123825 w 379"/>
                <a:gd name="T65" fmla="*/ 42862 h 142"/>
                <a:gd name="T66" fmla="*/ 152400 w 379"/>
                <a:gd name="T67" fmla="*/ 33337 h 142"/>
                <a:gd name="T68" fmla="*/ 195262 w 379"/>
                <a:gd name="T69" fmla="*/ 19050 h 142"/>
                <a:gd name="T70" fmla="*/ 223837 w 379"/>
                <a:gd name="T71" fmla="*/ 19050 h 142"/>
                <a:gd name="T72" fmla="*/ 261937 w 379"/>
                <a:gd name="T73" fmla="*/ 14287 h 142"/>
                <a:gd name="T74" fmla="*/ 295275 w 379"/>
                <a:gd name="T75" fmla="*/ 4762 h 142"/>
                <a:gd name="T76" fmla="*/ 328612 w 379"/>
                <a:gd name="T77" fmla="*/ 0 h 142"/>
                <a:gd name="T78" fmla="*/ 357187 w 379"/>
                <a:gd name="T79" fmla="*/ 0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
                <a:gd name="T121" fmla="*/ 0 h 142"/>
                <a:gd name="T122" fmla="*/ 379 w 379"/>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 h="142">
                  <a:moveTo>
                    <a:pt x="231" y="3"/>
                  </a:moveTo>
                  <a:lnTo>
                    <a:pt x="240" y="6"/>
                  </a:lnTo>
                  <a:lnTo>
                    <a:pt x="249" y="6"/>
                  </a:lnTo>
                  <a:lnTo>
                    <a:pt x="258" y="12"/>
                  </a:lnTo>
                  <a:lnTo>
                    <a:pt x="267" y="12"/>
                  </a:lnTo>
                  <a:lnTo>
                    <a:pt x="276" y="12"/>
                  </a:lnTo>
                  <a:lnTo>
                    <a:pt x="288" y="15"/>
                  </a:lnTo>
                  <a:lnTo>
                    <a:pt x="297" y="21"/>
                  </a:lnTo>
                  <a:lnTo>
                    <a:pt x="306" y="21"/>
                  </a:lnTo>
                  <a:lnTo>
                    <a:pt x="315" y="21"/>
                  </a:lnTo>
                  <a:lnTo>
                    <a:pt x="324" y="24"/>
                  </a:lnTo>
                  <a:lnTo>
                    <a:pt x="333" y="24"/>
                  </a:lnTo>
                  <a:lnTo>
                    <a:pt x="342" y="30"/>
                  </a:lnTo>
                  <a:lnTo>
                    <a:pt x="357" y="48"/>
                  </a:lnTo>
                  <a:lnTo>
                    <a:pt x="369" y="57"/>
                  </a:lnTo>
                  <a:lnTo>
                    <a:pt x="369" y="66"/>
                  </a:lnTo>
                  <a:lnTo>
                    <a:pt x="375" y="75"/>
                  </a:lnTo>
                  <a:lnTo>
                    <a:pt x="378" y="84"/>
                  </a:lnTo>
                  <a:lnTo>
                    <a:pt x="378" y="93"/>
                  </a:lnTo>
                  <a:lnTo>
                    <a:pt x="375" y="102"/>
                  </a:lnTo>
                  <a:lnTo>
                    <a:pt x="372" y="111"/>
                  </a:lnTo>
                  <a:lnTo>
                    <a:pt x="363" y="120"/>
                  </a:lnTo>
                  <a:lnTo>
                    <a:pt x="354" y="126"/>
                  </a:lnTo>
                  <a:lnTo>
                    <a:pt x="345" y="132"/>
                  </a:lnTo>
                  <a:lnTo>
                    <a:pt x="333" y="135"/>
                  </a:lnTo>
                  <a:lnTo>
                    <a:pt x="324" y="135"/>
                  </a:lnTo>
                  <a:lnTo>
                    <a:pt x="315" y="135"/>
                  </a:lnTo>
                  <a:lnTo>
                    <a:pt x="306" y="138"/>
                  </a:lnTo>
                  <a:lnTo>
                    <a:pt x="297" y="138"/>
                  </a:lnTo>
                  <a:lnTo>
                    <a:pt x="288" y="138"/>
                  </a:lnTo>
                  <a:lnTo>
                    <a:pt x="279" y="138"/>
                  </a:lnTo>
                  <a:lnTo>
                    <a:pt x="270" y="138"/>
                  </a:lnTo>
                  <a:lnTo>
                    <a:pt x="261" y="138"/>
                  </a:lnTo>
                  <a:lnTo>
                    <a:pt x="252" y="138"/>
                  </a:lnTo>
                  <a:lnTo>
                    <a:pt x="237" y="138"/>
                  </a:lnTo>
                  <a:lnTo>
                    <a:pt x="228" y="138"/>
                  </a:lnTo>
                  <a:lnTo>
                    <a:pt x="204" y="141"/>
                  </a:lnTo>
                  <a:lnTo>
                    <a:pt x="171" y="138"/>
                  </a:lnTo>
                  <a:lnTo>
                    <a:pt x="162" y="138"/>
                  </a:lnTo>
                  <a:lnTo>
                    <a:pt x="150" y="138"/>
                  </a:lnTo>
                  <a:lnTo>
                    <a:pt x="129" y="138"/>
                  </a:lnTo>
                  <a:lnTo>
                    <a:pt x="120" y="138"/>
                  </a:lnTo>
                  <a:lnTo>
                    <a:pt x="111" y="138"/>
                  </a:lnTo>
                  <a:lnTo>
                    <a:pt x="102" y="138"/>
                  </a:lnTo>
                  <a:lnTo>
                    <a:pt x="90" y="138"/>
                  </a:lnTo>
                  <a:lnTo>
                    <a:pt x="81" y="138"/>
                  </a:lnTo>
                  <a:lnTo>
                    <a:pt x="60" y="132"/>
                  </a:lnTo>
                  <a:lnTo>
                    <a:pt x="51" y="132"/>
                  </a:lnTo>
                  <a:lnTo>
                    <a:pt x="42" y="129"/>
                  </a:lnTo>
                  <a:lnTo>
                    <a:pt x="33" y="123"/>
                  </a:lnTo>
                  <a:lnTo>
                    <a:pt x="24" y="120"/>
                  </a:lnTo>
                  <a:lnTo>
                    <a:pt x="15" y="117"/>
                  </a:lnTo>
                  <a:lnTo>
                    <a:pt x="6" y="111"/>
                  </a:lnTo>
                  <a:lnTo>
                    <a:pt x="3" y="102"/>
                  </a:lnTo>
                  <a:lnTo>
                    <a:pt x="0" y="93"/>
                  </a:lnTo>
                  <a:lnTo>
                    <a:pt x="0" y="84"/>
                  </a:lnTo>
                  <a:lnTo>
                    <a:pt x="0" y="75"/>
                  </a:lnTo>
                  <a:lnTo>
                    <a:pt x="6" y="66"/>
                  </a:lnTo>
                  <a:lnTo>
                    <a:pt x="15" y="57"/>
                  </a:lnTo>
                  <a:lnTo>
                    <a:pt x="24" y="51"/>
                  </a:lnTo>
                  <a:lnTo>
                    <a:pt x="33" y="48"/>
                  </a:lnTo>
                  <a:lnTo>
                    <a:pt x="42" y="42"/>
                  </a:lnTo>
                  <a:lnTo>
                    <a:pt x="51" y="36"/>
                  </a:lnTo>
                  <a:lnTo>
                    <a:pt x="60" y="30"/>
                  </a:lnTo>
                  <a:lnTo>
                    <a:pt x="69" y="27"/>
                  </a:lnTo>
                  <a:lnTo>
                    <a:pt x="78" y="27"/>
                  </a:lnTo>
                  <a:lnTo>
                    <a:pt x="87" y="24"/>
                  </a:lnTo>
                  <a:lnTo>
                    <a:pt x="96" y="21"/>
                  </a:lnTo>
                  <a:lnTo>
                    <a:pt x="111" y="18"/>
                  </a:lnTo>
                  <a:lnTo>
                    <a:pt x="123" y="12"/>
                  </a:lnTo>
                  <a:lnTo>
                    <a:pt x="132" y="12"/>
                  </a:lnTo>
                  <a:lnTo>
                    <a:pt x="141" y="12"/>
                  </a:lnTo>
                  <a:lnTo>
                    <a:pt x="153" y="9"/>
                  </a:lnTo>
                  <a:lnTo>
                    <a:pt x="165" y="9"/>
                  </a:lnTo>
                  <a:lnTo>
                    <a:pt x="177" y="6"/>
                  </a:lnTo>
                  <a:lnTo>
                    <a:pt x="186" y="3"/>
                  </a:lnTo>
                  <a:lnTo>
                    <a:pt x="195" y="3"/>
                  </a:lnTo>
                  <a:lnTo>
                    <a:pt x="207" y="0"/>
                  </a:lnTo>
                  <a:lnTo>
                    <a:pt x="216" y="0"/>
                  </a:lnTo>
                  <a:lnTo>
                    <a:pt x="225" y="0"/>
                  </a:lnTo>
                </a:path>
              </a:pathLst>
            </a:custGeom>
            <a:solidFill>
              <a:srgbClr val="868686"/>
            </a:solidFill>
            <a:ln w="9525" cap="rnd">
              <a:noFill/>
              <a:round/>
              <a:headEnd type="none" w="sm" len="sm"/>
              <a:tailEnd type="none" w="sm" len="sm"/>
            </a:ln>
          </p:spPr>
          <p:txBody>
            <a:bodyPr/>
            <a:lstStyle/>
            <a:p>
              <a:endParaRPr lang="en-US"/>
            </a:p>
          </p:txBody>
        </p:sp>
        <p:sp>
          <p:nvSpPr>
            <p:cNvPr id="18" name="Freeform 5"/>
            <p:cNvSpPr>
              <a:spLocks/>
            </p:cNvSpPr>
            <p:nvPr/>
          </p:nvSpPr>
          <p:spPr bwMode="auto">
            <a:xfrm>
              <a:off x="3532795" y="2031038"/>
              <a:ext cx="601662" cy="225425"/>
            </a:xfrm>
            <a:custGeom>
              <a:avLst/>
              <a:gdLst>
                <a:gd name="T0" fmla="*/ 219075 w 379"/>
                <a:gd name="T1" fmla="*/ 9525 h 142"/>
                <a:gd name="T2" fmla="*/ 190500 w 379"/>
                <a:gd name="T3" fmla="*/ 19050 h 142"/>
                <a:gd name="T4" fmla="*/ 161925 w 379"/>
                <a:gd name="T5" fmla="*/ 19050 h 142"/>
                <a:gd name="T6" fmla="*/ 128587 w 379"/>
                <a:gd name="T7" fmla="*/ 33337 h 142"/>
                <a:gd name="T8" fmla="*/ 100012 w 379"/>
                <a:gd name="T9" fmla="*/ 33337 h 142"/>
                <a:gd name="T10" fmla="*/ 71437 w 379"/>
                <a:gd name="T11" fmla="*/ 38100 h 142"/>
                <a:gd name="T12" fmla="*/ 33337 w 379"/>
                <a:gd name="T13" fmla="*/ 76200 h 142"/>
                <a:gd name="T14" fmla="*/ 14287 w 379"/>
                <a:gd name="T15" fmla="*/ 104775 h 142"/>
                <a:gd name="T16" fmla="*/ 0 w 379"/>
                <a:gd name="T17" fmla="*/ 133350 h 142"/>
                <a:gd name="T18" fmla="*/ 4762 w 379"/>
                <a:gd name="T19" fmla="*/ 161925 h 142"/>
                <a:gd name="T20" fmla="*/ 23812 w 379"/>
                <a:gd name="T21" fmla="*/ 190500 h 142"/>
                <a:gd name="T22" fmla="*/ 52387 w 379"/>
                <a:gd name="T23" fmla="*/ 209550 h 142"/>
                <a:gd name="T24" fmla="*/ 85725 w 379"/>
                <a:gd name="T25" fmla="*/ 214313 h 142"/>
                <a:gd name="T26" fmla="*/ 114300 w 379"/>
                <a:gd name="T27" fmla="*/ 219075 h 142"/>
                <a:gd name="T28" fmla="*/ 142875 w 379"/>
                <a:gd name="T29" fmla="*/ 219075 h 142"/>
                <a:gd name="T30" fmla="*/ 171450 w 379"/>
                <a:gd name="T31" fmla="*/ 219075 h 142"/>
                <a:gd name="T32" fmla="*/ 200025 w 379"/>
                <a:gd name="T33" fmla="*/ 219075 h 142"/>
                <a:gd name="T34" fmla="*/ 238125 w 379"/>
                <a:gd name="T35" fmla="*/ 219075 h 142"/>
                <a:gd name="T36" fmla="*/ 328612 w 379"/>
                <a:gd name="T37" fmla="*/ 219075 h 142"/>
                <a:gd name="T38" fmla="*/ 361950 w 379"/>
                <a:gd name="T39" fmla="*/ 219075 h 142"/>
                <a:gd name="T40" fmla="*/ 409575 w 379"/>
                <a:gd name="T41" fmla="*/ 219075 h 142"/>
                <a:gd name="T42" fmla="*/ 438150 w 379"/>
                <a:gd name="T43" fmla="*/ 219075 h 142"/>
                <a:gd name="T44" fmla="*/ 471487 w 379"/>
                <a:gd name="T45" fmla="*/ 219075 h 142"/>
                <a:gd name="T46" fmla="*/ 519112 w 379"/>
                <a:gd name="T47" fmla="*/ 209550 h 142"/>
                <a:gd name="T48" fmla="*/ 547687 w 379"/>
                <a:gd name="T49" fmla="*/ 195262 h 142"/>
                <a:gd name="T50" fmla="*/ 576262 w 379"/>
                <a:gd name="T51" fmla="*/ 185737 h 142"/>
                <a:gd name="T52" fmla="*/ 595312 w 379"/>
                <a:gd name="T53" fmla="*/ 161925 h 142"/>
                <a:gd name="T54" fmla="*/ 600075 w 379"/>
                <a:gd name="T55" fmla="*/ 133350 h 142"/>
                <a:gd name="T56" fmla="*/ 590550 w 379"/>
                <a:gd name="T57" fmla="*/ 104775 h 142"/>
                <a:gd name="T58" fmla="*/ 561975 w 379"/>
                <a:gd name="T59" fmla="*/ 80962 h 142"/>
                <a:gd name="T60" fmla="*/ 533400 w 379"/>
                <a:gd name="T61" fmla="*/ 66675 h 142"/>
                <a:gd name="T62" fmla="*/ 504825 w 379"/>
                <a:gd name="T63" fmla="*/ 47625 h 142"/>
                <a:gd name="T64" fmla="*/ 476250 w 379"/>
                <a:gd name="T65" fmla="*/ 42862 h 142"/>
                <a:gd name="T66" fmla="*/ 447675 w 379"/>
                <a:gd name="T67" fmla="*/ 33337 h 142"/>
                <a:gd name="T68" fmla="*/ 404812 w 379"/>
                <a:gd name="T69" fmla="*/ 19050 h 142"/>
                <a:gd name="T70" fmla="*/ 376237 w 379"/>
                <a:gd name="T71" fmla="*/ 19050 h 142"/>
                <a:gd name="T72" fmla="*/ 338137 w 379"/>
                <a:gd name="T73" fmla="*/ 14287 h 142"/>
                <a:gd name="T74" fmla="*/ 304800 w 379"/>
                <a:gd name="T75" fmla="*/ 4762 h 142"/>
                <a:gd name="T76" fmla="*/ 271462 w 379"/>
                <a:gd name="T77" fmla="*/ 0 h 142"/>
                <a:gd name="T78" fmla="*/ 242887 w 379"/>
                <a:gd name="T79" fmla="*/ 0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
                <a:gd name="T121" fmla="*/ 0 h 142"/>
                <a:gd name="T122" fmla="*/ 379 w 379"/>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 h="142">
                  <a:moveTo>
                    <a:pt x="147" y="3"/>
                  </a:moveTo>
                  <a:lnTo>
                    <a:pt x="138" y="6"/>
                  </a:lnTo>
                  <a:lnTo>
                    <a:pt x="129" y="6"/>
                  </a:lnTo>
                  <a:lnTo>
                    <a:pt x="120" y="12"/>
                  </a:lnTo>
                  <a:lnTo>
                    <a:pt x="111" y="12"/>
                  </a:lnTo>
                  <a:lnTo>
                    <a:pt x="102" y="12"/>
                  </a:lnTo>
                  <a:lnTo>
                    <a:pt x="90" y="15"/>
                  </a:lnTo>
                  <a:lnTo>
                    <a:pt x="81" y="21"/>
                  </a:lnTo>
                  <a:lnTo>
                    <a:pt x="72" y="21"/>
                  </a:lnTo>
                  <a:lnTo>
                    <a:pt x="63" y="21"/>
                  </a:lnTo>
                  <a:lnTo>
                    <a:pt x="54" y="24"/>
                  </a:lnTo>
                  <a:lnTo>
                    <a:pt x="45" y="24"/>
                  </a:lnTo>
                  <a:lnTo>
                    <a:pt x="36" y="30"/>
                  </a:lnTo>
                  <a:lnTo>
                    <a:pt x="21" y="48"/>
                  </a:lnTo>
                  <a:lnTo>
                    <a:pt x="9" y="57"/>
                  </a:lnTo>
                  <a:lnTo>
                    <a:pt x="9" y="66"/>
                  </a:lnTo>
                  <a:lnTo>
                    <a:pt x="3" y="75"/>
                  </a:lnTo>
                  <a:lnTo>
                    <a:pt x="0" y="84"/>
                  </a:lnTo>
                  <a:lnTo>
                    <a:pt x="0" y="93"/>
                  </a:lnTo>
                  <a:lnTo>
                    <a:pt x="3" y="102"/>
                  </a:lnTo>
                  <a:lnTo>
                    <a:pt x="6" y="111"/>
                  </a:lnTo>
                  <a:lnTo>
                    <a:pt x="15" y="120"/>
                  </a:lnTo>
                  <a:lnTo>
                    <a:pt x="24" y="126"/>
                  </a:lnTo>
                  <a:lnTo>
                    <a:pt x="33" y="132"/>
                  </a:lnTo>
                  <a:lnTo>
                    <a:pt x="45" y="135"/>
                  </a:lnTo>
                  <a:lnTo>
                    <a:pt x="54" y="135"/>
                  </a:lnTo>
                  <a:lnTo>
                    <a:pt x="63" y="135"/>
                  </a:lnTo>
                  <a:lnTo>
                    <a:pt x="72" y="138"/>
                  </a:lnTo>
                  <a:lnTo>
                    <a:pt x="81" y="138"/>
                  </a:lnTo>
                  <a:lnTo>
                    <a:pt x="90" y="138"/>
                  </a:lnTo>
                  <a:lnTo>
                    <a:pt x="99" y="138"/>
                  </a:lnTo>
                  <a:lnTo>
                    <a:pt x="108" y="138"/>
                  </a:lnTo>
                  <a:lnTo>
                    <a:pt x="117" y="138"/>
                  </a:lnTo>
                  <a:lnTo>
                    <a:pt x="126" y="138"/>
                  </a:lnTo>
                  <a:lnTo>
                    <a:pt x="141" y="138"/>
                  </a:lnTo>
                  <a:lnTo>
                    <a:pt x="150" y="138"/>
                  </a:lnTo>
                  <a:lnTo>
                    <a:pt x="174" y="141"/>
                  </a:lnTo>
                  <a:lnTo>
                    <a:pt x="207" y="138"/>
                  </a:lnTo>
                  <a:lnTo>
                    <a:pt x="216" y="138"/>
                  </a:lnTo>
                  <a:lnTo>
                    <a:pt x="228" y="138"/>
                  </a:lnTo>
                  <a:lnTo>
                    <a:pt x="249" y="138"/>
                  </a:lnTo>
                  <a:lnTo>
                    <a:pt x="258" y="138"/>
                  </a:lnTo>
                  <a:lnTo>
                    <a:pt x="267" y="138"/>
                  </a:lnTo>
                  <a:lnTo>
                    <a:pt x="276" y="138"/>
                  </a:lnTo>
                  <a:lnTo>
                    <a:pt x="288" y="138"/>
                  </a:lnTo>
                  <a:lnTo>
                    <a:pt x="297" y="138"/>
                  </a:lnTo>
                  <a:lnTo>
                    <a:pt x="318" y="132"/>
                  </a:lnTo>
                  <a:lnTo>
                    <a:pt x="327" y="132"/>
                  </a:lnTo>
                  <a:lnTo>
                    <a:pt x="336" y="129"/>
                  </a:lnTo>
                  <a:lnTo>
                    <a:pt x="345" y="123"/>
                  </a:lnTo>
                  <a:lnTo>
                    <a:pt x="354" y="120"/>
                  </a:lnTo>
                  <a:lnTo>
                    <a:pt x="363" y="117"/>
                  </a:lnTo>
                  <a:lnTo>
                    <a:pt x="372" y="111"/>
                  </a:lnTo>
                  <a:lnTo>
                    <a:pt x="375" y="102"/>
                  </a:lnTo>
                  <a:lnTo>
                    <a:pt x="378" y="93"/>
                  </a:lnTo>
                  <a:lnTo>
                    <a:pt x="378" y="84"/>
                  </a:lnTo>
                  <a:lnTo>
                    <a:pt x="378" y="75"/>
                  </a:lnTo>
                  <a:lnTo>
                    <a:pt x="372" y="66"/>
                  </a:lnTo>
                  <a:lnTo>
                    <a:pt x="363" y="57"/>
                  </a:lnTo>
                  <a:lnTo>
                    <a:pt x="354" y="51"/>
                  </a:lnTo>
                  <a:lnTo>
                    <a:pt x="345" y="48"/>
                  </a:lnTo>
                  <a:lnTo>
                    <a:pt x="336" y="42"/>
                  </a:lnTo>
                  <a:lnTo>
                    <a:pt x="327" y="36"/>
                  </a:lnTo>
                  <a:lnTo>
                    <a:pt x="318" y="30"/>
                  </a:lnTo>
                  <a:lnTo>
                    <a:pt x="309" y="27"/>
                  </a:lnTo>
                  <a:lnTo>
                    <a:pt x="300" y="27"/>
                  </a:lnTo>
                  <a:lnTo>
                    <a:pt x="291" y="24"/>
                  </a:lnTo>
                  <a:lnTo>
                    <a:pt x="282" y="21"/>
                  </a:lnTo>
                  <a:lnTo>
                    <a:pt x="267" y="18"/>
                  </a:lnTo>
                  <a:lnTo>
                    <a:pt x="255" y="12"/>
                  </a:lnTo>
                  <a:lnTo>
                    <a:pt x="246" y="12"/>
                  </a:lnTo>
                  <a:lnTo>
                    <a:pt x="237" y="12"/>
                  </a:lnTo>
                  <a:lnTo>
                    <a:pt x="225" y="9"/>
                  </a:lnTo>
                  <a:lnTo>
                    <a:pt x="213" y="9"/>
                  </a:lnTo>
                  <a:lnTo>
                    <a:pt x="201" y="6"/>
                  </a:lnTo>
                  <a:lnTo>
                    <a:pt x="192" y="3"/>
                  </a:lnTo>
                  <a:lnTo>
                    <a:pt x="183" y="3"/>
                  </a:lnTo>
                  <a:lnTo>
                    <a:pt x="171" y="0"/>
                  </a:lnTo>
                  <a:lnTo>
                    <a:pt x="162" y="0"/>
                  </a:lnTo>
                  <a:lnTo>
                    <a:pt x="153" y="0"/>
                  </a:lnTo>
                </a:path>
              </a:pathLst>
            </a:custGeom>
            <a:solidFill>
              <a:srgbClr val="868686"/>
            </a:solidFill>
            <a:ln w="9525" cap="rnd">
              <a:noFill/>
              <a:round/>
              <a:headEnd type="none" w="sm" len="sm"/>
              <a:tailEnd type="none" w="sm" len="sm"/>
            </a:ln>
          </p:spPr>
          <p:txBody>
            <a:bodyPr/>
            <a:lstStyle/>
            <a:p>
              <a:endParaRPr lang="en-US"/>
            </a:p>
          </p:txBody>
        </p:sp>
        <p:sp>
          <p:nvSpPr>
            <p:cNvPr id="19" name="Rectangle 6"/>
            <p:cNvSpPr>
              <a:spLocks noChangeArrowheads="1"/>
            </p:cNvSpPr>
            <p:nvPr/>
          </p:nvSpPr>
          <p:spPr bwMode="auto">
            <a:xfrm>
              <a:off x="2827945" y="2154863"/>
              <a:ext cx="1314450" cy="209550"/>
            </a:xfrm>
            <a:prstGeom prst="rect">
              <a:avLst/>
            </a:prstGeom>
            <a:solidFill>
              <a:srgbClr val="EF9100"/>
            </a:solidFill>
            <a:ln w="9525">
              <a:noFill/>
              <a:miter lim="800000"/>
              <a:headEnd/>
              <a:tailEnd/>
            </a:ln>
          </p:spPr>
          <p:txBody>
            <a:bodyPr wrap="none" anchor="ctr"/>
            <a:lstStyle/>
            <a:p>
              <a:pPr eaLnBrk="0" hangingPunct="0"/>
              <a:endParaRPr lang="zh-TW" altLang="en-US">
                <a:ea typeface="新細明體" pitchFamily="18" charset="-120"/>
              </a:endParaRPr>
            </a:p>
          </p:txBody>
        </p:sp>
        <p:sp>
          <p:nvSpPr>
            <p:cNvPr id="20" name="Rectangle 7"/>
            <p:cNvSpPr>
              <a:spLocks noChangeArrowheads="1"/>
            </p:cNvSpPr>
            <p:nvPr/>
          </p:nvSpPr>
          <p:spPr bwMode="auto">
            <a:xfrm>
              <a:off x="4447195" y="2154863"/>
              <a:ext cx="1981200" cy="152400"/>
            </a:xfrm>
            <a:prstGeom prst="rect">
              <a:avLst/>
            </a:prstGeom>
            <a:solidFill>
              <a:srgbClr val="EF9100"/>
            </a:solidFill>
            <a:ln w="9525">
              <a:noFill/>
              <a:miter lim="800000"/>
              <a:headEnd/>
              <a:tailEnd/>
            </a:ln>
          </p:spPr>
          <p:txBody>
            <a:bodyPr wrap="none" anchor="ctr"/>
            <a:lstStyle/>
            <a:p>
              <a:pPr eaLnBrk="0" hangingPunct="0"/>
              <a:endParaRPr lang="zh-TW" altLang="en-US">
                <a:ea typeface="新細明體" pitchFamily="18" charset="-120"/>
              </a:endParaRPr>
            </a:p>
          </p:txBody>
        </p:sp>
        <p:sp>
          <p:nvSpPr>
            <p:cNvPr id="21" name="Rectangle 8"/>
            <p:cNvSpPr>
              <a:spLocks noChangeArrowheads="1"/>
            </p:cNvSpPr>
            <p:nvPr/>
          </p:nvSpPr>
          <p:spPr bwMode="auto">
            <a:xfrm>
              <a:off x="6733195" y="2154863"/>
              <a:ext cx="609600" cy="152400"/>
            </a:xfrm>
            <a:prstGeom prst="rect">
              <a:avLst/>
            </a:prstGeom>
            <a:solidFill>
              <a:srgbClr val="EF9100"/>
            </a:solidFill>
            <a:ln w="9525">
              <a:noFill/>
              <a:miter lim="800000"/>
              <a:headEnd/>
              <a:tailEnd/>
            </a:ln>
          </p:spPr>
          <p:txBody>
            <a:bodyPr wrap="none" anchor="ctr"/>
            <a:lstStyle/>
            <a:p>
              <a:pPr eaLnBrk="0" hangingPunct="0"/>
              <a:endParaRPr lang="zh-TW" altLang="en-US">
                <a:ea typeface="新細明體" pitchFamily="18" charset="-120"/>
              </a:endParaRPr>
            </a:p>
          </p:txBody>
        </p:sp>
        <p:sp>
          <p:nvSpPr>
            <p:cNvPr id="22" name="Rectangle 9"/>
            <p:cNvSpPr>
              <a:spLocks noChangeArrowheads="1"/>
            </p:cNvSpPr>
            <p:nvPr/>
          </p:nvSpPr>
          <p:spPr bwMode="auto">
            <a:xfrm>
              <a:off x="1703995" y="2535863"/>
              <a:ext cx="6477000" cy="152400"/>
            </a:xfrm>
            <a:prstGeom prst="rect">
              <a:avLst/>
            </a:prstGeom>
            <a:solidFill>
              <a:srgbClr val="EF9100"/>
            </a:solidFill>
            <a:ln w="9525">
              <a:noFill/>
              <a:miter lim="800000"/>
              <a:headEnd/>
              <a:tailEnd/>
            </a:ln>
          </p:spPr>
          <p:txBody>
            <a:bodyPr wrap="none" anchor="ctr"/>
            <a:lstStyle/>
            <a:p>
              <a:pPr eaLnBrk="0" hangingPunct="0"/>
              <a:endParaRPr lang="zh-TW" altLang="en-US">
                <a:ea typeface="新細明體" pitchFamily="18" charset="-120"/>
              </a:endParaRPr>
            </a:p>
          </p:txBody>
        </p:sp>
        <p:sp>
          <p:nvSpPr>
            <p:cNvPr id="23" name="Freeform 10"/>
            <p:cNvSpPr>
              <a:spLocks/>
            </p:cNvSpPr>
            <p:nvPr/>
          </p:nvSpPr>
          <p:spPr bwMode="auto">
            <a:xfrm>
              <a:off x="4142395" y="2116763"/>
              <a:ext cx="611187" cy="192087"/>
            </a:xfrm>
            <a:custGeom>
              <a:avLst/>
              <a:gdLst>
                <a:gd name="T0" fmla="*/ 0 w 385"/>
                <a:gd name="T1" fmla="*/ 38100 h 121"/>
                <a:gd name="T2" fmla="*/ 0 w 385"/>
                <a:gd name="T3" fmla="*/ 190500 h 121"/>
                <a:gd name="T4" fmla="*/ 304800 w 385"/>
                <a:gd name="T5" fmla="*/ 190500 h 121"/>
                <a:gd name="T6" fmla="*/ 304800 w 385"/>
                <a:gd name="T7" fmla="*/ 38100 h 121"/>
                <a:gd name="T8" fmla="*/ 609600 w 385"/>
                <a:gd name="T9" fmla="*/ 38100 h 121"/>
                <a:gd name="T10" fmla="*/ 565150 w 385"/>
                <a:gd name="T11" fmla="*/ 0 h 121"/>
                <a:gd name="T12" fmla="*/ 311150 w 385"/>
                <a:gd name="T13" fmla="*/ 0 h 121"/>
                <a:gd name="T14" fmla="*/ 228600 w 385"/>
                <a:gd name="T15" fmla="*/ 38100 h 121"/>
                <a:gd name="T16" fmla="*/ 152400 w 385"/>
                <a:gd name="T17" fmla="*/ 50800 h 121"/>
                <a:gd name="T18" fmla="*/ 53975 w 385"/>
                <a:gd name="T19" fmla="*/ 25400 h 121"/>
                <a:gd name="T20" fmla="*/ 0 w 385"/>
                <a:gd name="T21" fmla="*/ 3810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121"/>
                <a:gd name="T35" fmla="*/ 385 w 385"/>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121">
                  <a:moveTo>
                    <a:pt x="0" y="24"/>
                  </a:moveTo>
                  <a:lnTo>
                    <a:pt x="0" y="120"/>
                  </a:lnTo>
                  <a:lnTo>
                    <a:pt x="192" y="120"/>
                  </a:lnTo>
                  <a:lnTo>
                    <a:pt x="192" y="24"/>
                  </a:lnTo>
                  <a:lnTo>
                    <a:pt x="384" y="24"/>
                  </a:lnTo>
                  <a:lnTo>
                    <a:pt x="356" y="0"/>
                  </a:lnTo>
                  <a:lnTo>
                    <a:pt x="196" y="0"/>
                  </a:lnTo>
                  <a:lnTo>
                    <a:pt x="144" y="24"/>
                  </a:lnTo>
                  <a:lnTo>
                    <a:pt x="96" y="32"/>
                  </a:lnTo>
                  <a:lnTo>
                    <a:pt x="34" y="16"/>
                  </a:lnTo>
                  <a:lnTo>
                    <a:pt x="0" y="24"/>
                  </a:lnTo>
                </a:path>
              </a:pathLst>
            </a:custGeom>
            <a:solidFill>
              <a:srgbClr val="FFFF00"/>
            </a:solidFill>
            <a:ln w="9525" cap="rnd">
              <a:noFill/>
              <a:round/>
              <a:headEnd/>
              <a:tailEnd/>
            </a:ln>
          </p:spPr>
          <p:txBody>
            <a:bodyPr/>
            <a:lstStyle/>
            <a:p>
              <a:endParaRPr lang="en-US"/>
            </a:p>
          </p:txBody>
        </p:sp>
        <p:sp>
          <p:nvSpPr>
            <p:cNvPr id="24" name="Freeform 11"/>
            <p:cNvSpPr>
              <a:spLocks/>
            </p:cNvSpPr>
            <p:nvPr/>
          </p:nvSpPr>
          <p:spPr bwMode="auto">
            <a:xfrm>
              <a:off x="7342795" y="2154863"/>
              <a:ext cx="798512" cy="176212"/>
            </a:xfrm>
            <a:custGeom>
              <a:avLst/>
              <a:gdLst>
                <a:gd name="T0" fmla="*/ 0 w 1151"/>
                <a:gd name="T1" fmla="*/ 0 h 99"/>
                <a:gd name="T2" fmla="*/ 0 w 1151"/>
                <a:gd name="T3" fmla="*/ 170872 h 99"/>
                <a:gd name="T4" fmla="*/ 797818 w 1151"/>
                <a:gd name="T5" fmla="*/ 174432 h 99"/>
                <a:gd name="T6" fmla="*/ 793656 w 1151"/>
                <a:gd name="T7" fmla="*/ 128154 h 99"/>
                <a:gd name="T8" fmla="*/ 767293 w 1151"/>
                <a:gd name="T9" fmla="*/ 96116 h 99"/>
                <a:gd name="T10" fmla="*/ 66600 w 1151"/>
                <a:gd name="T11" fmla="*/ 85436 h 99"/>
                <a:gd name="T12" fmla="*/ 23588 w 1151"/>
                <a:gd name="T13" fmla="*/ 49838 h 99"/>
                <a:gd name="T14" fmla="*/ 0 w 1151"/>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151"/>
                <a:gd name="T25" fmla="*/ 0 h 99"/>
                <a:gd name="T26" fmla="*/ 1151 w 1151"/>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1" h="99">
                  <a:moveTo>
                    <a:pt x="0" y="0"/>
                  </a:moveTo>
                  <a:lnTo>
                    <a:pt x="0" y="96"/>
                  </a:lnTo>
                  <a:lnTo>
                    <a:pt x="1150" y="98"/>
                  </a:lnTo>
                  <a:lnTo>
                    <a:pt x="1144" y="72"/>
                  </a:lnTo>
                  <a:lnTo>
                    <a:pt x="1106" y="54"/>
                  </a:lnTo>
                  <a:lnTo>
                    <a:pt x="96" y="48"/>
                  </a:lnTo>
                  <a:lnTo>
                    <a:pt x="34" y="28"/>
                  </a:lnTo>
                  <a:lnTo>
                    <a:pt x="0" y="0"/>
                  </a:lnTo>
                </a:path>
              </a:pathLst>
            </a:custGeom>
            <a:solidFill>
              <a:srgbClr val="FFFF00"/>
            </a:solidFill>
            <a:ln w="9525" cap="rnd">
              <a:noFill/>
              <a:round/>
              <a:headEnd/>
              <a:tailEnd/>
            </a:ln>
          </p:spPr>
          <p:txBody>
            <a:bodyPr/>
            <a:lstStyle/>
            <a:p>
              <a:endParaRPr lang="en-US"/>
            </a:p>
          </p:txBody>
        </p:sp>
        <p:sp>
          <p:nvSpPr>
            <p:cNvPr id="25" name="Freeform 12"/>
            <p:cNvSpPr>
              <a:spLocks/>
            </p:cNvSpPr>
            <p:nvPr/>
          </p:nvSpPr>
          <p:spPr bwMode="auto">
            <a:xfrm>
              <a:off x="1703995" y="2154863"/>
              <a:ext cx="1160462" cy="173037"/>
            </a:xfrm>
            <a:custGeom>
              <a:avLst/>
              <a:gdLst>
                <a:gd name="T0" fmla="*/ 1159454 w 1151"/>
                <a:gd name="T1" fmla="*/ 0 h 97"/>
                <a:gd name="T2" fmla="*/ 1159454 w 1151"/>
                <a:gd name="T3" fmla="*/ 171253 h 97"/>
                <a:gd name="T4" fmla="*/ 0 w 1151"/>
                <a:gd name="T5" fmla="*/ 171253 h 97"/>
                <a:gd name="T6" fmla="*/ 21173 w 1151"/>
                <a:gd name="T7" fmla="*/ 149846 h 97"/>
                <a:gd name="T8" fmla="*/ 51419 w 1151"/>
                <a:gd name="T9" fmla="*/ 101682 h 97"/>
                <a:gd name="T10" fmla="*/ 1062665 w 1151"/>
                <a:gd name="T11" fmla="*/ 85627 h 97"/>
                <a:gd name="T12" fmla="*/ 1125174 w 1151"/>
                <a:gd name="T13" fmla="*/ 49949 h 97"/>
                <a:gd name="T14" fmla="*/ 1159454 w 1151"/>
                <a:gd name="T15" fmla="*/ 0 h 97"/>
                <a:gd name="T16" fmla="*/ 0 60000 65536"/>
                <a:gd name="T17" fmla="*/ 0 60000 65536"/>
                <a:gd name="T18" fmla="*/ 0 60000 65536"/>
                <a:gd name="T19" fmla="*/ 0 60000 65536"/>
                <a:gd name="T20" fmla="*/ 0 60000 65536"/>
                <a:gd name="T21" fmla="*/ 0 60000 65536"/>
                <a:gd name="T22" fmla="*/ 0 60000 65536"/>
                <a:gd name="T23" fmla="*/ 0 60000 65536"/>
                <a:gd name="T24" fmla="*/ 0 w 1151"/>
                <a:gd name="T25" fmla="*/ 0 h 97"/>
                <a:gd name="T26" fmla="*/ 1151 w 1151"/>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1" h="97">
                  <a:moveTo>
                    <a:pt x="1150" y="0"/>
                  </a:moveTo>
                  <a:lnTo>
                    <a:pt x="1150" y="96"/>
                  </a:lnTo>
                  <a:lnTo>
                    <a:pt x="0" y="96"/>
                  </a:lnTo>
                  <a:lnTo>
                    <a:pt x="21" y="84"/>
                  </a:lnTo>
                  <a:lnTo>
                    <a:pt x="51" y="57"/>
                  </a:lnTo>
                  <a:lnTo>
                    <a:pt x="1054" y="48"/>
                  </a:lnTo>
                  <a:lnTo>
                    <a:pt x="1116" y="28"/>
                  </a:lnTo>
                  <a:lnTo>
                    <a:pt x="1150" y="0"/>
                  </a:lnTo>
                </a:path>
              </a:pathLst>
            </a:custGeom>
            <a:solidFill>
              <a:srgbClr val="FFFF00"/>
            </a:solidFill>
            <a:ln w="9525" cap="rnd">
              <a:noFill/>
              <a:round/>
              <a:headEnd/>
              <a:tailEnd/>
            </a:ln>
          </p:spPr>
          <p:txBody>
            <a:bodyPr/>
            <a:lstStyle/>
            <a:p>
              <a:endParaRPr lang="en-US"/>
            </a:p>
          </p:txBody>
        </p:sp>
        <p:sp>
          <p:nvSpPr>
            <p:cNvPr id="26" name="Freeform 13"/>
            <p:cNvSpPr>
              <a:spLocks/>
            </p:cNvSpPr>
            <p:nvPr/>
          </p:nvSpPr>
          <p:spPr bwMode="auto">
            <a:xfrm>
              <a:off x="4218595" y="1469063"/>
              <a:ext cx="2439987" cy="611187"/>
            </a:xfrm>
            <a:custGeom>
              <a:avLst/>
              <a:gdLst>
                <a:gd name="T0" fmla="*/ 0 w 1537"/>
                <a:gd name="T1" fmla="*/ 304800 h 385"/>
                <a:gd name="T2" fmla="*/ 304800 w 1537"/>
                <a:gd name="T3" fmla="*/ 0 h 385"/>
                <a:gd name="T4" fmla="*/ 2133600 w 1537"/>
                <a:gd name="T5" fmla="*/ 0 h 385"/>
                <a:gd name="T6" fmla="*/ 2438400 w 1537"/>
                <a:gd name="T7" fmla="*/ 304800 h 385"/>
                <a:gd name="T8" fmla="*/ 2133600 w 1537"/>
                <a:gd name="T9" fmla="*/ 609600 h 385"/>
                <a:gd name="T10" fmla="*/ 304800 w 1537"/>
                <a:gd name="T11" fmla="*/ 609600 h 385"/>
                <a:gd name="T12" fmla="*/ 0 w 1537"/>
                <a:gd name="T13" fmla="*/ 304800 h 385"/>
                <a:gd name="T14" fmla="*/ 0 60000 65536"/>
                <a:gd name="T15" fmla="*/ 0 60000 65536"/>
                <a:gd name="T16" fmla="*/ 0 60000 65536"/>
                <a:gd name="T17" fmla="*/ 0 60000 65536"/>
                <a:gd name="T18" fmla="*/ 0 60000 65536"/>
                <a:gd name="T19" fmla="*/ 0 60000 65536"/>
                <a:gd name="T20" fmla="*/ 0 60000 65536"/>
                <a:gd name="T21" fmla="*/ 0 w 1537"/>
                <a:gd name="T22" fmla="*/ 0 h 385"/>
                <a:gd name="T23" fmla="*/ 1537 w 1537"/>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7" h="385">
                  <a:moveTo>
                    <a:pt x="0" y="192"/>
                  </a:moveTo>
                  <a:lnTo>
                    <a:pt x="192" y="0"/>
                  </a:lnTo>
                  <a:lnTo>
                    <a:pt x="1344" y="0"/>
                  </a:lnTo>
                  <a:lnTo>
                    <a:pt x="1536" y="192"/>
                  </a:lnTo>
                  <a:lnTo>
                    <a:pt x="1344" y="384"/>
                  </a:lnTo>
                  <a:lnTo>
                    <a:pt x="192" y="384"/>
                  </a:lnTo>
                  <a:lnTo>
                    <a:pt x="0" y="192"/>
                  </a:lnTo>
                </a:path>
              </a:pathLst>
            </a:custGeom>
            <a:solidFill>
              <a:srgbClr val="474747"/>
            </a:solidFill>
            <a:ln w="12700" cap="rnd">
              <a:solidFill>
                <a:srgbClr val="000000"/>
              </a:solidFill>
              <a:round/>
              <a:headEnd/>
              <a:tailEnd/>
            </a:ln>
          </p:spPr>
          <p:txBody>
            <a:bodyPr/>
            <a:lstStyle/>
            <a:p>
              <a:endParaRPr lang="en-US"/>
            </a:p>
          </p:txBody>
        </p:sp>
        <p:sp>
          <p:nvSpPr>
            <p:cNvPr id="27" name="Freeform 14"/>
            <p:cNvSpPr>
              <a:spLocks/>
            </p:cNvSpPr>
            <p:nvPr/>
          </p:nvSpPr>
          <p:spPr bwMode="auto">
            <a:xfrm>
              <a:off x="4751995" y="1821488"/>
              <a:ext cx="1296987" cy="177800"/>
            </a:xfrm>
            <a:custGeom>
              <a:avLst/>
              <a:gdLst>
                <a:gd name="T0" fmla="*/ 55562 w 817"/>
                <a:gd name="T1" fmla="*/ 133350 h 112"/>
                <a:gd name="T2" fmla="*/ 14287 w 817"/>
                <a:gd name="T3" fmla="*/ 128588 h 112"/>
                <a:gd name="T4" fmla="*/ 6350 w 817"/>
                <a:gd name="T5" fmla="*/ 100012 h 112"/>
                <a:gd name="T6" fmla="*/ 47625 w 817"/>
                <a:gd name="T7" fmla="*/ 80963 h 112"/>
                <a:gd name="T8" fmla="*/ 82550 w 817"/>
                <a:gd name="T9" fmla="*/ 52388 h 112"/>
                <a:gd name="T10" fmla="*/ 128587 w 817"/>
                <a:gd name="T11" fmla="*/ 28575 h 112"/>
                <a:gd name="T12" fmla="*/ 177800 w 817"/>
                <a:gd name="T13" fmla="*/ 28575 h 112"/>
                <a:gd name="T14" fmla="*/ 225425 w 817"/>
                <a:gd name="T15" fmla="*/ 23812 h 112"/>
                <a:gd name="T16" fmla="*/ 266700 w 817"/>
                <a:gd name="T17" fmla="*/ 23812 h 112"/>
                <a:gd name="T18" fmla="*/ 315912 w 817"/>
                <a:gd name="T19" fmla="*/ 23812 h 112"/>
                <a:gd name="T20" fmla="*/ 369887 w 817"/>
                <a:gd name="T21" fmla="*/ 19050 h 112"/>
                <a:gd name="T22" fmla="*/ 417512 w 817"/>
                <a:gd name="T23" fmla="*/ 19050 h 112"/>
                <a:gd name="T24" fmla="*/ 458787 w 817"/>
                <a:gd name="T25" fmla="*/ 19050 h 112"/>
                <a:gd name="T26" fmla="*/ 514350 w 817"/>
                <a:gd name="T27" fmla="*/ 19050 h 112"/>
                <a:gd name="T28" fmla="*/ 555625 w 817"/>
                <a:gd name="T29" fmla="*/ 19050 h 112"/>
                <a:gd name="T30" fmla="*/ 596900 w 817"/>
                <a:gd name="T31" fmla="*/ 14288 h 112"/>
                <a:gd name="T32" fmla="*/ 644525 w 817"/>
                <a:gd name="T33" fmla="*/ 9525 h 112"/>
                <a:gd name="T34" fmla="*/ 685800 w 817"/>
                <a:gd name="T35" fmla="*/ 9525 h 112"/>
                <a:gd name="T36" fmla="*/ 739775 w 817"/>
                <a:gd name="T37" fmla="*/ 4763 h 112"/>
                <a:gd name="T38" fmla="*/ 801687 w 817"/>
                <a:gd name="T39" fmla="*/ 4763 h 112"/>
                <a:gd name="T40" fmla="*/ 849312 w 817"/>
                <a:gd name="T41" fmla="*/ 4763 h 112"/>
                <a:gd name="T42" fmla="*/ 919162 w 817"/>
                <a:gd name="T43" fmla="*/ 4763 h 112"/>
                <a:gd name="T44" fmla="*/ 958850 w 817"/>
                <a:gd name="T45" fmla="*/ 4763 h 112"/>
                <a:gd name="T46" fmla="*/ 1008062 w 817"/>
                <a:gd name="T47" fmla="*/ 0 h 112"/>
                <a:gd name="T48" fmla="*/ 1055687 w 817"/>
                <a:gd name="T49" fmla="*/ 0 h 112"/>
                <a:gd name="T50" fmla="*/ 1096962 w 817"/>
                <a:gd name="T51" fmla="*/ 4763 h 112"/>
                <a:gd name="T52" fmla="*/ 1138237 w 817"/>
                <a:gd name="T53" fmla="*/ 4763 h 112"/>
                <a:gd name="T54" fmla="*/ 1179512 w 817"/>
                <a:gd name="T55" fmla="*/ 19050 h 112"/>
                <a:gd name="T56" fmla="*/ 1220787 w 817"/>
                <a:gd name="T57" fmla="*/ 33338 h 112"/>
                <a:gd name="T58" fmla="*/ 1247775 w 817"/>
                <a:gd name="T59" fmla="*/ 57150 h 112"/>
                <a:gd name="T60" fmla="*/ 1274762 w 817"/>
                <a:gd name="T61" fmla="*/ 85725 h 112"/>
                <a:gd name="T62" fmla="*/ 1295400 w 817"/>
                <a:gd name="T63" fmla="*/ 114300 h 112"/>
                <a:gd name="T64" fmla="*/ 1274762 w 817"/>
                <a:gd name="T65" fmla="*/ 138113 h 112"/>
                <a:gd name="T66" fmla="*/ 1233487 w 817"/>
                <a:gd name="T67" fmla="*/ 152400 h 112"/>
                <a:gd name="T68" fmla="*/ 1185862 w 817"/>
                <a:gd name="T69" fmla="*/ 166688 h 112"/>
                <a:gd name="T70" fmla="*/ 1144587 w 817"/>
                <a:gd name="T71" fmla="*/ 171450 h 112"/>
                <a:gd name="T72" fmla="*/ 1096962 w 817"/>
                <a:gd name="T73" fmla="*/ 171450 h 112"/>
                <a:gd name="T74" fmla="*/ 1049337 w 817"/>
                <a:gd name="T75" fmla="*/ 171450 h 112"/>
                <a:gd name="T76" fmla="*/ 993775 w 817"/>
                <a:gd name="T77" fmla="*/ 176213 h 112"/>
                <a:gd name="T78" fmla="*/ 938212 w 817"/>
                <a:gd name="T79" fmla="*/ 176213 h 112"/>
                <a:gd name="T80" fmla="*/ 890587 w 817"/>
                <a:gd name="T81" fmla="*/ 171450 h 112"/>
                <a:gd name="T82" fmla="*/ 842962 w 817"/>
                <a:gd name="T83" fmla="*/ 171450 h 112"/>
                <a:gd name="T84" fmla="*/ 795337 w 817"/>
                <a:gd name="T85" fmla="*/ 171450 h 112"/>
                <a:gd name="T86" fmla="*/ 733425 w 817"/>
                <a:gd name="T87" fmla="*/ 171450 h 112"/>
                <a:gd name="T88" fmla="*/ 685800 w 817"/>
                <a:gd name="T89" fmla="*/ 171450 h 112"/>
                <a:gd name="T90" fmla="*/ 623887 w 817"/>
                <a:gd name="T91" fmla="*/ 171450 h 112"/>
                <a:gd name="T92" fmla="*/ 582612 w 817"/>
                <a:gd name="T93" fmla="*/ 171450 h 112"/>
                <a:gd name="T94" fmla="*/ 527050 w 817"/>
                <a:gd name="T95" fmla="*/ 171450 h 112"/>
                <a:gd name="T96" fmla="*/ 479425 w 817"/>
                <a:gd name="T97" fmla="*/ 171450 h 112"/>
                <a:gd name="T98" fmla="*/ 431800 w 817"/>
                <a:gd name="T99" fmla="*/ 166688 h 112"/>
                <a:gd name="T100" fmla="*/ 369887 w 817"/>
                <a:gd name="T101" fmla="*/ 161925 h 112"/>
                <a:gd name="T102" fmla="*/ 301625 w 817"/>
                <a:gd name="T103" fmla="*/ 157163 h 112"/>
                <a:gd name="T104" fmla="*/ 254000 w 817"/>
                <a:gd name="T105" fmla="*/ 147638 h 112"/>
                <a:gd name="T106" fmla="*/ 212725 w 817"/>
                <a:gd name="T107" fmla="*/ 147638 h 112"/>
                <a:gd name="T108" fmla="*/ 165100 w 817"/>
                <a:gd name="T109" fmla="*/ 142875 h 112"/>
                <a:gd name="T110" fmla="*/ 123825 w 817"/>
                <a:gd name="T111" fmla="*/ 133350 h 112"/>
                <a:gd name="T112" fmla="*/ 82550 w 817"/>
                <a:gd name="T113" fmla="*/ 138113 h 1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7"/>
                <a:gd name="T172" fmla="*/ 0 h 112"/>
                <a:gd name="T173" fmla="*/ 817 w 817"/>
                <a:gd name="T174" fmla="*/ 112 h 1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7" h="112">
                  <a:moveTo>
                    <a:pt x="91" y="90"/>
                  </a:moveTo>
                  <a:lnTo>
                    <a:pt x="35" y="84"/>
                  </a:lnTo>
                  <a:lnTo>
                    <a:pt x="22" y="84"/>
                  </a:lnTo>
                  <a:lnTo>
                    <a:pt x="9" y="81"/>
                  </a:lnTo>
                  <a:lnTo>
                    <a:pt x="0" y="72"/>
                  </a:lnTo>
                  <a:lnTo>
                    <a:pt x="4" y="63"/>
                  </a:lnTo>
                  <a:lnTo>
                    <a:pt x="17" y="60"/>
                  </a:lnTo>
                  <a:lnTo>
                    <a:pt x="30" y="51"/>
                  </a:lnTo>
                  <a:lnTo>
                    <a:pt x="39" y="42"/>
                  </a:lnTo>
                  <a:lnTo>
                    <a:pt x="52" y="33"/>
                  </a:lnTo>
                  <a:lnTo>
                    <a:pt x="65" y="27"/>
                  </a:lnTo>
                  <a:lnTo>
                    <a:pt x="81" y="18"/>
                  </a:lnTo>
                  <a:lnTo>
                    <a:pt x="99" y="18"/>
                  </a:lnTo>
                  <a:lnTo>
                    <a:pt x="112" y="18"/>
                  </a:lnTo>
                  <a:lnTo>
                    <a:pt x="125" y="15"/>
                  </a:lnTo>
                  <a:lnTo>
                    <a:pt x="142" y="15"/>
                  </a:lnTo>
                  <a:lnTo>
                    <a:pt x="155" y="15"/>
                  </a:lnTo>
                  <a:lnTo>
                    <a:pt x="168" y="15"/>
                  </a:lnTo>
                  <a:lnTo>
                    <a:pt x="186" y="15"/>
                  </a:lnTo>
                  <a:lnTo>
                    <a:pt x="199" y="15"/>
                  </a:lnTo>
                  <a:lnTo>
                    <a:pt x="216" y="15"/>
                  </a:lnTo>
                  <a:lnTo>
                    <a:pt x="233" y="12"/>
                  </a:lnTo>
                  <a:lnTo>
                    <a:pt x="246" y="12"/>
                  </a:lnTo>
                  <a:lnTo>
                    <a:pt x="263" y="12"/>
                  </a:lnTo>
                  <a:lnTo>
                    <a:pt x="276" y="12"/>
                  </a:lnTo>
                  <a:lnTo>
                    <a:pt x="289" y="12"/>
                  </a:lnTo>
                  <a:lnTo>
                    <a:pt x="307" y="12"/>
                  </a:lnTo>
                  <a:lnTo>
                    <a:pt x="324" y="12"/>
                  </a:lnTo>
                  <a:lnTo>
                    <a:pt x="337" y="12"/>
                  </a:lnTo>
                  <a:lnTo>
                    <a:pt x="350" y="12"/>
                  </a:lnTo>
                  <a:lnTo>
                    <a:pt x="363" y="12"/>
                  </a:lnTo>
                  <a:lnTo>
                    <a:pt x="376" y="9"/>
                  </a:lnTo>
                  <a:lnTo>
                    <a:pt x="393" y="6"/>
                  </a:lnTo>
                  <a:lnTo>
                    <a:pt x="406" y="6"/>
                  </a:lnTo>
                  <a:lnTo>
                    <a:pt x="419" y="6"/>
                  </a:lnTo>
                  <a:lnTo>
                    <a:pt x="432" y="6"/>
                  </a:lnTo>
                  <a:lnTo>
                    <a:pt x="453" y="3"/>
                  </a:lnTo>
                  <a:lnTo>
                    <a:pt x="466" y="3"/>
                  </a:lnTo>
                  <a:lnTo>
                    <a:pt x="492" y="3"/>
                  </a:lnTo>
                  <a:lnTo>
                    <a:pt x="505" y="3"/>
                  </a:lnTo>
                  <a:lnTo>
                    <a:pt x="518" y="3"/>
                  </a:lnTo>
                  <a:lnTo>
                    <a:pt x="535" y="3"/>
                  </a:lnTo>
                  <a:lnTo>
                    <a:pt x="553" y="3"/>
                  </a:lnTo>
                  <a:lnTo>
                    <a:pt x="579" y="3"/>
                  </a:lnTo>
                  <a:lnTo>
                    <a:pt x="591" y="3"/>
                  </a:lnTo>
                  <a:lnTo>
                    <a:pt x="604" y="3"/>
                  </a:lnTo>
                  <a:lnTo>
                    <a:pt x="622" y="0"/>
                  </a:lnTo>
                  <a:lnTo>
                    <a:pt x="635" y="0"/>
                  </a:lnTo>
                  <a:lnTo>
                    <a:pt x="652" y="0"/>
                  </a:lnTo>
                  <a:lnTo>
                    <a:pt x="665" y="0"/>
                  </a:lnTo>
                  <a:lnTo>
                    <a:pt x="678" y="3"/>
                  </a:lnTo>
                  <a:lnTo>
                    <a:pt x="691" y="3"/>
                  </a:lnTo>
                  <a:lnTo>
                    <a:pt x="704" y="3"/>
                  </a:lnTo>
                  <a:lnTo>
                    <a:pt x="717" y="3"/>
                  </a:lnTo>
                  <a:lnTo>
                    <a:pt x="730" y="6"/>
                  </a:lnTo>
                  <a:lnTo>
                    <a:pt x="743" y="12"/>
                  </a:lnTo>
                  <a:lnTo>
                    <a:pt x="756" y="15"/>
                  </a:lnTo>
                  <a:lnTo>
                    <a:pt x="769" y="21"/>
                  </a:lnTo>
                  <a:lnTo>
                    <a:pt x="781" y="27"/>
                  </a:lnTo>
                  <a:lnTo>
                    <a:pt x="786" y="36"/>
                  </a:lnTo>
                  <a:lnTo>
                    <a:pt x="794" y="45"/>
                  </a:lnTo>
                  <a:lnTo>
                    <a:pt x="803" y="54"/>
                  </a:lnTo>
                  <a:lnTo>
                    <a:pt x="807" y="63"/>
                  </a:lnTo>
                  <a:lnTo>
                    <a:pt x="816" y="72"/>
                  </a:lnTo>
                  <a:lnTo>
                    <a:pt x="816" y="81"/>
                  </a:lnTo>
                  <a:lnTo>
                    <a:pt x="803" y="87"/>
                  </a:lnTo>
                  <a:lnTo>
                    <a:pt x="790" y="93"/>
                  </a:lnTo>
                  <a:lnTo>
                    <a:pt x="777" y="96"/>
                  </a:lnTo>
                  <a:lnTo>
                    <a:pt x="764" y="102"/>
                  </a:lnTo>
                  <a:lnTo>
                    <a:pt x="747" y="105"/>
                  </a:lnTo>
                  <a:lnTo>
                    <a:pt x="734" y="108"/>
                  </a:lnTo>
                  <a:lnTo>
                    <a:pt x="721" y="108"/>
                  </a:lnTo>
                  <a:lnTo>
                    <a:pt x="704" y="108"/>
                  </a:lnTo>
                  <a:lnTo>
                    <a:pt x="691" y="108"/>
                  </a:lnTo>
                  <a:lnTo>
                    <a:pt x="678" y="108"/>
                  </a:lnTo>
                  <a:lnTo>
                    <a:pt x="661" y="108"/>
                  </a:lnTo>
                  <a:lnTo>
                    <a:pt x="648" y="108"/>
                  </a:lnTo>
                  <a:lnTo>
                    <a:pt x="626" y="111"/>
                  </a:lnTo>
                  <a:lnTo>
                    <a:pt x="609" y="111"/>
                  </a:lnTo>
                  <a:lnTo>
                    <a:pt x="591" y="111"/>
                  </a:lnTo>
                  <a:lnTo>
                    <a:pt x="574" y="111"/>
                  </a:lnTo>
                  <a:lnTo>
                    <a:pt x="561" y="108"/>
                  </a:lnTo>
                  <a:lnTo>
                    <a:pt x="548" y="108"/>
                  </a:lnTo>
                  <a:lnTo>
                    <a:pt x="531" y="108"/>
                  </a:lnTo>
                  <a:lnTo>
                    <a:pt x="514" y="108"/>
                  </a:lnTo>
                  <a:lnTo>
                    <a:pt x="501" y="108"/>
                  </a:lnTo>
                  <a:lnTo>
                    <a:pt x="484" y="108"/>
                  </a:lnTo>
                  <a:lnTo>
                    <a:pt x="462" y="108"/>
                  </a:lnTo>
                  <a:lnTo>
                    <a:pt x="449" y="108"/>
                  </a:lnTo>
                  <a:lnTo>
                    <a:pt x="432" y="108"/>
                  </a:lnTo>
                  <a:lnTo>
                    <a:pt x="410" y="108"/>
                  </a:lnTo>
                  <a:lnTo>
                    <a:pt x="393" y="108"/>
                  </a:lnTo>
                  <a:lnTo>
                    <a:pt x="380" y="108"/>
                  </a:lnTo>
                  <a:lnTo>
                    <a:pt x="367" y="108"/>
                  </a:lnTo>
                  <a:lnTo>
                    <a:pt x="350" y="108"/>
                  </a:lnTo>
                  <a:lnTo>
                    <a:pt x="332" y="108"/>
                  </a:lnTo>
                  <a:lnTo>
                    <a:pt x="315" y="108"/>
                  </a:lnTo>
                  <a:lnTo>
                    <a:pt x="302" y="108"/>
                  </a:lnTo>
                  <a:lnTo>
                    <a:pt x="285" y="105"/>
                  </a:lnTo>
                  <a:lnTo>
                    <a:pt x="272" y="105"/>
                  </a:lnTo>
                  <a:lnTo>
                    <a:pt x="250" y="105"/>
                  </a:lnTo>
                  <a:lnTo>
                    <a:pt x="233" y="102"/>
                  </a:lnTo>
                  <a:lnTo>
                    <a:pt x="212" y="99"/>
                  </a:lnTo>
                  <a:lnTo>
                    <a:pt x="190" y="99"/>
                  </a:lnTo>
                  <a:lnTo>
                    <a:pt x="177" y="96"/>
                  </a:lnTo>
                  <a:lnTo>
                    <a:pt x="160" y="93"/>
                  </a:lnTo>
                  <a:lnTo>
                    <a:pt x="147" y="93"/>
                  </a:lnTo>
                  <a:lnTo>
                    <a:pt x="134" y="93"/>
                  </a:lnTo>
                  <a:lnTo>
                    <a:pt x="117" y="90"/>
                  </a:lnTo>
                  <a:lnTo>
                    <a:pt x="104" y="90"/>
                  </a:lnTo>
                  <a:lnTo>
                    <a:pt x="91" y="90"/>
                  </a:lnTo>
                  <a:lnTo>
                    <a:pt x="78" y="84"/>
                  </a:lnTo>
                  <a:lnTo>
                    <a:pt x="65" y="84"/>
                  </a:lnTo>
                  <a:lnTo>
                    <a:pt x="52" y="87"/>
                  </a:lnTo>
                  <a:lnTo>
                    <a:pt x="91" y="90"/>
                  </a:lnTo>
                </a:path>
              </a:pathLst>
            </a:custGeom>
            <a:solidFill>
              <a:srgbClr val="FFFFFF"/>
            </a:solidFill>
            <a:ln w="9525" cap="rnd">
              <a:noFill/>
              <a:round/>
              <a:headEnd/>
              <a:tailEnd/>
            </a:ln>
          </p:spPr>
          <p:txBody>
            <a:bodyPr/>
            <a:lstStyle/>
            <a:p>
              <a:endParaRPr lang="en-US"/>
            </a:p>
          </p:txBody>
        </p:sp>
        <p:sp>
          <p:nvSpPr>
            <p:cNvPr id="28" name="Freeform 15"/>
            <p:cNvSpPr>
              <a:spLocks/>
            </p:cNvSpPr>
            <p:nvPr/>
          </p:nvSpPr>
          <p:spPr bwMode="auto">
            <a:xfrm>
              <a:off x="3608995" y="1697663"/>
              <a:ext cx="1068387" cy="382587"/>
            </a:xfrm>
            <a:custGeom>
              <a:avLst/>
              <a:gdLst>
                <a:gd name="T0" fmla="*/ 0 w 673"/>
                <a:gd name="T1" fmla="*/ 381000 h 241"/>
                <a:gd name="T2" fmla="*/ 381000 w 673"/>
                <a:gd name="T3" fmla="*/ 381000 h 241"/>
                <a:gd name="T4" fmla="*/ 609600 w 673"/>
                <a:gd name="T5" fmla="*/ 152400 h 241"/>
                <a:gd name="T6" fmla="*/ 1066800 w 673"/>
                <a:gd name="T7" fmla="*/ 152400 h 241"/>
                <a:gd name="T8" fmla="*/ 1066800 w 673"/>
                <a:gd name="T9" fmla="*/ 76200 h 241"/>
                <a:gd name="T10" fmla="*/ 1066800 w 673"/>
                <a:gd name="T11" fmla="*/ 0 h 241"/>
                <a:gd name="T12" fmla="*/ 533400 w 673"/>
                <a:gd name="T13" fmla="*/ 0 h 241"/>
                <a:gd name="T14" fmla="*/ 304800 w 673"/>
                <a:gd name="T15" fmla="*/ 228600 h 241"/>
                <a:gd name="T16" fmla="*/ 0 w 673"/>
                <a:gd name="T17" fmla="*/ 228600 h 241"/>
                <a:gd name="T18" fmla="*/ 0 w 673"/>
                <a:gd name="T19" fmla="*/ 38100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3"/>
                <a:gd name="T31" fmla="*/ 0 h 241"/>
                <a:gd name="T32" fmla="*/ 673 w 673"/>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3" h="241">
                  <a:moveTo>
                    <a:pt x="0" y="240"/>
                  </a:moveTo>
                  <a:lnTo>
                    <a:pt x="240" y="240"/>
                  </a:lnTo>
                  <a:lnTo>
                    <a:pt x="384" y="96"/>
                  </a:lnTo>
                  <a:lnTo>
                    <a:pt x="672" y="96"/>
                  </a:lnTo>
                  <a:lnTo>
                    <a:pt x="672" y="48"/>
                  </a:lnTo>
                  <a:lnTo>
                    <a:pt x="672" y="0"/>
                  </a:lnTo>
                  <a:lnTo>
                    <a:pt x="336" y="0"/>
                  </a:lnTo>
                  <a:lnTo>
                    <a:pt x="192" y="144"/>
                  </a:lnTo>
                  <a:lnTo>
                    <a:pt x="0" y="144"/>
                  </a:lnTo>
                  <a:lnTo>
                    <a:pt x="0" y="240"/>
                  </a:lnTo>
                </a:path>
              </a:pathLst>
            </a:custGeom>
            <a:solidFill>
              <a:srgbClr val="868686"/>
            </a:solidFill>
            <a:ln w="12700" cap="rnd">
              <a:solidFill>
                <a:srgbClr val="DADADA"/>
              </a:solidFill>
              <a:round/>
              <a:headEnd/>
              <a:tailEnd/>
            </a:ln>
          </p:spPr>
          <p:txBody>
            <a:bodyPr/>
            <a:lstStyle/>
            <a:p>
              <a:endParaRPr lang="en-US"/>
            </a:p>
          </p:txBody>
        </p:sp>
        <p:sp>
          <p:nvSpPr>
            <p:cNvPr id="29" name="Freeform 16"/>
            <p:cNvSpPr>
              <a:spLocks/>
            </p:cNvSpPr>
            <p:nvPr/>
          </p:nvSpPr>
          <p:spPr bwMode="auto">
            <a:xfrm>
              <a:off x="6199795" y="1697663"/>
              <a:ext cx="1068387" cy="382587"/>
            </a:xfrm>
            <a:custGeom>
              <a:avLst/>
              <a:gdLst>
                <a:gd name="T0" fmla="*/ 1066800 w 673"/>
                <a:gd name="T1" fmla="*/ 381000 h 241"/>
                <a:gd name="T2" fmla="*/ 685800 w 673"/>
                <a:gd name="T3" fmla="*/ 381000 h 241"/>
                <a:gd name="T4" fmla="*/ 457200 w 673"/>
                <a:gd name="T5" fmla="*/ 152400 h 241"/>
                <a:gd name="T6" fmla="*/ 0 w 673"/>
                <a:gd name="T7" fmla="*/ 152400 h 241"/>
                <a:gd name="T8" fmla="*/ 0 w 673"/>
                <a:gd name="T9" fmla="*/ 76200 h 241"/>
                <a:gd name="T10" fmla="*/ 0 w 673"/>
                <a:gd name="T11" fmla="*/ 0 h 241"/>
                <a:gd name="T12" fmla="*/ 533400 w 673"/>
                <a:gd name="T13" fmla="*/ 0 h 241"/>
                <a:gd name="T14" fmla="*/ 762000 w 673"/>
                <a:gd name="T15" fmla="*/ 228600 h 241"/>
                <a:gd name="T16" fmla="*/ 1066800 w 673"/>
                <a:gd name="T17" fmla="*/ 228600 h 241"/>
                <a:gd name="T18" fmla="*/ 1066800 w 673"/>
                <a:gd name="T19" fmla="*/ 38100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3"/>
                <a:gd name="T31" fmla="*/ 0 h 241"/>
                <a:gd name="T32" fmla="*/ 673 w 673"/>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3" h="241">
                  <a:moveTo>
                    <a:pt x="672" y="240"/>
                  </a:moveTo>
                  <a:lnTo>
                    <a:pt x="432" y="240"/>
                  </a:lnTo>
                  <a:lnTo>
                    <a:pt x="288" y="96"/>
                  </a:lnTo>
                  <a:lnTo>
                    <a:pt x="0" y="96"/>
                  </a:lnTo>
                  <a:lnTo>
                    <a:pt x="0" y="48"/>
                  </a:lnTo>
                  <a:lnTo>
                    <a:pt x="0" y="0"/>
                  </a:lnTo>
                  <a:lnTo>
                    <a:pt x="336" y="0"/>
                  </a:lnTo>
                  <a:lnTo>
                    <a:pt x="480" y="144"/>
                  </a:lnTo>
                  <a:lnTo>
                    <a:pt x="672" y="144"/>
                  </a:lnTo>
                  <a:lnTo>
                    <a:pt x="672" y="240"/>
                  </a:lnTo>
                </a:path>
              </a:pathLst>
            </a:custGeom>
            <a:solidFill>
              <a:srgbClr val="868686"/>
            </a:solidFill>
            <a:ln w="12700" cap="rnd">
              <a:solidFill>
                <a:srgbClr val="DADADA"/>
              </a:solidFill>
              <a:round/>
              <a:headEnd/>
              <a:tailEnd/>
            </a:ln>
          </p:spPr>
          <p:txBody>
            <a:bodyPr/>
            <a:lstStyle/>
            <a:p>
              <a:endParaRPr lang="en-US"/>
            </a:p>
          </p:txBody>
        </p:sp>
        <p:sp>
          <p:nvSpPr>
            <p:cNvPr id="30" name="Rectangle 17"/>
            <p:cNvSpPr>
              <a:spLocks noChangeArrowheads="1"/>
            </p:cNvSpPr>
            <p:nvPr/>
          </p:nvSpPr>
          <p:spPr bwMode="auto">
            <a:xfrm>
              <a:off x="4758345" y="1932613"/>
              <a:ext cx="1358900" cy="139700"/>
            </a:xfrm>
            <a:prstGeom prst="rect">
              <a:avLst/>
            </a:prstGeom>
            <a:solidFill>
              <a:srgbClr val="868686"/>
            </a:solidFill>
            <a:ln w="12700">
              <a:solidFill>
                <a:srgbClr val="DADADA"/>
              </a:solidFill>
              <a:miter lim="800000"/>
              <a:headEnd/>
              <a:tailEnd/>
            </a:ln>
          </p:spPr>
          <p:txBody>
            <a:bodyPr wrap="none" anchor="ctr"/>
            <a:lstStyle/>
            <a:p>
              <a:pPr eaLnBrk="0" hangingPunct="0"/>
              <a:endParaRPr lang="zh-TW" altLang="en-US">
                <a:ea typeface="新細明體" pitchFamily="18" charset="-120"/>
              </a:endParaRPr>
            </a:p>
          </p:txBody>
        </p:sp>
        <p:sp>
          <p:nvSpPr>
            <p:cNvPr id="31" name="Rectangle 18"/>
            <p:cNvSpPr>
              <a:spLocks noChangeArrowheads="1"/>
            </p:cNvSpPr>
            <p:nvPr/>
          </p:nvSpPr>
          <p:spPr bwMode="auto">
            <a:xfrm>
              <a:off x="4904395" y="1773863"/>
              <a:ext cx="1066800" cy="76200"/>
            </a:xfrm>
            <a:prstGeom prst="rect">
              <a:avLst/>
            </a:prstGeom>
            <a:solidFill>
              <a:srgbClr val="FFFF00"/>
            </a:solidFill>
            <a:ln w="9525">
              <a:noFill/>
              <a:miter lim="800000"/>
              <a:headEnd/>
              <a:tailEnd/>
            </a:ln>
          </p:spPr>
          <p:txBody>
            <a:bodyPr wrap="none" anchor="ctr"/>
            <a:lstStyle/>
            <a:p>
              <a:pPr eaLnBrk="0" hangingPunct="0"/>
              <a:endParaRPr lang="zh-TW" altLang="en-US">
                <a:ea typeface="新細明體" pitchFamily="18" charset="-120"/>
              </a:endParaRPr>
            </a:p>
          </p:txBody>
        </p:sp>
        <p:sp>
          <p:nvSpPr>
            <p:cNvPr id="32" name="Freeform 19"/>
            <p:cNvSpPr>
              <a:spLocks/>
            </p:cNvSpPr>
            <p:nvPr/>
          </p:nvSpPr>
          <p:spPr bwMode="auto">
            <a:xfrm>
              <a:off x="4447195" y="1559550"/>
              <a:ext cx="530225" cy="211138"/>
            </a:xfrm>
            <a:custGeom>
              <a:avLst/>
              <a:gdLst>
                <a:gd name="T0" fmla="*/ 528638 w 334"/>
                <a:gd name="T1" fmla="*/ 209550 h 133"/>
                <a:gd name="T2" fmla="*/ 504825 w 334"/>
                <a:gd name="T3" fmla="*/ 204788 h 133"/>
                <a:gd name="T4" fmla="*/ 504825 w 334"/>
                <a:gd name="T5" fmla="*/ 190500 h 133"/>
                <a:gd name="T6" fmla="*/ 500063 w 334"/>
                <a:gd name="T7" fmla="*/ 176213 h 133"/>
                <a:gd name="T8" fmla="*/ 490538 w 334"/>
                <a:gd name="T9" fmla="*/ 157163 h 133"/>
                <a:gd name="T10" fmla="*/ 481013 w 334"/>
                <a:gd name="T11" fmla="*/ 142875 h 133"/>
                <a:gd name="T12" fmla="*/ 481013 w 334"/>
                <a:gd name="T13" fmla="*/ 128588 h 133"/>
                <a:gd name="T14" fmla="*/ 471488 w 334"/>
                <a:gd name="T15" fmla="*/ 114300 h 133"/>
                <a:gd name="T16" fmla="*/ 461963 w 334"/>
                <a:gd name="T17" fmla="*/ 100013 h 133"/>
                <a:gd name="T18" fmla="*/ 452438 w 334"/>
                <a:gd name="T19" fmla="*/ 85725 h 133"/>
                <a:gd name="T20" fmla="*/ 438150 w 334"/>
                <a:gd name="T21" fmla="*/ 71438 h 133"/>
                <a:gd name="T22" fmla="*/ 428625 w 334"/>
                <a:gd name="T23" fmla="*/ 57150 h 133"/>
                <a:gd name="T24" fmla="*/ 414338 w 334"/>
                <a:gd name="T25" fmla="*/ 42863 h 133"/>
                <a:gd name="T26" fmla="*/ 400050 w 334"/>
                <a:gd name="T27" fmla="*/ 38100 h 133"/>
                <a:gd name="T28" fmla="*/ 390525 w 334"/>
                <a:gd name="T29" fmla="*/ 23813 h 133"/>
                <a:gd name="T30" fmla="*/ 376237 w 334"/>
                <a:gd name="T31" fmla="*/ 19050 h 133"/>
                <a:gd name="T32" fmla="*/ 357187 w 334"/>
                <a:gd name="T33" fmla="*/ 14288 h 133"/>
                <a:gd name="T34" fmla="*/ 342900 w 334"/>
                <a:gd name="T35" fmla="*/ 4763 h 133"/>
                <a:gd name="T36" fmla="*/ 328612 w 334"/>
                <a:gd name="T37" fmla="*/ 4763 h 133"/>
                <a:gd name="T38" fmla="*/ 314325 w 334"/>
                <a:gd name="T39" fmla="*/ 0 h 133"/>
                <a:gd name="T40" fmla="*/ 295275 w 334"/>
                <a:gd name="T41" fmla="*/ 0 h 133"/>
                <a:gd name="T42" fmla="*/ 276225 w 334"/>
                <a:gd name="T43" fmla="*/ 0 h 133"/>
                <a:gd name="T44" fmla="*/ 257175 w 334"/>
                <a:gd name="T45" fmla="*/ 0 h 133"/>
                <a:gd name="T46" fmla="*/ 242888 w 334"/>
                <a:gd name="T47" fmla="*/ 0 h 133"/>
                <a:gd name="T48" fmla="*/ 223838 w 334"/>
                <a:gd name="T49" fmla="*/ 0 h 133"/>
                <a:gd name="T50" fmla="*/ 204788 w 334"/>
                <a:gd name="T51" fmla="*/ 0 h 133"/>
                <a:gd name="T52" fmla="*/ 190500 w 334"/>
                <a:gd name="T53" fmla="*/ 0 h 133"/>
                <a:gd name="T54" fmla="*/ 176212 w 334"/>
                <a:gd name="T55" fmla="*/ 0 h 133"/>
                <a:gd name="T56" fmla="*/ 157162 w 334"/>
                <a:gd name="T57" fmla="*/ 0 h 133"/>
                <a:gd name="T58" fmla="*/ 142875 w 334"/>
                <a:gd name="T59" fmla="*/ 4763 h 133"/>
                <a:gd name="T60" fmla="*/ 128588 w 334"/>
                <a:gd name="T61" fmla="*/ 9525 h 133"/>
                <a:gd name="T62" fmla="*/ 114300 w 334"/>
                <a:gd name="T63" fmla="*/ 19050 h 133"/>
                <a:gd name="T64" fmla="*/ 95250 w 334"/>
                <a:gd name="T65" fmla="*/ 23813 h 133"/>
                <a:gd name="T66" fmla="*/ 80962 w 334"/>
                <a:gd name="T67" fmla="*/ 38100 h 133"/>
                <a:gd name="T68" fmla="*/ 61913 w 334"/>
                <a:gd name="T69" fmla="*/ 52388 h 133"/>
                <a:gd name="T70" fmla="*/ 52388 w 334"/>
                <a:gd name="T71" fmla="*/ 66675 h 133"/>
                <a:gd name="T72" fmla="*/ 47625 w 334"/>
                <a:gd name="T73" fmla="*/ 80963 h 133"/>
                <a:gd name="T74" fmla="*/ 38100 w 334"/>
                <a:gd name="T75" fmla="*/ 100013 h 133"/>
                <a:gd name="T76" fmla="*/ 33337 w 334"/>
                <a:gd name="T77" fmla="*/ 123825 h 133"/>
                <a:gd name="T78" fmla="*/ 0 w 334"/>
                <a:gd name="T79" fmla="*/ 119063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133"/>
                <a:gd name="T122" fmla="*/ 334 w 334"/>
                <a:gd name="T123" fmla="*/ 133 h 1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133">
                  <a:moveTo>
                    <a:pt x="333" y="132"/>
                  </a:moveTo>
                  <a:lnTo>
                    <a:pt x="318" y="129"/>
                  </a:lnTo>
                  <a:lnTo>
                    <a:pt x="318" y="120"/>
                  </a:lnTo>
                  <a:lnTo>
                    <a:pt x="315" y="111"/>
                  </a:lnTo>
                  <a:lnTo>
                    <a:pt x="309" y="99"/>
                  </a:lnTo>
                  <a:lnTo>
                    <a:pt x="303" y="90"/>
                  </a:lnTo>
                  <a:lnTo>
                    <a:pt x="303" y="81"/>
                  </a:lnTo>
                  <a:lnTo>
                    <a:pt x="297" y="72"/>
                  </a:lnTo>
                  <a:lnTo>
                    <a:pt x="291" y="63"/>
                  </a:lnTo>
                  <a:lnTo>
                    <a:pt x="285" y="54"/>
                  </a:lnTo>
                  <a:lnTo>
                    <a:pt x="276" y="45"/>
                  </a:lnTo>
                  <a:lnTo>
                    <a:pt x="270" y="36"/>
                  </a:lnTo>
                  <a:lnTo>
                    <a:pt x="261" y="27"/>
                  </a:lnTo>
                  <a:lnTo>
                    <a:pt x="252" y="24"/>
                  </a:lnTo>
                  <a:lnTo>
                    <a:pt x="246" y="15"/>
                  </a:lnTo>
                  <a:lnTo>
                    <a:pt x="237" y="12"/>
                  </a:lnTo>
                  <a:lnTo>
                    <a:pt x="225" y="9"/>
                  </a:lnTo>
                  <a:lnTo>
                    <a:pt x="216" y="3"/>
                  </a:lnTo>
                  <a:lnTo>
                    <a:pt x="207" y="3"/>
                  </a:lnTo>
                  <a:lnTo>
                    <a:pt x="198" y="0"/>
                  </a:lnTo>
                  <a:lnTo>
                    <a:pt x="186" y="0"/>
                  </a:lnTo>
                  <a:lnTo>
                    <a:pt x="174" y="0"/>
                  </a:lnTo>
                  <a:lnTo>
                    <a:pt x="162" y="0"/>
                  </a:lnTo>
                  <a:lnTo>
                    <a:pt x="153" y="0"/>
                  </a:lnTo>
                  <a:lnTo>
                    <a:pt x="141" y="0"/>
                  </a:lnTo>
                  <a:lnTo>
                    <a:pt x="129" y="0"/>
                  </a:lnTo>
                  <a:lnTo>
                    <a:pt x="120" y="0"/>
                  </a:lnTo>
                  <a:lnTo>
                    <a:pt x="111" y="0"/>
                  </a:lnTo>
                  <a:lnTo>
                    <a:pt x="99" y="0"/>
                  </a:lnTo>
                  <a:lnTo>
                    <a:pt x="90" y="3"/>
                  </a:lnTo>
                  <a:lnTo>
                    <a:pt x="81" y="6"/>
                  </a:lnTo>
                  <a:lnTo>
                    <a:pt x="72" y="12"/>
                  </a:lnTo>
                  <a:lnTo>
                    <a:pt x="60" y="15"/>
                  </a:lnTo>
                  <a:lnTo>
                    <a:pt x="51" y="24"/>
                  </a:lnTo>
                  <a:lnTo>
                    <a:pt x="39" y="33"/>
                  </a:lnTo>
                  <a:lnTo>
                    <a:pt x="33" y="42"/>
                  </a:lnTo>
                  <a:lnTo>
                    <a:pt x="30" y="51"/>
                  </a:lnTo>
                  <a:lnTo>
                    <a:pt x="24" y="63"/>
                  </a:lnTo>
                  <a:lnTo>
                    <a:pt x="21" y="78"/>
                  </a:lnTo>
                  <a:lnTo>
                    <a:pt x="0" y="75"/>
                  </a:lnTo>
                </a:path>
              </a:pathLst>
            </a:custGeom>
            <a:noFill/>
            <a:ln w="12700" cap="rnd">
              <a:solidFill>
                <a:srgbClr val="FAFD00"/>
              </a:solidFill>
              <a:round/>
              <a:headEnd type="none" w="sm" len="sm"/>
              <a:tailEnd type="none" w="sm" len="sm"/>
            </a:ln>
          </p:spPr>
          <p:txBody>
            <a:bodyPr/>
            <a:lstStyle/>
            <a:p>
              <a:endParaRPr lang="en-US"/>
            </a:p>
          </p:txBody>
        </p:sp>
        <p:sp>
          <p:nvSpPr>
            <p:cNvPr id="33" name="Freeform 20"/>
            <p:cNvSpPr>
              <a:spLocks/>
            </p:cNvSpPr>
            <p:nvPr/>
          </p:nvSpPr>
          <p:spPr bwMode="auto">
            <a:xfrm>
              <a:off x="5893407" y="1559550"/>
              <a:ext cx="530225" cy="211138"/>
            </a:xfrm>
            <a:custGeom>
              <a:avLst/>
              <a:gdLst>
                <a:gd name="T0" fmla="*/ 0 w 334"/>
                <a:gd name="T1" fmla="*/ 209550 h 133"/>
                <a:gd name="T2" fmla="*/ 23812 w 334"/>
                <a:gd name="T3" fmla="*/ 204788 h 133"/>
                <a:gd name="T4" fmla="*/ 23812 w 334"/>
                <a:gd name="T5" fmla="*/ 190500 h 133"/>
                <a:gd name="T6" fmla="*/ 28575 w 334"/>
                <a:gd name="T7" fmla="*/ 176213 h 133"/>
                <a:gd name="T8" fmla="*/ 38100 w 334"/>
                <a:gd name="T9" fmla="*/ 157163 h 133"/>
                <a:gd name="T10" fmla="*/ 47625 w 334"/>
                <a:gd name="T11" fmla="*/ 142875 h 133"/>
                <a:gd name="T12" fmla="*/ 47625 w 334"/>
                <a:gd name="T13" fmla="*/ 128588 h 133"/>
                <a:gd name="T14" fmla="*/ 57150 w 334"/>
                <a:gd name="T15" fmla="*/ 114300 h 133"/>
                <a:gd name="T16" fmla="*/ 66675 w 334"/>
                <a:gd name="T17" fmla="*/ 100013 h 133"/>
                <a:gd name="T18" fmla="*/ 76200 w 334"/>
                <a:gd name="T19" fmla="*/ 85725 h 133"/>
                <a:gd name="T20" fmla="*/ 90487 w 334"/>
                <a:gd name="T21" fmla="*/ 71438 h 133"/>
                <a:gd name="T22" fmla="*/ 100012 w 334"/>
                <a:gd name="T23" fmla="*/ 57150 h 133"/>
                <a:gd name="T24" fmla="*/ 114300 w 334"/>
                <a:gd name="T25" fmla="*/ 42863 h 133"/>
                <a:gd name="T26" fmla="*/ 128588 w 334"/>
                <a:gd name="T27" fmla="*/ 38100 h 133"/>
                <a:gd name="T28" fmla="*/ 138112 w 334"/>
                <a:gd name="T29" fmla="*/ 23813 h 133"/>
                <a:gd name="T30" fmla="*/ 152400 w 334"/>
                <a:gd name="T31" fmla="*/ 19050 h 133"/>
                <a:gd name="T32" fmla="*/ 171450 w 334"/>
                <a:gd name="T33" fmla="*/ 14288 h 133"/>
                <a:gd name="T34" fmla="*/ 185737 w 334"/>
                <a:gd name="T35" fmla="*/ 4763 h 133"/>
                <a:gd name="T36" fmla="*/ 200025 w 334"/>
                <a:gd name="T37" fmla="*/ 4763 h 133"/>
                <a:gd name="T38" fmla="*/ 214313 w 334"/>
                <a:gd name="T39" fmla="*/ 0 h 133"/>
                <a:gd name="T40" fmla="*/ 233363 w 334"/>
                <a:gd name="T41" fmla="*/ 0 h 133"/>
                <a:gd name="T42" fmla="*/ 252413 w 334"/>
                <a:gd name="T43" fmla="*/ 0 h 133"/>
                <a:gd name="T44" fmla="*/ 271462 w 334"/>
                <a:gd name="T45" fmla="*/ 0 h 133"/>
                <a:gd name="T46" fmla="*/ 285750 w 334"/>
                <a:gd name="T47" fmla="*/ 0 h 133"/>
                <a:gd name="T48" fmla="*/ 304800 w 334"/>
                <a:gd name="T49" fmla="*/ 0 h 133"/>
                <a:gd name="T50" fmla="*/ 323850 w 334"/>
                <a:gd name="T51" fmla="*/ 0 h 133"/>
                <a:gd name="T52" fmla="*/ 338137 w 334"/>
                <a:gd name="T53" fmla="*/ 0 h 133"/>
                <a:gd name="T54" fmla="*/ 352425 w 334"/>
                <a:gd name="T55" fmla="*/ 0 h 133"/>
                <a:gd name="T56" fmla="*/ 371475 w 334"/>
                <a:gd name="T57" fmla="*/ 0 h 133"/>
                <a:gd name="T58" fmla="*/ 385762 w 334"/>
                <a:gd name="T59" fmla="*/ 4763 h 133"/>
                <a:gd name="T60" fmla="*/ 400050 w 334"/>
                <a:gd name="T61" fmla="*/ 9525 h 133"/>
                <a:gd name="T62" fmla="*/ 414338 w 334"/>
                <a:gd name="T63" fmla="*/ 19050 h 133"/>
                <a:gd name="T64" fmla="*/ 433388 w 334"/>
                <a:gd name="T65" fmla="*/ 23813 h 133"/>
                <a:gd name="T66" fmla="*/ 447675 w 334"/>
                <a:gd name="T67" fmla="*/ 38100 h 133"/>
                <a:gd name="T68" fmla="*/ 466725 w 334"/>
                <a:gd name="T69" fmla="*/ 52388 h 133"/>
                <a:gd name="T70" fmla="*/ 476250 w 334"/>
                <a:gd name="T71" fmla="*/ 66675 h 133"/>
                <a:gd name="T72" fmla="*/ 481013 w 334"/>
                <a:gd name="T73" fmla="*/ 80963 h 133"/>
                <a:gd name="T74" fmla="*/ 490538 w 334"/>
                <a:gd name="T75" fmla="*/ 100013 h 133"/>
                <a:gd name="T76" fmla="*/ 495300 w 334"/>
                <a:gd name="T77" fmla="*/ 123825 h 133"/>
                <a:gd name="T78" fmla="*/ 528638 w 334"/>
                <a:gd name="T79" fmla="*/ 119063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133"/>
                <a:gd name="T122" fmla="*/ 334 w 334"/>
                <a:gd name="T123" fmla="*/ 133 h 1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133">
                  <a:moveTo>
                    <a:pt x="0" y="132"/>
                  </a:moveTo>
                  <a:lnTo>
                    <a:pt x="15" y="129"/>
                  </a:lnTo>
                  <a:lnTo>
                    <a:pt x="15" y="120"/>
                  </a:lnTo>
                  <a:lnTo>
                    <a:pt x="18" y="111"/>
                  </a:lnTo>
                  <a:lnTo>
                    <a:pt x="24" y="99"/>
                  </a:lnTo>
                  <a:lnTo>
                    <a:pt x="30" y="90"/>
                  </a:lnTo>
                  <a:lnTo>
                    <a:pt x="30" y="81"/>
                  </a:lnTo>
                  <a:lnTo>
                    <a:pt x="36" y="72"/>
                  </a:lnTo>
                  <a:lnTo>
                    <a:pt x="42" y="63"/>
                  </a:lnTo>
                  <a:lnTo>
                    <a:pt x="48" y="54"/>
                  </a:lnTo>
                  <a:lnTo>
                    <a:pt x="57" y="45"/>
                  </a:lnTo>
                  <a:lnTo>
                    <a:pt x="63" y="36"/>
                  </a:lnTo>
                  <a:lnTo>
                    <a:pt x="72" y="27"/>
                  </a:lnTo>
                  <a:lnTo>
                    <a:pt x="81" y="24"/>
                  </a:lnTo>
                  <a:lnTo>
                    <a:pt x="87" y="15"/>
                  </a:lnTo>
                  <a:lnTo>
                    <a:pt x="96" y="12"/>
                  </a:lnTo>
                  <a:lnTo>
                    <a:pt x="108" y="9"/>
                  </a:lnTo>
                  <a:lnTo>
                    <a:pt x="117" y="3"/>
                  </a:lnTo>
                  <a:lnTo>
                    <a:pt x="126" y="3"/>
                  </a:lnTo>
                  <a:lnTo>
                    <a:pt x="135" y="0"/>
                  </a:lnTo>
                  <a:lnTo>
                    <a:pt x="147" y="0"/>
                  </a:lnTo>
                  <a:lnTo>
                    <a:pt x="159" y="0"/>
                  </a:lnTo>
                  <a:lnTo>
                    <a:pt x="171" y="0"/>
                  </a:lnTo>
                  <a:lnTo>
                    <a:pt x="180" y="0"/>
                  </a:lnTo>
                  <a:lnTo>
                    <a:pt x="192" y="0"/>
                  </a:lnTo>
                  <a:lnTo>
                    <a:pt x="204" y="0"/>
                  </a:lnTo>
                  <a:lnTo>
                    <a:pt x="213" y="0"/>
                  </a:lnTo>
                  <a:lnTo>
                    <a:pt x="222" y="0"/>
                  </a:lnTo>
                  <a:lnTo>
                    <a:pt x="234" y="0"/>
                  </a:lnTo>
                  <a:lnTo>
                    <a:pt x="243" y="3"/>
                  </a:lnTo>
                  <a:lnTo>
                    <a:pt x="252" y="6"/>
                  </a:lnTo>
                  <a:lnTo>
                    <a:pt x="261" y="12"/>
                  </a:lnTo>
                  <a:lnTo>
                    <a:pt x="273" y="15"/>
                  </a:lnTo>
                  <a:lnTo>
                    <a:pt x="282" y="24"/>
                  </a:lnTo>
                  <a:lnTo>
                    <a:pt x="294" y="33"/>
                  </a:lnTo>
                  <a:lnTo>
                    <a:pt x="300" y="42"/>
                  </a:lnTo>
                  <a:lnTo>
                    <a:pt x="303" y="51"/>
                  </a:lnTo>
                  <a:lnTo>
                    <a:pt x="309" y="63"/>
                  </a:lnTo>
                  <a:lnTo>
                    <a:pt x="312" y="78"/>
                  </a:lnTo>
                  <a:lnTo>
                    <a:pt x="333" y="75"/>
                  </a:lnTo>
                </a:path>
              </a:pathLst>
            </a:custGeom>
            <a:noFill/>
            <a:ln w="12700" cap="rnd">
              <a:solidFill>
                <a:srgbClr val="FAFD00"/>
              </a:solidFill>
              <a:round/>
              <a:headEnd type="none" w="sm" len="sm"/>
              <a:tailEnd type="none" w="sm" len="sm"/>
            </a:ln>
          </p:spPr>
          <p:txBody>
            <a:bodyPr/>
            <a:lstStyle/>
            <a:p>
              <a:endParaRPr lang="en-US"/>
            </a:p>
          </p:txBody>
        </p:sp>
        <p:sp>
          <p:nvSpPr>
            <p:cNvPr id="34" name="Freeform 21"/>
            <p:cNvSpPr>
              <a:spLocks/>
            </p:cNvSpPr>
            <p:nvPr/>
          </p:nvSpPr>
          <p:spPr bwMode="auto">
            <a:xfrm>
              <a:off x="6123595" y="2116763"/>
              <a:ext cx="611187" cy="192087"/>
            </a:xfrm>
            <a:custGeom>
              <a:avLst/>
              <a:gdLst>
                <a:gd name="T0" fmla="*/ 609600 w 385"/>
                <a:gd name="T1" fmla="*/ 38100 h 121"/>
                <a:gd name="T2" fmla="*/ 609600 w 385"/>
                <a:gd name="T3" fmla="*/ 190500 h 121"/>
                <a:gd name="T4" fmla="*/ 304800 w 385"/>
                <a:gd name="T5" fmla="*/ 190500 h 121"/>
                <a:gd name="T6" fmla="*/ 304800 w 385"/>
                <a:gd name="T7" fmla="*/ 38100 h 121"/>
                <a:gd name="T8" fmla="*/ 0 w 385"/>
                <a:gd name="T9" fmla="*/ 38100 h 121"/>
                <a:gd name="T10" fmla="*/ 44450 w 385"/>
                <a:gd name="T11" fmla="*/ 0 h 121"/>
                <a:gd name="T12" fmla="*/ 298450 w 385"/>
                <a:gd name="T13" fmla="*/ 0 h 121"/>
                <a:gd name="T14" fmla="*/ 381000 w 385"/>
                <a:gd name="T15" fmla="*/ 38100 h 121"/>
                <a:gd name="T16" fmla="*/ 457200 w 385"/>
                <a:gd name="T17" fmla="*/ 50800 h 121"/>
                <a:gd name="T18" fmla="*/ 555625 w 385"/>
                <a:gd name="T19" fmla="*/ 25400 h 121"/>
                <a:gd name="T20" fmla="*/ 609600 w 385"/>
                <a:gd name="T21" fmla="*/ 3810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121"/>
                <a:gd name="T35" fmla="*/ 385 w 385"/>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121">
                  <a:moveTo>
                    <a:pt x="384" y="24"/>
                  </a:moveTo>
                  <a:lnTo>
                    <a:pt x="384" y="120"/>
                  </a:lnTo>
                  <a:lnTo>
                    <a:pt x="192" y="120"/>
                  </a:lnTo>
                  <a:lnTo>
                    <a:pt x="192" y="24"/>
                  </a:lnTo>
                  <a:lnTo>
                    <a:pt x="0" y="24"/>
                  </a:lnTo>
                  <a:lnTo>
                    <a:pt x="28" y="0"/>
                  </a:lnTo>
                  <a:lnTo>
                    <a:pt x="188" y="0"/>
                  </a:lnTo>
                  <a:lnTo>
                    <a:pt x="240" y="24"/>
                  </a:lnTo>
                  <a:lnTo>
                    <a:pt x="288" y="32"/>
                  </a:lnTo>
                  <a:lnTo>
                    <a:pt x="350" y="16"/>
                  </a:lnTo>
                  <a:lnTo>
                    <a:pt x="384" y="24"/>
                  </a:lnTo>
                </a:path>
              </a:pathLst>
            </a:custGeom>
            <a:solidFill>
              <a:srgbClr val="FFFF00"/>
            </a:solidFill>
            <a:ln w="9525" cap="rnd">
              <a:noFill/>
              <a:round/>
              <a:headEnd/>
              <a:tailEnd/>
            </a:ln>
          </p:spPr>
          <p:txBody>
            <a:bodyPr/>
            <a:lstStyle/>
            <a:p>
              <a:endParaRPr lang="en-US"/>
            </a:p>
          </p:txBody>
        </p:sp>
        <p:sp>
          <p:nvSpPr>
            <p:cNvPr id="36" name="Line 28"/>
            <p:cNvSpPr>
              <a:spLocks noChangeShapeType="1"/>
            </p:cNvSpPr>
            <p:nvPr/>
          </p:nvSpPr>
          <p:spPr bwMode="auto">
            <a:xfrm flipH="1" flipV="1">
              <a:off x="4121757" y="1130925"/>
              <a:ext cx="476250" cy="400050"/>
            </a:xfrm>
            <a:prstGeom prst="line">
              <a:avLst/>
            </a:prstGeom>
            <a:noFill/>
            <a:ln w="12700">
              <a:solidFill>
                <a:srgbClr val="FF0000"/>
              </a:solidFill>
              <a:round/>
              <a:headEnd type="triangle" w="med" len="med"/>
              <a:tailEnd/>
            </a:ln>
          </p:spPr>
          <p:txBody>
            <a:bodyPr/>
            <a:lstStyle/>
            <a:p>
              <a:endParaRPr lang="en-US"/>
            </a:p>
          </p:txBody>
        </p:sp>
        <p:sp>
          <p:nvSpPr>
            <p:cNvPr id="37" name="Rectangle 29"/>
            <p:cNvSpPr>
              <a:spLocks noChangeArrowheads="1"/>
            </p:cNvSpPr>
            <p:nvPr/>
          </p:nvSpPr>
          <p:spPr bwMode="auto">
            <a:xfrm>
              <a:off x="1638907" y="2165975"/>
              <a:ext cx="438150" cy="476250"/>
            </a:xfrm>
            <a:prstGeom prst="rect">
              <a:avLst/>
            </a:prstGeom>
            <a:solidFill>
              <a:srgbClr val="EF9100"/>
            </a:solidFill>
            <a:ln w="9525">
              <a:noFill/>
              <a:miter lim="800000"/>
              <a:headEnd/>
              <a:tailEnd/>
            </a:ln>
          </p:spPr>
          <p:txBody>
            <a:bodyPr wrap="none" anchor="ctr"/>
            <a:lstStyle/>
            <a:p>
              <a:pPr eaLnBrk="0" hangingPunct="0"/>
              <a:endParaRPr lang="zh-TW" altLang="en-US">
                <a:ea typeface="新細明體" pitchFamily="18" charset="-120"/>
              </a:endParaRPr>
            </a:p>
          </p:txBody>
        </p:sp>
        <p:sp>
          <p:nvSpPr>
            <p:cNvPr id="39" name="Line 31"/>
            <p:cNvSpPr>
              <a:spLocks noChangeShapeType="1"/>
            </p:cNvSpPr>
            <p:nvPr/>
          </p:nvSpPr>
          <p:spPr bwMode="auto">
            <a:xfrm flipV="1">
              <a:off x="3980470" y="1180138"/>
              <a:ext cx="114300" cy="552450"/>
            </a:xfrm>
            <a:prstGeom prst="line">
              <a:avLst/>
            </a:prstGeom>
            <a:noFill/>
            <a:ln w="12700">
              <a:solidFill>
                <a:srgbClr val="FF0000"/>
              </a:solidFill>
              <a:round/>
              <a:headEnd type="triangle" w="med" len="med"/>
              <a:tailEnd/>
            </a:ln>
          </p:spPr>
          <p:txBody>
            <a:bodyPr/>
            <a:lstStyle/>
            <a:p>
              <a:endParaRPr lang="en-US"/>
            </a:p>
          </p:txBody>
        </p:sp>
        <p:sp>
          <p:nvSpPr>
            <p:cNvPr id="40" name="Line 32"/>
            <p:cNvSpPr>
              <a:spLocks noChangeShapeType="1"/>
            </p:cNvSpPr>
            <p:nvPr/>
          </p:nvSpPr>
          <p:spPr bwMode="auto">
            <a:xfrm flipV="1">
              <a:off x="3305782" y="1134100"/>
              <a:ext cx="742950" cy="933450"/>
            </a:xfrm>
            <a:prstGeom prst="line">
              <a:avLst/>
            </a:prstGeom>
            <a:noFill/>
            <a:ln w="12700">
              <a:solidFill>
                <a:srgbClr val="FF0000"/>
              </a:solidFill>
              <a:round/>
              <a:headEnd type="triangle" w="med" len="med"/>
              <a:tailEnd/>
            </a:ln>
          </p:spPr>
          <p:txBody>
            <a:bodyPr/>
            <a:lstStyle/>
            <a:p>
              <a:endParaRPr lang="en-US"/>
            </a:p>
          </p:txBody>
        </p:sp>
        <p:sp>
          <p:nvSpPr>
            <p:cNvPr id="41" name="Freeform 33"/>
            <p:cNvSpPr>
              <a:spLocks/>
            </p:cNvSpPr>
            <p:nvPr/>
          </p:nvSpPr>
          <p:spPr bwMode="auto">
            <a:xfrm>
              <a:off x="2134207" y="1784975"/>
              <a:ext cx="1068388" cy="382588"/>
            </a:xfrm>
            <a:custGeom>
              <a:avLst/>
              <a:gdLst>
                <a:gd name="T0" fmla="*/ 1066800 w 673"/>
                <a:gd name="T1" fmla="*/ 381000 h 241"/>
                <a:gd name="T2" fmla="*/ 685800 w 673"/>
                <a:gd name="T3" fmla="*/ 381000 h 241"/>
                <a:gd name="T4" fmla="*/ 457200 w 673"/>
                <a:gd name="T5" fmla="*/ 152400 h 241"/>
                <a:gd name="T6" fmla="*/ 0 w 673"/>
                <a:gd name="T7" fmla="*/ 152400 h 241"/>
                <a:gd name="T8" fmla="*/ 0 w 673"/>
                <a:gd name="T9" fmla="*/ 76200 h 241"/>
                <a:gd name="T10" fmla="*/ 0 w 673"/>
                <a:gd name="T11" fmla="*/ 0 h 241"/>
                <a:gd name="T12" fmla="*/ 533400 w 673"/>
                <a:gd name="T13" fmla="*/ 0 h 241"/>
                <a:gd name="T14" fmla="*/ 762000 w 673"/>
                <a:gd name="T15" fmla="*/ 228600 h 241"/>
                <a:gd name="T16" fmla="*/ 1066800 w 673"/>
                <a:gd name="T17" fmla="*/ 228600 h 241"/>
                <a:gd name="T18" fmla="*/ 1066800 w 673"/>
                <a:gd name="T19" fmla="*/ 38100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3"/>
                <a:gd name="T31" fmla="*/ 0 h 241"/>
                <a:gd name="T32" fmla="*/ 673 w 673"/>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3" h="241">
                  <a:moveTo>
                    <a:pt x="672" y="240"/>
                  </a:moveTo>
                  <a:lnTo>
                    <a:pt x="432" y="240"/>
                  </a:lnTo>
                  <a:lnTo>
                    <a:pt x="288" y="96"/>
                  </a:lnTo>
                  <a:lnTo>
                    <a:pt x="0" y="96"/>
                  </a:lnTo>
                  <a:lnTo>
                    <a:pt x="0" y="48"/>
                  </a:lnTo>
                  <a:lnTo>
                    <a:pt x="0" y="0"/>
                  </a:lnTo>
                  <a:lnTo>
                    <a:pt x="336" y="0"/>
                  </a:lnTo>
                  <a:lnTo>
                    <a:pt x="480" y="144"/>
                  </a:lnTo>
                  <a:lnTo>
                    <a:pt x="672" y="144"/>
                  </a:lnTo>
                  <a:lnTo>
                    <a:pt x="672" y="240"/>
                  </a:lnTo>
                </a:path>
              </a:pathLst>
            </a:custGeom>
            <a:solidFill>
              <a:srgbClr val="868686"/>
            </a:solidFill>
            <a:ln w="12700" cap="rnd">
              <a:solidFill>
                <a:srgbClr val="DADADA"/>
              </a:solidFill>
              <a:round/>
              <a:headEnd/>
              <a:tailEnd/>
            </a:ln>
          </p:spPr>
          <p:txBody>
            <a:bodyPr/>
            <a:lstStyle/>
            <a:p>
              <a:endParaRPr lang="en-US"/>
            </a:p>
          </p:txBody>
        </p:sp>
        <p:sp>
          <p:nvSpPr>
            <p:cNvPr id="42" name="Freeform 35"/>
            <p:cNvSpPr>
              <a:spLocks/>
            </p:cNvSpPr>
            <p:nvPr/>
          </p:nvSpPr>
          <p:spPr bwMode="auto">
            <a:xfrm>
              <a:off x="1657957" y="1784975"/>
              <a:ext cx="1068388" cy="382588"/>
            </a:xfrm>
            <a:custGeom>
              <a:avLst/>
              <a:gdLst>
                <a:gd name="T0" fmla="*/ 0 w 673"/>
                <a:gd name="T1" fmla="*/ 381000 h 241"/>
                <a:gd name="T2" fmla="*/ 381000 w 673"/>
                <a:gd name="T3" fmla="*/ 381000 h 241"/>
                <a:gd name="T4" fmla="*/ 609600 w 673"/>
                <a:gd name="T5" fmla="*/ 152400 h 241"/>
                <a:gd name="T6" fmla="*/ 1066800 w 673"/>
                <a:gd name="T7" fmla="*/ 152400 h 241"/>
                <a:gd name="T8" fmla="*/ 1066800 w 673"/>
                <a:gd name="T9" fmla="*/ 76200 h 241"/>
                <a:gd name="T10" fmla="*/ 1066800 w 673"/>
                <a:gd name="T11" fmla="*/ 0 h 241"/>
                <a:gd name="T12" fmla="*/ 533400 w 673"/>
                <a:gd name="T13" fmla="*/ 0 h 241"/>
                <a:gd name="T14" fmla="*/ 304800 w 673"/>
                <a:gd name="T15" fmla="*/ 228600 h 241"/>
                <a:gd name="T16" fmla="*/ 0 w 673"/>
                <a:gd name="T17" fmla="*/ 228600 h 241"/>
                <a:gd name="T18" fmla="*/ 0 w 673"/>
                <a:gd name="T19" fmla="*/ 38100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3"/>
                <a:gd name="T31" fmla="*/ 0 h 241"/>
                <a:gd name="T32" fmla="*/ 673 w 673"/>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3" h="241">
                  <a:moveTo>
                    <a:pt x="0" y="240"/>
                  </a:moveTo>
                  <a:lnTo>
                    <a:pt x="240" y="240"/>
                  </a:lnTo>
                  <a:lnTo>
                    <a:pt x="384" y="96"/>
                  </a:lnTo>
                  <a:lnTo>
                    <a:pt x="672" y="96"/>
                  </a:lnTo>
                  <a:lnTo>
                    <a:pt x="672" y="48"/>
                  </a:lnTo>
                  <a:lnTo>
                    <a:pt x="672" y="0"/>
                  </a:lnTo>
                  <a:lnTo>
                    <a:pt x="336" y="0"/>
                  </a:lnTo>
                  <a:lnTo>
                    <a:pt x="192" y="144"/>
                  </a:lnTo>
                  <a:lnTo>
                    <a:pt x="0" y="144"/>
                  </a:lnTo>
                  <a:lnTo>
                    <a:pt x="0" y="240"/>
                  </a:lnTo>
                </a:path>
              </a:pathLst>
            </a:custGeom>
            <a:solidFill>
              <a:srgbClr val="868686"/>
            </a:solidFill>
            <a:ln w="12700" cap="rnd">
              <a:solidFill>
                <a:srgbClr val="DADADA"/>
              </a:solidFill>
              <a:round/>
              <a:headEnd/>
              <a:tailEnd/>
            </a:ln>
          </p:spPr>
          <p:txBody>
            <a:bodyPr/>
            <a:lstStyle/>
            <a:p>
              <a:endParaRPr lang="en-US"/>
            </a:p>
          </p:txBody>
        </p:sp>
        <p:sp>
          <p:nvSpPr>
            <p:cNvPr id="43" name="Rectangle 36"/>
            <p:cNvSpPr>
              <a:spLocks noChangeArrowheads="1"/>
            </p:cNvSpPr>
            <p:nvPr/>
          </p:nvSpPr>
          <p:spPr bwMode="auto">
            <a:xfrm>
              <a:off x="2064357" y="1702425"/>
              <a:ext cx="628650" cy="266700"/>
            </a:xfrm>
            <a:prstGeom prst="rect">
              <a:avLst/>
            </a:prstGeom>
            <a:solidFill>
              <a:schemeClr val="bg2"/>
            </a:solidFill>
            <a:ln w="12700">
              <a:solidFill>
                <a:schemeClr val="bg2"/>
              </a:solidFill>
              <a:miter lim="800000"/>
              <a:headEnd type="none" w="sm" len="sm"/>
              <a:tailEnd type="none" w="sm" len="sm"/>
            </a:ln>
          </p:spPr>
          <p:txBody>
            <a:bodyPr wrap="none" anchor="ctr"/>
            <a:lstStyle/>
            <a:p>
              <a:pPr eaLnBrk="0" hangingPunct="0"/>
              <a:endParaRPr lang="zh-TW" altLang="en-US">
                <a:ea typeface="新細明體" pitchFamily="18" charset="-120"/>
              </a:endParaRPr>
            </a:p>
          </p:txBody>
        </p:sp>
      </p:grpSp>
      <p:sp>
        <p:nvSpPr>
          <p:cNvPr id="174090" name="Text Box 12"/>
          <p:cNvSpPr txBox="1">
            <a:spLocks noChangeArrowheads="1"/>
          </p:cNvSpPr>
          <p:nvPr/>
        </p:nvSpPr>
        <p:spPr bwMode="auto">
          <a:xfrm>
            <a:off x="5763284" y="5356460"/>
            <a:ext cx="2890062" cy="646331"/>
          </a:xfrm>
          <a:prstGeom prst="rect">
            <a:avLst/>
          </a:prstGeom>
          <a:solidFill>
            <a:schemeClr val="bg1"/>
          </a:solidFill>
          <a:ln w="12700">
            <a:solidFill>
              <a:schemeClr val="tx1"/>
            </a:solidFill>
            <a:miter lim="800000"/>
            <a:headEnd type="none" w="sm" len="sm"/>
            <a:tailEnd type="none" w="sm" len="sm"/>
          </a:ln>
        </p:spPr>
        <p:txBody>
          <a:bodyPr wrap="square">
            <a:spAutoFit/>
          </a:bodyPr>
          <a:lstStyle/>
          <a:p>
            <a:pPr marL="457200" indent="-457200" eaLnBrk="0" hangingPunct="0"/>
            <a:r>
              <a:rPr lang="en-US" altLang="zh-TW" sz="1800" b="0" dirty="0">
                <a:solidFill>
                  <a:srgbClr val="0000CC"/>
                </a:solidFill>
                <a:latin typeface="Arial" charset="0"/>
                <a:ea typeface="新細明體" pitchFamily="18" charset="-120"/>
              </a:rPr>
              <a:t>Small Capacitor </a:t>
            </a:r>
            <a:r>
              <a:rPr lang="en-US" altLang="zh-TW" sz="1800" b="0" dirty="0" smtClean="0">
                <a:solidFill>
                  <a:srgbClr val="0000CC"/>
                </a:solidFill>
                <a:latin typeface="Arial" charset="0"/>
                <a:ea typeface="新細明體" pitchFamily="18" charset="-120"/>
              </a:rPr>
              <a:t>Array</a:t>
            </a:r>
          </a:p>
          <a:p>
            <a:pPr marL="457200" indent="-457200" eaLnBrk="0" hangingPunct="0"/>
            <a:r>
              <a:rPr lang="en-US" altLang="zh-TW" sz="1800" b="0" dirty="0" smtClean="0">
                <a:solidFill>
                  <a:srgbClr val="0000CC"/>
                </a:solidFill>
                <a:latin typeface="Arial" charset="0"/>
                <a:ea typeface="新細明體" pitchFamily="18" charset="-120"/>
              </a:rPr>
              <a:t>Place close to power pins</a:t>
            </a:r>
            <a:endParaRPr lang="en-US" altLang="zh-TW" sz="1800" b="0" dirty="0">
              <a:solidFill>
                <a:srgbClr val="0000CC"/>
              </a:solidFill>
              <a:latin typeface="Arial" charset="0"/>
              <a:ea typeface="新細明體" pitchFamily="18" charset="-120"/>
            </a:endParaRPr>
          </a:p>
        </p:txBody>
      </p:sp>
      <p:sp>
        <p:nvSpPr>
          <p:cNvPr id="174089" name="Text Box 11"/>
          <p:cNvSpPr txBox="1">
            <a:spLocks noChangeArrowheads="1"/>
          </p:cNvSpPr>
          <p:nvPr/>
        </p:nvSpPr>
        <p:spPr bwMode="auto">
          <a:xfrm>
            <a:off x="840058" y="5119769"/>
            <a:ext cx="2685351" cy="646331"/>
          </a:xfrm>
          <a:prstGeom prst="rect">
            <a:avLst/>
          </a:prstGeom>
          <a:solidFill>
            <a:schemeClr val="bg1"/>
          </a:solidFill>
          <a:ln w="12700">
            <a:solidFill>
              <a:schemeClr val="tx1"/>
            </a:solidFill>
            <a:miter lim="800000"/>
            <a:headEnd type="none" w="sm" len="sm"/>
            <a:tailEnd type="none" w="sm" len="sm"/>
          </a:ln>
        </p:spPr>
        <p:txBody>
          <a:bodyPr wrap="none">
            <a:spAutoFit/>
          </a:bodyPr>
          <a:lstStyle/>
          <a:p>
            <a:pPr eaLnBrk="0" hangingPunct="0"/>
            <a:r>
              <a:rPr lang="en-US" altLang="zh-TW" sz="1800" b="0" dirty="0">
                <a:solidFill>
                  <a:srgbClr val="0000CC"/>
                </a:solidFill>
                <a:latin typeface="Arial" charset="0"/>
                <a:ea typeface="新細明體" pitchFamily="18" charset="-120"/>
              </a:rPr>
              <a:t>Bulk </a:t>
            </a:r>
            <a:r>
              <a:rPr lang="en-US" altLang="zh-TW" sz="1800" b="0" dirty="0" smtClean="0">
                <a:solidFill>
                  <a:srgbClr val="0000CC"/>
                </a:solidFill>
                <a:latin typeface="Arial" charset="0"/>
                <a:ea typeface="新細明體" pitchFamily="18" charset="-120"/>
              </a:rPr>
              <a:t>Capacitor</a:t>
            </a:r>
          </a:p>
          <a:p>
            <a:pPr eaLnBrk="0" hangingPunct="0"/>
            <a:r>
              <a:rPr lang="en-US" altLang="zh-TW" sz="1800" b="0" dirty="0" smtClean="0">
                <a:solidFill>
                  <a:srgbClr val="0000CC"/>
                </a:solidFill>
                <a:latin typeface="Arial" charset="0"/>
                <a:ea typeface="新細明體" pitchFamily="18" charset="-120"/>
              </a:rPr>
              <a:t>Low ESR recommended</a:t>
            </a:r>
            <a:endParaRPr lang="en-US" altLang="zh-TW" sz="1800" b="0" dirty="0">
              <a:solidFill>
                <a:srgbClr val="0000CC"/>
              </a:solidFill>
              <a:latin typeface="Arial" charset="0"/>
              <a:ea typeface="新細明體" pitchFamily="18" charset="-120"/>
            </a:endParaRPr>
          </a:p>
        </p:txBody>
      </p:sp>
      <p:sp>
        <p:nvSpPr>
          <p:cNvPr id="45" name="Rectangle 3"/>
          <p:cNvSpPr txBox="1">
            <a:spLocks noChangeArrowheads="1"/>
          </p:cNvSpPr>
          <p:nvPr/>
        </p:nvSpPr>
        <p:spPr bwMode="auto">
          <a:xfrm>
            <a:off x="5035240" y="831735"/>
            <a:ext cx="3941491" cy="2034129"/>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zh-TW" sz="1800" b="1" i="0" u="none" strike="noStrike" kern="0" cap="none" spc="0" normalizeH="0" baseline="0" noProof="0" dirty="0" smtClean="0">
                <a:ln>
                  <a:noFill/>
                </a:ln>
                <a:solidFill>
                  <a:srgbClr val="0000CC"/>
                </a:solidFill>
                <a:effectLst/>
                <a:uLnTx/>
                <a:uFillTx/>
                <a:latin typeface="+mn-lt"/>
                <a:ea typeface="新細明體" pitchFamily="18" charset="-120"/>
                <a:cs typeface="+mn-cs"/>
              </a:rPr>
              <a:t>Multiple series impedances (</a:t>
            </a:r>
            <a:r>
              <a:rPr kumimoji="0" lang="en-US" altLang="zh-TW" sz="1800" b="1" i="0" u="none" strike="noStrike" kern="0" cap="none" spc="0" normalizeH="0" baseline="0" noProof="0" dirty="0" err="1" smtClean="0">
                <a:ln>
                  <a:noFill/>
                </a:ln>
                <a:solidFill>
                  <a:srgbClr val="0000CC"/>
                </a:solidFill>
                <a:effectLst/>
                <a:uLnTx/>
                <a:uFillTx/>
                <a:latin typeface="+mn-lt"/>
                <a:ea typeface="新細明體" pitchFamily="18" charset="-120"/>
                <a:cs typeface="+mn-cs"/>
              </a:rPr>
              <a:t>bondwire</a:t>
            </a:r>
            <a:r>
              <a:rPr kumimoji="0" lang="en-US" altLang="zh-TW" sz="1800" b="1" i="0" u="none" strike="noStrike" kern="0" cap="none" spc="0" normalizeH="0" baseline="0" noProof="0" dirty="0" smtClean="0">
                <a:ln>
                  <a:noFill/>
                </a:ln>
                <a:solidFill>
                  <a:srgbClr val="0000CC"/>
                </a:solidFill>
                <a:effectLst/>
                <a:uLnTx/>
                <a:uFillTx/>
                <a:latin typeface="+mn-lt"/>
                <a:ea typeface="新細明體" pitchFamily="18" charset="-120"/>
                <a:cs typeface="+mn-cs"/>
              </a:rPr>
              <a:t>, pin, trace) will act to reduce the effectiveness of the decoupling caps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zh-TW" sz="1800" b="1" i="0" u="none" strike="noStrike" kern="0" cap="none" spc="0" normalizeH="0" baseline="0" noProof="0" dirty="0" smtClean="0">
                <a:ln>
                  <a:noFill/>
                </a:ln>
                <a:solidFill>
                  <a:srgbClr val="0000CC"/>
                </a:solidFill>
                <a:effectLst/>
                <a:uLnTx/>
                <a:uFillTx/>
                <a:latin typeface="+mn-lt"/>
                <a:ea typeface="新細明體" pitchFamily="18" charset="-120"/>
                <a:cs typeface="+mn-cs"/>
              </a:rPr>
              <a:t>A lot of high speed amps and data converters have on chip capacitors to help, but external caps are still recommended</a:t>
            </a:r>
          </a:p>
        </p:txBody>
      </p:sp>
      <p:sp>
        <p:nvSpPr>
          <p:cNvPr id="46" name="Line 31"/>
          <p:cNvSpPr>
            <a:spLocks noChangeShapeType="1"/>
          </p:cNvSpPr>
          <p:nvPr/>
        </p:nvSpPr>
        <p:spPr bwMode="auto">
          <a:xfrm flipH="1">
            <a:off x="2141034" y="3858322"/>
            <a:ext cx="1260088" cy="401444"/>
          </a:xfrm>
          <a:prstGeom prst="line">
            <a:avLst/>
          </a:prstGeom>
          <a:noFill/>
          <a:ln w="12700">
            <a:solidFill>
              <a:srgbClr val="FF0000"/>
            </a:solidFill>
            <a:round/>
            <a:headEnd type="triangle" w="med" len="med"/>
            <a:tailEnd/>
          </a:ln>
        </p:spPr>
        <p:txBody>
          <a:bodyPr/>
          <a:lstStyle/>
          <a:p>
            <a:endParaRPr lang="en-US"/>
          </a:p>
        </p:txBody>
      </p:sp>
      <p:sp>
        <p:nvSpPr>
          <p:cNvPr id="47" name="Line 31"/>
          <p:cNvSpPr>
            <a:spLocks noChangeShapeType="1"/>
          </p:cNvSpPr>
          <p:nvPr/>
        </p:nvSpPr>
        <p:spPr bwMode="auto">
          <a:xfrm flipH="1">
            <a:off x="3332846" y="4906537"/>
            <a:ext cx="636988" cy="423199"/>
          </a:xfrm>
          <a:prstGeom prst="line">
            <a:avLst/>
          </a:prstGeom>
          <a:noFill/>
          <a:ln w="12700">
            <a:solidFill>
              <a:srgbClr val="FF0000"/>
            </a:solidFill>
            <a:round/>
            <a:headEnd type="triangle" w="med" len="med"/>
            <a:tailEnd/>
          </a:ln>
        </p:spPr>
        <p:txBody>
          <a:bodyPr/>
          <a:lstStyle/>
          <a:p>
            <a:endParaRPr lang="en-US"/>
          </a:p>
        </p:txBody>
      </p:sp>
      <p:sp>
        <p:nvSpPr>
          <p:cNvPr id="48" name="Line 31"/>
          <p:cNvSpPr>
            <a:spLocks noChangeShapeType="1"/>
          </p:cNvSpPr>
          <p:nvPr/>
        </p:nvSpPr>
        <p:spPr bwMode="auto">
          <a:xfrm>
            <a:off x="4850780" y="4995746"/>
            <a:ext cx="1003610" cy="635620"/>
          </a:xfrm>
          <a:prstGeom prst="line">
            <a:avLst/>
          </a:prstGeom>
          <a:noFill/>
          <a:ln w="12700">
            <a:solidFill>
              <a:srgbClr val="FF0000"/>
            </a:solidFill>
            <a:round/>
            <a:headEnd type="triangle" w="med" len="med"/>
            <a:tailEnd/>
          </a:ln>
        </p:spPr>
        <p:txBody>
          <a:bodyPr/>
          <a:lstStyle/>
          <a:p>
            <a:endParaRPr lang="en-US"/>
          </a:p>
        </p:txBody>
      </p:sp>
      <p:sp>
        <p:nvSpPr>
          <p:cNvPr id="49" name="Line 31"/>
          <p:cNvSpPr>
            <a:spLocks noChangeShapeType="1"/>
          </p:cNvSpPr>
          <p:nvPr/>
        </p:nvSpPr>
        <p:spPr bwMode="auto">
          <a:xfrm>
            <a:off x="5382322" y="4256048"/>
            <a:ext cx="405161" cy="204440"/>
          </a:xfrm>
          <a:prstGeom prst="line">
            <a:avLst/>
          </a:prstGeom>
          <a:noFill/>
          <a:ln w="12700">
            <a:solidFill>
              <a:srgbClr val="FF0000"/>
            </a:solidFill>
            <a:round/>
            <a:headEnd type="triangle" w="med" len="med"/>
            <a:tailEnd/>
          </a:ln>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914400" y="0"/>
            <a:ext cx="8229600" cy="829333"/>
          </a:xfrm>
        </p:spPr>
        <p:txBody>
          <a:bodyPr/>
          <a:lstStyle/>
          <a:p>
            <a:pPr eaLnBrk="1" hangingPunct="1"/>
            <a:r>
              <a:rPr lang="en-US" altLang="zh-TW" dirty="0" smtClean="0">
                <a:ea typeface="新細明體" pitchFamily="18" charset="-120"/>
              </a:rPr>
              <a:t>Split Ground Planes</a:t>
            </a:r>
          </a:p>
        </p:txBody>
      </p:sp>
      <p:sp>
        <p:nvSpPr>
          <p:cNvPr id="178178" name="Rectangle 3"/>
          <p:cNvSpPr>
            <a:spLocks noGrp="1" noChangeArrowheads="1"/>
          </p:cNvSpPr>
          <p:nvPr>
            <p:ph type="body" idx="1"/>
          </p:nvPr>
        </p:nvSpPr>
        <p:spPr>
          <a:xfrm>
            <a:off x="3840662" y="975731"/>
            <a:ext cx="4991100" cy="4343401"/>
          </a:xfrm>
        </p:spPr>
        <p:txBody>
          <a:bodyPr/>
          <a:lstStyle/>
          <a:p>
            <a:pPr marL="609600" indent="-609600" eaLnBrk="1" hangingPunct="1">
              <a:lnSpc>
                <a:spcPct val="90000"/>
              </a:lnSpc>
            </a:pPr>
            <a:r>
              <a:rPr lang="en-US" altLang="zh-TW" sz="2400" dirty="0" smtClean="0">
                <a:solidFill>
                  <a:srgbClr val="0000CC"/>
                </a:solidFill>
                <a:ea typeface="新細明體" pitchFamily="18" charset="-120"/>
              </a:rPr>
              <a:t>Reasons to split the ground plane:</a:t>
            </a:r>
          </a:p>
          <a:p>
            <a:pPr marL="990600" lvl="1" indent="-533400" eaLnBrk="1" hangingPunct="1">
              <a:lnSpc>
                <a:spcPct val="90000"/>
              </a:lnSpc>
              <a:buFontTx/>
              <a:buAutoNum type="arabicPeriod"/>
            </a:pPr>
            <a:r>
              <a:rPr lang="en-US" altLang="zh-TW" sz="2000" dirty="0" smtClean="0">
                <a:solidFill>
                  <a:srgbClr val="0000CC"/>
                </a:solidFill>
                <a:ea typeface="新細明體" pitchFamily="18" charset="-120"/>
              </a:rPr>
              <a:t>Precise control over current flows back to the source.</a:t>
            </a:r>
          </a:p>
          <a:p>
            <a:pPr marL="990600" lvl="1" indent="-533400" eaLnBrk="1" hangingPunct="1">
              <a:lnSpc>
                <a:spcPct val="90000"/>
              </a:lnSpc>
              <a:buFontTx/>
              <a:buAutoNum type="arabicPeriod"/>
            </a:pPr>
            <a:r>
              <a:rPr lang="en-US" altLang="zh-TW" sz="2000" dirty="0" smtClean="0">
                <a:solidFill>
                  <a:srgbClr val="0000CC"/>
                </a:solidFill>
                <a:ea typeface="新細明體" pitchFamily="18" charset="-120"/>
              </a:rPr>
              <a:t>Isolate sensitive analog circuitry from digital switching.</a:t>
            </a:r>
          </a:p>
          <a:p>
            <a:pPr marL="990600" lvl="1" indent="-533400" eaLnBrk="1" hangingPunct="1">
              <a:lnSpc>
                <a:spcPct val="90000"/>
              </a:lnSpc>
              <a:buFontTx/>
              <a:buAutoNum type="arabicPeriod"/>
            </a:pPr>
            <a:r>
              <a:rPr lang="en-US" altLang="zh-TW" sz="2000" dirty="0" smtClean="0">
                <a:solidFill>
                  <a:srgbClr val="0000CC"/>
                </a:solidFill>
                <a:ea typeface="新細明體" pitchFamily="18" charset="-120"/>
              </a:rPr>
              <a:t>ADC CMOS interfaces.</a:t>
            </a:r>
          </a:p>
          <a:p>
            <a:pPr marL="609600" indent="-609600" eaLnBrk="1" hangingPunct="1">
              <a:lnSpc>
                <a:spcPct val="90000"/>
              </a:lnSpc>
            </a:pPr>
            <a:r>
              <a:rPr lang="en-US" altLang="zh-TW" sz="2400" dirty="0" smtClean="0">
                <a:solidFill>
                  <a:srgbClr val="0000CC"/>
                </a:solidFill>
                <a:ea typeface="新細明體" pitchFamily="18" charset="-120"/>
              </a:rPr>
              <a:t>How to perform the split:</a:t>
            </a:r>
          </a:p>
          <a:p>
            <a:pPr marL="990600" lvl="1" indent="-533400" eaLnBrk="1" hangingPunct="1">
              <a:lnSpc>
                <a:spcPct val="90000"/>
              </a:lnSpc>
            </a:pPr>
            <a:r>
              <a:rPr lang="en-US" altLang="zh-TW" sz="2000" dirty="0" smtClean="0">
                <a:solidFill>
                  <a:srgbClr val="0000CC"/>
                </a:solidFill>
                <a:ea typeface="新細明體" pitchFamily="18" charset="-120"/>
              </a:rPr>
              <a:t>Identify each pin as either a digital pin or an analog pin.</a:t>
            </a:r>
          </a:p>
          <a:p>
            <a:pPr marL="990600" lvl="1" indent="-533400" eaLnBrk="1" hangingPunct="1">
              <a:lnSpc>
                <a:spcPct val="90000"/>
              </a:lnSpc>
            </a:pPr>
            <a:r>
              <a:rPr lang="en-US" altLang="zh-TW" sz="2000" dirty="0" smtClean="0">
                <a:solidFill>
                  <a:srgbClr val="0000CC"/>
                </a:solidFill>
                <a:ea typeface="新細明體" pitchFamily="18" charset="-120"/>
              </a:rPr>
              <a:t>Perform the split such that each pin has it’s respective GND plane underneath the pin.</a:t>
            </a:r>
          </a:p>
          <a:p>
            <a:pPr marL="990600" lvl="1" indent="-533400" eaLnBrk="1" hangingPunct="1">
              <a:lnSpc>
                <a:spcPct val="90000"/>
              </a:lnSpc>
              <a:buFontTx/>
              <a:buNone/>
            </a:pPr>
            <a:endParaRPr lang="zh-TW" altLang="en-US" sz="2000" dirty="0" smtClean="0">
              <a:solidFill>
                <a:srgbClr val="0000CC"/>
              </a:solidFill>
              <a:ea typeface="新細明體" pitchFamily="18" charset="-120"/>
            </a:endParaRPr>
          </a:p>
        </p:txBody>
      </p:sp>
      <p:pic>
        <p:nvPicPr>
          <p:cNvPr id="178179" name="Picture 4"/>
          <p:cNvPicPr>
            <a:picLocks noChangeAspect="1" noChangeArrowheads="1"/>
          </p:cNvPicPr>
          <p:nvPr/>
        </p:nvPicPr>
        <p:blipFill>
          <a:blip r:embed="rId2" cstate="print"/>
          <a:srcRect/>
          <a:stretch>
            <a:fillRect/>
          </a:stretch>
        </p:blipFill>
        <p:spPr bwMode="auto">
          <a:xfrm>
            <a:off x="256475" y="1673612"/>
            <a:ext cx="3560763" cy="2646363"/>
          </a:xfrm>
          <a:prstGeom prst="rect">
            <a:avLst/>
          </a:prstGeom>
          <a:noFill/>
          <a:ln w="12700">
            <a:noFill/>
            <a:miter lim="800000"/>
            <a:headEnd type="none" w="sm" len="sm"/>
            <a:tailEnd type="none" w="sm" len="sm"/>
          </a:ln>
        </p:spPr>
      </p:pic>
      <p:sp>
        <p:nvSpPr>
          <p:cNvPr id="178180" name="Text Box 5"/>
          <p:cNvSpPr txBox="1">
            <a:spLocks noChangeArrowheads="1"/>
          </p:cNvSpPr>
          <p:nvPr/>
        </p:nvSpPr>
        <p:spPr bwMode="auto">
          <a:xfrm>
            <a:off x="1260475" y="4689475"/>
            <a:ext cx="1082675" cy="457200"/>
          </a:xfrm>
          <a:prstGeom prst="rect">
            <a:avLst/>
          </a:prstGeom>
          <a:noFill/>
          <a:ln w="12700">
            <a:noFill/>
            <a:miter lim="800000"/>
            <a:headEnd type="none" w="sm" len="sm"/>
            <a:tailEnd type="none" w="sm" len="sm"/>
          </a:ln>
        </p:spPr>
        <p:txBody>
          <a:bodyPr wrap="none">
            <a:spAutoFit/>
          </a:bodyPr>
          <a:lstStyle/>
          <a:p>
            <a:pPr eaLnBrk="0" hangingPunct="0"/>
            <a:r>
              <a:rPr lang="en-US" altLang="zh-TW">
                <a:latin typeface="Arial" charset="0"/>
                <a:ea typeface="新細明體" pitchFamily="18" charset="-120"/>
              </a:rPr>
              <a:t>AGND</a:t>
            </a:r>
          </a:p>
        </p:txBody>
      </p:sp>
      <p:sp>
        <p:nvSpPr>
          <p:cNvPr id="178181" name="Text Box 6"/>
          <p:cNvSpPr txBox="1">
            <a:spLocks noChangeArrowheads="1"/>
          </p:cNvSpPr>
          <p:nvPr/>
        </p:nvSpPr>
        <p:spPr bwMode="auto">
          <a:xfrm>
            <a:off x="1157288" y="2490788"/>
            <a:ext cx="1082675" cy="457200"/>
          </a:xfrm>
          <a:prstGeom prst="rect">
            <a:avLst/>
          </a:prstGeom>
          <a:noFill/>
          <a:ln w="12700">
            <a:noFill/>
            <a:miter lim="800000"/>
            <a:headEnd type="none" w="sm" len="sm"/>
            <a:tailEnd type="none" w="sm" len="sm"/>
          </a:ln>
        </p:spPr>
        <p:txBody>
          <a:bodyPr wrap="none">
            <a:spAutoFit/>
          </a:bodyPr>
          <a:lstStyle/>
          <a:p>
            <a:pPr eaLnBrk="0" hangingPunct="0"/>
            <a:r>
              <a:rPr lang="en-US" altLang="zh-TW">
                <a:ea typeface="新細明體" pitchFamily="18" charset="-120"/>
              </a:rPr>
              <a:t>DGND</a:t>
            </a:r>
          </a:p>
        </p:txBody>
      </p:sp>
      <p:sp>
        <p:nvSpPr>
          <p:cNvPr id="7" name="TextBox 6"/>
          <p:cNvSpPr txBox="1"/>
          <p:nvPr/>
        </p:nvSpPr>
        <p:spPr>
          <a:xfrm>
            <a:off x="306311" y="5410587"/>
            <a:ext cx="5559230" cy="830997"/>
          </a:xfrm>
          <a:prstGeom prst="rect">
            <a:avLst/>
          </a:prstGeom>
          <a:solidFill>
            <a:srgbClr val="FFFF99"/>
          </a:solidFill>
          <a:ln>
            <a:solidFill>
              <a:srgbClr val="0000CC"/>
            </a:solidFill>
          </a:ln>
        </p:spPr>
        <p:txBody>
          <a:bodyPr wrap="square">
            <a:spAutoFit/>
          </a:bodyPr>
          <a:lstStyle/>
          <a:p>
            <a:pPr eaLnBrk="0" hangingPunct="0">
              <a:defRPr/>
            </a:pPr>
            <a:r>
              <a:rPr lang="en-US" dirty="0" smtClean="0">
                <a:solidFill>
                  <a:srgbClr val="0000CC"/>
                </a:solidFill>
                <a:latin typeface="+mj-lt"/>
              </a:rPr>
              <a:t>Probably OK for lower speed design </a:t>
            </a:r>
          </a:p>
          <a:p>
            <a:pPr eaLnBrk="0" hangingPunct="0">
              <a:defRPr/>
            </a:pPr>
            <a:r>
              <a:rPr lang="en-US" dirty="0" smtClean="0">
                <a:solidFill>
                  <a:srgbClr val="0000CC"/>
                </a:solidFill>
                <a:latin typeface="+mj-lt"/>
              </a:rPr>
              <a:t>with frequencies below 1MHz</a:t>
            </a:r>
            <a:endParaRPr lang="en-US" dirty="0">
              <a:solidFill>
                <a:srgbClr val="0000CC"/>
              </a:solidFill>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p:txBody>
          <a:bodyPr/>
          <a:lstStyle/>
          <a:p>
            <a:pPr eaLnBrk="1" hangingPunct="1"/>
            <a:r>
              <a:rPr lang="en-US" altLang="zh-TW" smtClean="0">
                <a:ea typeface="新細明體" pitchFamily="18" charset="-120"/>
              </a:rPr>
              <a:t>Split Ground Planes</a:t>
            </a:r>
          </a:p>
        </p:txBody>
      </p:sp>
      <p:sp>
        <p:nvSpPr>
          <p:cNvPr id="179202" name="Rectangle 3"/>
          <p:cNvSpPr>
            <a:spLocks noGrp="1" noChangeArrowheads="1"/>
          </p:cNvSpPr>
          <p:nvPr>
            <p:ph type="body" idx="1"/>
          </p:nvPr>
        </p:nvSpPr>
        <p:spPr>
          <a:xfrm>
            <a:off x="3807210" y="1084263"/>
            <a:ext cx="4991100" cy="4257171"/>
          </a:xfrm>
        </p:spPr>
        <p:txBody>
          <a:bodyPr/>
          <a:lstStyle/>
          <a:p>
            <a:pPr marL="609600" indent="-609600" eaLnBrk="1" hangingPunct="1">
              <a:lnSpc>
                <a:spcPct val="90000"/>
              </a:lnSpc>
            </a:pPr>
            <a:r>
              <a:rPr lang="en-US" altLang="zh-TW" sz="2400" dirty="0" smtClean="0">
                <a:solidFill>
                  <a:srgbClr val="0000CC"/>
                </a:solidFill>
                <a:ea typeface="新細明體" pitchFamily="18" charset="-120"/>
              </a:rPr>
              <a:t>Reasons to not split the ground plane:</a:t>
            </a:r>
          </a:p>
          <a:p>
            <a:pPr marL="990600" lvl="1" indent="-533400" eaLnBrk="1" hangingPunct="1">
              <a:lnSpc>
                <a:spcPct val="90000"/>
              </a:lnSpc>
              <a:buFontTx/>
              <a:buAutoNum type="arabicPeriod"/>
            </a:pPr>
            <a:r>
              <a:rPr lang="en-US" altLang="zh-TW" sz="2000" dirty="0" smtClean="0">
                <a:solidFill>
                  <a:srgbClr val="0000CC"/>
                </a:solidFill>
                <a:ea typeface="新細明體" pitchFamily="18" charset="-120"/>
              </a:rPr>
              <a:t>Strong chance for error in making the split.</a:t>
            </a:r>
          </a:p>
          <a:p>
            <a:pPr marL="990600" lvl="1" indent="-533400" eaLnBrk="1" hangingPunct="1">
              <a:lnSpc>
                <a:spcPct val="90000"/>
              </a:lnSpc>
              <a:buFontTx/>
              <a:buAutoNum type="arabicPeriod"/>
            </a:pPr>
            <a:r>
              <a:rPr lang="en-US" altLang="zh-TW" sz="2000" dirty="0" smtClean="0">
                <a:solidFill>
                  <a:srgbClr val="0000CC"/>
                </a:solidFill>
                <a:ea typeface="新細明體" pitchFamily="18" charset="-120"/>
              </a:rPr>
              <a:t>Could cause a large inductive loop which gives rise to noise.</a:t>
            </a:r>
          </a:p>
          <a:p>
            <a:pPr marL="609600" indent="-609600" eaLnBrk="1" hangingPunct="1">
              <a:lnSpc>
                <a:spcPct val="90000"/>
              </a:lnSpc>
            </a:pPr>
            <a:r>
              <a:rPr lang="en-US" altLang="zh-TW" sz="2400" dirty="0" smtClean="0">
                <a:solidFill>
                  <a:srgbClr val="0000CC"/>
                </a:solidFill>
                <a:ea typeface="新細明體" pitchFamily="18" charset="-120"/>
              </a:rPr>
              <a:t>FACTS:</a:t>
            </a:r>
          </a:p>
          <a:p>
            <a:pPr marL="990600" lvl="1" indent="-533400" eaLnBrk="1" hangingPunct="1">
              <a:lnSpc>
                <a:spcPct val="90000"/>
              </a:lnSpc>
            </a:pPr>
            <a:r>
              <a:rPr lang="en-US" altLang="zh-TW" sz="2000" dirty="0" smtClean="0">
                <a:solidFill>
                  <a:srgbClr val="0000CC"/>
                </a:solidFill>
                <a:ea typeface="新細明體" pitchFamily="18" charset="-120"/>
              </a:rPr>
              <a:t>With proper decoupling and grounding, many single GND planes perform as good as split ground planes.</a:t>
            </a:r>
          </a:p>
          <a:p>
            <a:pPr marL="990600" lvl="1" indent="-533400" eaLnBrk="1" hangingPunct="1">
              <a:lnSpc>
                <a:spcPct val="90000"/>
              </a:lnSpc>
            </a:pPr>
            <a:r>
              <a:rPr lang="en-US" altLang="zh-TW" sz="2000" dirty="0" smtClean="0">
                <a:solidFill>
                  <a:srgbClr val="0000CC"/>
                </a:solidFill>
                <a:ea typeface="新細明體" pitchFamily="18" charset="-120"/>
              </a:rPr>
              <a:t>LVDS outputs/inputs minimize the need to split the plane.</a:t>
            </a:r>
          </a:p>
        </p:txBody>
      </p:sp>
      <p:pic>
        <p:nvPicPr>
          <p:cNvPr id="179203" name="Picture 4"/>
          <p:cNvPicPr>
            <a:picLocks noChangeAspect="1" noChangeArrowheads="1"/>
          </p:cNvPicPr>
          <p:nvPr/>
        </p:nvPicPr>
        <p:blipFill>
          <a:blip r:embed="rId3" cstate="print"/>
          <a:srcRect/>
          <a:stretch>
            <a:fillRect/>
          </a:stretch>
        </p:blipFill>
        <p:spPr bwMode="auto">
          <a:xfrm>
            <a:off x="111510" y="1960563"/>
            <a:ext cx="3560763" cy="2646362"/>
          </a:xfrm>
          <a:prstGeom prst="rect">
            <a:avLst/>
          </a:prstGeom>
          <a:noFill/>
          <a:ln w="12700">
            <a:noFill/>
            <a:miter lim="800000"/>
            <a:headEnd type="none" w="sm" len="sm"/>
            <a:tailEnd type="none" w="sm" len="sm"/>
          </a:ln>
        </p:spPr>
      </p:pic>
      <p:sp>
        <p:nvSpPr>
          <p:cNvPr id="179204" name="Text Box 5"/>
          <p:cNvSpPr txBox="1">
            <a:spLocks noChangeArrowheads="1"/>
          </p:cNvSpPr>
          <p:nvPr/>
        </p:nvSpPr>
        <p:spPr bwMode="auto">
          <a:xfrm>
            <a:off x="1260475" y="4138613"/>
            <a:ext cx="1082675" cy="457200"/>
          </a:xfrm>
          <a:prstGeom prst="rect">
            <a:avLst/>
          </a:prstGeom>
          <a:noFill/>
          <a:ln w="12700">
            <a:noFill/>
            <a:miter lim="800000"/>
            <a:headEnd type="none" w="sm" len="sm"/>
            <a:tailEnd type="none" w="sm" len="sm"/>
          </a:ln>
        </p:spPr>
        <p:txBody>
          <a:bodyPr wrap="none">
            <a:spAutoFit/>
          </a:bodyPr>
          <a:lstStyle/>
          <a:p>
            <a:pPr eaLnBrk="0" hangingPunct="0"/>
            <a:r>
              <a:rPr lang="en-US" altLang="zh-TW">
                <a:latin typeface="Arial" charset="0"/>
                <a:ea typeface="新細明體" pitchFamily="18" charset="-120"/>
              </a:rPr>
              <a:t>AGND</a:t>
            </a:r>
          </a:p>
        </p:txBody>
      </p:sp>
      <p:sp>
        <p:nvSpPr>
          <p:cNvPr id="179205" name="Text Box 6"/>
          <p:cNvSpPr txBox="1">
            <a:spLocks noChangeArrowheads="1"/>
          </p:cNvSpPr>
          <p:nvPr/>
        </p:nvSpPr>
        <p:spPr bwMode="auto">
          <a:xfrm>
            <a:off x="1157288" y="1939925"/>
            <a:ext cx="1082675" cy="457200"/>
          </a:xfrm>
          <a:prstGeom prst="rect">
            <a:avLst/>
          </a:prstGeom>
          <a:noFill/>
          <a:ln w="12700">
            <a:noFill/>
            <a:miter lim="800000"/>
            <a:headEnd type="none" w="sm" len="sm"/>
            <a:tailEnd type="none" w="sm" len="sm"/>
          </a:ln>
        </p:spPr>
        <p:txBody>
          <a:bodyPr wrap="none">
            <a:spAutoFit/>
          </a:bodyPr>
          <a:lstStyle/>
          <a:p>
            <a:pPr eaLnBrk="0" hangingPunct="0"/>
            <a:r>
              <a:rPr lang="en-US" altLang="zh-TW">
                <a:ea typeface="新細明體" pitchFamily="18" charset="-120"/>
              </a:rPr>
              <a:t>DGND</a:t>
            </a:r>
          </a:p>
        </p:txBody>
      </p:sp>
      <p:sp>
        <p:nvSpPr>
          <p:cNvPr id="7" name="TextBox 6"/>
          <p:cNvSpPr txBox="1"/>
          <p:nvPr/>
        </p:nvSpPr>
        <p:spPr>
          <a:xfrm>
            <a:off x="306311" y="5265622"/>
            <a:ext cx="8475662" cy="830263"/>
          </a:xfrm>
          <a:prstGeom prst="rect">
            <a:avLst/>
          </a:prstGeom>
          <a:solidFill>
            <a:srgbClr val="FFFF99"/>
          </a:solidFill>
          <a:ln>
            <a:solidFill>
              <a:srgbClr val="0000CC"/>
            </a:solidFill>
          </a:ln>
        </p:spPr>
        <p:txBody>
          <a:bodyPr>
            <a:spAutoFit/>
          </a:bodyPr>
          <a:lstStyle/>
          <a:p>
            <a:pPr eaLnBrk="0" hangingPunct="0">
              <a:defRPr/>
            </a:pPr>
            <a:r>
              <a:rPr lang="en-US" dirty="0">
                <a:solidFill>
                  <a:srgbClr val="0000CC"/>
                </a:solidFill>
                <a:latin typeface="+mj-lt"/>
              </a:rPr>
              <a:t>Generally best to not split ground plane in very high speed design and you should plan to reconnect if you do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9" name="Text Box 5"/>
          <p:cNvSpPr txBox="1">
            <a:spLocks noChangeArrowheads="1"/>
          </p:cNvSpPr>
          <p:nvPr/>
        </p:nvSpPr>
        <p:spPr bwMode="auto">
          <a:xfrm>
            <a:off x="5088595" y="1517765"/>
            <a:ext cx="2884527" cy="707886"/>
          </a:xfrm>
          <a:prstGeom prst="rect">
            <a:avLst/>
          </a:prstGeom>
          <a:solidFill>
            <a:srgbClr val="FFFFCC"/>
          </a:solidFill>
          <a:ln w="9525">
            <a:solidFill>
              <a:schemeClr val="accent1"/>
            </a:solidFill>
            <a:miter lim="800000"/>
            <a:headEnd/>
            <a:tailEnd/>
          </a:ln>
          <a:effectLst/>
        </p:spPr>
        <p:txBody>
          <a:bodyPr wrap="square">
            <a:spAutoFit/>
          </a:bodyPr>
          <a:lstStyle/>
          <a:p>
            <a:r>
              <a:rPr lang="en-US" sz="2000" dirty="0">
                <a:solidFill>
                  <a:srgbClr val="0033CC"/>
                </a:solidFill>
              </a:rPr>
              <a:t>Total </a:t>
            </a:r>
            <a:r>
              <a:rPr lang="en-US" sz="2000" dirty="0" smtClean="0">
                <a:solidFill>
                  <a:srgbClr val="0033CC"/>
                </a:solidFill>
              </a:rPr>
              <a:t>SNR is RMS </a:t>
            </a:r>
            <a:r>
              <a:rPr lang="en-US" sz="2000" dirty="0">
                <a:solidFill>
                  <a:srgbClr val="0033CC"/>
                </a:solidFill>
              </a:rPr>
              <a:t>sum </a:t>
            </a:r>
            <a:r>
              <a:rPr lang="en-US" sz="2000" dirty="0" smtClean="0">
                <a:solidFill>
                  <a:srgbClr val="0033CC"/>
                </a:solidFill>
              </a:rPr>
              <a:t>individual contributions</a:t>
            </a:r>
            <a:endParaRPr lang="en-US" sz="2000" dirty="0">
              <a:solidFill>
                <a:srgbClr val="0033CC"/>
              </a:solidFill>
            </a:endParaRPr>
          </a:p>
        </p:txBody>
      </p:sp>
      <p:sp>
        <p:nvSpPr>
          <p:cNvPr id="927746" name="Rectangle 2"/>
          <p:cNvSpPr>
            <a:spLocks noGrp="1" noChangeArrowheads="1"/>
          </p:cNvSpPr>
          <p:nvPr>
            <p:ph type="title"/>
          </p:nvPr>
        </p:nvSpPr>
        <p:spPr/>
        <p:txBody>
          <a:bodyPr/>
          <a:lstStyle/>
          <a:p>
            <a:r>
              <a:rPr lang="en-US" sz="2800"/>
              <a:t>Total Data Converter SNR Performance</a:t>
            </a:r>
          </a:p>
        </p:txBody>
      </p:sp>
      <p:sp>
        <p:nvSpPr>
          <p:cNvPr id="927747" name="Rectangle 3"/>
          <p:cNvSpPr>
            <a:spLocks noGrp="1" noChangeArrowheads="1"/>
          </p:cNvSpPr>
          <p:nvPr>
            <p:ph type="body" sz="half" idx="1"/>
          </p:nvPr>
        </p:nvSpPr>
        <p:spPr>
          <a:xfrm>
            <a:off x="333375" y="1185863"/>
            <a:ext cx="3705225" cy="4692650"/>
          </a:xfrm>
        </p:spPr>
        <p:txBody>
          <a:bodyPr/>
          <a:lstStyle/>
          <a:p>
            <a:pPr>
              <a:lnSpc>
                <a:spcPct val="90000"/>
              </a:lnSpc>
              <a:buFontTx/>
              <a:buNone/>
            </a:pPr>
            <a:r>
              <a:rPr lang="en-US" sz="2000" dirty="0"/>
              <a:t>SNR </a:t>
            </a:r>
            <a:r>
              <a:rPr lang="en-US" sz="2000" dirty="0" smtClean="0"/>
              <a:t>contributions:</a:t>
            </a:r>
            <a:endParaRPr lang="en-US" sz="2000" dirty="0"/>
          </a:p>
          <a:p>
            <a:pPr>
              <a:lnSpc>
                <a:spcPct val="90000"/>
              </a:lnSpc>
            </a:pPr>
            <a:r>
              <a:rPr lang="en-US" sz="2000" dirty="0"/>
              <a:t>Quantization noise: </a:t>
            </a:r>
          </a:p>
          <a:p>
            <a:pPr lvl="1">
              <a:lnSpc>
                <a:spcPct val="90000"/>
              </a:lnSpc>
            </a:pPr>
            <a:r>
              <a:rPr lang="en-US" sz="2000" dirty="0"/>
              <a:t>6 * N{# of bits} + 1.76 dB</a:t>
            </a:r>
          </a:p>
          <a:p>
            <a:pPr>
              <a:lnSpc>
                <a:spcPct val="90000"/>
              </a:lnSpc>
            </a:pPr>
            <a:r>
              <a:rPr lang="en-US" sz="2000" dirty="0"/>
              <a:t>Clock jitter</a:t>
            </a:r>
          </a:p>
          <a:p>
            <a:pPr lvl="1">
              <a:lnSpc>
                <a:spcPct val="90000"/>
              </a:lnSpc>
            </a:pPr>
            <a:r>
              <a:rPr lang="en-US" sz="2000" dirty="0"/>
              <a:t>Jitter or Phase Noise Performance</a:t>
            </a:r>
          </a:p>
          <a:p>
            <a:pPr>
              <a:lnSpc>
                <a:spcPct val="90000"/>
              </a:lnSpc>
            </a:pPr>
            <a:r>
              <a:rPr lang="en-US" sz="2000" dirty="0"/>
              <a:t>Aperture jitter</a:t>
            </a:r>
          </a:p>
          <a:p>
            <a:pPr lvl="1">
              <a:lnSpc>
                <a:spcPct val="90000"/>
              </a:lnSpc>
            </a:pPr>
            <a:r>
              <a:rPr lang="en-US" sz="2000" dirty="0"/>
              <a:t>Value extracted from the datasheet</a:t>
            </a:r>
          </a:p>
          <a:p>
            <a:pPr>
              <a:lnSpc>
                <a:spcPct val="90000"/>
              </a:lnSpc>
            </a:pPr>
            <a:r>
              <a:rPr lang="en-US" sz="2000" dirty="0"/>
              <a:t>Thermal Noise</a:t>
            </a:r>
          </a:p>
          <a:p>
            <a:pPr lvl="1">
              <a:lnSpc>
                <a:spcPct val="90000"/>
              </a:lnSpc>
            </a:pPr>
            <a:r>
              <a:rPr lang="en-US" sz="2000" dirty="0"/>
              <a:t>Value estimated from SNR performance from the datasheet at lowest IF</a:t>
            </a:r>
          </a:p>
          <a:p>
            <a:pPr lvl="1">
              <a:lnSpc>
                <a:spcPct val="90000"/>
              </a:lnSpc>
            </a:pPr>
            <a:endParaRPr lang="en-US" sz="2000" dirty="0"/>
          </a:p>
        </p:txBody>
      </p:sp>
      <p:graphicFrame>
        <p:nvGraphicFramePr>
          <p:cNvPr id="927748" name="Object 4"/>
          <p:cNvGraphicFramePr>
            <a:graphicFrameLocks noGrp="1" noChangeAspect="1"/>
          </p:cNvGraphicFramePr>
          <p:nvPr>
            <p:ph sz="quarter" idx="3"/>
          </p:nvPr>
        </p:nvGraphicFramePr>
        <p:xfrm>
          <a:off x="4962292" y="2473713"/>
          <a:ext cx="3179749" cy="1027769"/>
        </p:xfrm>
        <a:graphic>
          <a:graphicData uri="http://schemas.openxmlformats.org/presentationml/2006/ole">
            <p:oleObj spid="_x0000_s291842" name="Equation" r:id="rId3" imgW="1295280" imgH="419040" progId="Equation.3">
              <p:embed/>
            </p:oleObj>
          </a:graphicData>
        </a:graphic>
      </p:graphicFrame>
      <p:sp>
        <p:nvSpPr>
          <p:cNvPr id="8" name="Text Box 5"/>
          <p:cNvSpPr txBox="1">
            <a:spLocks noChangeArrowheads="1"/>
          </p:cNvSpPr>
          <p:nvPr/>
        </p:nvSpPr>
        <p:spPr bwMode="auto">
          <a:xfrm>
            <a:off x="4899025" y="3836018"/>
            <a:ext cx="3319424" cy="707886"/>
          </a:xfrm>
          <a:prstGeom prst="rect">
            <a:avLst/>
          </a:prstGeom>
          <a:solidFill>
            <a:srgbClr val="FFFFCC"/>
          </a:solidFill>
          <a:ln w="9525">
            <a:solidFill>
              <a:schemeClr val="accent1"/>
            </a:solidFill>
            <a:miter lim="800000"/>
            <a:headEnd/>
            <a:tailEnd/>
          </a:ln>
          <a:effectLst/>
        </p:spPr>
        <p:txBody>
          <a:bodyPr wrap="square">
            <a:spAutoFit/>
          </a:bodyPr>
          <a:lstStyle/>
          <a:p>
            <a:r>
              <a:rPr lang="en-US" sz="2000" dirty="0" smtClean="0">
                <a:solidFill>
                  <a:srgbClr val="0033CC"/>
                </a:solidFill>
              </a:rPr>
              <a:t>Clock jitter is only term the circuit designer can manage</a:t>
            </a:r>
            <a:endParaRPr lang="en-US" sz="2000" dirty="0">
              <a:solidFill>
                <a:srgbClr val="0033CC"/>
              </a:solidFill>
            </a:endParaRPr>
          </a:p>
        </p:txBody>
      </p:sp>
      <p:cxnSp>
        <p:nvCxnSpPr>
          <p:cNvPr id="10" name="Straight Arrow Connector 9"/>
          <p:cNvCxnSpPr>
            <a:stCxn id="8" idx="1"/>
          </p:cNvCxnSpPr>
          <p:nvPr/>
        </p:nvCxnSpPr>
        <p:spPr>
          <a:xfrm rot="10800000">
            <a:off x="3657613" y="3166951"/>
            <a:ext cx="1241413" cy="10230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1371599" y="142875"/>
            <a:ext cx="7318375" cy="814388"/>
          </a:xfrm>
        </p:spPr>
        <p:txBody>
          <a:bodyPr/>
          <a:lstStyle/>
          <a:p>
            <a:r>
              <a:rPr lang="en-US" sz="2800" dirty="0"/>
              <a:t>Jitter </a:t>
            </a:r>
            <a:r>
              <a:rPr lang="en-US" sz="2800" dirty="0" smtClean="0"/>
              <a:t>SNR </a:t>
            </a:r>
            <a:r>
              <a:rPr lang="en-US" sz="2800" dirty="0" err="1" smtClean="0"/>
              <a:t>vs</a:t>
            </a:r>
            <a:r>
              <a:rPr lang="en-US" sz="2800" dirty="0" smtClean="0"/>
              <a:t> Analog Input Frequency</a:t>
            </a:r>
            <a:endParaRPr lang="en-US" sz="2800" dirty="0"/>
          </a:p>
        </p:txBody>
      </p:sp>
      <p:sp>
        <p:nvSpPr>
          <p:cNvPr id="924675" name="Rectangle 3"/>
          <p:cNvSpPr>
            <a:spLocks noGrp="1" noChangeArrowheads="1"/>
          </p:cNvSpPr>
          <p:nvPr>
            <p:ph type="body" sz="half" idx="1"/>
          </p:nvPr>
        </p:nvSpPr>
        <p:spPr>
          <a:xfrm>
            <a:off x="396665" y="1152108"/>
            <a:ext cx="7587608" cy="1591092"/>
          </a:xfrm>
        </p:spPr>
        <p:txBody>
          <a:bodyPr/>
          <a:lstStyle/>
          <a:p>
            <a:r>
              <a:rPr lang="en-US" sz="1800" dirty="0" smtClean="0"/>
              <a:t>Jitter SNR </a:t>
            </a:r>
            <a:r>
              <a:rPr lang="en-US" sz="1800" dirty="0"/>
              <a:t>is dependent on input frequency</a:t>
            </a:r>
          </a:p>
          <a:p>
            <a:r>
              <a:rPr lang="en-US" sz="1800" dirty="0" smtClean="0"/>
              <a:t>Higher input frequencies lead </a:t>
            </a:r>
            <a:r>
              <a:rPr lang="en-US" sz="1800" dirty="0"/>
              <a:t>to </a:t>
            </a:r>
            <a:r>
              <a:rPr lang="en-US" sz="1800" dirty="0" smtClean="0"/>
              <a:t>tighter jitter </a:t>
            </a:r>
            <a:r>
              <a:rPr lang="en-US" sz="1800" dirty="0"/>
              <a:t>requirements</a:t>
            </a:r>
          </a:p>
          <a:p>
            <a:pPr lvl="1">
              <a:buFontTx/>
              <a:buNone/>
            </a:pPr>
            <a:endParaRPr lang="en-US" sz="1800" dirty="0"/>
          </a:p>
        </p:txBody>
      </p:sp>
      <p:sp>
        <p:nvSpPr>
          <p:cNvPr id="9246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24677" name="Object 5"/>
          <p:cNvGraphicFramePr>
            <a:graphicFrameLocks noChangeAspect="1"/>
          </p:cNvGraphicFramePr>
          <p:nvPr/>
        </p:nvGraphicFramePr>
        <p:xfrm>
          <a:off x="739697" y="1795347"/>
          <a:ext cx="2699073" cy="4501802"/>
        </p:xfrm>
        <a:graphic>
          <a:graphicData uri="http://schemas.openxmlformats.org/presentationml/2006/ole">
            <p:oleObj spid="_x0000_s293890" name="Visio" r:id="rId3" imgW="2693670" imgH="4480179" progId="Visio.Drawing.11">
              <p:embed/>
            </p:oleObj>
          </a:graphicData>
        </a:graphic>
      </p:graphicFrame>
      <p:pic>
        <p:nvPicPr>
          <p:cNvPr id="293891" name="Picture 3"/>
          <p:cNvPicPr>
            <a:picLocks noChangeAspect="1" noChangeArrowheads="1"/>
          </p:cNvPicPr>
          <p:nvPr/>
        </p:nvPicPr>
        <p:blipFill>
          <a:blip r:embed="rId4" cstate="print"/>
          <a:srcRect/>
          <a:stretch>
            <a:fillRect/>
          </a:stretch>
        </p:blipFill>
        <p:spPr bwMode="auto">
          <a:xfrm>
            <a:off x="3530373" y="2318063"/>
            <a:ext cx="5350218" cy="34426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914400" y="0"/>
            <a:ext cx="8229600" cy="976184"/>
          </a:xfrm>
        </p:spPr>
        <p:txBody>
          <a:bodyPr/>
          <a:lstStyle/>
          <a:p>
            <a:r>
              <a:rPr lang="en-US" sz="3200" dirty="0"/>
              <a:t>Band Limit Clock </a:t>
            </a:r>
            <a:r>
              <a:rPr lang="en-US" sz="3200" dirty="0" smtClean="0"/>
              <a:t>to Improve </a:t>
            </a:r>
            <a:br>
              <a:rPr lang="en-US" sz="3200" dirty="0" smtClean="0"/>
            </a:br>
            <a:r>
              <a:rPr lang="en-US" sz="3200" dirty="0" smtClean="0"/>
              <a:t>Phase Noise and Jitter</a:t>
            </a:r>
            <a:endParaRPr lang="en-US" sz="3200" dirty="0"/>
          </a:p>
        </p:txBody>
      </p:sp>
      <p:sp>
        <p:nvSpPr>
          <p:cNvPr id="931843" name="Rectangle 3"/>
          <p:cNvSpPr>
            <a:spLocks noGrp="1" noChangeArrowheads="1"/>
          </p:cNvSpPr>
          <p:nvPr>
            <p:ph type="body" idx="1"/>
          </p:nvPr>
        </p:nvSpPr>
        <p:spPr>
          <a:xfrm>
            <a:off x="0" y="1007076"/>
            <a:ext cx="8229600" cy="2784339"/>
          </a:xfrm>
        </p:spPr>
        <p:txBody>
          <a:bodyPr/>
          <a:lstStyle/>
          <a:p>
            <a:r>
              <a:rPr lang="en-US" sz="2400" dirty="0"/>
              <a:t>Clock jitter </a:t>
            </a:r>
            <a:r>
              <a:rPr lang="en-US" sz="2400" dirty="0" smtClean="0"/>
              <a:t>is due to noise </a:t>
            </a:r>
            <a:r>
              <a:rPr lang="en-US" sz="2400" dirty="0"/>
              <a:t>integrated </a:t>
            </a:r>
            <a:r>
              <a:rPr lang="en-US" sz="2400" dirty="0" smtClean="0"/>
              <a:t>over clock </a:t>
            </a:r>
            <a:r>
              <a:rPr lang="en-US" sz="2400" dirty="0"/>
              <a:t>input BW</a:t>
            </a:r>
          </a:p>
          <a:p>
            <a:pPr lvl="1"/>
            <a:r>
              <a:rPr lang="en-US" sz="2000" dirty="0" smtClean="0"/>
              <a:t>Clock input </a:t>
            </a:r>
            <a:r>
              <a:rPr lang="en-US" sz="2000" dirty="0"/>
              <a:t>BW can be up to 1 GHz for high speed converters</a:t>
            </a:r>
          </a:p>
          <a:p>
            <a:r>
              <a:rPr lang="en-US" sz="2400" dirty="0" smtClean="0"/>
              <a:t>Add narrow band Crystal filter on clock for best jitter</a:t>
            </a:r>
            <a:endParaRPr lang="en-US" sz="2400" dirty="0"/>
          </a:p>
          <a:p>
            <a:pPr lvl="1"/>
            <a:r>
              <a:rPr lang="en-US" sz="2000" dirty="0" smtClean="0"/>
              <a:t>Small SMT Crystal Filter devices available with narrow BW</a:t>
            </a:r>
          </a:p>
          <a:p>
            <a:pPr lvl="1"/>
            <a:r>
              <a:rPr lang="en-US" sz="2000" dirty="0" smtClean="0"/>
              <a:t>May require amplifier </a:t>
            </a:r>
            <a:r>
              <a:rPr lang="en-US" sz="2000" dirty="0"/>
              <a:t>to </a:t>
            </a:r>
            <a:r>
              <a:rPr lang="en-US" sz="2000" dirty="0" smtClean="0"/>
              <a:t>compensate for </a:t>
            </a:r>
            <a:r>
              <a:rPr lang="en-US" sz="2000" dirty="0"/>
              <a:t>insertion </a:t>
            </a:r>
            <a:r>
              <a:rPr lang="en-US" sz="2000" dirty="0" smtClean="0"/>
              <a:t>loss</a:t>
            </a:r>
            <a:endParaRPr lang="en-US" sz="2000" dirty="0"/>
          </a:p>
        </p:txBody>
      </p:sp>
      <p:sp>
        <p:nvSpPr>
          <p:cNvPr id="93184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31845" name="Object 5"/>
          <p:cNvGraphicFramePr>
            <a:graphicFrameLocks noChangeAspect="1"/>
          </p:cNvGraphicFramePr>
          <p:nvPr/>
        </p:nvGraphicFramePr>
        <p:xfrm>
          <a:off x="2566888" y="3616145"/>
          <a:ext cx="6289657" cy="2706596"/>
        </p:xfrm>
        <a:graphic>
          <a:graphicData uri="http://schemas.openxmlformats.org/presentationml/2006/ole">
            <p:oleObj spid="_x0000_s294914" name="Visio" r:id="rId3" imgW="5492401" imgH="2371154" progId="Visio.Drawing.11">
              <p:embed/>
            </p:oleObj>
          </a:graphicData>
        </a:graphic>
      </p:graphicFrame>
      <p:cxnSp>
        <p:nvCxnSpPr>
          <p:cNvPr id="7" name="Straight Arrow Connector 6"/>
          <p:cNvCxnSpPr/>
          <p:nvPr/>
        </p:nvCxnSpPr>
        <p:spPr>
          <a:xfrm rot="5400000">
            <a:off x="6662857" y="3585118"/>
            <a:ext cx="1204329" cy="6356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692698" y="3997712"/>
            <a:ext cx="992458" cy="1784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ChangeArrowheads="1"/>
          </p:cNvSpPr>
          <p:nvPr/>
        </p:nvSpPr>
        <p:spPr bwMode="auto">
          <a:xfrm>
            <a:off x="0" y="838586"/>
            <a:ext cx="9555163" cy="5429821"/>
          </a:xfrm>
          <a:prstGeom prst="rect">
            <a:avLst/>
          </a:prstGeom>
          <a:noFill/>
          <a:ln w="9525">
            <a:noFill/>
            <a:miter lim="800000"/>
            <a:headEnd/>
            <a:tailEnd/>
          </a:ln>
        </p:spPr>
        <p:txBody>
          <a:bodyPr lIns="92075" tIns="46038" rIns="92075" bIns="46038">
            <a:spAutoFit/>
          </a:bodyPr>
          <a:lstStyle/>
          <a:p>
            <a:pPr marL="809625" lvl="1" indent="-457200" eaLnBrk="0" hangingPunct="0">
              <a:spcBef>
                <a:spcPct val="20000"/>
              </a:spcBef>
              <a:spcAft>
                <a:spcPct val="10000"/>
              </a:spcAft>
              <a:buFont typeface="Wingdings" pitchFamily="2" charset="2"/>
              <a:buAutoNum type="arabicParenR"/>
            </a:pPr>
            <a:r>
              <a:rPr lang="en-US" altLang="zh-TW" dirty="0">
                <a:solidFill>
                  <a:srgbClr val="0000CC"/>
                </a:solidFill>
                <a:latin typeface="Arial" charset="0"/>
                <a:ea typeface="新細明體" pitchFamily="18" charset="-120"/>
              </a:rPr>
              <a:t>General Considerations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Models: Resistors, Capacitors, Inductors, and Circuit Board</a:t>
            </a:r>
          </a:p>
          <a:p>
            <a:pPr marL="809625" lvl="1" indent="-457200" eaLnBrk="0" hangingPunct="0">
              <a:spcBef>
                <a:spcPct val="20000"/>
              </a:spcBef>
              <a:spcAft>
                <a:spcPct val="10000"/>
              </a:spcAft>
              <a:buFont typeface="Wingdings" pitchFamily="2" charset="2"/>
              <a:buAutoNum type="arabicParenR"/>
            </a:pPr>
            <a:r>
              <a:rPr lang="en-US" altLang="zh-TW" dirty="0">
                <a:solidFill>
                  <a:srgbClr val="0000CC"/>
                </a:solidFill>
                <a:latin typeface="Arial" charset="0"/>
                <a:ea typeface="新細明體" pitchFamily="18" charset="-120"/>
              </a:rPr>
              <a:t>High Speed Op Amp Layout </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Input and output considerations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Signal routing</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Bypass capacitors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Layout examples</a:t>
            </a:r>
          </a:p>
          <a:p>
            <a:pPr marL="809625" lvl="1" indent="-457200" eaLnBrk="0" hangingPunct="0">
              <a:spcBef>
                <a:spcPct val="20000"/>
              </a:spcBef>
              <a:spcAft>
                <a:spcPct val="10000"/>
              </a:spcAft>
              <a:buFont typeface="Wingdings" pitchFamily="2" charset="2"/>
              <a:buAutoNum type="arabicParenR"/>
            </a:pPr>
            <a:r>
              <a:rPr lang="en-US" altLang="zh-TW" dirty="0">
                <a:solidFill>
                  <a:srgbClr val="0000CC"/>
                </a:solidFill>
                <a:latin typeface="Arial" charset="0"/>
                <a:ea typeface="新細明體" pitchFamily="18" charset="-120"/>
              </a:rPr>
              <a:t>High Speed ADC/DAC Design and Layout </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Input and output considerations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Bypass Capacitors</a:t>
            </a:r>
          </a:p>
          <a:p>
            <a:pPr marL="1371600" lvl="2" indent="-457200" eaLnBrk="0" hangingPunct="0">
              <a:buFont typeface="Wingdings" pitchFamily="2" charset="2"/>
              <a:buAutoNum type="alphaLcParenR"/>
            </a:pPr>
            <a:r>
              <a:rPr lang="en-US" altLang="zh-TW" sz="1800" dirty="0">
                <a:solidFill>
                  <a:srgbClr val="0000CC"/>
                </a:solidFill>
                <a:latin typeface="Arial" charset="0"/>
                <a:ea typeface="新細明體" pitchFamily="18" charset="-120"/>
              </a:rPr>
              <a:t>Splitting the Ground </a:t>
            </a:r>
            <a:r>
              <a:rPr lang="en-US" altLang="zh-TW" sz="1800" dirty="0" smtClean="0">
                <a:solidFill>
                  <a:srgbClr val="0000CC"/>
                </a:solidFill>
                <a:latin typeface="Arial" charset="0"/>
                <a:ea typeface="新細明體" pitchFamily="18" charset="-120"/>
              </a:rPr>
              <a:t>Plane</a:t>
            </a:r>
          </a:p>
          <a:p>
            <a:pPr marL="1371600" lvl="2" indent="-457200" eaLnBrk="0" hangingPunct="0">
              <a:buFont typeface="Wingdings" pitchFamily="2" charset="2"/>
              <a:buAutoNum type="alphaLcParenR"/>
            </a:pPr>
            <a:r>
              <a:rPr lang="en-US" altLang="zh-TW" sz="1800" dirty="0" smtClean="0">
                <a:solidFill>
                  <a:srgbClr val="0000CC"/>
                </a:solidFill>
                <a:latin typeface="Arial" charset="0"/>
                <a:ea typeface="新細明體" pitchFamily="18" charset="-120"/>
              </a:rPr>
              <a:t>Filtering clocks to reduce jitter</a:t>
            </a:r>
            <a:endParaRPr lang="en-US" altLang="zh-TW" sz="1800" dirty="0">
              <a:solidFill>
                <a:srgbClr val="0000CC"/>
              </a:solidFill>
              <a:latin typeface="Arial" charset="0"/>
              <a:ea typeface="新細明體" pitchFamily="18" charset="-120"/>
            </a:endParaRPr>
          </a:p>
          <a:p>
            <a:pPr marL="809625" lvl="1" indent="-457200" eaLnBrk="0" hangingPunct="0">
              <a:buFont typeface="Wingdings" pitchFamily="2" charset="2"/>
              <a:buAutoNum type="arabicParenR"/>
            </a:pPr>
            <a:r>
              <a:rPr lang="en-US" altLang="zh-TW" dirty="0">
                <a:solidFill>
                  <a:srgbClr val="CC0000"/>
                </a:solidFill>
                <a:latin typeface="Arial" charset="0"/>
                <a:ea typeface="新細明體" pitchFamily="18" charset="-120"/>
              </a:rPr>
              <a:t>High Speed Clock Layout Guidelines</a:t>
            </a:r>
          </a:p>
          <a:p>
            <a:pPr marL="1371600" lvl="2" indent="-457200" eaLnBrk="0" hangingPunct="0">
              <a:buFont typeface="Wingdings" pitchFamily="2" charset="2"/>
              <a:buAutoNum type="alphaLcParenR"/>
            </a:pPr>
            <a:r>
              <a:rPr lang="en-US" altLang="zh-TW" sz="1800" dirty="0">
                <a:solidFill>
                  <a:srgbClr val="CC0000"/>
                </a:solidFill>
                <a:latin typeface="Arial" charset="0"/>
                <a:ea typeface="新細明體" pitchFamily="18" charset="-120"/>
              </a:rPr>
              <a:t>Coupling (Interference or Cross Talk)</a:t>
            </a:r>
          </a:p>
          <a:p>
            <a:pPr marL="1371600" lvl="2" indent="-457200" eaLnBrk="0" hangingPunct="0">
              <a:buFont typeface="Wingdings" pitchFamily="2" charset="2"/>
              <a:buAutoNum type="alphaLcParenR"/>
            </a:pPr>
            <a:r>
              <a:rPr lang="en-US" altLang="zh-TW" sz="1800" dirty="0" smtClean="0">
                <a:solidFill>
                  <a:srgbClr val="CC0000"/>
                </a:solidFill>
                <a:latin typeface="Arial" charset="0"/>
                <a:ea typeface="新細明體" pitchFamily="18" charset="-120"/>
              </a:rPr>
              <a:t>Power Supply Bypassing, Filtering &amp; Grounding</a:t>
            </a:r>
          </a:p>
          <a:p>
            <a:pPr marL="1371600" lvl="2" indent="-457200" eaLnBrk="0" hangingPunct="0">
              <a:buFont typeface="Wingdings" pitchFamily="2" charset="2"/>
              <a:buAutoNum type="alphaLcParenR"/>
            </a:pPr>
            <a:r>
              <a:rPr lang="en-US" altLang="zh-TW" sz="1800" dirty="0" smtClean="0">
                <a:solidFill>
                  <a:srgbClr val="CC0000"/>
                </a:solidFill>
                <a:latin typeface="Arial" charset="0"/>
                <a:ea typeface="新細明體" pitchFamily="18" charset="-120"/>
              </a:rPr>
              <a:t>Line Termination</a:t>
            </a:r>
            <a:endParaRPr lang="en-US" altLang="zh-TW" sz="1800" dirty="0">
              <a:solidFill>
                <a:srgbClr val="CC0000"/>
              </a:solidFill>
              <a:latin typeface="Arial" charset="0"/>
              <a:ea typeface="新細明體" pitchFamily="18" charset="-120"/>
            </a:endParaRPr>
          </a:p>
          <a:p>
            <a:pPr marL="1371600" lvl="2" indent="-457200" eaLnBrk="0" hangingPunct="0">
              <a:buFont typeface="Wingdings" pitchFamily="2" charset="2"/>
              <a:buAutoNum type="alphaLcParenR"/>
            </a:pPr>
            <a:r>
              <a:rPr lang="en-US" altLang="zh-TW" sz="1800" dirty="0" smtClean="0">
                <a:solidFill>
                  <a:srgbClr val="CC0000"/>
                </a:solidFill>
                <a:latin typeface="Arial" charset="0"/>
                <a:ea typeface="新細明體" pitchFamily="18" charset="-120"/>
              </a:rPr>
              <a:t>Reducing </a:t>
            </a:r>
            <a:r>
              <a:rPr lang="en-US" altLang="zh-TW" sz="1800" dirty="0">
                <a:solidFill>
                  <a:srgbClr val="CC0000"/>
                </a:solidFill>
                <a:latin typeface="Arial" charset="0"/>
                <a:ea typeface="新細明體" pitchFamily="18" charset="-120"/>
              </a:rPr>
              <a:t>EMI</a:t>
            </a:r>
          </a:p>
        </p:txBody>
      </p:sp>
      <p:sp>
        <p:nvSpPr>
          <p:cNvPr id="181250" name="Rectangle 3"/>
          <p:cNvSpPr>
            <a:spLocks noGrp="1" noChangeArrowheads="1"/>
          </p:cNvSpPr>
          <p:nvPr>
            <p:ph type="title"/>
          </p:nvPr>
        </p:nvSpPr>
        <p:spPr>
          <a:xfrm>
            <a:off x="914400" y="0"/>
            <a:ext cx="8229600" cy="666750"/>
          </a:xfrm>
        </p:spPr>
        <p:txBody>
          <a:bodyPr/>
          <a:lstStyle/>
          <a:p>
            <a:pPr eaLnBrk="1" hangingPunct="1"/>
            <a:r>
              <a:rPr lang="en-US" altLang="zh-TW" dirty="0" smtClean="0">
                <a:ea typeface="新細明體" pitchFamily="18" charset="-120"/>
              </a:rPr>
              <a:t>Agenda</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2"/>
          <p:cNvGrpSpPr>
            <a:grpSpLocks/>
          </p:cNvGrpSpPr>
          <p:nvPr/>
        </p:nvGrpSpPr>
        <p:grpSpPr bwMode="auto">
          <a:xfrm>
            <a:off x="2509838" y="4540250"/>
            <a:ext cx="4868862" cy="1085850"/>
            <a:chOff x="1925" y="702"/>
            <a:chExt cx="3067" cy="684"/>
          </a:xfrm>
        </p:grpSpPr>
        <p:sp>
          <p:nvSpPr>
            <p:cNvPr id="185396" name="Oval 109"/>
            <p:cNvSpPr>
              <a:spLocks noChangeArrowheads="1"/>
            </p:cNvSpPr>
            <p:nvPr/>
          </p:nvSpPr>
          <p:spPr bwMode="auto">
            <a:xfrm>
              <a:off x="4742" y="1014"/>
              <a:ext cx="84" cy="92"/>
            </a:xfrm>
            <a:prstGeom prst="ellipse">
              <a:avLst/>
            </a:prstGeom>
            <a:solidFill>
              <a:srgbClr val="FF0000"/>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85397" name="Rectangle 89"/>
            <p:cNvSpPr>
              <a:spLocks noChangeArrowheads="1"/>
            </p:cNvSpPr>
            <p:nvPr/>
          </p:nvSpPr>
          <p:spPr bwMode="auto">
            <a:xfrm>
              <a:off x="1925" y="840"/>
              <a:ext cx="1842" cy="123"/>
            </a:xfrm>
            <a:prstGeom prst="rect">
              <a:avLst/>
            </a:prstGeom>
            <a:solidFill>
              <a:srgbClr val="FF0000"/>
            </a:solidFill>
            <a:ln w="9525">
              <a:noFill/>
              <a:miter lim="800000"/>
              <a:headEnd/>
              <a:tailEnd/>
            </a:ln>
          </p:spPr>
          <p:txBody>
            <a:bodyPr wrap="none" anchor="ctr"/>
            <a:lstStyle/>
            <a:p>
              <a:pPr eaLnBrk="0" hangingPunct="0"/>
              <a:endParaRPr lang="zh-TW" altLang="en-US">
                <a:ea typeface="新細明體" pitchFamily="18" charset="-120"/>
              </a:endParaRPr>
            </a:p>
          </p:txBody>
        </p:sp>
        <p:sp>
          <p:nvSpPr>
            <p:cNvPr id="185398" name="Oval 117"/>
            <p:cNvSpPr>
              <a:spLocks noChangeArrowheads="1"/>
            </p:cNvSpPr>
            <p:nvPr/>
          </p:nvSpPr>
          <p:spPr bwMode="auto">
            <a:xfrm>
              <a:off x="4936" y="1050"/>
              <a:ext cx="56" cy="56"/>
            </a:xfrm>
            <a:prstGeom prst="ellipse">
              <a:avLst/>
            </a:prstGeom>
            <a:solidFill>
              <a:srgbClr val="FF0000"/>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85399" name="Oval 118"/>
            <p:cNvSpPr>
              <a:spLocks noChangeArrowheads="1"/>
            </p:cNvSpPr>
            <p:nvPr/>
          </p:nvSpPr>
          <p:spPr bwMode="auto">
            <a:xfrm>
              <a:off x="4932" y="702"/>
              <a:ext cx="56" cy="56"/>
            </a:xfrm>
            <a:prstGeom prst="ellipse">
              <a:avLst/>
            </a:prstGeom>
            <a:solidFill>
              <a:srgbClr val="FF0000"/>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85400" name="Line 119"/>
            <p:cNvSpPr>
              <a:spLocks noChangeShapeType="1"/>
            </p:cNvSpPr>
            <p:nvPr/>
          </p:nvSpPr>
          <p:spPr bwMode="auto">
            <a:xfrm flipV="1">
              <a:off x="4888" y="1034"/>
              <a:ext cx="62" cy="2"/>
            </a:xfrm>
            <a:prstGeom prst="line">
              <a:avLst/>
            </a:prstGeom>
            <a:noFill/>
            <a:ln w="28575">
              <a:solidFill>
                <a:schemeClr val="tx2"/>
              </a:solidFill>
              <a:round/>
              <a:headEnd/>
              <a:tailEnd/>
            </a:ln>
          </p:spPr>
          <p:txBody>
            <a:bodyPr/>
            <a:lstStyle/>
            <a:p>
              <a:endParaRPr lang="en-US"/>
            </a:p>
          </p:txBody>
        </p:sp>
        <p:sp>
          <p:nvSpPr>
            <p:cNvPr id="185401" name="Line 120"/>
            <p:cNvSpPr>
              <a:spLocks noChangeShapeType="1"/>
            </p:cNvSpPr>
            <p:nvPr/>
          </p:nvSpPr>
          <p:spPr bwMode="auto">
            <a:xfrm flipV="1">
              <a:off x="4882" y="1384"/>
              <a:ext cx="62" cy="2"/>
            </a:xfrm>
            <a:prstGeom prst="line">
              <a:avLst/>
            </a:prstGeom>
            <a:noFill/>
            <a:ln w="28575">
              <a:solidFill>
                <a:schemeClr val="tx2"/>
              </a:solidFill>
              <a:round/>
              <a:headEnd/>
              <a:tailEnd/>
            </a:ln>
          </p:spPr>
          <p:txBody>
            <a:bodyPr/>
            <a:lstStyle/>
            <a:p>
              <a:endParaRPr lang="en-US"/>
            </a:p>
          </p:txBody>
        </p:sp>
      </p:grpSp>
      <p:sp>
        <p:nvSpPr>
          <p:cNvPr id="185346" name="Rectangle 2"/>
          <p:cNvSpPr>
            <a:spLocks noGrp="1" noChangeArrowheads="1"/>
          </p:cNvSpPr>
          <p:nvPr>
            <p:ph type="title"/>
          </p:nvPr>
        </p:nvSpPr>
        <p:spPr>
          <a:xfrm>
            <a:off x="914400" y="0"/>
            <a:ext cx="8229600" cy="838200"/>
          </a:xfrm>
        </p:spPr>
        <p:txBody>
          <a:bodyPr/>
          <a:lstStyle/>
          <a:p>
            <a:r>
              <a:rPr lang="en-US" altLang="zh-TW" sz="3200" dirty="0" smtClean="0">
                <a:solidFill>
                  <a:srgbClr val="000000"/>
                </a:solidFill>
                <a:ea typeface="新細明體" pitchFamily="18" charset="-120"/>
              </a:rPr>
              <a:t>Coupling, Interference, or Cross Talk</a:t>
            </a:r>
            <a:endParaRPr lang="en-US" altLang="zh-TW" dirty="0" smtClean="0">
              <a:ea typeface="新細明體" pitchFamily="18" charset="-120"/>
            </a:endParaRPr>
          </a:p>
        </p:txBody>
      </p:sp>
      <p:sp>
        <p:nvSpPr>
          <p:cNvPr id="185347" name="Line 4"/>
          <p:cNvSpPr>
            <a:spLocks noChangeShapeType="1"/>
          </p:cNvSpPr>
          <p:nvPr/>
        </p:nvSpPr>
        <p:spPr bwMode="auto">
          <a:xfrm flipV="1">
            <a:off x="682625" y="4813300"/>
            <a:ext cx="5981700" cy="3175"/>
          </a:xfrm>
          <a:prstGeom prst="line">
            <a:avLst/>
          </a:prstGeom>
          <a:noFill/>
          <a:ln w="28575">
            <a:solidFill>
              <a:schemeClr val="tx1"/>
            </a:solidFill>
            <a:round/>
            <a:headEnd/>
            <a:tailEnd/>
          </a:ln>
        </p:spPr>
        <p:txBody>
          <a:bodyPr/>
          <a:lstStyle/>
          <a:p>
            <a:endParaRPr lang="en-US"/>
          </a:p>
        </p:txBody>
      </p:sp>
      <p:sp>
        <p:nvSpPr>
          <p:cNvPr id="316421" name="Oval 5"/>
          <p:cNvSpPr>
            <a:spLocks noChangeArrowheads="1"/>
          </p:cNvSpPr>
          <p:nvPr/>
        </p:nvSpPr>
        <p:spPr bwMode="auto">
          <a:xfrm>
            <a:off x="703263" y="4662488"/>
            <a:ext cx="88900" cy="88900"/>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85362" name="Freeform 88"/>
          <p:cNvSpPr>
            <a:spLocks/>
          </p:cNvSpPr>
          <p:nvPr/>
        </p:nvSpPr>
        <p:spPr bwMode="auto">
          <a:xfrm>
            <a:off x="646113" y="4878388"/>
            <a:ext cx="6554787" cy="515937"/>
          </a:xfrm>
          <a:custGeom>
            <a:avLst/>
            <a:gdLst>
              <a:gd name="T0" fmla="*/ 0 w 4129"/>
              <a:gd name="T1" fmla="*/ 207 h 325"/>
              <a:gd name="T2" fmla="*/ 796 w 4129"/>
              <a:gd name="T3" fmla="*/ 207 h 325"/>
              <a:gd name="T4" fmla="*/ 1170 w 4129"/>
              <a:gd name="T5" fmla="*/ 0 h 325"/>
              <a:gd name="T6" fmla="*/ 3025 w 4129"/>
              <a:gd name="T7" fmla="*/ 0 h 325"/>
              <a:gd name="T8" fmla="*/ 3421 w 4129"/>
              <a:gd name="T9" fmla="*/ 325 h 325"/>
              <a:gd name="T10" fmla="*/ 4129 w 4129"/>
              <a:gd name="T11" fmla="*/ 321 h 325"/>
              <a:gd name="T12" fmla="*/ 0 60000 65536"/>
              <a:gd name="T13" fmla="*/ 0 60000 65536"/>
              <a:gd name="T14" fmla="*/ 0 60000 65536"/>
              <a:gd name="T15" fmla="*/ 0 60000 65536"/>
              <a:gd name="T16" fmla="*/ 0 60000 65536"/>
              <a:gd name="T17" fmla="*/ 0 60000 65536"/>
              <a:gd name="T18" fmla="*/ 0 w 4129"/>
              <a:gd name="T19" fmla="*/ 0 h 325"/>
              <a:gd name="T20" fmla="*/ 4129 w 4129"/>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4129" h="325">
                <a:moveTo>
                  <a:pt x="0" y="207"/>
                </a:moveTo>
                <a:lnTo>
                  <a:pt x="796" y="207"/>
                </a:lnTo>
                <a:lnTo>
                  <a:pt x="1170" y="0"/>
                </a:lnTo>
                <a:lnTo>
                  <a:pt x="3025" y="0"/>
                </a:lnTo>
                <a:lnTo>
                  <a:pt x="3421" y="325"/>
                </a:lnTo>
                <a:lnTo>
                  <a:pt x="4129" y="321"/>
                </a:lnTo>
              </a:path>
            </a:pathLst>
          </a:custGeom>
          <a:noFill/>
          <a:ln w="28575" cmpd="sng">
            <a:solidFill>
              <a:schemeClr val="tx1"/>
            </a:solidFill>
            <a:round/>
            <a:headEnd/>
            <a:tailEnd/>
          </a:ln>
        </p:spPr>
        <p:txBody>
          <a:bodyPr/>
          <a:lstStyle/>
          <a:p>
            <a:endParaRPr lang="en-US"/>
          </a:p>
        </p:txBody>
      </p:sp>
      <p:grpSp>
        <p:nvGrpSpPr>
          <p:cNvPr id="185363" name="Group 99"/>
          <p:cNvGrpSpPr>
            <a:grpSpLocks/>
          </p:cNvGrpSpPr>
          <p:nvPr/>
        </p:nvGrpSpPr>
        <p:grpSpPr bwMode="auto">
          <a:xfrm>
            <a:off x="7005638" y="4822825"/>
            <a:ext cx="71437" cy="274638"/>
            <a:chOff x="2263" y="1798"/>
            <a:chExt cx="92" cy="458"/>
          </a:xfrm>
        </p:grpSpPr>
        <p:sp>
          <p:nvSpPr>
            <p:cNvPr id="185388" name="Line 91"/>
            <p:cNvSpPr>
              <a:spLocks noChangeShapeType="1"/>
            </p:cNvSpPr>
            <p:nvPr/>
          </p:nvSpPr>
          <p:spPr bwMode="auto">
            <a:xfrm>
              <a:off x="2309" y="1798"/>
              <a:ext cx="0" cy="101"/>
            </a:xfrm>
            <a:prstGeom prst="line">
              <a:avLst/>
            </a:prstGeom>
            <a:noFill/>
            <a:ln w="9525">
              <a:solidFill>
                <a:schemeClr val="tx1"/>
              </a:solidFill>
              <a:round/>
              <a:headEnd/>
              <a:tailEnd/>
            </a:ln>
          </p:spPr>
          <p:txBody>
            <a:bodyPr/>
            <a:lstStyle/>
            <a:p>
              <a:endParaRPr lang="en-US"/>
            </a:p>
          </p:txBody>
        </p:sp>
        <p:sp>
          <p:nvSpPr>
            <p:cNvPr id="185389" name="Line 92"/>
            <p:cNvSpPr>
              <a:spLocks noChangeShapeType="1"/>
            </p:cNvSpPr>
            <p:nvPr/>
          </p:nvSpPr>
          <p:spPr bwMode="auto">
            <a:xfrm>
              <a:off x="2265" y="1946"/>
              <a:ext cx="90" cy="43"/>
            </a:xfrm>
            <a:prstGeom prst="line">
              <a:avLst/>
            </a:prstGeom>
            <a:noFill/>
            <a:ln w="9525">
              <a:solidFill>
                <a:schemeClr val="tx1"/>
              </a:solidFill>
              <a:round/>
              <a:headEnd/>
              <a:tailEnd/>
            </a:ln>
          </p:spPr>
          <p:txBody>
            <a:bodyPr/>
            <a:lstStyle/>
            <a:p>
              <a:endParaRPr lang="en-US"/>
            </a:p>
          </p:txBody>
        </p:sp>
        <p:sp>
          <p:nvSpPr>
            <p:cNvPr id="185390" name="Line 93"/>
            <p:cNvSpPr>
              <a:spLocks noChangeShapeType="1"/>
            </p:cNvSpPr>
            <p:nvPr/>
          </p:nvSpPr>
          <p:spPr bwMode="auto">
            <a:xfrm flipH="1">
              <a:off x="2268" y="1994"/>
              <a:ext cx="77" cy="37"/>
            </a:xfrm>
            <a:prstGeom prst="line">
              <a:avLst/>
            </a:prstGeom>
            <a:noFill/>
            <a:ln w="9525">
              <a:solidFill>
                <a:schemeClr val="tx1"/>
              </a:solidFill>
              <a:round/>
              <a:headEnd/>
              <a:tailEnd/>
            </a:ln>
          </p:spPr>
          <p:txBody>
            <a:bodyPr/>
            <a:lstStyle/>
            <a:p>
              <a:endParaRPr lang="en-US"/>
            </a:p>
          </p:txBody>
        </p:sp>
        <p:sp>
          <p:nvSpPr>
            <p:cNvPr id="185391" name="Line 94"/>
            <p:cNvSpPr>
              <a:spLocks noChangeShapeType="1"/>
            </p:cNvSpPr>
            <p:nvPr/>
          </p:nvSpPr>
          <p:spPr bwMode="auto">
            <a:xfrm>
              <a:off x="2268" y="2036"/>
              <a:ext cx="84" cy="45"/>
            </a:xfrm>
            <a:prstGeom prst="line">
              <a:avLst/>
            </a:prstGeom>
            <a:noFill/>
            <a:ln w="9525">
              <a:solidFill>
                <a:schemeClr val="tx1"/>
              </a:solidFill>
              <a:round/>
              <a:headEnd/>
              <a:tailEnd/>
            </a:ln>
          </p:spPr>
          <p:txBody>
            <a:bodyPr/>
            <a:lstStyle/>
            <a:p>
              <a:endParaRPr lang="en-US"/>
            </a:p>
          </p:txBody>
        </p:sp>
        <p:sp>
          <p:nvSpPr>
            <p:cNvPr id="185392" name="Line 95"/>
            <p:cNvSpPr>
              <a:spLocks noChangeShapeType="1"/>
            </p:cNvSpPr>
            <p:nvPr/>
          </p:nvSpPr>
          <p:spPr bwMode="auto">
            <a:xfrm flipH="1">
              <a:off x="2271" y="2085"/>
              <a:ext cx="77" cy="33"/>
            </a:xfrm>
            <a:prstGeom prst="line">
              <a:avLst/>
            </a:prstGeom>
            <a:noFill/>
            <a:ln w="9525">
              <a:solidFill>
                <a:schemeClr val="tx1"/>
              </a:solidFill>
              <a:round/>
              <a:headEnd/>
              <a:tailEnd/>
            </a:ln>
          </p:spPr>
          <p:txBody>
            <a:bodyPr/>
            <a:lstStyle/>
            <a:p>
              <a:endParaRPr lang="en-US"/>
            </a:p>
          </p:txBody>
        </p:sp>
        <p:sp>
          <p:nvSpPr>
            <p:cNvPr id="185393" name="Line 96"/>
            <p:cNvSpPr>
              <a:spLocks noChangeShapeType="1"/>
            </p:cNvSpPr>
            <p:nvPr/>
          </p:nvSpPr>
          <p:spPr bwMode="auto">
            <a:xfrm>
              <a:off x="2274" y="2124"/>
              <a:ext cx="45" cy="35"/>
            </a:xfrm>
            <a:prstGeom prst="line">
              <a:avLst/>
            </a:prstGeom>
            <a:noFill/>
            <a:ln w="9525">
              <a:solidFill>
                <a:schemeClr val="tx1"/>
              </a:solidFill>
              <a:round/>
              <a:headEnd/>
              <a:tailEnd/>
            </a:ln>
          </p:spPr>
          <p:txBody>
            <a:bodyPr/>
            <a:lstStyle/>
            <a:p>
              <a:endParaRPr lang="en-US"/>
            </a:p>
          </p:txBody>
        </p:sp>
        <p:sp>
          <p:nvSpPr>
            <p:cNvPr id="185394" name="Line 97"/>
            <p:cNvSpPr>
              <a:spLocks noChangeShapeType="1"/>
            </p:cNvSpPr>
            <p:nvPr/>
          </p:nvSpPr>
          <p:spPr bwMode="auto">
            <a:xfrm flipV="1">
              <a:off x="2263" y="1908"/>
              <a:ext cx="48" cy="36"/>
            </a:xfrm>
            <a:prstGeom prst="line">
              <a:avLst/>
            </a:prstGeom>
            <a:noFill/>
            <a:ln w="9525">
              <a:solidFill>
                <a:schemeClr val="tx1"/>
              </a:solidFill>
              <a:round/>
              <a:headEnd/>
              <a:tailEnd/>
            </a:ln>
          </p:spPr>
          <p:txBody>
            <a:bodyPr/>
            <a:lstStyle/>
            <a:p>
              <a:endParaRPr lang="en-US"/>
            </a:p>
          </p:txBody>
        </p:sp>
        <p:sp>
          <p:nvSpPr>
            <p:cNvPr id="185395" name="Line 98"/>
            <p:cNvSpPr>
              <a:spLocks noChangeShapeType="1"/>
            </p:cNvSpPr>
            <p:nvPr/>
          </p:nvSpPr>
          <p:spPr bwMode="auto">
            <a:xfrm>
              <a:off x="2315" y="2155"/>
              <a:ext cx="0" cy="101"/>
            </a:xfrm>
            <a:prstGeom prst="line">
              <a:avLst/>
            </a:prstGeom>
            <a:noFill/>
            <a:ln w="9525">
              <a:solidFill>
                <a:schemeClr val="tx1"/>
              </a:solidFill>
              <a:round/>
              <a:headEnd/>
              <a:tailEnd/>
            </a:ln>
          </p:spPr>
          <p:txBody>
            <a:bodyPr/>
            <a:lstStyle/>
            <a:p>
              <a:endParaRPr lang="en-US"/>
            </a:p>
          </p:txBody>
        </p:sp>
      </p:grpSp>
      <p:grpSp>
        <p:nvGrpSpPr>
          <p:cNvPr id="185364" name="Group 100"/>
          <p:cNvGrpSpPr>
            <a:grpSpLocks/>
          </p:cNvGrpSpPr>
          <p:nvPr/>
        </p:nvGrpSpPr>
        <p:grpSpPr bwMode="auto">
          <a:xfrm>
            <a:off x="7018338" y="5102225"/>
            <a:ext cx="71437" cy="274638"/>
            <a:chOff x="2263" y="1798"/>
            <a:chExt cx="92" cy="458"/>
          </a:xfrm>
        </p:grpSpPr>
        <p:sp>
          <p:nvSpPr>
            <p:cNvPr id="185380" name="Line 101"/>
            <p:cNvSpPr>
              <a:spLocks noChangeShapeType="1"/>
            </p:cNvSpPr>
            <p:nvPr/>
          </p:nvSpPr>
          <p:spPr bwMode="auto">
            <a:xfrm>
              <a:off x="2309" y="1798"/>
              <a:ext cx="0" cy="101"/>
            </a:xfrm>
            <a:prstGeom prst="line">
              <a:avLst/>
            </a:prstGeom>
            <a:noFill/>
            <a:ln w="9525">
              <a:solidFill>
                <a:schemeClr val="tx1"/>
              </a:solidFill>
              <a:round/>
              <a:headEnd/>
              <a:tailEnd/>
            </a:ln>
          </p:spPr>
          <p:txBody>
            <a:bodyPr/>
            <a:lstStyle/>
            <a:p>
              <a:endParaRPr lang="en-US"/>
            </a:p>
          </p:txBody>
        </p:sp>
        <p:sp>
          <p:nvSpPr>
            <p:cNvPr id="185381" name="Line 102"/>
            <p:cNvSpPr>
              <a:spLocks noChangeShapeType="1"/>
            </p:cNvSpPr>
            <p:nvPr/>
          </p:nvSpPr>
          <p:spPr bwMode="auto">
            <a:xfrm>
              <a:off x="2265" y="1946"/>
              <a:ext cx="90" cy="43"/>
            </a:xfrm>
            <a:prstGeom prst="line">
              <a:avLst/>
            </a:prstGeom>
            <a:noFill/>
            <a:ln w="9525">
              <a:solidFill>
                <a:schemeClr val="tx1"/>
              </a:solidFill>
              <a:round/>
              <a:headEnd/>
              <a:tailEnd/>
            </a:ln>
          </p:spPr>
          <p:txBody>
            <a:bodyPr/>
            <a:lstStyle/>
            <a:p>
              <a:endParaRPr lang="en-US"/>
            </a:p>
          </p:txBody>
        </p:sp>
        <p:sp>
          <p:nvSpPr>
            <p:cNvPr id="185382" name="Line 103"/>
            <p:cNvSpPr>
              <a:spLocks noChangeShapeType="1"/>
            </p:cNvSpPr>
            <p:nvPr/>
          </p:nvSpPr>
          <p:spPr bwMode="auto">
            <a:xfrm flipH="1">
              <a:off x="2268" y="1994"/>
              <a:ext cx="77" cy="37"/>
            </a:xfrm>
            <a:prstGeom prst="line">
              <a:avLst/>
            </a:prstGeom>
            <a:noFill/>
            <a:ln w="9525">
              <a:solidFill>
                <a:schemeClr val="tx1"/>
              </a:solidFill>
              <a:round/>
              <a:headEnd/>
              <a:tailEnd/>
            </a:ln>
          </p:spPr>
          <p:txBody>
            <a:bodyPr/>
            <a:lstStyle/>
            <a:p>
              <a:endParaRPr lang="en-US"/>
            </a:p>
          </p:txBody>
        </p:sp>
        <p:sp>
          <p:nvSpPr>
            <p:cNvPr id="185383" name="Line 104"/>
            <p:cNvSpPr>
              <a:spLocks noChangeShapeType="1"/>
            </p:cNvSpPr>
            <p:nvPr/>
          </p:nvSpPr>
          <p:spPr bwMode="auto">
            <a:xfrm>
              <a:off x="2268" y="2036"/>
              <a:ext cx="84" cy="45"/>
            </a:xfrm>
            <a:prstGeom prst="line">
              <a:avLst/>
            </a:prstGeom>
            <a:noFill/>
            <a:ln w="9525">
              <a:solidFill>
                <a:schemeClr val="tx1"/>
              </a:solidFill>
              <a:round/>
              <a:headEnd/>
              <a:tailEnd/>
            </a:ln>
          </p:spPr>
          <p:txBody>
            <a:bodyPr/>
            <a:lstStyle/>
            <a:p>
              <a:endParaRPr lang="en-US"/>
            </a:p>
          </p:txBody>
        </p:sp>
        <p:sp>
          <p:nvSpPr>
            <p:cNvPr id="185384" name="Line 105"/>
            <p:cNvSpPr>
              <a:spLocks noChangeShapeType="1"/>
            </p:cNvSpPr>
            <p:nvPr/>
          </p:nvSpPr>
          <p:spPr bwMode="auto">
            <a:xfrm flipH="1">
              <a:off x="2271" y="2085"/>
              <a:ext cx="77" cy="33"/>
            </a:xfrm>
            <a:prstGeom prst="line">
              <a:avLst/>
            </a:prstGeom>
            <a:noFill/>
            <a:ln w="9525">
              <a:solidFill>
                <a:schemeClr val="tx1"/>
              </a:solidFill>
              <a:round/>
              <a:headEnd/>
              <a:tailEnd/>
            </a:ln>
          </p:spPr>
          <p:txBody>
            <a:bodyPr/>
            <a:lstStyle/>
            <a:p>
              <a:endParaRPr lang="en-US"/>
            </a:p>
          </p:txBody>
        </p:sp>
        <p:sp>
          <p:nvSpPr>
            <p:cNvPr id="185385" name="Line 106"/>
            <p:cNvSpPr>
              <a:spLocks noChangeShapeType="1"/>
            </p:cNvSpPr>
            <p:nvPr/>
          </p:nvSpPr>
          <p:spPr bwMode="auto">
            <a:xfrm>
              <a:off x="2274" y="2124"/>
              <a:ext cx="45" cy="35"/>
            </a:xfrm>
            <a:prstGeom prst="line">
              <a:avLst/>
            </a:prstGeom>
            <a:noFill/>
            <a:ln w="9525">
              <a:solidFill>
                <a:schemeClr val="tx1"/>
              </a:solidFill>
              <a:round/>
              <a:headEnd/>
              <a:tailEnd/>
            </a:ln>
          </p:spPr>
          <p:txBody>
            <a:bodyPr/>
            <a:lstStyle/>
            <a:p>
              <a:endParaRPr lang="en-US"/>
            </a:p>
          </p:txBody>
        </p:sp>
        <p:sp>
          <p:nvSpPr>
            <p:cNvPr id="185386" name="Line 107"/>
            <p:cNvSpPr>
              <a:spLocks noChangeShapeType="1"/>
            </p:cNvSpPr>
            <p:nvPr/>
          </p:nvSpPr>
          <p:spPr bwMode="auto">
            <a:xfrm flipV="1">
              <a:off x="2263" y="1908"/>
              <a:ext cx="48" cy="36"/>
            </a:xfrm>
            <a:prstGeom prst="line">
              <a:avLst/>
            </a:prstGeom>
            <a:noFill/>
            <a:ln w="9525">
              <a:solidFill>
                <a:schemeClr val="tx1"/>
              </a:solidFill>
              <a:round/>
              <a:headEnd/>
              <a:tailEnd/>
            </a:ln>
          </p:spPr>
          <p:txBody>
            <a:bodyPr/>
            <a:lstStyle/>
            <a:p>
              <a:endParaRPr lang="en-US"/>
            </a:p>
          </p:txBody>
        </p:sp>
        <p:sp>
          <p:nvSpPr>
            <p:cNvPr id="185387" name="Line 108"/>
            <p:cNvSpPr>
              <a:spLocks noChangeShapeType="1"/>
            </p:cNvSpPr>
            <p:nvPr/>
          </p:nvSpPr>
          <p:spPr bwMode="auto">
            <a:xfrm>
              <a:off x="2315" y="2155"/>
              <a:ext cx="0" cy="101"/>
            </a:xfrm>
            <a:prstGeom prst="line">
              <a:avLst/>
            </a:prstGeom>
            <a:noFill/>
            <a:ln w="9525">
              <a:solidFill>
                <a:schemeClr val="tx1"/>
              </a:solidFill>
              <a:round/>
              <a:headEnd/>
              <a:tailEnd/>
            </a:ln>
          </p:spPr>
          <p:txBody>
            <a:bodyPr/>
            <a:lstStyle/>
            <a:p>
              <a:endParaRPr lang="en-US"/>
            </a:p>
          </p:txBody>
        </p:sp>
      </p:grpSp>
      <p:sp>
        <p:nvSpPr>
          <p:cNvPr id="185365" name="Line 110"/>
          <p:cNvSpPr>
            <a:spLocks noChangeShapeType="1"/>
          </p:cNvSpPr>
          <p:nvPr/>
        </p:nvSpPr>
        <p:spPr bwMode="auto">
          <a:xfrm>
            <a:off x="6661150" y="4816475"/>
            <a:ext cx="520700" cy="0"/>
          </a:xfrm>
          <a:prstGeom prst="line">
            <a:avLst/>
          </a:prstGeom>
          <a:noFill/>
          <a:ln w="38100">
            <a:solidFill>
              <a:schemeClr val="tx1"/>
            </a:solidFill>
            <a:round/>
            <a:headEnd/>
            <a:tailEnd/>
          </a:ln>
        </p:spPr>
        <p:txBody>
          <a:bodyPr/>
          <a:lstStyle/>
          <a:p>
            <a:endParaRPr lang="en-US"/>
          </a:p>
        </p:txBody>
      </p:sp>
      <p:sp>
        <p:nvSpPr>
          <p:cNvPr id="185366" name="AutoShape 111"/>
          <p:cNvSpPr>
            <a:spLocks noChangeArrowheads="1"/>
          </p:cNvSpPr>
          <p:nvPr/>
        </p:nvSpPr>
        <p:spPr bwMode="auto">
          <a:xfrm rot="5400000">
            <a:off x="7154863" y="4711700"/>
            <a:ext cx="307975" cy="225425"/>
          </a:xfrm>
          <a:prstGeom prst="triangle">
            <a:avLst>
              <a:gd name="adj" fmla="val 50000"/>
            </a:avLst>
          </a:prstGeom>
          <a:solidFill>
            <a:schemeClr val="accent1"/>
          </a:solidFill>
          <a:ln w="19050">
            <a:solidFill>
              <a:schemeClr val="tx1"/>
            </a:solidFill>
            <a:miter lim="800000"/>
            <a:headEnd/>
            <a:tailEnd/>
          </a:ln>
        </p:spPr>
        <p:txBody>
          <a:bodyPr wrap="none" anchor="ctr"/>
          <a:lstStyle/>
          <a:p>
            <a:pPr eaLnBrk="0" hangingPunct="0"/>
            <a:endParaRPr lang="zh-TW" altLang="en-US">
              <a:ea typeface="新細明體" pitchFamily="18" charset="-120"/>
            </a:endParaRPr>
          </a:p>
        </p:txBody>
      </p:sp>
      <p:sp>
        <p:nvSpPr>
          <p:cNvPr id="185367" name="AutoShape 112"/>
          <p:cNvSpPr>
            <a:spLocks noChangeArrowheads="1"/>
          </p:cNvSpPr>
          <p:nvPr/>
        </p:nvSpPr>
        <p:spPr bwMode="auto">
          <a:xfrm rot="5400000">
            <a:off x="7154863" y="5257800"/>
            <a:ext cx="307975" cy="225425"/>
          </a:xfrm>
          <a:prstGeom prst="triangle">
            <a:avLst>
              <a:gd name="adj" fmla="val 50000"/>
            </a:avLst>
          </a:prstGeom>
          <a:solidFill>
            <a:schemeClr val="accent1"/>
          </a:solidFill>
          <a:ln w="19050">
            <a:solidFill>
              <a:schemeClr val="tx1"/>
            </a:solidFill>
            <a:miter lim="800000"/>
            <a:headEnd/>
            <a:tailEnd/>
          </a:ln>
        </p:spPr>
        <p:txBody>
          <a:bodyPr wrap="none" anchor="ctr"/>
          <a:lstStyle/>
          <a:p>
            <a:pPr eaLnBrk="0" hangingPunct="0"/>
            <a:endParaRPr lang="zh-TW" altLang="en-US">
              <a:ea typeface="新細明體" pitchFamily="18" charset="-120"/>
            </a:endParaRPr>
          </a:p>
        </p:txBody>
      </p:sp>
      <p:sp>
        <p:nvSpPr>
          <p:cNvPr id="185368" name="Line 113"/>
          <p:cNvSpPr>
            <a:spLocks noChangeShapeType="1"/>
          </p:cNvSpPr>
          <p:nvPr/>
        </p:nvSpPr>
        <p:spPr bwMode="auto">
          <a:xfrm flipV="1">
            <a:off x="7334250" y="5178425"/>
            <a:ext cx="0" cy="120650"/>
          </a:xfrm>
          <a:prstGeom prst="line">
            <a:avLst/>
          </a:prstGeom>
          <a:noFill/>
          <a:ln w="9525">
            <a:solidFill>
              <a:schemeClr val="tx1"/>
            </a:solidFill>
            <a:round/>
            <a:headEnd/>
            <a:tailEnd/>
          </a:ln>
        </p:spPr>
        <p:txBody>
          <a:bodyPr/>
          <a:lstStyle/>
          <a:p>
            <a:endParaRPr lang="en-US"/>
          </a:p>
        </p:txBody>
      </p:sp>
      <p:sp>
        <p:nvSpPr>
          <p:cNvPr id="185369" name="Line 114"/>
          <p:cNvSpPr>
            <a:spLocks noChangeShapeType="1"/>
          </p:cNvSpPr>
          <p:nvPr/>
        </p:nvSpPr>
        <p:spPr bwMode="auto">
          <a:xfrm flipV="1">
            <a:off x="7258050" y="4946650"/>
            <a:ext cx="0" cy="120650"/>
          </a:xfrm>
          <a:prstGeom prst="line">
            <a:avLst/>
          </a:prstGeom>
          <a:noFill/>
          <a:ln w="9525">
            <a:solidFill>
              <a:schemeClr val="tx1"/>
            </a:solidFill>
            <a:round/>
            <a:headEnd/>
            <a:tailEnd/>
          </a:ln>
        </p:spPr>
        <p:txBody>
          <a:bodyPr/>
          <a:lstStyle/>
          <a:p>
            <a:endParaRPr lang="en-US"/>
          </a:p>
        </p:txBody>
      </p:sp>
      <p:sp>
        <p:nvSpPr>
          <p:cNvPr id="185370" name="Line 115"/>
          <p:cNvSpPr>
            <a:spLocks noChangeShapeType="1"/>
          </p:cNvSpPr>
          <p:nvPr/>
        </p:nvSpPr>
        <p:spPr bwMode="auto">
          <a:xfrm flipV="1">
            <a:off x="7251700" y="5495925"/>
            <a:ext cx="0" cy="120650"/>
          </a:xfrm>
          <a:prstGeom prst="line">
            <a:avLst/>
          </a:prstGeom>
          <a:noFill/>
          <a:ln w="9525">
            <a:solidFill>
              <a:schemeClr val="tx1"/>
            </a:solidFill>
            <a:round/>
            <a:headEnd/>
            <a:tailEnd/>
          </a:ln>
        </p:spPr>
        <p:txBody>
          <a:bodyPr/>
          <a:lstStyle/>
          <a:p>
            <a:endParaRPr lang="en-US"/>
          </a:p>
        </p:txBody>
      </p:sp>
      <p:sp>
        <p:nvSpPr>
          <p:cNvPr id="185371" name="Line 116"/>
          <p:cNvSpPr>
            <a:spLocks noChangeShapeType="1"/>
          </p:cNvSpPr>
          <p:nvPr/>
        </p:nvSpPr>
        <p:spPr bwMode="auto">
          <a:xfrm flipV="1">
            <a:off x="7331075" y="4632325"/>
            <a:ext cx="0" cy="120650"/>
          </a:xfrm>
          <a:prstGeom prst="line">
            <a:avLst/>
          </a:prstGeom>
          <a:noFill/>
          <a:ln w="9525">
            <a:solidFill>
              <a:schemeClr val="tx1"/>
            </a:solidFill>
            <a:round/>
            <a:headEnd/>
            <a:tailEnd/>
          </a:ln>
        </p:spPr>
        <p:txBody>
          <a:bodyPr/>
          <a:lstStyle/>
          <a:p>
            <a:endParaRPr lang="en-US"/>
          </a:p>
        </p:txBody>
      </p:sp>
      <p:grpSp>
        <p:nvGrpSpPr>
          <p:cNvPr id="5" name="Group 131"/>
          <p:cNvGrpSpPr>
            <a:grpSpLocks/>
          </p:cNvGrpSpPr>
          <p:nvPr/>
        </p:nvGrpSpPr>
        <p:grpSpPr bwMode="auto">
          <a:xfrm>
            <a:off x="3044825" y="4587875"/>
            <a:ext cx="4238625" cy="1571625"/>
            <a:chOff x="2262" y="732"/>
            <a:chExt cx="2670" cy="990"/>
          </a:xfrm>
        </p:grpSpPr>
        <p:sp>
          <p:nvSpPr>
            <p:cNvPr id="185375" name="Line 121"/>
            <p:cNvSpPr>
              <a:spLocks noChangeShapeType="1"/>
            </p:cNvSpPr>
            <p:nvPr/>
          </p:nvSpPr>
          <p:spPr bwMode="auto">
            <a:xfrm flipH="1" flipV="1">
              <a:off x="2748" y="964"/>
              <a:ext cx="40" cy="448"/>
            </a:xfrm>
            <a:prstGeom prst="line">
              <a:avLst/>
            </a:prstGeom>
            <a:noFill/>
            <a:ln w="9525">
              <a:solidFill>
                <a:schemeClr val="tx2"/>
              </a:solidFill>
              <a:round/>
              <a:headEnd/>
              <a:tailEnd type="triangle" w="med" len="med"/>
            </a:ln>
          </p:spPr>
          <p:txBody>
            <a:bodyPr/>
            <a:lstStyle/>
            <a:p>
              <a:endParaRPr lang="en-US"/>
            </a:p>
          </p:txBody>
        </p:sp>
        <p:sp>
          <p:nvSpPr>
            <p:cNvPr id="185376" name="Text Box 90"/>
            <p:cNvSpPr txBox="1">
              <a:spLocks noChangeArrowheads="1"/>
            </p:cNvSpPr>
            <p:nvPr/>
          </p:nvSpPr>
          <p:spPr bwMode="auto">
            <a:xfrm>
              <a:off x="2262" y="1431"/>
              <a:ext cx="1578" cy="291"/>
            </a:xfrm>
            <a:prstGeom prst="rect">
              <a:avLst/>
            </a:prstGeom>
            <a:noFill/>
            <a:ln w="9525">
              <a:noFill/>
              <a:miter lim="800000"/>
              <a:headEnd/>
              <a:tailEnd/>
            </a:ln>
          </p:spPr>
          <p:txBody>
            <a:bodyPr wrap="none">
              <a:spAutoFit/>
            </a:bodyPr>
            <a:lstStyle/>
            <a:p>
              <a:pPr eaLnBrk="0" hangingPunct="0"/>
              <a:r>
                <a:rPr lang="en-US" altLang="zh-TW" dirty="0">
                  <a:solidFill>
                    <a:srgbClr val="FF0000"/>
                  </a:solidFill>
                  <a:latin typeface="+mn-lt"/>
                  <a:ea typeface="新細明體" pitchFamily="18" charset="-120"/>
                </a:rPr>
                <a:t>Coupling Zones</a:t>
              </a:r>
            </a:p>
          </p:txBody>
        </p:sp>
        <p:sp>
          <p:nvSpPr>
            <p:cNvPr id="185377" name="Line 122"/>
            <p:cNvSpPr>
              <a:spLocks noChangeShapeType="1"/>
            </p:cNvSpPr>
            <p:nvPr/>
          </p:nvSpPr>
          <p:spPr bwMode="auto">
            <a:xfrm flipV="1">
              <a:off x="3672" y="1084"/>
              <a:ext cx="1092" cy="336"/>
            </a:xfrm>
            <a:prstGeom prst="line">
              <a:avLst/>
            </a:prstGeom>
            <a:noFill/>
            <a:ln w="9525">
              <a:solidFill>
                <a:schemeClr val="tx2"/>
              </a:solidFill>
              <a:round/>
              <a:headEnd/>
              <a:tailEnd type="triangle" w="med" len="med"/>
            </a:ln>
          </p:spPr>
          <p:txBody>
            <a:bodyPr/>
            <a:lstStyle/>
            <a:p>
              <a:endParaRPr lang="en-US"/>
            </a:p>
          </p:txBody>
        </p:sp>
        <p:sp>
          <p:nvSpPr>
            <p:cNvPr id="185378" name="Line 123"/>
            <p:cNvSpPr>
              <a:spLocks noChangeShapeType="1"/>
            </p:cNvSpPr>
            <p:nvPr/>
          </p:nvSpPr>
          <p:spPr bwMode="auto">
            <a:xfrm flipV="1">
              <a:off x="3264" y="732"/>
              <a:ext cx="1668" cy="672"/>
            </a:xfrm>
            <a:prstGeom prst="line">
              <a:avLst/>
            </a:prstGeom>
            <a:noFill/>
            <a:ln w="9525">
              <a:solidFill>
                <a:schemeClr val="tx2"/>
              </a:solidFill>
              <a:round/>
              <a:headEnd/>
              <a:tailEnd type="triangle" w="med" len="med"/>
            </a:ln>
          </p:spPr>
          <p:txBody>
            <a:bodyPr/>
            <a:lstStyle/>
            <a:p>
              <a:endParaRPr lang="en-US"/>
            </a:p>
          </p:txBody>
        </p:sp>
        <p:sp>
          <p:nvSpPr>
            <p:cNvPr id="185379" name="Line 124"/>
            <p:cNvSpPr>
              <a:spLocks noChangeShapeType="1"/>
            </p:cNvSpPr>
            <p:nvPr/>
          </p:nvSpPr>
          <p:spPr bwMode="auto">
            <a:xfrm flipV="1">
              <a:off x="3852" y="1392"/>
              <a:ext cx="1024" cy="92"/>
            </a:xfrm>
            <a:prstGeom prst="line">
              <a:avLst/>
            </a:prstGeom>
            <a:noFill/>
            <a:ln w="9525">
              <a:solidFill>
                <a:schemeClr val="tx2"/>
              </a:solidFill>
              <a:round/>
              <a:headEnd/>
              <a:tailEnd type="triangle" w="med" len="med"/>
            </a:ln>
          </p:spPr>
          <p:txBody>
            <a:bodyPr/>
            <a:lstStyle/>
            <a:p>
              <a:endParaRPr lang="en-US"/>
            </a:p>
          </p:txBody>
        </p:sp>
      </p:grpSp>
      <p:sp>
        <p:nvSpPr>
          <p:cNvPr id="60" name="Rectangle 3"/>
          <p:cNvSpPr txBox="1">
            <a:spLocks noChangeArrowheads="1"/>
          </p:cNvSpPr>
          <p:nvPr/>
        </p:nvSpPr>
        <p:spPr bwMode="auto">
          <a:xfrm>
            <a:off x="482600" y="1054100"/>
            <a:ext cx="8229600" cy="3268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TW" sz="2400" b="1" i="0" u="none" strike="noStrike" kern="0" cap="none" spc="0" normalizeH="0" baseline="0" noProof="0" dirty="0" smtClean="0">
                <a:ln>
                  <a:noFill/>
                </a:ln>
                <a:solidFill>
                  <a:schemeClr val="tx1"/>
                </a:solidFill>
                <a:effectLst/>
                <a:uLnTx/>
                <a:uFillTx/>
                <a:latin typeface="+mn-lt"/>
                <a:ea typeface="新細明體" pitchFamily="18" charset="-120"/>
                <a:cs typeface="+mn-cs"/>
              </a:rPr>
              <a:t>Coupling , Interference, or Cross Talk is when </a:t>
            </a:r>
            <a:r>
              <a:rPr kumimoji="0" lang="en-US" altLang="zh-TW" sz="2400" b="1" i="0" u="none" strike="noStrike" kern="0" cap="none" spc="0" normalizeH="0" baseline="0" noProof="0" dirty="0" smtClean="0">
                <a:ln>
                  <a:noFill/>
                </a:ln>
                <a:solidFill>
                  <a:srgbClr val="0000CC"/>
                </a:solidFill>
                <a:effectLst/>
                <a:uLnTx/>
                <a:uFillTx/>
                <a:latin typeface="+mn-lt"/>
                <a:ea typeface="新細明體" pitchFamily="18" charset="-120"/>
                <a:cs typeface="+mn-cs"/>
              </a:rPr>
              <a:t>one signal affects another</a:t>
            </a:r>
          </a:p>
          <a:p>
            <a:pPr marL="342900" lvl="0" indent="-342900" eaLnBrk="0" hangingPunct="0">
              <a:spcBef>
                <a:spcPct val="20000"/>
              </a:spcBef>
              <a:buFontTx/>
              <a:buChar char="•"/>
            </a:pPr>
            <a:r>
              <a:rPr lang="en-US" altLang="zh-TW" kern="0" dirty="0" smtClean="0">
                <a:latin typeface="+mn-lt"/>
                <a:ea typeface="新細明體" pitchFamily="18" charset="-120"/>
              </a:rPr>
              <a:t>General rules to reduce coupling:</a:t>
            </a:r>
          </a:p>
          <a:p>
            <a:pPr marL="800100" lvl="1" indent="-342900" eaLnBrk="0" hangingPunct="0">
              <a:spcBef>
                <a:spcPct val="20000"/>
              </a:spcBef>
              <a:buFont typeface="Arial" pitchFamily="34" charset="0"/>
              <a:buChar char="–"/>
            </a:pPr>
            <a:r>
              <a:rPr lang="en-US" altLang="zh-TW" kern="0" dirty="0" smtClean="0">
                <a:solidFill>
                  <a:srgbClr val="0000CC"/>
                </a:solidFill>
                <a:latin typeface="+mn-lt"/>
                <a:ea typeface="新細明體" pitchFamily="18" charset="-120"/>
              </a:rPr>
              <a:t>Increase isolation between traces</a:t>
            </a:r>
          </a:p>
          <a:p>
            <a:pPr marL="800100" lvl="1" indent="-342900" eaLnBrk="0" hangingPunct="0">
              <a:spcBef>
                <a:spcPct val="20000"/>
              </a:spcBef>
              <a:buFont typeface="Arial" pitchFamily="34" charset="0"/>
              <a:buChar char="–"/>
            </a:pPr>
            <a:r>
              <a:rPr lang="en-US" altLang="zh-TW" kern="0" dirty="0" smtClean="0">
                <a:solidFill>
                  <a:srgbClr val="0000CC"/>
                </a:solidFill>
                <a:latin typeface="+mn-lt"/>
                <a:ea typeface="新細明體" pitchFamily="18" charset="-120"/>
              </a:rPr>
              <a:t>Isolate the power supplies (bypass/filter)</a:t>
            </a:r>
          </a:p>
          <a:p>
            <a:pPr marL="800100" lvl="1" indent="-342900" eaLnBrk="0" hangingPunct="0">
              <a:spcBef>
                <a:spcPct val="20000"/>
              </a:spcBef>
              <a:buFont typeface="Arial" pitchFamily="34" charset="0"/>
              <a:buChar char="–"/>
            </a:pPr>
            <a:r>
              <a:rPr lang="en-US" altLang="zh-TW" kern="0" dirty="0" smtClean="0">
                <a:solidFill>
                  <a:srgbClr val="0000CC"/>
                </a:solidFill>
                <a:latin typeface="+mn-lt"/>
                <a:ea typeface="新細明體" pitchFamily="18" charset="-120"/>
              </a:rPr>
              <a:t>Use low impedance ground reduce ground bounce (planes) </a:t>
            </a:r>
          </a:p>
          <a:p>
            <a:pPr marL="800100" lvl="1" indent="-342900" eaLnBrk="0" hangingPunct="0">
              <a:spcBef>
                <a:spcPct val="20000"/>
              </a:spcBef>
              <a:buFont typeface="Arial" pitchFamily="34" charset="0"/>
              <a:buChar char="–"/>
            </a:pPr>
            <a:r>
              <a:rPr lang="en-US" altLang="zh-TW" kern="0" dirty="0" smtClean="0">
                <a:solidFill>
                  <a:srgbClr val="0000CC"/>
                </a:solidFill>
                <a:latin typeface="+mn-lt"/>
                <a:ea typeface="新細明體" pitchFamily="18" charset="-120"/>
              </a:rPr>
              <a:t>Terminate independently</a:t>
            </a:r>
          </a:p>
          <a:p>
            <a:pPr marL="800100" lvl="1" indent="-342900" eaLnBrk="0" hangingPunct="0">
              <a:spcBef>
                <a:spcPct val="20000"/>
              </a:spcBef>
              <a:buFont typeface="Arial" pitchFamily="34" charset="0"/>
              <a:buChar char="–"/>
            </a:pPr>
            <a:endParaRPr lang="en-US" altLang="zh-TW" kern="0" dirty="0" smtClean="0">
              <a:solidFill>
                <a:srgbClr val="0000CC"/>
              </a:solidFill>
              <a:latin typeface="+mn-lt"/>
              <a:ea typeface="新細明體" pitchFamily="18" charset="-12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TW" sz="2400" b="1" i="0" u="none" strike="noStrike" kern="0" cap="none" spc="0" normalizeH="0" baseline="0" noProof="0" dirty="0" smtClean="0">
              <a:ln>
                <a:noFill/>
              </a:ln>
              <a:solidFill>
                <a:schemeClr val="tx1"/>
              </a:solidFill>
              <a:effectLst/>
              <a:uLnTx/>
              <a:uFillTx/>
              <a:latin typeface="+mn-lt"/>
              <a:ea typeface="新細明體" pitchFamily="18" charset="-120"/>
              <a:cs typeface="+mn-cs"/>
            </a:endParaRPr>
          </a:p>
        </p:txBody>
      </p:sp>
      <p:sp>
        <p:nvSpPr>
          <p:cNvPr id="61" name="TextBox 60"/>
          <p:cNvSpPr txBox="1"/>
          <p:nvPr/>
        </p:nvSpPr>
        <p:spPr>
          <a:xfrm>
            <a:off x="845751" y="4817419"/>
            <a:ext cx="915700" cy="369332"/>
          </a:xfrm>
          <a:prstGeom prst="rect">
            <a:avLst/>
          </a:prstGeom>
          <a:noFill/>
        </p:spPr>
        <p:txBody>
          <a:bodyPr wrap="none" rtlCol="0">
            <a:spAutoFit/>
          </a:bodyPr>
          <a:lstStyle/>
          <a:p>
            <a:r>
              <a:rPr lang="en-US" sz="1800" dirty="0" smtClean="0">
                <a:latin typeface="+mn-lt"/>
              </a:rPr>
              <a:t>Traces</a:t>
            </a:r>
            <a:endParaRPr lang="en-US" sz="1800" dirty="0">
              <a:latin typeface="+mn-lt"/>
            </a:endParaRPr>
          </a:p>
        </p:txBody>
      </p:sp>
      <p:sp>
        <p:nvSpPr>
          <p:cNvPr id="62" name="TextBox 61"/>
          <p:cNvSpPr txBox="1"/>
          <p:nvPr/>
        </p:nvSpPr>
        <p:spPr>
          <a:xfrm>
            <a:off x="7340600" y="4165600"/>
            <a:ext cx="877163" cy="369332"/>
          </a:xfrm>
          <a:prstGeom prst="rect">
            <a:avLst/>
          </a:prstGeom>
          <a:noFill/>
        </p:spPr>
        <p:txBody>
          <a:bodyPr wrap="none" rtlCol="0">
            <a:spAutoFit/>
          </a:bodyPr>
          <a:lstStyle/>
          <a:p>
            <a:r>
              <a:rPr lang="en-US" sz="1800" dirty="0" smtClean="0">
                <a:latin typeface="+mn-lt"/>
              </a:rPr>
              <a:t>Power</a:t>
            </a:r>
            <a:endParaRPr lang="en-US" sz="1800" dirty="0">
              <a:latin typeface="+mn-lt"/>
            </a:endParaRPr>
          </a:p>
        </p:txBody>
      </p:sp>
      <p:sp>
        <p:nvSpPr>
          <p:cNvPr id="63" name="TextBox 62"/>
          <p:cNvSpPr txBox="1"/>
          <p:nvPr/>
        </p:nvSpPr>
        <p:spPr>
          <a:xfrm>
            <a:off x="7073900" y="5753100"/>
            <a:ext cx="1018227" cy="369332"/>
          </a:xfrm>
          <a:prstGeom prst="rect">
            <a:avLst/>
          </a:prstGeom>
          <a:noFill/>
        </p:spPr>
        <p:txBody>
          <a:bodyPr wrap="none" rtlCol="0">
            <a:spAutoFit/>
          </a:bodyPr>
          <a:lstStyle/>
          <a:p>
            <a:r>
              <a:rPr lang="en-US" sz="1800" dirty="0" smtClean="0">
                <a:latin typeface="+mn-lt"/>
              </a:rPr>
              <a:t>Ground</a:t>
            </a:r>
            <a:endParaRPr lang="en-US" sz="1800" dirty="0">
              <a:latin typeface="+mn-lt"/>
            </a:endParaRPr>
          </a:p>
        </p:txBody>
      </p:sp>
      <p:sp>
        <p:nvSpPr>
          <p:cNvPr id="64" name="TextBox 63"/>
          <p:cNvSpPr txBox="1"/>
          <p:nvPr/>
        </p:nvSpPr>
        <p:spPr>
          <a:xfrm>
            <a:off x="7517100" y="4826000"/>
            <a:ext cx="1488421" cy="369332"/>
          </a:xfrm>
          <a:prstGeom prst="rect">
            <a:avLst/>
          </a:prstGeom>
          <a:noFill/>
        </p:spPr>
        <p:txBody>
          <a:bodyPr wrap="none" rtlCol="0">
            <a:spAutoFit/>
          </a:bodyPr>
          <a:lstStyle/>
          <a:p>
            <a:r>
              <a:rPr lang="en-US" sz="1800" dirty="0" smtClean="0">
                <a:latin typeface="+mn-lt"/>
              </a:rPr>
              <a:t>Termination</a:t>
            </a:r>
            <a:endParaRPr lang="en-US" sz="1800" dirty="0">
              <a:latin typeface="+mn-lt"/>
            </a:endParaRPr>
          </a:p>
        </p:txBody>
      </p:sp>
      <p:sp>
        <p:nvSpPr>
          <p:cNvPr id="65" name="Oval 64"/>
          <p:cNvSpPr/>
          <p:nvPr/>
        </p:nvSpPr>
        <p:spPr bwMode="auto">
          <a:xfrm>
            <a:off x="7191375" y="5576884"/>
            <a:ext cx="100014" cy="100016"/>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7" name="Oval 66"/>
          <p:cNvSpPr/>
          <p:nvPr/>
        </p:nvSpPr>
        <p:spPr bwMode="auto">
          <a:xfrm>
            <a:off x="7205663" y="5010146"/>
            <a:ext cx="100014" cy="100016"/>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1476375" y="211138"/>
            <a:ext cx="7667625" cy="808037"/>
          </a:xfrm>
        </p:spPr>
        <p:txBody>
          <a:bodyPr/>
          <a:lstStyle/>
          <a:p>
            <a:pPr algn="l"/>
            <a:r>
              <a:rPr lang="en-US" altLang="zh-TW" sz="2800" dirty="0" smtClean="0">
                <a:ea typeface="新細明體" pitchFamily="18" charset="-120"/>
              </a:rPr>
              <a:t>Minimizing Input Coupling</a:t>
            </a:r>
            <a:endParaRPr lang="en-US" altLang="zh-TW" dirty="0" smtClean="0">
              <a:ea typeface="新細明體" pitchFamily="18" charset="-120"/>
            </a:endParaRPr>
          </a:p>
        </p:txBody>
      </p:sp>
      <p:sp>
        <p:nvSpPr>
          <p:cNvPr id="187394" name="Rectangle 3"/>
          <p:cNvSpPr>
            <a:spLocks noGrp="1" noChangeArrowheads="1"/>
          </p:cNvSpPr>
          <p:nvPr>
            <p:ph type="body" idx="1"/>
          </p:nvPr>
        </p:nvSpPr>
        <p:spPr>
          <a:xfrm>
            <a:off x="257175" y="1119188"/>
            <a:ext cx="8664575" cy="4525962"/>
          </a:xfrm>
        </p:spPr>
        <p:txBody>
          <a:bodyPr/>
          <a:lstStyle/>
          <a:p>
            <a:pPr>
              <a:spcBef>
                <a:spcPts val="1200"/>
              </a:spcBef>
            </a:pPr>
            <a:r>
              <a:rPr lang="en-US" altLang="zh-TW" sz="2400" dirty="0" smtClean="0">
                <a:ea typeface="新細明體" pitchFamily="18" charset="-120"/>
              </a:rPr>
              <a:t>Keep </a:t>
            </a:r>
            <a:r>
              <a:rPr lang="en-US" altLang="zh-TW" sz="2400" dirty="0" smtClean="0">
                <a:solidFill>
                  <a:srgbClr val="0000CC"/>
                </a:solidFill>
                <a:ea typeface="新細明體" pitchFamily="18" charset="-120"/>
              </a:rPr>
              <a:t>maximum separation between inputs</a:t>
            </a:r>
          </a:p>
          <a:p>
            <a:pPr>
              <a:spcBef>
                <a:spcPts val="1200"/>
              </a:spcBef>
            </a:pPr>
            <a:r>
              <a:rPr lang="en-US" altLang="zh-TW" sz="2400" dirty="0" smtClean="0">
                <a:solidFill>
                  <a:srgbClr val="0000CC"/>
                </a:solidFill>
                <a:ea typeface="新細明體" pitchFamily="18" charset="-120"/>
              </a:rPr>
              <a:t>Terminate independently</a:t>
            </a:r>
          </a:p>
          <a:p>
            <a:pPr>
              <a:spcBef>
                <a:spcPts val="1200"/>
              </a:spcBef>
            </a:pPr>
            <a:r>
              <a:rPr lang="en-US" altLang="zh-TW" sz="2400" dirty="0" smtClean="0">
                <a:solidFill>
                  <a:srgbClr val="0000CC"/>
                </a:solidFill>
                <a:ea typeface="新細明體" pitchFamily="18" charset="-120"/>
              </a:rPr>
              <a:t>Differential </a:t>
            </a:r>
            <a:r>
              <a:rPr lang="en-US" altLang="zh-TW" sz="2400" dirty="0" smtClean="0">
                <a:ea typeface="新細明體" pitchFamily="18" charset="-120"/>
              </a:rPr>
              <a:t>Reference inputs should be </a:t>
            </a:r>
            <a:r>
              <a:rPr lang="en-US" altLang="zh-TW" sz="2400" dirty="0" smtClean="0">
                <a:solidFill>
                  <a:srgbClr val="0000CC"/>
                </a:solidFill>
                <a:ea typeface="新細明體" pitchFamily="18" charset="-120"/>
              </a:rPr>
              <a:t>tightly and symmetrically routed</a:t>
            </a:r>
          </a:p>
          <a:p>
            <a:pPr>
              <a:spcBef>
                <a:spcPts val="1200"/>
              </a:spcBef>
            </a:pPr>
            <a:r>
              <a:rPr lang="en-US" altLang="zh-TW" sz="2400" dirty="0" smtClean="0">
                <a:solidFill>
                  <a:srgbClr val="0000CC"/>
                </a:solidFill>
                <a:ea typeface="新細明體" pitchFamily="18" charset="-120"/>
              </a:rPr>
              <a:t>Terminate close to the device input pins</a:t>
            </a:r>
          </a:p>
          <a:p>
            <a:pPr>
              <a:spcBef>
                <a:spcPts val="1200"/>
              </a:spcBef>
            </a:pPr>
            <a:r>
              <a:rPr lang="en-US" altLang="zh-TW" sz="2400" dirty="0" smtClean="0">
                <a:solidFill>
                  <a:srgbClr val="0000CC"/>
                </a:solidFill>
                <a:ea typeface="新細明體" pitchFamily="18" charset="-120"/>
              </a:rPr>
              <a:t>Route Clocks on internal layers </a:t>
            </a:r>
            <a:r>
              <a:rPr lang="en-US" sz="2400" kern="1200" dirty="0" smtClean="0">
                <a:solidFill>
                  <a:srgbClr val="000000"/>
                </a:solidFill>
              </a:rPr>
              <a:t>to minimize EMI</a:t>
            </a:r>
            <a:endParaRPr lang="en-US" altLang="zh-TW" sz="2400" dirty="0" smtClean="0">
              <a:solidFill>
                <a:srgbClr val="0000CC"/>
              </a:solidFill>
              <a:ea typeface="新細明體" pitchFamily="18"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ChangeArrowheads="1"/>
          </p:cNvSpPr>
          <p:nvPr/>
        </p:nvSpPr>
        <p:spPr bwMode="auto">
          <a:xfrm>
            <a:off x="1524000" y="0"/>
            <a:ext cx="7315200" cy="990600"/>
          </a:xfrm>
          <a:prstGeom prst="rect">
            <a:avLst/>
          </a:prstGeom>
          <a:noFill/>
          <a:ln w="9525">
            <a:noFill/>
            <a:miter lim="800000"/>
            <a:headEnd/>
            <a:tailEnd/>
          </a:ln>
        </p:spPr>
        <p:txBody>
          <a:bodyPr lIns="92075" tIns="46038" rIns="92075" bIns="46038" anchor="ctr"/>
          <a:lstStyle/>
          <a:p>
            <a:pPr algn="ctr"/>
            <a:endParaRPr lang="zh-TW" altLang="en-US" sz="2500">
              <a:solidFill>
                <a:schemeClr val="tx2"/>
              </a:solidFill>
              <a:latin typeface="Arial" charset="0"/>
              <a:ea typeface="新細明體" pitchFamily="18" charset="-120"/>
            </a:endParaRPr>
          </a:p>
        </p:txBody>
      </p:sp>
      <p:pic>
        <p:nvPicPr>
          <p:cNvPr id="2055" name="Picture 3"/>
          <p:cNvPicPr>
            <a:picLocks noChangeAspect="1" noChangeArrowheads="1"/>
          </p:cNvPicPr>
          <p:nvPr/>
        </p:nvPicPr>
        <p:blipFill>
          <a:blip r:embed="rId4" cstate="print"/>
          <a:srcRect/>
          <a:stretch>
            <a:fillRect/>
          </a:stretch>
        </p:blipFill>
        <p:spPr bwMode="auto">
          <a:xfrm>
            <a:off x="1143000" y="1676400"/>
            <a:ext cx="927100" cy="457200"/>
          </a:xfrm>
          <a:prstGeom prst="rect">
            <a:avLst/>
          </a:prstGeom>
          <a:noFill/>
          <a:ln w="12700">
            <a:noFill/>
            <a:miter lim="800000"/>
            <a:headEnd type="none" w="sm" len="sm"/>
            <a:tailEnd type="none" w="sm" len="sm"/>
          </a:ln>
        </p:spPr>
      </p:pic>
      <p:pic>
        <p:nvPicPr>
          <p:cNvPr id="2056" name="Picture 4"/>
          <p:cNvPicPr>
            <a:picLocks noChangeAspect="1" noChangeArrowheads="1"/>
          </p:cNvPicPr>
          <p:nvPr/>
        </p:nvPicPr>
        <p:blipFill>
          <a:blip r:embed="rId5" cstate="print"/>
          <a:srcRect/>
          <a:stretch>
            <a:fillRect/>
          </a:stretch>
        </p:blipFill>
        <p:spPr bwMode="auto">
          <a:xfrm>
            <a:off x="3276600" y="1524000"/>
            <a:ext cx="1871663" cy="1120775"/>
          </a:xfrm>
          <a:prstGeom prst="rect">
            <a:avLst/>
          </a:prstGeom>
          <a:noFill/>
          <a:ln w="12700">
            <a:noFill/>
            <a:miter lim="800000"/>
            <a:headEnd type="none" w="sm" len="sm"/>
            <a:tailEnd type="none" w="sm" len="sm"/>
          </a:ln>
        </p:spPr>
      </p:pic>
      <p:pic>
        <p:nvPicPr>
          <p:cNvPr id="2057" name="Picture 5"/>
          <p:cNvPicPr>
            <a:picLocks noChangeAspect="1" noChangeArrowheads="1"/>
          </p:cNvPicPr>
          <p:nvPr/>
        </p:nvPicPr>
        <p:blipFill>
          <a:blip r:embed="rId6" cstate="print"/>
          <a:srcRect/>
          <a:stretch>
            <a:fillRect/>
          </a:stretch>
        </p:blipFill>
        <p:spPr bwMode="auto">
          <a:xfrm>
            <a:off x="6096000" y="1447800"/>
            <a:ext cx="2470150" cy="1628775"/>
          </a:xfrm>
          <a:prstGeom prst="rect">
            <a:avLst/>
          </a:prstGeom>
          <a:noFill/>
          <a:ln w="12700">
            <a:noFill/>
            <a:miter lim="800000"/>
            <a:headEnd type="none" w="sm" len="sm"/>
            <a:tailEnd type="none" w="sm" len="sm"/>
          </a:ln>
        </p:spPr>
      </p:pic>
      <p:sp>
        <p:nvSpPr>
          <p:cNvPr id="2058" name="Text Box 6"/>
          <p:cNvSpPr txBox="1">
            <a:spLocks noChangeArrowheads="1"/>
          </p:cNvSpPr>
          <p:nvPr/>
        </p:nvSpPr>
        <p:spPr bwMode="auto">
          <a:xfrm>
            <a:off x="817563" y="1143000"/>
            <a:ext cx="1544637"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2000" b="0">
                <a:latin typeface="Arial" charset="0"/>
                <a:ea typeface="新細明體" pitchFamily="18" charset="-120"/>
              </a:rPr>
              <a:t>Ideal Model</a:t>
            </a:r>
          </a:p>
        </p:txBody>
      </p:sp>
      <p:sp>
        <p:nvSpPr>
          <p:cNvPr id="2059" name="Text Box 7"/>
          <p:cNvSpPr txBox="1">
            <a:spLocks noChangeArrowheads="1"/>
          </p:cNvSpPr>
          <p:nvPr/>
        </p:nvSpPr>
        <p:spPr bwMode="auto">
          <a:xfrm>
            <a:off x="3273425" y="1122363"/>
            <a:ext cx="1795463"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2000" b="0">
                <a:latin typeface="Arial" charset="0"/>
                <a:ea typeface="新細明體" pitchFamily="18" charset="-120"/>
              </a:rPr>
              <a:t>Better Model</a:t>
            </a:r>
          </a:p>
        </p:txBody>
      </p:sp>
      <p:sp>
        <p:nvSpPr>
          <p:cNvPr id="2060" name="Text Box 8"/>
          <p:cNvSpPr txBox="1">
            <a:spLocks noChangeArrowheads="1"/>
          </p:cNvSpPr>
          <p:nvPr/>
        </p:nvSpPr>
        <p:spPr bwMode="auto">
          <a:xfrm>
            <a:off x="6762750" y="990600"/>
            <a:ext cx="1600200"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2000" b="0">
                <a:latin typeface="Arial" charset="0"/>
                <a:ea typeface="新細明體" pitchFamily="18" charset="-120"/>
              </a:rPr>
              <a:t>Best Model</a:t>
            </a:r>
          </a:p>
        </p:txBody>
      </p:sp>
      <p:sp>
        <p:nvSpPr>
          <p:cNvPr id="2061" name="Line 9"/>
          <p:cNvSpPr>
            <a:spLocks noChangeShapeType="1"/>
          </p:cNvSpPr>
          <p:nvPr/>
        </p:nvSpPr>
        <p:spPr bwMode="auto">
          <a:xfrm>
            <a:off x="2209800" y="1905000"/>
            <a:ext cx="914400" cy="0"/>
          </a:xfrm>
          <a:prstGeom prst="line">
            <a:avLst/>
          </a:prstGeom>
          <a:noFill/>
          <a:ln w="76200">
            <a:solidFill>
              <a:srgbClr val="0000FF"/>
            </a:solidFill>
            <a:round/>
            <a:headEnd type="none" w="sm" len="sm"/>
            <a:tailEnd type="stealth" w="lg" len="lg"/>
          </a:ln>
        </p:spPr>
        <p:txBody>
          <a:bodyPr/>
          <a:lstStyle/>
          <a:p>
            <a:endParaRPr lang="en-US"/>
          </a:p>
        </p:txBody>
      </p:sp>
      <p:sp>
        <p:nvSpPr>
          <p:cNvPr id="2062" name="Line 10"/>
          <p:cNvSpPr>
            <a:spLocks noChangeShapeType="1"/>
          </p:cNvSpPr>
          <p:nvPr/>
        </p:nvSpPr>
        <p:spPr bwMode="auto">
          <a:xfrm>
            <a:off x="5181600" y="1905000"/>
            <a:ext cx="914400" cy="0"/>
          </a:xfrm>
          <a:prstGeom prst="line">
            <a:avLst/>
          </a:prstGeom>
          <a:noFill/>
          <a:ln w="76200">
            <a:solidFill>
              <a:srgbClr val="0000FF"/>
            </a:solidFill>
            <a:round/>
            <a:headEnd type="none" w="sm" len="sm"/>
            <a:tailEnd type="stealth" w="lg" len="lg"/>
          </a:ln>
        </p:spPr>
        <p:txBody>
          <a:bodyPr/>
          <a:lstStyle/>
          <a:p>
            <a:endParaRPr lang="en-US"/>
          </a:p>
        </p:txBody>
      </p:sp>
      <p:graphicFrame>
        <p:nvGraphicFramePr>
          <p:cNvPr id="2050" name="Object 11"/>
          <p:cNvGraphicFramePr>
            <a:graphicFrameLocks noChangeAspect="1"/>
          </p:cNvGraphicFramePr>
          <p:nvPr/>
        </p:nvGraphicFramePr>
        <p:xfrm>
          <a:off x="5943600" y="5464175"/>
          <a:ext cx="3048000" cy="703263"/>
        </p:xfrm>
        <a:graphic>
          <a:graphicData uri="http://schemas.openxmlformats.org/presentationml/2006/ole">
            <p:oleObj spid="_x0000_s2050" name="Equation" r:id="rId7" imgW="2425680" imgH="558720" progId="Equation.3">
              <p:embed/>
            </p:oleObj>
          </a:graphicData>
        </a:graphic>
      </p:graphicFrame>
      <p:graphicFrame>
        <p:nvGraphicFramePr>
          <p:cNvPr id="2051" name="Object 12"/>
          <p:cNvGraphicFramePr>
            <a:graphicFrameLocks noChangeAspect="1"/>
          </p:cNvGraphicFramePr>
          <p:nvPr/>
        </p:nvGraphicFramePr>
        <p:xfrm>
          <a:off x="5943600" y="4022725"/>
          <a:ext cx="1979613" cy="357188"/>
        </p:xfrm>
        <a:graphic>
          <a:graphicData uri="http://schemas.openxmlformats.org/presentationml/2006/ole">
            <p:oleObj spid="_x0000_s2051" name="Equation" r:id="rId8" imgW="1485720" imgH="266400" progId="Equation.3">
              <p:embed/>
            </p:oleObj>
          </a:graphicData>
        </a:graphic>
      </p:graphicFrame>
      <p:graphicFrame>
        <p:nvGraphicFramePr>
          <p:cNvPr id="2052" name="Object 13"/>
          <p:cNvGraphicFramePr>
            <a:graphicFrameLocks noChangeAspect="1"/>
          </p:cNvGraphicFramePr>
          <p:nvPr/>
        </p:nvGraphicFramePr>
        <p:xfrm>
          <a:off x="5943600" y="4556125"/>
          <a:ext cx="2317750" cy="730250"/>
        </p:xfrm>
        <a:graphic>
          <a:graphicData uri="http://schemas.openxmlformats.org/presentationml/2006/ole">
            <p:oleObj spid="_x0000_s2052" name="Equation" r:id="rId9" imgW="1739880" imgH="545760" progId="Equation.3">
              <p:embed/>
            </p:oleObj>
          </a:graphicData>
        </a:graphic>
      </p:graphicFrame>
      <p:graphicFrame>
        <p:nvGraphicFramePr>
          <p:cNvPr id="2053" name="Object 14"/>
          <p:cNvGraphicFramePr>
            <a:graphicFrameLocks noChangeAspect="1"/>
          </p:cNvGraphicFramePr>
          <p:nvPr/>
        </p:nvGraphicFramePr>
        <p:xfrm>
          <a:off x="5943600" y="3149600"/>
          <a:ext cx="1897063" cy="696913"/>
        </p:xfrm>
        <a:graphic>
          <a:graphicData uri="http://schemas.openxmlformats.org/presentationml/2006/ole">
            <p:oleObj spid="_x0000_s2053" name="Equation" r:id="rId10" imgW="1422360" imgH="520560" progId="Equation.3">
              <p:embed/>
            </p:oleObj>
          </a:graphicData>
        </a:graphic>
      </p:graphicFrame>
      <p:pic>
        <p:nvPicPr>
          <p:cNvPr id="2063" name="Picture 15"/>
          <p:cNvPicPr>
            <a:picLocks noChangeAspect="1" noChangeArrowheads="1"/>
          </p:cNvPicPr>
          <p:nvPr/>
        </p:nvPicPr>
        <p:blipFill>
          <a:blip r:embed="rId11" cstate="print"/>
          <a:srcRect/>
          <a:stretch>
            <a:fillRect/>
          </a:stretch>
        </p:blipFill>
        <p:spPr bwMode="auto">
          <a:xfrm>
            <a:off x="152400" y="2743200"/>
            <a:ext cx="5003800" cy="3514725"/>
          </a:xfrm>
          <a:prstGeom prst="rect">
            <a:avLst/>
          </a:prstGeom>
          <a:noFill/>
          <a:ln w="12700">
            <a:noFill/>
            <a:miter lim="800000"/>
            <a:headEnd type="none" w="sm" len="sm"/>
            <a:tailEnd type="none" w="sm" len="sm"/>
          </a:ln>
        </p:spPr>
      </p:pic>
      <p:sp>
        <p:nvSpPr>
          <p:cNvPr id="2064" name="Line 17"/>
          <p:cNvSpPr>
            <a:spLocks noChangeShapeType="1"/>
          </p:cNvSpPr>
          <p:nvPr/>
        </p:nvSpPr>
        <p:spPr bwMode="auto">
          <a:xfrm flipH="1" flipV="1">
            <a:off x="4849813" y="5462588"/>
            <a:ext cx="1079500" cy="279400"/>
          </a:xfrm>
          <a:prstGeom prst="line">
            <a:avLst/>
          </a:prstGeom>
          <a:noFill/>
          <a:ln w="38100">
            <a:solidFill>
              <a:srgbClr val="0000FF"/>
            </a:solidFill>
            <a:round/>
            <a:headEnd type="none" w="sm" len="sm"/>
            <a:tailEnd type="stealth" w="lg" len="lg"/>
          </a:ln>
        </p:spPr>
        <p:txBody>
          <a:bodyPr/>
          <a:lstStyle/>
          <a:p>
            <a:endParaRPr lang="en-US"/>
          </a:p>
        </p:txBody>
      </p:sp>
      <p:sp>
        <p:nvSpPr>
          <p:cNvPr id="2065" name="Line 18"/>
          <p:cNvSpPr>
            <a:spLocks noChangeShapeType="1"/>
          </p:cNvSpPr>
          <p:nvPr/>
        </p:nvSpPr>
        <p:spPr bwMode="auto">
          <a:xfrm flipH="1" flipV="1">
            <a:off x="4144963" y="4030663"/>
            <a:ext cx="1779587" cy="153987"/>
          </a:xfrm>
          <a:prstGeom prst="line">
            <a:avLst/>
          </a:prstGeom>
          <a:noFill/>
          <a:ln w="38100">
            <a:solidFill>
              <a:srgbClr val="0000FF"/>
            </a:solidFill>
            <a:round/>
            <a:headEnd type="none" w="sm" len="sm"/>
            <a:tailEnd type="stealth" w="lg" len="lg"/>
          </a:ln>
        </p:spPr>
        <p:txBody>
          <a:bodyPr/>
          <a:lstStyle/>
          <a:p>
            <a:endParaRPr lang="en-US"/>
          </a:p>
        </p:txBody>
      </p:sp>
      <p:sp>
        <p:nvSpPr>
          <p:cNvPr id="2066" name="Line 19"/>
          <p:cNvSpPr>
            <a:spLocks noChangeShapeType="1"/>
          </p:cNvSpPr>
          <p:nvPr/>
        </p:nvSpPr>
        <p:spPr bwMode="auto">
          <a:xfrm flipH="1" flipV="1">
            <a:off x="2498725" y="4094163"/>
            <a:ext cx="3424238" cy="708025"/>
          </a:xfrm>
          <a:prstGeom prst="line">
            <a:avLst/>
          </a:prstGeom>
          <a:noFill/>
          <a:ln w="38100">
            <a:solidFill>
              <a:srgbClr val="0000FF"/>
            </a:solidFill>
            <a:round/>
            <a:headEnd type="none" w="sm" len="sm"/>
            <a:tailEnd type="stealth" w="lg" len="lg"/>
          </a:ln>
        </p:spPr>
        <p:txBody>
          <a:bodyPr/>
          <a:lstStyle/>
          <a:p>
            <a:endParaRPr lang="en-US"/>
          </a:p>
        </p:txBody>
      </p:sp>
      <p:sp>
        <p:nvSpPr>
          <p:cNvPr id="2067" name="Line 20"/>
          <p:cNvSpPr>
            <a:spLocks noChangeShapeType="1"/>
          </p:cNvSpPr>
          <p:nvPr/>
        </p:nvSpPr>
        <p:spPr bwMode="auto">
          <a:xfrm flipH="1">
            <a:off x="3170238" y="3478213"/>
            <a:ext cx="2773362" cy="419100"/>
          </a:xfrm>
          <a:prstGeom prst="line">
            <a:avLst/>
          </a:prstGeom>
          <a:noFill/>
          <a:ln w="38100">
            <a:solidFill>
              <a:srgbClr val="0000FF"/>
            </a:solidFill>
            <a:round/>
            <a:headEnd type="none" w="sm" len="sm"/>
            <a:tailEnd type="stealth" w="lg" len="lg"/>
          </a:ln>
        </p:spPr>
        <p:txBody>
          <a:bodyPr/>
          <a:lstStyle/>
          <a:p>
            <a:endParaRPr lang="en-US"/>
          </a:p>
        </p:txBody>
      </p:sp>
      <p:sp>
        <p:nvSpPr>
          <p:cNvPr id="2068" name="Rectangle 21"/>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Inductor Models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p:cNvSpPr>
            <a:spLocks noChangeArrowheads="1"/>
          </p:cNvSpPr>
          <p:nvPr/>
        </p:nvSpPr>
        <p:spPr bwMode="auto">
          <a:xfrm>
            <a:off x="1454150" y="95250"/>
            <a:ext cx="7454900" cy="905647"/>
          </a:xfrm>
          <a:prstGeom prst="rect">
            <a:avLst/>
          </a:prstGeom>
          <a:noFill/>
          <a:ln w="9525">
            <a:noFill/>
            <a:miter lim="800000"/>
            <a:headEnd/>
            <a:tailEnd/>
          </a:ln>
          <a:effectLst/>
        </p:spPr>
        <p:txBody>
          <a:bodyPr anchor="ctr"/>
          <a:lstStyle/>
          <a:p>
            <a:pPr eaLnBrk="0" hangingPunct="0">
              <a:defRPr/>
            </a:pPr>
            <a:r>
              <a:rPr lang="en-US" sz="2800" dirty="0" smtClean="0">
                <a:latin typeface="+mj-lt"/>
              </a:rPr>
              <a:t>Minimizing </a:t>
            </a:r>
            <a:r>
              <a:rPr lang="en-US" sz="2800" dirty="0">
                <a:latin typeface="+mj-lt"/>
              </a:rPr>
              <a:t>Output </a:t>
            </a:r>
            <a:r>
              <a:rPr lang="en-US" sz="2800" dirty="0" smtClean="0">
                <a:latin typeface="+mj-lt"/>
              </a:rPr>
              <a:t>Coupling</a:t>
            </a:r>
            <a:endParaRPr lang="en-US" sz="3600" dirty="0">
              <a:latin typeface="+mj-lt"/>
            </a:endParaRPr>
          </a:p>
        </p:txBody>
      </p:sp>
      <p:sp>
        <p:nvSpPr>
          <p:cNvPr id="318469" name="Rectangle 5"/>
          <p:cNvSpPr>
            <a:spLocks noChangeArrowheads="1"/>
          </p:cNvSpPr>
          <p:nvPr/>
        </p:nvSpPr>
        <p:spPr bwMode="auto">
          <a:xfrm>
            <a:off x="288925" y="1154113"/>
            <a:ext cx="8467725" cy="4692650"/>
          </a:xfrm>
          <a:prstGeom prst="rect">
            <a:avLst/>
          </a:prstGeom>
          <a:noFill/>
          <a:ln w="9525">
            <a:noFill/>
            <a:miter lim="800000"/>
            <a:headEnd/>
            <a:tailEnd/>
          </a:ln>
          <a:effectLst/>
        </p:spPr>
        <p:txBody>
          <a:bodyPr/>
          <a:lstStyle/>
          <a:p>
            <a:pPr marL="342900" indent="-342900" eaLnBrk="0" hangingPunct="0">
              <a:spcBef>
                <a:spcPts val="1200"/>
              </a:spcBef>
              <a:buFontTx/>
              <a:buChar char="•"/>
              <a:defRPr/>
            </a:pPr>
            <a:r>
              <a:rPr lang="en-US" dirty="0">
                <a:solidFill>
                  <a:srgbClr val="0000CC"/>
                </a:solidFill>
                <a:latin typeface="+mj-lt"/>
              </a:rPr>
              <a:t>Bypass</a:t>
            </a:r>
            <a:r>
              <a:rPr lang="en-US" dirty="0">
                <a:latin typeface="+mj-lt"/>
              </a:rPr>
              <a:t> </a:t>
            </a:r>
            <a:r>
              <a:rPr lang="en-US" dirty="0" smtClean="0">
                <a:latin typeface="+mj-lt"/>
              </a:rPr>
              <a:t>output buffer </a:t>
            </a:r>
            <a:r>
              <a:rPr lang="en-US" dirty="0" smtClean="0">
                <a:solidFill>
                  <a:srgbClr val="0000CC"/>
                </a:solidFill>
                <a:latin typeface="+mj-lt"/>
              </a:rPr>
              <a:t>power pins on top layers</a:t>
            </a:r>
            <a:endParaRPr lang="en-US" dirty="0">
              <a:solidFill>
                <a:srgbClr val="0000CC"/>
              </a:solidFill>
              <a:latin typeface="+mj-lt"/>
            </a:endParaRPr>
          </a:p>
          <a:p>
            <a:pPr marL="342900" indent="-342900" eaLnBrk="0" hangingPunct="0">
              <a:spcBef>
                <a:spcPts val="1200"/>
              </a:spcBef>
              <a:buFontTx/>
              <a:buChar char="•"/>
              <a:defRPr/>
            </a:pPr>
            <a:r>
              <a:rPr lang="en-US" dirty="0" smtClean="0">
                <a:solidFill>
                  <a:srgbClr val="0000CC"/>
                </a:solidFill>
                <a:latin typeface="+mj-lt"/>
              </a:rPr>
              <a:t>Match trace </a:t>
            </a:r>
            <a:r>
              <a:rPr lang="en-US" dirty="0">
                <a:solidFill>
                  <a:srgbClr val="0000CC"/>
                </a:solidFill>
                <a:latin typeface="+mj-lt"/>
              </a:rPr>
              <a:t>impedance </a:t>
            </a:r>
            <a:r>
              <a:rPr lang="en-US" dirty="0" smtClean="0">
                <a:latin typeface="+mj-lt"/>
              </a:rPr>
              <a:t>between channels</a:t>
            </a:r>
            <a:endParaRPr lang="en-US" dirty="0">
              <a:latin typeface="+mj-lt"/>
            </a:endParaRPr>
          </a:p>
          <a:p>
            <a:pPr marL="342900" indent="-342900" eaLnBrk="0" hangingPunct="0">
              <a:spcBef>
                <a:spcPts val="1200"/>
              </a:spcBef>
              <a:buFontTx/>
              <a:buChar char="•"/>
              <a:defRPr/>
            </a:pPr>
            <a:r>
              <a:rPr lang="en-US" dirty="0" smtClean="0">
                <a:solidFill>
                  <a:srgbClr val="0000CC"/>
                </a:solidFill>
                <a:latin typeface="+mj-lt"/>
              </a:rPr>
              <a:t>Match trace lengths </a:t>
            </a:r>
            <a:r>
              <a:rPr lang="en-US" dirty="0" smtClean="0">
                <a:latin typeface="+mj-lt"/>
              </a:rPr>
              <a:t>to minimize skew </a:t>
            </a:r>
            <a:r>
              <a:rPr lang="en-US" dirty="0" smtClean="0">
                <a:solidFill>
                  <a:srgbClr val="000000"/>
                </a:solidFill>
                <a:latin typeface="Arial"/>
              </a:rPr>
              <a:t>between channels</a:t>
            </a:r>
            <a:endParaRPr lang="en-US" dirty="0" smtClean="0">
              <a:latin typeface="+mj-lt"/>
            </a:endParaRPr>
          </a:p>
          <a:p>
            <a:pPr marL="342900" indent="-342900" eaLnBrk="0" hangingPunct="0">
              <a:spcBef>
                <a:spcPts val="1200"/>
              </a:spcBef>
              <a:buFontTx/>
              <a:buChar char="•"/>
              <a:defRPr/>
            </a:pPr>
            <a:r>
              <a:rPr lang="en-US" dirty="0" smtClean="0">
                <a:solidFill>
                  <a:srgbClr val="0000CC"/>
                </a:solidFill>
                <a:latin typeface="+mj-lt"/>
              </a:rPr>
              <a:t>Differential outputs </a:t>
            </a:r>
            <a:r>
              <a:rPr lang="en-US" dirty="0">
                <a:latin typeface="+mj-lt"/>
              </a:rPr>
              <a:t>should be </a:t>
            </a:r>
            <a:r>
              <a:rPr lang="en-US" dirty="0">
                <a:solidFill>
                  <a:srgbClr val="0000CC"/>
                </a:solidFill>
                <a:latin typeface="+mj-lt"/>
              </a:rPr>
              <a:t>tightly and symmetrically routed</a:t>
            </a:r>
          </a:p>
          <a:p>
            <a:pPr marL="342900" lvl="0" indent="-342900" eaLnBrk="0" hangingPunct="0">
              <a:spcBef>
                <a:spcPts val="1200"/>
              </a:spcBef>
              <a:buFontTx/>
              <a:buChar char="•"/>
            </a:pPr>
            <a:r>
              <a:rPr lang="en-US" altLang="zh-TW" kern="0" dirty="0" smtClean="0">
                <a:solidFill>
                  <a:srgbClr val="0000CC"/>
                </a:solidFill>
                <a:latin typeface="Arial"/>
                <a:ea typeface="新細明體" pitchFamily="18" charset="-120"/>
              </a:rPr>
              <a:t>Single ended LVCMOS </a:t>
            </a:r>
            <a:r>
              <a:rPr lang="en-US" altLang="zh-TW" kern="0" dirty="0" smtClean="0">
                <a:solidFill>
                  <a:srgbClr val="000000"/>
                </a:solidFill>
                <a:latin typeface="Arial"/>
                <a:ea typeface="新細明體" pitchFamily="18" charset="-120"/>
              </a:rPr>
              <a:t>may need </a:t>
            </a:r>
            <a:r>
              <a:rPr lang="en-US" altLang="zh-TW" kern="0" dirty="0" smtClean="0">
                <a:solidFill>
                  <a:srgbClr val="0000CC"/>
                </a:solidFill>
                <a:latin typeface="Arial"/>
                <a:ea typeface="新細明體" pitchFamily="18" charset="-120"/>
              </a:rPr>
              <a:t>source termination </a:t>
            </a:r>
            <a:r>
              <a:rPr lang="en-US" altLang="zh-TW" kern="0" dirty="0" smtClean="0">
                <a:solidFill>
                  <a:srgbClr val="000000"/>
                </a:solidFill>
                <a:latin typeface="Arial"/>
                <a:ea typeface="新細明體" pitchFamily="18" charset="-120"/>
              </a:rPr>
              <a:t>for better integrity and reduce EMI </a:t>
            </a:r>
          </a:p>
          <a:p>
            <a:pPr marL="342900" indent="-342900" eaLnBrk="0" hangingPunct="0">
              <a:spcBef>
                <a:spcPts val="1200"/>
              </a:spcBef>
              <a:buFontTx/>
              <a:buChar char="•"/>
              <a:defRPr/>
            </a:pPr>
            <a:r>
              <a:rPr lang="en-US" dirty="0" smtClean="0">
                <a:solidFill>
                  <a:srgbClr val="0000CC"/>
                </a:solidFill>
                <a:latin typeface="+mj-lt"/>
              </a:rPr>
              <a:t>Route clocks </a:t>
            </a:r>
            <a:r>
              <a:rPr lang="en-US" dirty="0">
                <a:solidFill>
                  <a:srgbClr val="0000CC"/>
                </a:solidFill>
                <a:latin typeface="+mj-lt"/>
              </a:rPr>
              <a:t>on internal layers </a:t>
            </a:r>
            <a:r>
              <a:rPr lang="en-US" dirty="0">
                <a:latin typeface="+mj-lt"/>
              </a:rPr>
              <a:t>to minimize EMI</a:t>
            </a:r>
          </a:p>
          <a:p>
            <a:pPr marL="342900" indent="-342900" eaLnBrk="0" hangingPunct="0">
              <a:spcBef>
                <a:spcPts val="1200"/>
              </a:spcBef>
              <a:defRPr/>
            </a:pPr>
            <a:endParaRPr lang="en-US" dirty="0">
              <a:latin typeface="+mj-lt"/>
            </a:endParaRPr>
          </a:p>
          <a:p>
            <a:pPr marL="342900" indent="-342900" eaLnBrk="0" hangingPunct="0">
              <a:spcBef>
                <a:spcPts val="1200"/>
              </a:spcBef>
              <a:buFontTx/>
              <a:buChar char="•"/>
              <a:defRPr/>
            </a:pPr>
            <a:endParaRPr lang="en-US" dirty="0">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a:xfrm>
            <a:off x="914400" y="247135"/>
            <a:ext cx="8229600" cy="763330"/>
          </a:xfrm>
        </p:spPr>
        <p:txBody>
          <a:bodyPr/>
          <a:lstStyle/>
          <a:p>
            <a:r>
              <a:rPr lang="en-US" altLang="zh-TW" sz="3200" dirty="0" smtClean="0">
                <a:ea typeface="新細明體" pitchFamily="18" charset="-120"/>
              </a:rPr>
              <a:t>Clock Power Supply Decoupling</a:t>
            </a:r>
            <a:br>
              <a:rPr lang="en-US" altLang="zh-TW" sz="3200" dirty="0" smtClean="0">
                <a:ea typeface="新細明體" pitchFamily="18" charset="-120"/>
              </a:rPr>
            </a:br>
            <a:endParaRPr lang="en-US" altLang="zh-TW" sz="3200" dirty="0" smtClean="0">
              <a:ea typeface="新細明體" pitchFamily="18" charset="-120"/>
            </a:endParaRPr>
          </a:p>
        </p:txBody>
      </p:sp>
      <p:graphicFrame>
        <p:nvGraphicFramePr>
          <p:cNvPr id="118786" name="Object 2"/>
          <p:cNvGraphicFramePr>
            <a:graphicFrameLocks noChangeAspect="1"/>
          </p:cNvGraphicFramePr>
          <p:nvPr>
            <p:ph idx="1"/>
          </p:nvPr>
        </p:nvGraphicFramePr>
        <p:xfrm>
          <a:off x="1784350" y="1104900"/>
          <a:ext cx="4852988" cy="2300288"/>
        </p:xfrm>
        <a:graphic>
          <a:graphicData uri="http://schemas.openxmlformats.org/presentationml/2006/ole">
            <p:oleObj spid="_x0000_s288770" name="Visio" r:id="rId4" imgW="7075793" imgH="3789655" progId="Visio.Drawing.11">
              <p:embed/>
            </p:oleObj>
          </a:graphicData>
        </a:graphic>
      </p:graphicFrame>
      <p:sp>
        <p:nvSpPr>
          <p:cNvPr id="310276" name="Text Box 4"/>
          <p:cNvSpPr txBox="1">
            <a:spLocks noChangeArrowheads="1"/>
          </p:cNvSpPr>
          <p:nvPr/>
        </p:nvSpPr>
        <p:spPr bwMode="auto">
          <a:xfrm>
            <a:off x="231775" y="3352800"/>
            <a:ext cx="7832725" cy="2416046"/>
          </a:xfrm>
          <a:prstGeom prst="rect">
            <a:avLst/>
          </a:prstGeom>
          <a:noFill/>
          <a:ln w="9525">
            <a:noFill/>
            <a:miter lim="800000"/>
            <a:headEnd/>
            <a:tailEnd/>
          </a:ln>
          <a:effectLst/>
        </p:spPr>
        <p:txBody>
          <a:bodyPr wrap="square">
            <a:spAutoFit/>
          </a:bodyPr>
          <a:lstStyle/>
          <a:p>
            <a:pPr eaLnBrk="0" hangingPunct="0">
              <a:spcAft>
                <a:spcPts val="600"/>
              </a:spcAft>
              <a:buFont typeface="Arial" pitchFamily="34" charset="0"/>
              <a:buChar char="•"/>
            </a:pPr>
            <a:r>
              <a:rPr lang="zh-TW" altLang="en-US" dirty="0">
                <a:latin typeface="Arial" charset="0"/>
                <a:ea typeface="新細明體" pitchFamily="18" charset="-120"/>
              </a:rPr>
              <a:t> </a:t>
            </a:r>
            <a:r>
              <a:rPr lang="en-US" altLang="zh-TW" dirty="0" smtClean="0">
                <a:latin typeface="Arial" charset="0"/>
                <a:ea typeface="新細明體" pitchFamily="18" charset="-120"/>
              </a:rPr>
              <a:t>Place all </a:t>
            </a:r>
            <a:r>
              <a:rPr lang="en-US" altLang="zh-TW" dirty="0">
                <a:latin typeface="Arial" charset="0"/>
                <a:ea typeface="新細明體" pitchFamily="18" charset="-120"/>
              </a:rPr>
              <a:t>b</a:t>
            </a:r>
            <a:r>
              <a:rPr lang="en-US" altLang="zh-TW" dirty="0" smtClean="0">
                <a:latin typeface="Arial" charset="0"/>
                <a:ea typeface="新細明體" pitchFamily="18" charset="-120"/>
              </a:rPr>
              <a:t>ypass </a:t>
            </a:r>
            <a:r>
              <a:rPr lang="en-US" altLang="zh-TW" dirty="0">
                <a:latin typeface="Arial" charset="0"/>
                <a:ea typeface="新細明體" pitchFamily="18" charset="-120"/>
              </a:rPr>
              <a:t>c</a:t>
            </a:r>
            <a:r>
              <a:rPr lang="en-US" altLang="zh-TW" dirty="0" smtClean="0">
                <a:latin typeface="Arial" charset="0"/>
                <a:ea typeface="新細明體" pitchFamily="18" charset="-120"/>
              </a:rPr>
              <a:t>apacitors as </a:t>
            </a:r>
            <a:r>
              <a:rPr lang="en-US" altLang="zh-TW" dirty="0">
                <a:latin typeface="Arial" charset="0"/>
                <a:ea typeface="新細明體" pitchFamily="18" charset="-120"/>
              </a:rPr>
              <a:t>close as possible </a:t>
            </a:r>
            <a:r>
              <a:rPr lang="en-US" altLang="zh-TW" dirty="0" smtClean="0">
                <a:latin typeface="Arial" charset="0"/>
                <a:ea typeface="新細明體" pitchFamily="18" charset="-120"/>
              </a:rPr>
              <a:t>to VCC </a:t>
            </a:r>
            <a:r>
              <a:rPr lang="en-US" altLang="zh-TW" dirty="0">
                <a:latin typeface="Arial" charset="0"/>
                <a:ea typeface="新細明體" pitchFamily="18" charset="-120"/>
              </a:rPr>
              <a:t>Pins </a:t>
            </a:r>
          </a:p>
          <a:p>
            <a:pPr lvl="1" eaLnBrk="0" hangingPunct="0">
              <a:spcAft>
                <a:spcPts val="600"/>
              </a:spcAft>
              <a:buFontTx/>
              <a:buChar char="-"/>
            </a:pPr>
            <a:r>
              <a:rPr lang="en-US" altLang="zh-TW" dirty="0" smtClean="0">
                <a:latin typeface="Arial" charset="0"/>
                <a:ea typeface="新細明體" pitchFamily="18" charset="-120"/>
              </a:rPr>
              <a:t> </a:t>
            </a:r>
            <a:r>
              <a:rPr lang="en-US" altLang="zh-TW" sz="2000" dirty="0" smtClean="0">
                <a:latin typeface="Arial" charset="0"/>
                <a:ea typeface="新細明體" pitchFamily="18" charset="-120"/>
              </a:rPr>
              <a:t>Bypass capacitors shunt </a:t>
            </a:r>
            <a:r>
              <a:rPr lang="en-US" altLang="zh-TW" sz="2000" dirty="0">
                <a:latin typeface="Arial" charset="0"/>
                <a:ea typeface="新細明體" pitchFamily="18" charset="-120"/>
              </a:rPr>
              <a:t>the noise generated by device to ground and </a:t>
            </a:r>
            <a:r>
              <a:rPr lang="en-US" altLang="zh-TW" sz="2000" dirty="0" smtClean="0">
                <a:latin typeface="Arial" charset="0"/>
                <a:ea typeface="新細明體" pitchFamily="18" charset="-120"/>
              </a:rPr>
              <a:t>reduces noise coupled via VCC</a:t>
            </a:r>
            <a:endParaRPr lang="en-US" altLang="zh-TW" sz="2000" dirty="0">
              <a:latin typeface="Arial" charset="0"/>
              <a:ea typeface="新細明體" pitchFamily="18" charset="-120"/>
            </a:endParaRPr>
          </a:p>
          <a:p>
            <a:pPr lvl="1" eaLnBrk="0" hangingPunct="0">
              <a:spcAft>
                <a:spcPts val="600"/>
              </a:spcAft>
            </a:pPr>
            <a:r>
              <a:rPr lang="en-US" altLang="zh-TW" sz="2000" dirty="0">
                <a:latin typeface="Arial" charset="0"/>
                <a:ea typeface="新細明體" pitchFamily="18" charset="-120"/>
              </a:rPr>
              <a:t>- </a:t>
            </a:r>
            <a:r>
              <a:rPr lang="en-US" altLang="zh-TW" sz="2000" dirty="0" smtClean="0">
                <a:latin typeface="Arial" charset="0"/>
                <a:ea typeface="新細明體" pitchFamily="18" charset="-120"/>
              </a:rPr>
              <a:t>Bypass capacitors provide low </a:t>
            </a:r>
            <a:r>
              <a:rPr lang="en-US" altLang="zh-TW" sz="2000" dirty="0">
                <a:latin typeface="Arial" charset="0"/>
                <a:ea typeface="新細明體" pitchFamily="18" charset="-120"/>
              </a:rPr>
              <a:t>impedance </a:t>
            </a:r>
            <a:r>
              <a:rPr lang="en-US" altLang="zh-TW" sz="2000" dirty="0" smtClean="0">
                <a:latin typeface="Arial" charset="0"/>
                <a:ea typeface="新細明體" pitchFamily="18" charset="-120"/>
              </a:rPr>
              <a:t>power source </a:t>
            </a:r>
            <a:endParaRPr lang="en-US" altLang="zh-TW" sz="2000" dirty="0">
              <a:latin typeface="Arial" charset="0"/>
              <a:ea typeface="新細明體" pitchFamily="18" charset="-120"/>
            </a:endParaRPr>
          </a:p>
          <a:p>
            <a:pPr eaLnBrk="0" hangingPunct="0">
              <a:spcAft>
                <a:spcPts val="600"/>
              </a:spcAft>
            </a:pPr>
            <a:endParaRPr lang="en-US" altLang="zh-TW" dirty="0">
              <a:latin typeface="Arial" charset="0"/>
              <a:ea typeface="新細明體" pitchFamily="18" charset="-120"/>
            </a:endParaRPr>
          </a:p>
        </p:txBody>
      </p:sp>
      <p:sp>
        <p:nvSpPr>
          <p:cNvPr id="5" name="Rectangle 4"/>
          <p:cNvSpPr/>
          <p:nvPr/>
        </p:nvSpPr>
        <p:spPr bwMode="auto">
          <a:xfrm>
            <a:off x="2324100" y="1651000"/>
            <a:ext cx="1079500" cy="952500"/>
          </a:xfrm>
          <a:prstGeom prst="rect">
            <a:avLst/>
          </a:prstGeom>
          <a:solidFill>
            <a:srgbClr val="336600">
              <a:alpha val="50196"/>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r>
              <a:rPr lang="en-US" altLang="zh-TW" smtClean="0">
                <a:ea typeface="新細明體" pitchFamily="18" charset="-120"/>
              </a:rPr>
              <a:t>Clock Supply Grounding</a:t>
            </a:r>
          </a:p>
        </p:txBody>
      </p:sp>
      <p:sp>
        <p:nvSpPr>
          <p:cNvPr id="117764" name="Rectangle 3"/>
          <p:cNvSpPr>
            <a:spLocks noChangeArrowheads="1"/>
          </p:cNvSpPr>
          <p:nvPr/>
        </p:nvSpPr>
        <p:spPr bwMode="auto">
          <a:xfrm>
            <a:off x="0" y="433388"/>
            <a:ext cx="9144000" cy="0"/>
          </a:xfrm>
          <a:prstGeom prst="rect">
            <a:avLst/>
          </a:prstGeom>
          <a:noFill/>
          <a:ln w="9525">
            <a:noFill/>
            <a:miter lim="800000"/>
            <a:headEnd/>
            <a:tailEnd/>
          </a:ln>
        </p:spPr>
        <p:txBody>
          <a:bodyPr wrap="none" anchor="ctr">
            <a:spAutoFit/>
          </a:bodyPr>
          <a:lstStyle/>
          <a:p>
            <a:pPr eaLnBrk="0" hangingPunct="0"/>
            <a:endParaRPr lang="zh-TW" altLang="en-US">
              <a:ea typeface="新細明體" pitchFamily="18" charset="-120"/>
            </a:endParaRPr>
          </a:p>
        </p:txBody>
      </p:sp>
      <p:graphicFrame>
        <p:nvGraphicFramePr>
          <p:cNvPr id="117762" name="Object 2"/>
          <p:cNvGraphicFramePr>
            <a:graphicFrameLocks noChangeAspect="1"/>
          </p:cNvGraphicFramePr>
          <p:nvPr/>
        </p:nvGraphicFramePr>
        <p:xfrm>
          <a:off x="-58738" y="1325563"/>
          <a:ext cx="3352801" cy="4581525"/>
        </p:xfrm>
        <a:graphic>
          <a:graphicData uri="http://schemas.openxmlformats.org/presentationml/2006/ole">
            <p:oleObj spid="_x0000_s289794" name="Visio" r:id="rId4" imgW="5487508" imgH="7407861" progId="Visio.Drawing.11">
              <p:embed/>
            </p:oleObj>
          </a:graphicData>
        </a:graphic>
      </p:graphicFrame>
      <p:sp>
        <p:nvSpPr>
          <p:cNvPr id="117765" name="Rectangle 5"/>
          <p:cNvSpPr>
            <a:spLocks noChangeArrowheads="1"/>
          </p:cNvSpPr>
          <p:nvPr/>
        </p:nvSpPr>
        <p:spPr bwMode="auto">
          <a:xfrm>
            <a:off x="0" y="1809750"/>
            <a:ext cx="9144000" cy="0"/>
          </a:xfrm>
          <a:prstGeom prst="rect">
            <a:avLst/>
          </a:prstGeom>
          <a:noFill/>
          <a:ln w="9525">
            <a:noFill/>
            <a:miter lim="800000"/>
            <a:headEnd/>
            <a:tailEnd/>
          </a:ln>
        </p:spPr>
        <p:txBody>
          <a:bodyPr wrap="none" anchor="ctr">
            <a:spAutoFit/>
          </a:bodyPr>
          <a:lstStyle/>
          <a:p>
            <a:pPr eaLnBrk="0" hangingPunct="0"/>
            <a:endParaRPr lang="zh-TW" altLang="en-US">
              <a:ea typeface="新細明體" pitchFamily="18" charset="-120"/>
            </a:endParaRPr>
          </a:p>
        </p:txBody>
      </p:sp>
      <p:sp>
        <p:nvSpPr>
          <p:cNvPr id="308230" name="Text Box 6"/>
          <p:cNvSpPr txBox="1">
            <a:spLocks noChangeArrowheads="1"/>
          </p:cNvSpPr>
          <p:nvPr/>
        </p:nvSpPr>
        <p:spPr bwMode="auto">
          <a:xfrm>
            <a:off x="3554413" y="1452563"/>
            <a:ext cx="5354637" cy="4524375"/>
          </a:xfrm>
          <a:prstGeom prst="rect">
            <a:avLst/>
          </a:prstGeom>
          <a:noFill/>
          <a:ln w="9525">
            <a:noFill/>
            <a:miter lim="800000"/>
            <a:headEnd/>
            <a:tailEnd/>
          </a:ln>
          <a:effectLst/>
        </p:spPr>
        <p:txBody>
          <a:bodyPr>
            <a:spAutoFit/>
          </a:bodyPr>
          <a:lstStyle/>
          <a:p>
            <a:pPr eaLnBrk="0" hangingPunct="0">
              <a:buFont typeface="Arial" charset="0"/>
              <a:buChar char="•"/>
            </a:pPr>
            <a:r>
              <a:rPr lang="zh-TW" altLang="en-US" dirty="0">
                <a:latin typeface="Arial" charset="0"/>
                <a:ea typeface="新細明體" pitchFamily="18" charset="-120"/>
              </a:rPr>
              <a:t> </a:t>
            </a:r>
            <a:r>
              <a:rPr lang="en-US" altLang="zh-TW" dirty="0">
                <a:latin typeface="Arial" charset="0"/>
                <a:ea typeface="新細明體" pitchFamily="18" charset="-120"/>
              </a:rPr>
              <a:t>Ground Bounce is common in a clocking Devices since all the outputs are sharing the Same ground and they are switching together</a:t>
            </a:r>
          </a:p>
          <a:p>
            <a:pPr eaLnBrk="0" hangingPunct="0">
              <a:buFont typeface="Arial" charset="0"/>
              <a:buChar char="•"/>
            </a:pPr>
            <a:endParaRPr lang="en-US" altLang="zh-TW" dirty="0">
              <a:latin typeface="Arial" charset="0"/>
              <a:ea typeface="新細明體" pitchFamily="18" charset="-120"/>
            </a:endParaRPr>
          </a:p>
          <a:p>
            <a:pPr eaLnBrk="0" hangingPunct="0">
              <a:buFont typeface="Arial" charset="0"/>
              <a:buChar char="•"/>
            </a:pPr>
            <a:r>
              <a:rPr lang="en-US" altLang="zh-TW" dirty="0">
                <a:latin typeface="Arial" charset="0"/>
                <a:ea typeface="新細明體" pitchFamily="18" charset="-120"/>
              </a:rPr>
              <a:t> Make sure that the Grounds On the Clocking device is grounded with minimal inductance to reduce Ground bounce </a:t>
            </a:r>
          </a:p>
          <a:p>
            <a:pPr eaLnBrk="0" hangingPunct="0">
              <a:buFont typeface="Arial" charset="0"/>
              <a:buChar char="•"/>
            </a:pPr>
            <a:endParaRPr lang="en-US" altLang="zh-TW" dirty="0">
              <a:latin typeface="Arial" charset="0"/>
              <a:ea typeface="新細明體" pitchFamily="18" charset="-120"/>
            </a:endParaRPr>
          </a:p>
          <a:p>
            <a:pPr eaLnBrk="0" hangingPunct="0">
              <a:buFont typeface="Arial" charset="0"/>
              <a:buChar char="•"/>
            </a:pPr>
            <a:endParaRPr lang="zh-TW" altLang="en-US" dirty="0">
              <a:latin typeface="Arial" charset="0"/>
              <a:ea typeface="新細明體" pitchFamily="18" charset="-120"/>
            </a:endParaRPr>
          </a:p>
        </p:txBody>
      </p:sp>
      <p:sp>
        <p:nvSpPr>
          <p:cNvPr id="7" name="Rectangle 6"/>
          <p:cNvSpPr/>
          <p:nvPr/>
        </p:nvSpPr>
        <p:spPr bwMode="auto">
          <a:xfrm>
            <a:off x="1104900" y="4343400"/>
            <a:ext cx="1079500" cy="1054100"/>
          </a:xfrm>
          <a:prstGeom prst="rect">
            <a:avLst/>
          </a:prstGeom>
          <a:solidFill>
            <a:srgbClr val="336600">
              <a:alpha val="50196"/>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914400" y="0"/>
            <a:ext cx="8229600" cy="827903"/>
          </a:xfrm>
        </p:spPr>
        <p:txBody>
          <a:bodyPr/>
          <a:lstStyle/>
          <a:p>
            <a:r>
              <a:rPr lang="en-US" altLang="zh-TW" sz="3200" dirty="0" smtClean="0">
                <a:ea typeface="新細明體" pitchFamily="18" charset="-120"/>
              </a:rPr>
              <a:t>Power Supply Filtering </a:t>
            </a:r>
            <a:br>
              <a:rPr lang="en-US" altLang="zh-TW" sz="3200" dirty="0" smtClean="0">
                <a:ea typeface="新細明體" pitchFamily="18" charset="-120"/>
              </a:rPr>
            </a:br>
            <a:r>
              <a:rPr lang="en-US" altLang="zh-TW" sz="3200" dirty="0" smtClean="0">
                <a:ea typeface="新細明體" pitchFamily="18" charset="-120"/>
              </a:rPr>
              <a:t>for Critical Applications</a:t>
            </a:r>
          </a:p>
        </p:txBody>
      </p:sp>
      <p:sp>
        <p:nvSpPr>
          <p:cNvPr id="195586" name="Rectangle 3"/>
          <p:cNvSpPr>
            <a:spLocks noGrp="1" noChangeArrowheads="1"/>
          </p:cNvSpPr>
          <p:nvPr>
            <p:ph type="body" idx="1"/>
          </p:nvPr>
        </p:nvSpPr>
        <p:spPr>
          <a:xfrm>
            <a:off x="0" y="852359"/>
            <a:ext cx="8896865" cy="3138873"/>
          </a:xfrm>
        </p:spPr>
        <p:txBody>
          <a:bodyPr/>
          <a:lstStyle/>
          <a:p>
            <a:r>
              <a:rPr lang="en-US" altLang="zh-TW" sz="2400" dirty="0" smtClean="0">
                <a:ea typeface="新細明體" pitchFamily="18" charset="-120"/>
              </a:rPr>
              <a:t>LC Low pass filtering used to provide </a:t>
            </a:r>
            <a:r>
              <a:rPr lang="en-US" altLang="zh-TW" sz="2400" dirty="0" smtClean="0">
                <a:solidFill>
                  <a:srgbClr val="0000CC"/>
                </a:solidFill>
                <a:ea typeface="新細明體" pitchFamily="18" charset="-120"/>
              </a:rPr>
              <a:t>better power supply isolation</a:t>
            </a:r>
            <a:r>
              <a:rPr lang="en-US" altLang="zh-TW" sz="2400" dirty="0" smtClean="0">
                <a:ea typeface="新細明體" pitchFamily="18" charset="-120"/>
              </a:rPr>
              <a:t> between sensitive blocks </a:t>
            </a:r>
          </a:p>
          <a:p>
            <a:pPr lvl="1"/>
            <a:r>
              <a:rPr lang="en-US" altLang="zh-TW" sz="2000" dirty="0" smtClean="0">
                <a:ea typeface="新細明體" pitchFamily="18" charset="-120"/>
              </a:rPr>
              <a:t>PLL-based frequency synthesizers are very sensitive to noise on the power supply, especially analog-based PLLs</a:t>
            </a:r>
          </a:p>
          <a:p>
            <a:pPr lvl="1"/>
            <a:r>
              <a:rPr lang="en-US" altLang="zh-TW" sz="2000" dirty="0" smtClean="0">
                <a:ea typeface="新細明體" pitchFamily="18" charset="-120"/>
              </a:rPr>
              <a:t>Must reduce noise from power supply when jitter/phase noise is critical in applications</a:t>
            </a:r>
          </a:p>
          <a:p>
            <a:r>
              <a:rPr lang="en-US" altLang="zh-TW" sz="2400" dirty="0" smtClean="0">
                <a:ea typeface="新細明體" pitchFamily="18" charset="-120"/>
              </a:rPr>
              <a:t>Rule of thumb: LPF ≤ 1/10 Bandwidth</a:t>
            </a:r>
          </a:p>
          <a:p>
            <a:pPr lvl="1"/>
            <a:r>
              <a:rPr lang="en-US" altLang="zh-TW" sz="2000" dirty="0" smtClean="0">
                <a:ea typeface="新細明體" pitchFamily="18" charset="-120"/>
              </a:rPr>
              <a:t>Example: PLL with 400 kHz bandwidth, place LC corner ≤ 40 kHz</a:t>
            </a:r>
          </a:p>
        </p:txBody>
      </p:sp>
      <p:pic>
        <p:nvPicPr>
          <p:cNvPr id="290819" name="Picture 3"/>
          <p:cNvPicPr>
            <a:picLocks noChangeAspect="1" noChangeArrowheads="1"/>
          </p:cNvPicPr>
          <p:nvPr/>
        </p:nvPicPr>
        <p:blipFill>
          <a:blip r:embed="rId3" cstate="print"/>
          <a:srcRect/>
          <a:stretch>
            <a:fillRect/>
          </a:stretch>
        </p:blipFill>
        <p:spPr bwMode="auto">
          <a:xfrm>
            <a:off x="564677" y="3948266"/>
            <a:ext cx="8258047" cy="2251479"/>
          </a:xfrm>
          <a:prstGeom prst="rect">
            <a:avLst/>
          </a:prstGeom>
          <a:noFill/>
          <a:ln w="9525">
            <a:noFill/>
            <a:miter lim="800000"/>
            <a:headEnd/>
            <a:tailEnd/>
          </a:ln>
          <a:effectLst/>
        </p:spPr>
      </p:pic>
      <p:sp>
        <p:nvSpPr>
          <p:cNvPr id="24" name="TextBox 23"/>
          <p:cNvSpPr txBox="1"/>
          <p:nvPr/>
        </p:nvSpPr>
        <p:spPr>
          <a:xfrm>
            <a:off x="4361936" y="4547286"/>
            <a:ext cx="1005403" cy="338554"/>
          </a:xfrm>
          <a:prstGeom prst="rect">
            <a:avLst/>
          </a:prstGeom>
          <a:noFill/>
        </p:spPr>
        <p:txBody>
          <a:bodyPr wrap="none" rtlCol="0">
            <a:spAutoFit/>
          </a:bodyPr>
          <a:lstStyle/>
          <a:p>
            <a:r>
              <a:rPr lang="en-US" sz="1600" dirty="0" smtClean="0">
                <a:latin typeface="+mn-lt"/>
              </a:rPr>
              <a:t>low ESR</a:t>
            </a:r>
            <a:endParaRPr lang="en-US" sz="1600" dirty="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1186248" y="0"/>
            <a:ext cx="7957751" cy="988541"/>
          </a:xfrm>
        </p:spPr>
        <p:txBody>
          <a:bodyPr/>
          <a:lstStyle/>
          <a:p>
            <a:pPr algn="l"/>
            <a:r>
              <a:rPr lang="en-US" altLang="zh-TW" sz="3200" dirty="0" smtClean="0">
                <a:ea typeface="新細明體" pitchFamily="18" charset="-120"/>
              </a:rPr>
              <a:t>Termination: </a:t>
            </a:r>
            <a:br>
              <a:rPr lang="en-US" altLang="zh-TW" sz="3200" dirty="0" smtClean="0">
                <a:ea typeface="新細明體" pitchFamily="18" charset="-120"/>
              </a:rPr>
            </a:br>
            <a:r>
              <a:rPr lang="en-US" altLang="zh-TW" sz="3200" dirty="0" smtClean="0">
                <a:ea typeface="新細明體" pitchFamily="18" charset="-120"/>
              </a:rPr>
              <a:t>Single Ended LVCMOS Clock Outputs</a:t>
            </a:r>
          </a:p>
        </p:txBody>
      </p:sp>
      <p:sp>
        <p:nvSpPr>
          <p:cNvPr id="5" name="Rectangle 3"/>
          <p:cNvSpPr txBox="1">
            <a:spLocks noChangeArrowheads="1"/>
          </p:cNvSpPr>
          <p:nvPr/>
        </p:nvSpPr>
        <p:spPr bwMode="auto">
          <a:xfrm>
            <a:off x="282489" y="1186249"/>
            <a:ext cx="8416668" cy="1804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eaLnBrk="0" hangingPunct="0">
              <a:lnSpc>
                <a:spcPct val="90000"/>
              </a:lnSpc>
              <a:spcBef>
                <a:spcPct val="20000"/>
              </a:spcBef>
              <a:buFont typeface="Arial" pitchFamily="34" charset="0"/>
              <a:buChar char="•"/>
            </a:pPr>
            <a:r>
              <a:rPr lang="en-US" altLang="zh-TW" sz="2800" kern="0" dirty="0" smtClean="0">
                <a:latin typeface="+mn-lt"/>
                <a:ea typeface="新細明體" pitchFamily="18" charset="-120"/>
              </a:rPr>
              <a:t>Single ended LVCMOS may need source termination to reduce EMC </a:t>
            </a:r>
          </a:p>
          <a:p>
            <a:pPr marL="285750" indent="-285750" eaLnBrk="0" hangingPunct="0">
              <a:lnSpc>
                <a:spcPct val="90000"/>
              </a:lnSpc>
              <a:spcBef>
                <a:spcPct val="20000"/>
              </a:spcBef>
              <a:buFont typeface="Arial" pitchFamily="34" charset="0"/>
              <a:buChar char="•"/>
            </a:pPr>
            <a:r>
              <a:rPr kumimoji="0" lang="en-US" altLang="zh-TW" sz="2800" b="1" i="0" u="none" strike="noStrike" kern="0" cap="none" spc="0" normalizeH="0" baseline="0" noProof="0" dirty="0" smtClean="0">
                <a:ln>
                  <a:noFill/>
                </a:ln>
                <a:solidFill>
                  <a:schemeClr val="tx1"/>
                </a:solidFill>
                <a:effectLst/>
                <a:uLnTx/>
                <a:uFillTx/>
                <a:latin typeface="+mn-lt"/>
                <a:ea typeface="新細明體" pitchFamily="18" charset="-120"/>
              </a:rPr>
              <a:t>22 </a:t>
            </a:r>
            <a:r>
              <a:rPr kumimoji="0" lang="el-GR" altLang="zh-TW" sz="2800" b="1" i="0" u="none" strike="noStrike" kern="0" cap="none" spc="0" normalizeH="0" baseline="0" noProof="0" dirty="0" smtClean="0">
                <a:ln>
                  <a:noFill/>
                </a:ln>
                <a:solidFill>
                  <a:schemeClr val="tx1"/>
                </a:solidFill>
                <a:effectLst/>
                <a:uLnTx/>
                <a:uFillTx/>
                <a:latin typeface="+mn-lt"/>
                <a:ea typeface="新細明體" pitchFamily="18" charset="-120"/>
              </a:rPr>
              <a:t>Ω</a:t>
            </a:r>
            <a:r>
              <a:rPr kumimoji="0" lang="en-US" altLang="zh-TW" sz="2800" b="1" i="0" u="none" strike="noStrike" kern="0" cap="none" spc="0" normalizeH="0" baseline="0" noProof="0" dirty="0" smtClean="0">
                <a:ln>
                  <a:noFill/>
                </a:ln>
                <a:solidFill>
                  <a:schemeClr val="tx1"/>
                </a:solidFill>
                <a:effectLst/>
                <a:uLnTx/>
                <a:uFillTx/>
                <a:latin typeface="+mn-lt"/>
                <a:ea typeface="新細明體" pitchFamily="18" charset="-120"/>
              </a:rPr>
              <a:t> series</a:t>
            </a:r>
            <a:r>
              <a:rPr lang="en-US" altLang="zh-TW" sz="2800" kern="0" dirty="0" smtClean="0">
                <a:latin typeface="+mn-lt"/>
                <a:ea typeface="新細明體" pitchFamily="18" charset="-120"/>
              </a:rPr>
              <a:t> </a:t>
            </a:r>
            <a:r>
              <a:rPr kumimoji="0" lang="en-US" altLang="zh-TW" sz="2800" b="1" i="0" u="none" strike="noStrike" kern="0" cap="none" spc="0" normalizeH="0" baseline="0" noProof="0" dirty="0" smtClean="0">
                <a:ln>
                  <a:noFill/>
                </a:ln>
                <a:solidFill>
                  <a:schemeClr val="tx1"/>
                </a:solidFill>
                <a:effectLst/>
                <a:uLnTx/>
                <a:uFillTx/>
                <a:latin typeface="+mn-lt"/>
                <a:ea typeface="新細明體" pitchFamily="18" charset="-120"/>
              </a:rPr>
              <a:t>resistor should be</a:t>
            </a:r>
            <a:r>
              <a:rPr kumimoji="0" lang="en-US" altLang="zh-TW" sz="2800" b="1" i="0" u="none" strike="noStrike" kern="0" cap="none" spc="0" normalizeH="0" noProof="0" dirty="0" smtClean="0">
                <a:ln>
                  <a:noFill/>
                </a:ln>
                <a:solidFill>
                  <a:schemeClr val="tx1"/>
                </a:solidFill>
                <a:effectLst/>
                <a:uLnTx/>
                <a:uFillTx/>
                <a:latin typeface="+mn-lt"/>
                <a:ea typeface="新細明體" pitchFamily="18" charset="-120"/>
              </a:rPr>
              <a:t> </a:t>
            </a:r>
            <a:r>
              <a:rPr kumimoji="0" lang="en-US" altLang="zh-TW" sz="2800" b="1" i="0" u="none" strike="noStrike" kern="0" cap="none" spc="0" normalizeH="0" baseline="0" noProof="0" dirty="0" smtClean="0">
                <a:ln>
                  <a:noFill/>
                </a:ln>
                <a:solidFill>
                  <a:schemeClr val="tx1"/>
                </a:solidFill>
                <a:effectLst/>
                <a:uLnTx/>
                <a:uFillTx/>
                <a:latin typeface="+mn-lt"/>
                <a:ea typeface="新細明體" pitchFamily="18" charset="-120"/>
              </a:rPr>
              <a:t>located at the TX outputs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altLang="zh-TW" sz="2800" b="1" i="0" u="none" strike="noStrike" kern="0" cap="none" spc="0" normalizeH="0" baseline="0" noProof="0" dirty="0" smtClean="0">
              <a:ln>
                <a:noFill/>
              </a:ln>
              <a:solidFill>
                <a:schemeClr val="tx1"/>
              </a:solidFill>
              <a:effectLst/>
              <a:uLnTx/>
              <a:uFillTx/>
              <a:latin typeface="+mn-lt"/>
              <a:ea typeface="新細明體" pitchFamily="18" charset="-120"/>
              <a:cs typeface="+mn-cs"/>
            </a:endParaRPr>
          </a:p>
        </p:txBody>
      </p:sp>
      <p:grpSp>
        <p:nvGrpSpPr>
          <p:cNvPr id="20" name="Group 19"/>
          <p:cNvGrpSpPr/>
          <p:nvPr/>
        </p:nvGrpSpPr>
        <p:grpSpPr>
          <a:xfrm>
            <a:off x="963828" y="3188043"/>
            <a:ext cx="7203988" cy="1668162"/>
            <a:chOff x="2336799" y="1981200"/>
            <a:chExt cx="4470401" cy="1054100"/>
          </a:xfrm>
        </p:grpSpPr>
        <p:pic>
          <p:nvPicPr>
            <p:cNvPr id="202754" name="Picture 2"/>
            <p:cNvPicPr>
              <a:picLocks noChangeAspect="1" noChangeArrowheads="1"/>
            </p:cNvPicPr>
            <p:nvPr/>
          </p:nvPicPr>
          <p:blipFill>
            <a:blip r:embed="rId3" cstate="print"/>
            <a:srcRect/>
            <a:stretch>
              <a:fillRect/>
            </a:stretch>
          </p:blipFill>
          <p:spPr bwMode="auto">
            <a:xfrm>
              <a:off x="2336799" y="1981200"/>
              <a:ext cx="4470401" cy="1054100"/>
            </a:xfrm>
            <a:prstGeom prst="rect">
              <a:avLst/>
            </a:prstGeom>
            <a:noFill/>
            <a:ln w="9525">
              <a:noFill/>
              <a:miter lim="800000"/>
              <a:headEnd/>
              <a:tailEnd/>
            </a:ln>
            <a:effectLst/>
          </p:spPr>
        </p:pic>
        <p:sp>
          <p:nvSpPr>
            <p:cNvPr id="15" name="Isosceles Triangle 14"/>
            <p:cNvSpPr/>
            <p:nvPr/>
          </p:nvSpPr>
          <p:spPr bwMode="auto">
            <a:xfrm rot="5400000">
              <a:off x="5905500" y="20955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6014857" y="2380732"/>
              <a:ext cx="436743" cy="207320"/>
            </a:xfrm>
            <a:prstGeom prst="rect">
              <a:avLst/>
            </a:prstGeom>
            <a:noFill/>
          </p:spPr>
          <p:txBody>
            <a:bodyPr wrap="square" rtlCol="0">
              <a:spAutoFit/>
            </a:bodyPr>
            <a:lstStyle/>
            <a:p>
              <a:r>
                <a:rPr lang="en-US" sz="1400" dirty="0" smtClean="0">
                  <a:latin typeface="Arial" pitchFamily="34" charset="0"/>
                  <a:cs typeface="Arial" pitchFamily="34" charset="0"/>
                </a:rPr>
                <a:t>RX</a:t>
              </a:r>
              <a:endParaRPr lang="en-US" sz="4400" dirty="0">
                <a:latin typeface="Arial" pitchFamily="34" charset="0"/>
                <a:cs typeface="Arial" pitchFamily="34" charset="0"/>
              </a:endParaRPr>
            </a:p>
          </p:txBody>
        </p:sp>
        <p:sp>
          <p:nvSpPr>
            <p:cNvPr id="17" name="Isosceles Triangle 16"/>
            <p:cNvSpPr/>
            <p:nvPr/>
          </p:nvSpPr>
          <p:spPr bwMode="auto">
            <a:xfrm rot="5400000">
              <a:off x="2324100" y="20955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2420757" y="2364947"/>
              <a:ext cx="436743" cy="307777"/>
            </a:xfrm>
            <a:prstGeom prst="rect">
              <a:avLst/>
            </a:prstGeom>
            <a:noFill/>
          </p:spPr>
          <p:txBody>
            <a:bodyPr wrap="square" rtlCol="0">
              <a:spAutoFit/>
            </a:bodyPr>
            <a:lstStyle/>
            <a:p>
              <a:r>
                <a:rPr lang="en-US" sz="1400" dirty="0" smtClean="0">
                  <a:latin typeface="Arial" pitchFamily="34" charset="0"/>
                  <a:cs typeface="Arial" pitchFamily="34" charset="0"/>
                </a:rPr>
                <a:t>TX</a:t>
              </a:r>
              <a:endParaRPr lang="en-US" sz="4400" dirty="0">
                <a:latin typeface="Arial" pitchFamily="34" charset="0"/>
                <a:cs typeface="Arial" pitchFamily="34" charset="0"/>
              </a:endParaRPr>
            </a:p>
          </p:txBody>
        </p:sp>
      </p:grpSp>
      <p:sp>
        <p:nvSpPr>
          <p:cNvPr id="19" name="Rectangle 18"/>
          <p:cNvSpPr/>
          <p:nvPr/>
        </p:nvSpPr>
        <p:spPr>
          <a:xfrm>
            <a:off x="3741940" y="4915773"/>
            <a:ext cx="1507720" cy="461665"/>
          </a:xfrm>
          <a:prstGeom prst="rect">
            <a:avLst/>
          </a:prstGeom>
        </p:spPr>
        <p:txBody>
          <a:bodyPr wrap="none">
            <a:spAutoFit/>
          </a:bodyPr>
          <a:lstStyle/>
          <a:p>
            <a:r>
              <a:rPr lang="en-US" altLang="zh-TW" dirty="0" smtClean="0">
                <a:latin typeface="+mn-lt"/>
                <a:ea typeface="新細明體" pitchFamily="18" charset="-120"/>
              </a:rPr>
              <a:t>LVCMOS</a:t>
            </a:r>
            <a:endParaRPr lang="en-US" dirty="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914400" y="0"/>
            <a:ext cx="8229600" cy="639762"/>
          </a:xfrm>
        </p:spPr>
        <p:txBody>
          <a:bodyPr/>
          <a:lstStyle/>
          <a:p>
            <a:r>
              <a:rPr lang="en-US" altLang="zh-TW" sz="3200" dirty="0" smtClean="0">
                <a:ea typeface="新細明體" pitchFamily="18" charset="-120"/>
              </a:rPr>
              <a:t>Differential Clock Outputs Are Better</a:t>
            </a:r>
          </a:p>
        </p:txBody>
      </p:sp>
      <p:sp>
        <p:nvSpPr>
          <p:cNvPr id="191490" name="Rectangle 3"/>
          <p:cNvSpPr>
            <a:spLocks noGrp="1" noChangeArrowheads="1"/>
          </p:cNvSpPr>
          <p:nvPr>
            <p:ph type="body" idx="1"/>
          </p:nvPr>
        </p:nvSpPr>
        <p:spPr>
          <a:xfrm>
            <a:off x="305486" y="1297202"/>
            <a:ext cx="8610600" cy="2511425"/>
          </a:xfrm>
        </p:spPr>
        <p:txBody>
          <a:bodyPr/>
          <a:lstStyle/>
          <a:p>
            <a:pPr>
              <a:lnSpc>
                <a:spcPct val="90000"/>
              </a:lnSpc>
              <a:spcBef>
                <a:spcPts val="1200"/>
              </a:spcBef>
            </a:pPr>
            <a:r>
              <a:rPr lang="en-US" altLang="zh-TW" sz="2800" dirty="0" smtClean="0">
                <a:ea typeface="新細明體" pitchFamily="18" charset="-120"/>
              </a:rPr>
              <a:t>Higher isolation from common mode noise</a:t>
            </a:r>
          </a:p>
          <a:p>
            <a:pPr>
              <a:lnSpc>
                <a:spcPct val="90000"/>
              </a:lnSpc>
              <a:spcBef>
                <a:spcPts val="1200"/>
              </a:spcBef>
            </a:pPr>
            <a:r>
              <a:rPr lang="en-US" altLang="zh-TW" sz="2800" dirty="0" smtClean="0">
                <a:ea typeface="新細明體" pitchFamily="18" charset="-120"/>
              </a:rPr>
              <a:t>Better protection against EMI</a:t>
            </a:r>
          </a:p>
          <a:p>
            <a:pPr>
              <a:lnSpc>
                <a:spcPct val="90000"/>
              </a:lnSpc>
              <a:spcBef>
                <a:spcPts val="1200"/>
              </a:spcBef>
            </a:pPr>
            <a:r>
              <a:rPr lang="en-US" altLang="zh-TW" sz="2800" dirty="0" smtClean="0">
                <a:ea typeface="新細明體" pitchFamily="18" charset="-120"/>
              </a:rPr>
              <a:t>Minimizes coupling</a:t>
            </a:r>
          </a:p>
          <a:p>
            <a:pPr>
              <a:lnSpc>
                <a:spcPct val="90000"/>
              </a:lnSpc>
              <a:spcBef>
                <a:spcPts val="1200"/>
              </a:spcBef>
            </a:pPr>
            <a:r>
              <a:rPr lang="en-US" altLang="zh-TW" sz="2800" dirty="0" smtClean="0">
                <a:ea typeface="新細明體" pitchFamily="18" charset="-120"/>
              </a:rPr>
              <a:t>Allows higher frequency operation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818238" y="3688576"/>
            <a:ext cx="4683211" cy="2502162"/>
            <a:chOff x="3033712" y="3330575"/>
            <a:chExt cx="4179888" cy="2358282"/>
          </a:xfrm>
        </p:grpSpPr>
        <p:pic>
          <p:nvPicPr>
            <p:cNvPr id="169985" name="Picture 1"/>
            <p:cNvPicPr>
              <a:picLocks noChangeAspect="1" noChangeArrowheads="1"/>
            </p:cNvPicPr>
            <p:nvPr/>
          </p:nvPicPr>
          <p:blipFill>
            <a:blip r:embed="rId3" cstate="print"/>
            <a:srcRect/>
            <a:stretch>
              <a:fillRect/>
            </a:stretch>
          </p:blipFill>
          <p:spPr bwMode="auto">
            <a:xfrm>
              <a:off x="3033712" y="3330575"/>
              <a:ext cx="4168126" cy="2358282"/>
            </a:xfrm>
            <a:prstGeom prst="rect">
              <a:avLst/>
            </a:prstGeom>
            <a:noFill/>
            <a:ln w="9525">
              <a:noFill/>
              <a:miter lim="800000"/>
              <a:headEnd/>
              <a:tailEnd/>
            </a:ln>
            <a:effectLst/>
          </p:spPr>
        </p:pic>
        <p:sp>
          <p:nvSpPr>
            <p:cNvPr id="21" name="Isosceles Triangle 20"/>
            <p:cNvSpPr/>
            <p:nvPr/>
          </p:nvSpPr>
          <p:spPr bwMode="auto">
            <a:xfrm rot="5400000">
              <a:off x="6350000" y="42418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2" name="TextBox 21"/>
            <p:cNvSpPr txBox="1"/>
            <p:nvPr/>
          </p:nvSpPr>
          <p:spPr>
            <a:xfrm>
              <a:off x="6446657" y="4511247"/>
              <a:ext cx="436743" cy="307777"/>
            </a:xfrm>
            <a:prstGeom prst="rect">
              <a:avLst/>
            </a:prstGeom>
            <a:noFill/>
          </p:spPr>
          <p:txBody>
            <a:bodyPr wrap="square" rtlCol="0">
              <a:spAutoFit/>
            </a:bodyPr>
            <a:lstStyle/>
            <a:p>
              <a:r>
                <a:rPr lang="en-US" sz="1400" dirty="0" smtClean="0">
                  <a:latin typeface="Arial" pitchFamily="34" charset="0"/>
                  <a:cs typeface="Arial" pitchFamily="34" charset="0"/>
                </a:rPr>
                <a:t>RX</a:t>
              </a:r>
              <a:endParaRPr lang="en-US" sz="4400" dirty="0">
                <a:latin typeface="Arial" pitchFamily="34" charset="0"/>
                <a:cs typeface="Arial" pitchFamily="34" charset="0"/>
              </a:endParaRPr>
            </a:p>
          </p:txBody>
        </p:sp>
        <p:sp>
          <p:nvSpPr>
            <p:cNvPr id="25" name="Isosceles Triangle 24"/>
            <p:cNvSpPr/>
            <p:nvPr/>
          </p:nvSpPr>
          <p:spPr bwMode="auto">
            <a:xfrm rot="5400000">
              <a:off x="3086100" y="42418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6" name="TextBox 25"/>
            <p:cNvSpPr txBox="1"/>
            <p:nvPr/>
          </p:nvSpPr>
          <p:spPr>
            <a:xfrm>
              <a:off x="3182757" y="4511247"/>
              <a:ext cx="436743" cy="307777"/>
            </a:xfrm>
            <a:prstGeom prst="rect">
              <a:avLst/>
            </a:prstGeom>
            <a:noFill/>
          </p:spPr>
          <p:txBody>
            <a:bodyPr wrap="square" rtlCol="0">
              <a:spAutoFit/>
            </a:bodyPr>
            <a:lstStyle/>
            <a:p>
              <a:r>
                <a:rPr lang="en-US" sz="1400" dirty="0" smtClean="0">
                  <a:latin typeface="Arial" pitchFamily="34" charset="0"/>
                  <a:cs typeface="Arial" pitchFamily="34" charset="0"/>
                </a:rPr>
                <a:t>TX</a:t>
              </a:r>
              <a:endParaRPr lang="en-US" sz="4400" dirty="0">
                <a:latin typeface="Arial" pitchFamily="34" charset="0"/>
                <a:cs typeface="Arial" pitchFamily="34" charset="0"/>
              </a:endParaRPr>
            </a:p>
          </p:txBody>
        </p:sp>
      </p:grpSp>
      <p:sp>
        <p:nvSpPr>
          <p:cNvPr id="191489" name="Rectangle 2"/>
          <p:cNvSpPr>
            <a:spLocks noGrp="1" noChangeArrowheads="1"/>
          </p:cNvSpPr>
          <p:nvPr>
            <p:ph type="title"/>
          </p:nvPr>
        </p:nvSpPr>
        <p:spPr>
          <a:xfrm>
            <a:off x="1248032" y="-1"/>
            <a:ext cx="7895968" cy="1124465"/>
          </a:xfrm>
        </p:spPr>
        <p:txBody>
          <a:bodyPr/>
          <a:lstStyle/>
          <a:p>
            <a:pPr lvl="0" algn="l"/>
            <a:r>
              <a:rPr lang="en-US" altLang="zh-TW" sz="3200" dirty="0" smtClean="0">
                <a:solidFill>
                  <a:srgbClr val="000000"/>
                </a:solidFill>
                <a:ea typeface="新細明體" pitchFamily="18" charset="-120"/>
                <a:cs typeface="+mn-cs"/>
              </a:rPr>
              <a:t>Termination: </a:t>
            </a:r>
            <a:br>
              <a:rPr lang="en-US" altLang="zh-TW" sz="3200" dirty="0" smtClean="0">
                <a:solidFill>
                  <a:srgbClr val="000000"/>
                </a:solidFill>
                <a:ea typeface="新細明體" pitchFamily="18" charset="-120"/>
                <a:cs typeface="+mn-cs"/>
              </a:rPr>
            </a:br>
            <a:r>
              <a:rPr lang="en-US" altLang="zh-TW" dirty="0" smtClean="0">
                <a:solidFill>
                  <a:srgbClr val="000000"/>
                </a:solidFill>
                <a:ea typeface="新細明體" pitchFamily="18" charset="-120"/>
                <a:cs typeface="+mn-cs"/>
              </a:rPr>
              <a:t>Differential LVPECL Clock Outputs</a:t>
            </a:r>
            <a:endParaRPr lang="en-US" altLang="zh-TW" sz="3200" dirty="0" smtClean="0">
              <a:solidFill>
                <a:srgbClr val="000000"/>
              </a:solidFill>
              <a:ea typeface="新細明體" pitchFamily="18" charset="-120"/>
              <a:cs typeface="+mn-cs"/>
            </a:endParaRPr>
          </a:p>
        </p:txBody>
      </p:sp>
      <p:sp>
        <p:nvSpPr>
          <p:cNvPr id="5" name="Rectangle 3"/>
          <p:cNvSpPr txBox="1">
            <a:spLocks noChangeArrowheads="1"/>
          </p:cNvSpPr>
          <p:nvPr/>
        </p:nvSpPr>
        <p:spPr bwMode="auto">
          <a:xfrm>
            <a:off x="0" y="1371600"/>
            <a:ext cx="3594100" cy="3822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eaLnBrk="0" hangingPunct="0">
              <a:lnSpc>
                <a:spcPct val="90000"/>
              </a:lnSpc>
              <a:spcBef>
                <a:spcPct val="20000"/>
              </a:spcBef>
            </a:pPr>
            <a:endParaRPr kumimoji="0" lang="en-US" altLang="zh-TW" sz="2800" b="1" i="0" u="none" strike="noStrike" kern="0" cap="none" spc="0" normalizeH="0" baseline="0" noProof="0" dirty="0" smtClean="0">
              <a:ln>
                <a:noFill/>
              </a:ln>
              <a:solidFill>
                <a:schemeClr val="tx1"/>
              </a:solidFill>
              <a:effectLst/>
              <a:uLnTx/>
              <a:uFillTx/>
              <a:latin typeface="+mn-lt"/>
              <a:ea typeface="新細明體" pitchFamily="18" charset="-120"/>
            </a:endParaRPr>
          </a:p>
          <a:p>
            <a:pPr marL="685800" lvl="1" indent="-228600" eaLnBrk="0" hangingPunct="0">
              <a:lnSpc>
                <a:spcPct val="90000"/>
              </a:lnSpc>
              <a:spcBef>
                <a:spcPct val="20000"/>
              </a:spcBef>
              <a:buFont typeface="Arial" pitchFamily="34" charset="0"/>
              <a:buChar char="–"/>
            </a:pPr>
            <a:r>
              <a:rPr kumimoji="0" lang="en-US" altLang="zh-TW" b="1" i="0" u="none" strike="noStrike" kern="0" cap="none" spc="0" normalizeH="0" baseline="0" noProof="0" dirty="0" smtClean="0">
                <a:ln>
                  <a:noFill/>
                </a:ln>
                <a:solidFill>
                  <a:srgbClr val="0000CC"/>
                </a:solidFill>
                <a:effectLst/>
                <a:uLnTx/>
                <a:uFillTx/>
                <a:latin typeface="+mn-lt"/>
                <a:ea typeface="新細明體" pitchFamily="18" charset="-120"/>
              </a:rPr>
              <a:t>AC </a:t>
            </a:r>
            <a:r>
              <a:rPr lang="en-US" altLang="zh-TW" kern="0" dirty="0" smtClean="0">
                <a:solidFill>
                  <a:srgbClr val="0000CC"/>
                </a:solidFill>
                <a:latin typeface="+mn-lt"/>
                <a:ea typeface="新細明體" pitchFamily="18" charset="-120"/>
              </a:rPr>
              <a:t>coupling</a:t>
            </a:r>
            <a:r>
              <a:rPr lang="en-US" altLang="zh-TW" kern="0" dirty="0" smtClean="0">
                <a:latin typeface="+mn-lt"/>
                <a:ea typeface="新細明體" pitchFamily="18" charset="-120"/>
              </a:rPr>
              <a:t>: </a:t>
            </a:r>
            <a:r>
              <a:rPr kumimoji="0" lang="en-US" altLang="zh-TW" b="1" i="0" u="none" strike="noStrike" kern="0" cap="none" spc="0" normalizeH="0" baseline="0" noProof="0" dirty="0" smtClean="0">
                <a:ln>
                  <a:noFill/>
                </a:ln>
                <a:solidFill>
                  <a:schemeClr val="tx1"/>
                </a:solidFill>
                <a:effectLst/>
                <a:uLnTx/>
                <a:uFillTx/>
                <a:latin typeface="+mn-lt"/>
                <a:ea typeface="新細明體" pitchFamily="18" charset="-120"/>
              </a:rPr>
              <a:t>termination resistors should be used at </a:t>
            </a:r>
            <a:r>
              <a:rPr lang="en-US" altLang="zh-TW" kern="0" dirty="0" smtClean="0">
                <a:latin typeface="+mn-lt"/>
                <a:ea typeface="新細明體" pitchFamily="18" charset="-120"/>
              </a:rPr>
              <a:t>TX </a:t>
            </a:r>
            <a:r>
              <a:rPr kumimoji="0" lang="en-US" altLang="zh-TW" b="1" i="0" u="none" strike="noStrike" kern="0" cap="none" spc="0" normalizeH="0" baseline="0" noProof="0" dirty="0" smtClean="0">
                <a:ln>
                  <a:noFill/>
                </a:ln>
                <a:solidFill>
                  <a:schemeClr val="tx1"/>
                </a:solidFill>
                <a:effectLst/>
                <a:uLnTx/>
                <a:uFillTx/>
                <a:latin typeface="+mn-lt"/>
                <a:ea typeface="新細明體" pitchFamily="18" charset="-120"/>
              </a:rPr>
              <a:t>output pins </a:t>
            </a:r>
            <a:r>
              <a:rPr lang="en-US" altLang="zh-TW" kern="0" dirty="0" smtClean="0">
                <a:latin typeface="+mn-lt"/>
                <a:ea typeface="新細明體" pitchFamily="18" charset="-120"/>
              </a:rPr>
              <a:t>and RX input pins</a:t>
            </a:r>
            <a:endParaRPr lang="en-US" altLang="zh-TW" kern="0" dirty="0">
              <a:solidFill>
                <a:srgbClr val="000000"/>
              </a:solidFill>
              <a:latin typeface="Arial"/>
              <a:ea typeface="新細明體" pitchFamily="18" charset="-120"/>
            </a:endParaRPr>
          </a:p>
          <a:p>
            <a:pPr marL="685800" lvl="1" indent="-228600" eaLnBrk="0" hangingPunct="0">
              <a:lnSpc>
                <a:spcPct val="90000"/>
              </a:lnSpc>
              <a:spcBef>
                <a:spcPct val="20000"/>
              </a:spcBef>
              <a:buFont typeface="Arial" pitchFamily="34" charset="0"/>
              <a:buChar char="–"/>
            </a:pPr>
            <a:endParaRPr lang="en-US" altLang="zh-TW" kern="0" dirty="0" smtClean="0">
              <a:solidFill>
                <a:srgbClr val="000000"/>
              </a:solidFill>
              <a:latin typeface="Arial"/>
              <a:ea typeface="新細明體" pitchFamily="18" charset="-120"/>
            </a:endParaRPr>
          </a:p>
          <a:p>
            <a:pPr marL="685800" lvl="1" indent="-228600" eaLnBrk="0" hangingPunct="0">
              <a:lnSpc>
                <a:spcPct val="90000"/>
              </a:lnSpc>
              <a:spcBef>
                <a:spcPct val="20000"/>
              </a:spcBef>
              <a:buFont typeface="Arial" pitchFamily="34" charset="0"/>
              <a:buChar char="–"/>
            </a:pPr>
            <a:r>
              <a:rPr lang="en-US" altLang="zh-TW" kern="0" dirty="0" smtClean="0">
                <a:solidFill>
                  <a:srgbClr val="0000CC"/>
                </a:solidFill>
                <a:latin typeface="Arial"/>
                <a:ea typeface="新細明體" pitchFamily="18" charset="-120"/>
              </a:rPr>
              <a:t>DC coupling</a:t>
            </a:r>
            <a:r>
              <a:rPr lang="en-US" altLang="zh-TW" kern="0" dirty="0" smtClean="0">
                <a:solidFill>
                  <a:srgbClr val="000000"/>
                </a:solidFill>
                <a:latin typeface="Arial"/>
                <a:ea typeface="新細明體" pitchFamily="18" charset="-120"/>
              </a:rPr>
              <a:t>: </a:t>
            </a:r>
            <a:r>
              <a:rPr lang="en-US" altLang="zh-TW" kern="0" dirty="0">
                <a:solidFill>
                  <a:srgbClr val="000000"/>
                </a:solidFill>
                <a:latin typeface="Arial"/>
                <a:ea typeface="新細明體" pitchFamily="18" charset="-120"/>
              </a:rPr>
              <a:t>termination resistors should be </a:t>
            </a:r>
            <a:r>
              <a:rPr lang="en-US" altLang="zh-TW" kern="0" dirty="0" smtClean="0">
                <a:solidFill>
                  <a:srgbClr val="000000"/>
                </a:solidFill>
                <a:latin typeface="Arial"/>
                <a:ea typeface="新細明體" pitchFamily="18" charset="-120"/>
              </a:rPr>
              <a:t>RX </a:t>
            </a:r>
            <a:r>
              <a:rPr lang="en-US" altLang="zh-TW" kern="0" dirty="0">
                <a:solidFill>
                  <a:srgbClr val="000000"/>
                </a:solidFill>
                <a:latin typeface="Arial"/>
                <a:ea typeface="新細明體" pitchFamily="18" charset="-120"/>
              </a:rPr>
              <a:t>input </a:t>
            </a:r>
            <a:r>
              <a:rPr lang="en-US" altLang="zh-TW" kern="0" dirty="0" smtClean="0">
                <a:solidFill>
                  <a:srgbClr val="000000"/>
                </a:solidFill>
                <a:latin typeface="Arial"/>
                <a:ea typeface="新細明體" pitchFamily="18" charset="-120"/>
              </a:rPr>
              <a:t>pins</a:t>
            </a:r>
            <a:endParaRPr kumimoji="0" lang="en-US" altLang="zh-TW" b="1" i="0" u="none" strike="noStrike" kern="0" cap="none" spc="0" normalizeH="0" baseline="0" noProof="0" dirty="0" smtClean="0">
              <a:ln>
                <a:noFill/>
              </a:ln>
              <a:solidFill>
                <a:schemeClr val="tx1"/>
              </a:solidFill>
              <a:effectLst/>
              <a:uLnTx/>
              <a:uFillTx/>
              <a:latin typeface="+mn-lt"/>
              <a:ea typeface="新細明體" pitchFamily="18" charset="-120"/>
            </a:endParaRPr>
          </a:p>
          <a:p>
            <a:pPr marL="685800" lvl="1" indent="-228600" eaLnBrk="0" hangingPunct="0">
              <a:lnSpc>
                <a:spcPct val="90000"/>
              </a:lnSpc>
              <a:spcBef>
                <a:spcPct val="20000"/>
              </a:spcBef>
            </a:pPr>
            <a:endParaRPr kumimoji="0" lang="en-US" altLang="zh-TW" b="1" i="0" u="none" strike="noStrike" kern="0" cap="none" spc="0" normalizeH="0" baseline="0" noProof="0" dirty="0" smtClean="0">
              <a:ln>
                <a:noFill/>
              </a:ln>
              <a:solidFill>
                <a:schemeClr val="tx1"/>
              </a:solidFill>
              <a:effectLst/>
              <a:uLnTx/>
              <a:uFillTx/>
              <a:latin typeface="+mn-lt"/>
              <a:ea typeface="新細明體" pitchFamily="18" charset="-120"/>
            </a:endParaRPr>
          </a:p>
        </p:txBody>
      </p:sp>
      <p:grpSp>
        <p:nvGrpSpPr>
          <p:cNvPr id="28" name="Group 27"/>
          <p:cNvGrpSpPr/>
          <p:nvPr/>
        </p:nvGrpSpPr>
        <p:grpSpPr>
          <a:xfrm>
            <a:off x="3672142" y="1839610"/>
            <a:ext cx="5095044" cy="1794931"/>
            <a:chOff x="3795712" y="1530351"/>
            <a:chExt cx="4916488" cy="1691719"/>
          </a:xfrm>
        </p:grpSpPr>
        <p:pic>
          <p:nvPicPr>
            <p:cNvPr id="169986" name="Picture 2"/>
            <p:cNvPicPr>
              <a:picLocks noChangeAspect="1" noChangeArrowheads="1"/>
            </p:cNvPicPr>
            <p:nvPr/>
          </p:nvPicPr>
          <p:blipFill>
            <a:blip r:embed="rId4" cstate="print"/>
            <a:srcRect/>
            <a:stretch>
              <a:fillRect/>
            </a:stretch>
          </p:blipFill>
          <p:spPr bwMode="auto">
            <a:xfrm>
              <a:off x="3795712" y="1530351"/>
              <a:ext cx="4910626" cy="1691719"/>
            </a:xfrm>
            <a:prstGeom prst="rect">
              <a:avLst/>
            </a:prstGeom>
            <a:noFill/>
            <a:ln w="9525">
              <a:noFill/>
              <a:miter lim="800000"/>
              <a:headEnd/>
              <a:tailEnd/>
            </a:ln>
            <a:effectLst/>
          </p:spPr>
        </p:pic>
        <p:sp>
          <p:nvSpPr>
            <p:cNvPr id="20" name="Isosceles Triangle 19"/>
            <p:cNvSpPr/>
            <p:nvPr/>
          </p:nvSpPr>
          <p:spPr bwMode="auto">
            <a:xfrm rot="5400000">
              <a:off x="7848600" y="17272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7957957" y="1945847"/>
              <a:ext cx="436743" cy="307777"/>
            </a:xfrm>
            <a:prstGeom prst="rect">
              <a:avLst/>
            </a:prstGeom>
            <a:noFill/>
          </p:spPr>
          <p:txBody>
            <a:bodyPr wrap="square" rtlCol="0">
              <a:spAutoFit/>
            </a:bodyPr>
            <a:lstStyle/>
            <a:p>
              <a:r>
                <a:rPr lang="en-US" sz="1400" dirty="0" smtClean="0">
                  <a:latin typeface="Arial" pitchFamily="34" charset="0"/>
                  <a:cs typeface="Arial" pitchFamily="34" charset="0"/>
                </a:rPr>
                <a:t>RX</a:t>
              </a:r>
              <a:endParaRPr lang="en-US" sz="4400" dirty="0">
                <a:latin typeface="Arial" pitchFamily="34" charset="0"/>
                <a:cs typeface="Arial" pitchFamily="34" charset="0"/>
              </a:endParaRPr>
            </a:p>
          </p:txBody>
        </p:sp>
        <p:sp>
          <p:nvSpPr>
            <p:cNvPr id="23" name="Isosceles Triangle 22"/>
            <p:cNvSpPr/>
            <p:nvPr/>
          </p:nvSpPr>
          <p:spPr bwMode="auto">
            <a:xfrm rot="5400000">
              <a:off x="3810000" y="17272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3906657" y="1996647"/>
              <a:ext cx="436743" cy="307777"/>
            </a:xfrm>
            <a:prstGeom prst="rect">
              <a:avLst/>
            </a:prstGeom>
            <a:noFill/>
          </p:spPr>
          <p:txBody>
            <a:bodyPr wrap="square" rtlCol="0">
              <a:spAutoFit/>
            </a:bodyPr>
            <a:lstStyle/>
            <a:p>
              <a:r>
                <a:rPr lang="en-US" sz="1400" dirty="0" smtClean="0">
                  <a:latin typeface="Arial" pitchFamily="34" charset="0"/>
                  <a:cs typeface="Arial" pitchFamily="34" charset="0"/>
                </a:rPr>
                <a:t>TX</a:t>
              </a:r>
              <a:endParaRPr lang="en-US" sz="4400" dirty="0">
                <a:latin typeface="Arial" pitchFamily="34" charset="0"/>
                <a:cs typeface="Arial" pitchFamily="34" charset="0"/>
              </a:endParaRPr>
            </a:p>
          </p:txBody>
        </p:sp>
      </p:grpSp>
      <p:sp>
        <p:nvSpPr>
          <p:cNvPr id="29" name="Rectangle 28"/>
          <p:cNvSpPr/>
          <p:nvPr/>
        </p:nvSpPr>
        <p:spPr>
          <a:xfrm>
            <a:off x="4103032" y="3781682"/>
            <a:ext cx="1375313" cy="461665"/>
          </a:xfrm>
          <a:prstGeom prst="rect">
            <a:avLst/>
          </a:prstGeom>
        </p:spPr>
        <p:txBody>
          <a:bodyPr wrap="none">
            <a:spAutoFit/>
          </a:bodyPr>
          <a:lstStyle/>
          <a:p>
            <a:r>
              <a:rPr lang="en-US" altLang="zh-TW" dirty="0" smtClean="0">
                <a:latin typeface="+mn-lt"/>
                <a:ea typeface="新細明體" pitchFamily="18" charset="-120"/>
              </a:rPr>
              <a:t>LVPECL</a:t>
            </a:r>
            <a:endParaRPr lang="en-US" dirty="0">
              <a:latin typeface="+mn-lt"/>
            </a:endParaRPr>
          </a:p>
        </p:txBody>
      </p:sp>
      <p:sp>
        <p:nvSpPr>
          <p:cNvPr id="19" name="Rectangle 18"/>
          <p:cNvSpPr/>
          <p:nvPr/>
        </p:nvSpPr>
        <p:spPr>
          <a:xfrm>
            <a:off x="543698" y="1248829"/>
            <a:ext cx="7790592" cy="424732"/>
          </a:xfrm>
          <a:prstGeom prst="rect">
            <a:avLst/>
          </a:prstGeom>
        </p:spPr>
        <p:txBody>
          <a:bodyPr wrap="square">
            <a:spAutoFit/>
          </a:bodyPr>
          <a:lstStyle/>
          <a:p>
            <a:pPr marL="342900" lvl="0" indent="-342900" eaLnBrk="0" hangingPunct="0">
              <a:lnSpc>
                <a:spcPct val="90000"/>
              </a:lnSpc>
              <a:spcBef>
                <a:spcPts val="1200"/>
              </a:spcBef>
              <a:buFontTx/>
              <a:buChar char="•"/>
            </a:pPr>
            <a:r>
              <a:rPr lang="en-US" kern="0" dirty="0" smtClean="0">
                <a:solidFill>
                  <a:srgbClr val="000000"/>
                </a:solidFill>
                <a:latin typeface="Arial"/>
              </a:rPr>
              <a:t>LVPECL needs to have a termination to V</a:t>
            </a:r>
            <a:r>
              <a:rPr lang="en-US" kern="0" baseline="-25000" dirty="0" smtClean="0">
                <a:solidFill>
                  <a:srgbClr val="000000"/>
                </a:solidFill>
                <a:latin typeface="Arial"/>
              </a:rPr>
              <a:t>CC </a:t>
            </a:r>
            <a:r>
              <a:rPr lang="en-US" kern="0" dirty="0" smtClean="0">
                <a:solidFill>
                  <a:srgbClr val="000000"/>
                </a:solidFill>
                <a:latin typeface="Arial"/>
              </a:rPr>
              <a:t>– 2V</a:t>
            </a:r>
            <a:endParaRPr lang="en-US" altLang="zh-TW" sz="1800" kern="0" dirty="0" smtClean="0">
              <a:solidFill>
                <a:srgbClr val="000000"/>
              </a:solidFill>
              <a:latin typeface="Arial"/>
              <a:ea typeface="新細明體" pitchFamily="18"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1445741" y="0"/>
            <a:ext cx="7611766" cy="1075038"/>
          </a:xfrm>
        </p:spPr>
        <p:txBody>
          <a:bodyPr/>
          <a:lstStyle/>
          <a:p>
            <a:pPr algn="l"/>
            <a:r>
              <a:rPr lang="en-US" altLang="zh-TW" sz="3200" dirty="0" smtClean="0">
                <a:solidFill>
                  <a:srgbClr val="000000"/>
                </a:solidFill>
                <a:ea typeface="新細明體" pitchFamily="18" charset="-120"/>
              </a:rPr>
              <a:t>Termination: </a:t>
            </a:r>
            <a:br>
              <a:rPr lang="en-US" altLang="zh-TW" sz="3200" dirty="0" smtClean="0">
                <a:solidFill>
                  <a:srgbClr val="000000"/>
                </a:solidFill>
                <a:ea typeface="新細明體" pitchFamily="18" charset="-120"/>
              </a:rPr>
            </a:br>
            <a:r>
              <a:rPr lang="en-US" altLang="zh-TW" dirty="0" smtClean="0">
                <a:solidFill>
                  <a:srgbClr val="000000"/>
                </a:solidFill>
                <a:ea typeface="新細明體" pitchFamily="18" charset="-120"/>
              </a:rPr>
              <a:t>Differential LVDS Clock Outputs</a:t>
            </a:r>
            <a:endParaRPr lang="en-US" altLang="zh-TW" sz="3200" dirty="0" smtClean="0">
              <a:solidFill>
                <a:srgbClr val="000000"/>
              </a:solidFill>
              <a:ea typeface="新細明體" pitchFamily="18" charset="-120"/>
            </a:endParaRPr>
          </a:p>
        </p:txBody>
      </p:sp>
      <p:sp>
        <p:nvSpPr>
          <p:cNvPr id="5" name="Rectangle 3"/>
          <p:cNvSpPr txBox="1">
            <a:spLocks noChangeArrowheads="1"/>
          </p:cNvSpPr>
          <p:nvPr/>
        </p:nvSpPr>
        <p:spPr bwMode="auto">
          <a:xfrm>
            <a:off x="850900" y="1235675"/>
            <a:ext cx="8013700" cy="10626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0" hangingPunct="0">
              <a:lnSpc>
                <a:spcPct val="90000"/>
              </a:lnSpc>
              <a:spcBef>
                <a:spcPts val="1200"/>
              </a:spcBef>
              <a:buFontTx/>
              <a:buChar char="•"/>
            </a:pPr>
            <a:r>
              <a:rPr lang="en-US" kern="0" dirty="0" smtClean="0">
                <a:solidFill>
                  <a:srgbClr val="000000"/>
                </a:solidFill>
                <a:latin typeface="Arial"/>
              </a:rPr>
              <a:t>LVDS is generally specified as DC coupled </a:t>
            </a:r>
          </a:p>
          <a:p>
            <a:pPr marL="742950" lvl="1" indent="-285750" eaLnBrk="0" hangingPunct="0">
              <a:lnSpc>
                <a:spcPct val="90000"/>
              </a:lnSpc>
              <a:spcBef>
                <a:spcPts val="1200"/>
              </a:spcBef>
              <a:buFontTx/>
              <a:buChar char="–"/>
            </a:pPr>
            <a:r>
              <a:rPr lang="en-US" sz="1800" kern="0" dirty="0" smtClean="0">
                <a:solidFill>
                  <a:srgbClr val="000000"/>
                </a:solidFill>
                <a:latin typeface="Arial"/>
              </a:rPr>
              <a:t>although most people these days use AC coupling with it </a:t>
            </a:r>
          </a:p>
          <a:p>
            <a:pPr marL="285750" indent="-285750" eaLnBrk="0" hangingPunct="0">
              <a:lnSpc>
                <a:spcPct val="90000"/>
              </a:lnSpc>
              <a:spcBef>
                <a:spcPct val="20000"/>
              </a:spcBef>
              <a:buFont typeface="Arial" pitchFamily="34" charset="0"/>
              <a:buChar char="•"/>
            </a:pPr>
            <a:r>
              <a:rPr kumimoji="0" lang="en-US" altLang="zh-TW" b="1" i="0" u="none" strike="noStrike" kern="0" cap="none" spc="0" normalizeH="0" baseline="0" noProof="0" dirty="0" smtClean="0">
                <a:ln>
                  <a:noFill/>
                </a:ln>
                <a:solidFill>
                  <a:schemeClr val="tx1"/>
                </a:solidFill>
                <a:effectLst/>
                <a:uLnTx/>
                <a:uFillTx/>
                <a:latin typeface="+mn-lt"/>
                <a:ea typeface="新細明體" pitchFamily="18" charset="-120"/>
              </a:rPr>
              <a:t>For both</a:t>
            </a:r>
            <a:r>
              <a:rPr kumimoji="0" lang="en-US" altLang="zh-TW" b="1" i="0" u="none" strike="noStrike" kern="0" cap="none" spc="0" normalizeH="0" noProof="0" dirty="0" smtClean="0">
                <a:ln>
                  <a:noFill/>
                </a:ln>
                <a:solidFill>
                  <a:schemeClr val="tx1"/>
                </a:solidFill>
                <a:effectLst/>
                <a:uLnTx/>
                <a:uFillTx/>
                <a:latin typeface="+mn-lt"/>
                <a:ea typeface="新細明體" pitchFamily="18" charset="-120"/>
              </a:rPr>
              <a:t> </a:t>
            </a:r>
            <a:r>
              <a:rPr kumimoji="0" lang="en-US" altLang="zh-TW" b="1" i="0" u="none" strike="noStrike" kern="0" cap="none" spc="0" normalizeH="0" baseline="0" noProof="0" dirty="0" smtClean="0">
                <a:ln>
                  <a:noFill/>
                </a:ln>
                <a:solidFill>
                  <a:schemeClr val="tx1"/>
                </a:solidFill>
                <a:effectLst/>
                <a:uLnTx/>
                <a:uFillTx/>
                <a:latin typeface="+mn-lt"/>
                <a:ea typeface="新細明體" pitchFamily="18" charset="-120"/>
              </a:rPr>
              <a:t>AC and DC coupling,</a:t>
            </a:r>
            <a:r>
              <a:rPr kumimoji="0" lang="en-US" altLang="zh-TW" b="1" i="0" u="none" strike="noStrike" kern="0" cap="none" spc="0" normalizeH="0" noProof="0" dirty="0" smtClean="0">
                <a:ln>
                  <a:noFill/>
                </a:ln>
                <a:solidFill>
                  <a:schemeClr val="tx1"/>
                </a:solidFill>
                <a:effectLst/>
                <a:uLnTx/>
                <a:uFillTx/>
                <a:latin typeface="+mn-lt"/>
                <a:ea typeface="新細明體" pitchFamily="18" charset="-120"/>
              </a:rPr>
              <a:t> </a:t>
            </a:r>
            <a:r>
              <a:rPr kumimoji="0" lang="en-US" altLang="zh-TW" b="1" i="0" u="none" strike="noStrike" kern="0" cap="none" spc="0" normalizeH="0" baseline="0" noProof="0" dirty="0" smtClean="0">
                <a:ln>
                  <a:noFill/>
                </a:ln>
                <a:solidFill>
                  <a:schemeClr val="tx1"/>
                </a:solidFill>
                <a:effectLst/>
                <a:uLnTx/>
                <a:uFillTx/>
                <a:latin typeface="+mn-lt"/>
                <a:ea typeface="新細明體" pitchFamily="18" charset="-120"/>
              </a:rPr>
              <a:t>100 </a:t>
            </a:r>
            <a:r>
              <a:rPr lang="el-GR" altLang="zh-TW" kern="0" dirty="0" smtClean="0">
                <a:latin typeface="+mn-lt"/>
                <a:ea typeface="新細明體" pitchFamily="18" charset="-120"/>
              </a:rPr>
              <a:t>Ω</a:t>
            </a:r>
            <a:r>
              <a:rPr kumimoji="0" lang="en-US" altLang="zh-TW" b="1" i="0" u="none" strike="noStrike" kern="0" cap="none" spc="0" normalizeH="0" baseline="0" noProof="0" dirty="0" smtClean="0">
                <a:ln>
                  <a:noFill/>
                </a:ln>
                <a:solidFill>
                  <a:schemeClr val="tx1"/>
                </a:solidFill>
                <a:effectLst/>
                <a:uLnTx/>
                <a:uFillTx/>
                <a:latin typeface="+mn-lt"/>
                <a:ea typeface="新細明體" pitchFamily="18" charset="-120"/>
              </a:rPr>
              <a:t> termination resistor should be</a:t>
            </a:r>
            <a:r>
              <a:rPr kumimoji="0" lang="en-US" altLang="zh-TW" b="1" i="0" u="none" strike="noStrike" kern="0" cap="none" spc="0" normalizeH="0" noProof="0" dirty="0" smtClean="0">
                <a:ln>
                  <a:noFill/>
                </a:ln>
                <a:solidFill>
                  <a:schemeClr val="tx1"/>
                </a:solidFill>
                <a:effectLst/>
                <a:uLnTx/>
                <a:uFillTx/>
                <a:latin typeface="+mn-lt"/>
                <a:ea typeface="新細明體" pitchFamily="18" charset="-120"/>
              </a:rPr>
              <a:t> </a:t>
            </a:r>
            <a:r>
              <a:rPr kumimoji="0" lang="en-US" altLang="zh-TW" b="1" i="0" u="none" strike="noStrike" kern="0" cap="none" spc="0" normalizeH="0" baseline="0" noProof="0" dirty="0" smtClean="0">
                <a:ln>
                  <a:noFill/>
                </a:ln>
                <a:solidFill>
                  <a:schemeClr val="tx1"/>
                </a:solidFill>
                <a:effectLst/>
                <a:uLnTx/>
                <a:uFillTx/>
                <a:latin typeface="+mn-lt"/>
                <a:ea typeface="新細明體" pitchFamily="18" charset="-120"/>
              </a:rPr>
              <a:t>located at the receiver inputs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altLang="zh-TW" sz="2800" b="1" i="0" u="none" strike="noStrike" kern="0" cap="none" spc="0" normalizeH="0" baseline="0" noProof="0" dirty="0" smtClean="0">
              <a:ln>
                <a:noFill/>
              </a:ln>
              <a:solidFill>
                <a:schemeClr val="tx1"/>
              </a:solidFill>
              <a:effectLst/>
              <a:uLnTx/>
              <a:uFillTx/>
              <a:latin typeface="+mn-lt"/>
              <a:ea typeface="新細明體" pitchFamily="18" charset="-120"/>
              <a:cs typeface="+mn-cs"/>
            </a:endParaRPr>
          </a:p>
        </p:txBody>
      </p:sp>
      <p:grpSp>
        <p:nvGrpSpPr>
          <p:cNvPr id="25" name="Group 24"/>
          <p:cNvGrpSpPr/>
          <p:nvPr/>
        </p:nvGrpSpPr>
        <p:grpSpPr>
          <a:xfrm>
            <a:off x="2836863" y="4787056"/>
            <a:ext cx="6035288" cy="1428408"/>
            <a:chOff x="2239963" y="2457450"/>
            <a:chExt cx="4252501" cy="1134844"/>
          </a:xfrm>
        </p:grpSpPr>
        <p:pic>
          <p:nvPicPr>
            <p:cNvPr id="167937" name="Picture 1"/>
            <p:cNvPicPr>
              <a:picLocks noChangeAspect="1" noChangeArrowheads="1"/>
            </p:cNvPicPr>
            <p:nvPr/>
          </p:nvPicPr>
          <p:blipFill>
            <a:blip r:embed="rId3" cstate="print"/>
            <a:srcRect/>
            <a:stretch>
              <a:fillRect/>
            </a:stretch>
          </p:blipFill>
          <p:spPr bwMode="auto">
            <a:xfrm>
              <a:off x="2239963" y="2457450"/>
              <a:ext cx="4252501" cy="1134844"/>
            </a:xfrm>
            <a:prstGeom prst="rect">
              <a:avLst/>
            </a:prstGeom>
            <a:noFill/>
            <a:ln w="9525">
              <a:noFill/>
              <a:miter lim="800000"/>
              <a:headEnd/>
              <a:tailEnd/>
            </a:ln>
            <a:effectLst/>
          </p:spPr>
        </p:pic>
        <p:sp>
          <p:nvSpPr>
            <p:cNvPr id="10" name="Isosceles Triangle 9"/>
            <p:cNvSpPr/>
            <p:nvPr/>
          </p:nvSpPr>
          <p:spPr bwMode="auto">
            <a:xfrm rot="5400000">
              <a:off x="5562600" y="26162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5671957" y="2834847"/>
              <a:ext cx="436743" cy="307777"/>
            </a:xfrm>
            <a:prstGeom prst="rect">
              <a:avLst/>
            </a:prstGeom>
            <a:noFill/>
          </p:spPr>
          <p:txBody>
            <a:bodyPr wrap="square" rtlCol="0">
              <a:spAutoFit/>
            </a:bodyPr>
            <a:lstStyle/>
            <a:p>
              <a:r>
                <a:rPr lang="en-US" sz="1400" dirty="0" smtClean="0">
                  <a:latin typeface="Arial" pitchFamily="34" charset="0"/>
                  <a:cs typeface="Arial" pitchFamily="34" charset="0"/>
                </a:rPr>
                <a:t>RX</a:t>
              </a:r>
              <a:endParaRPr lang="en-US" sz="4400" dirty="0">
                <a:latin typeface="Arial" pitchFamily="34" charset="0"/>
                <a:cs typeface="Arial" pitchFamily="34" charset="0"/>
              </a:endParaRPr>
            </a:p>
          </p:txBody>
        </p:sp>
        <p:sp>
          <p:nvSpPr>
            <p:cNvPr id="12" name="Isosceles Triangle 11"/>
            <p:cNvSpPr/>
            <p:nvPr/>
          </p:nvSpPr>
          <p:spPr bwMode="auto">
            <a:xfrm rot="5400000">
              <a:off x="2298700" y="26162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2395357" y="2885647"/>
              <a:ext cx="436743" cy="307777"/>
            </a:xfrm>
            <a:prstGeom prst="rect">
              <a:avLst/>
            </a:prstGeom>
            <a:noFill/>
          </p:spPr>
          <p:txBody>
            <a:bodyPr wrap="square" rtlCol="0">
              <a:spAutoFit/>
            </a:bodyPr>
            <a:lstStyle/>
            <a:p>
              <a:r>
                <a:rPr lang="en-US" sz="1400" dirty="0" smtClean="0">
                  <a:latin typeface="Arial" pitchFamily="34" charset="0"/>
                  <a:cs typeface="Arial" pitchFamily="34" charset="0"/>
                </a:rPr>
                <a:t>TX</a:t>
              </a:r>
              <a:endParaRPr lang="en-US" sz="4400" dirty="0">
                <a:latin typeface="Arial" pitchFamily="34" charset="0"/>
                <a:cs typeface="Arial" pitchFamily="34" charset="0"/>
              </a:endParaRPr>
            </a:p>
          </p:txBody>
        </p:sp>
      </p:grpSp>
      <p:grpSp>
        <p:nvGrpSpPr>
          <p:cNvPr id="26" name="Group 25"/>
          <p:cNvGrpSpPr/>
          <p:nvPr/>
        </p:nvGrpSpPr>
        <p:grpSpPr>
          <a:xfrm>
            <a:off x="2811463" y="2777703"/>
            <a:ext cx="6035288" cy="1428408"/>
            <a:chOff x="2189163" y="3943350"/>
            <a:chExt cx="4252501" cy="1134844"/>
          </a:xfrm>
        </p:grpSpPr>
        <p:pic>
          <p:nvPicPr>
            <p:cNvPr id="167938" name="Picture 2"/>
            <p:cNvPicPr>
              <a:picLocks noChangeAspect="1" noChangeArrowheads="1"/>
            </p:cNvPicPr>
            <p:nvPr/>
          </p:nvPicPr>
          <p:blipFill>
            <a:blip r:embed="rId4" cstate="print"/>
            <a:srcRect/>
            <a:stretch>
              <a:fillRect/>
            </a:stretch>
          </p:blipFill>
          <p:spPr bwMode="auto">
            <a:xfrm>
              <a:off x="2189163" y="3943350"/>
              <a:ext cx="4252501" cy="1134844"/>
            </a:xfrm>
            <a:prstGeom prst="rect">
              <a:avLst/>
            </a:prstGeom>
            <a:noFill/>
            <a:ln w="9525">
              <a:noFill/>
              <a:miter lim="800000"/>
              <a:headEnd/>
              <a:tailEnd/>
            </a:ln>
            <a:effectLst/>
          </p:spPr>
        </p:pic>
        <p:sp>
          <p:nvSpPr>
            <p:cNvPr id="21" name="Isosceles Triangle 20"/>
            <p:cNvSpPr/>
            <p:nvPr/>
          </p:nvSpPr>
          <p:spPr bwMode="auto">
            <a:xfrm rot="5400000">
              <a:off x="5575300" y="41148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2" name="TextBox 21"/>
            <p:cNvSpPr txBox="1"/>
            <p:nvPr/>
          </p:nvSpPr>
          <p:spPr>
            <a:xfrm>
              <a:off x="5684657" y="4333447"/>
              <a:ext cx="436743" cy="307777"/>
            </a:xfrm>
            <a:prstGeom prst="rect">
              <a:avLst/>
            </a:prstGeom>
            <a:noFill/>
          </p:spPr>
          <p:txBody>
            <a:bodyPr wrap="square" rtlCol="0">
              <a:spAutoFit/>
            </a:bodyPr>
            <a:lstStyle/>
            <a:p>
              <a:r>
                <a:rPr lang="en-US" sz="1400" dirty="0" smtClean="0">
                  <a:latin typeface="Arial" pitchFamily="34" charset="0"/>
                  <a:cs typeface="Arial" pitchFamily="34" charset="0"/>
                </a:rPr>
                <a:t>RX</a:t>
              </a:r>
              <a:endParaRPr lang="en-US" sz="4400" dirty="0">
                <a:latin typeface="Arial" pitchFamily="34" charset="0"/>
                <a:cs typeface="Arial" pitchFamily="34" charset="0"/>
              </a:endParaRPr>
            </a:p>
          </p:txBody>
        </p:sp>
        <p:sp>
          <p:nvSpPr>
            <p:cNvPr id="23" name="Isosceles Triangle 22"/>
            <p:cNvSpPr/>
            <p:nvPr/>
          </p:nvSpPr>
          <p:spPr bwMode="auto">
            <a:xfrm rot="5400000">
              <a:off x="2209800" y="4114800"/>
              <a:ext cx="927100" cy="8001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2306457" y="4384247"/>
              <a:ext cx="436743" cy="307777"/>
            </a:xfrm>
            <a:prstGeom prst="rect">
              <a:avLst/>
            </a:prstGeom>
            <a:noFill/>
          </p:spPr>
          <p:txBody>
            <a:bodyPr wrap="square" rtlCol="0">
              <a:spAutoFit/>
            </a:bodyPr>
            <a:lstStyle/>
            <a:p>
              <a:r>
                <a:rPr lang="en-US" sz="1400" dirty="0" smtClean="0">
                  <a:latin typeface="Arial" pitchFamily="34" charset="0"/>
                  <a:cs typeface="Arial" pitchFamily="34" charset="0"/>
                </a:rPr>
                <a:t>TX</a:t>
              </a:r>
              <a:endParaRPr lang="en-US" sz="4400" dirty="0">
                <a:latin typeface="Arial" pitchFamily="34" charset="0"/>
                <a:cs typeface="Arial" pitchFamily="34" charset="0"/>
              </a:endParaRPr>
            </a:p>
          </p:txBody>
        </p:sp>
      </p:grpSp>
      <p:sp>
        <p:nvSpPr>
          <p:cNvPr id="27" name="TextBox 26"/>
          <p:cNvSpPr txBox="1"/>
          <p:nvPr/>
        </p:nvSpPr>
        <p:spPr>
          <a:xfrm>
            <a:off x="749300" y="3101553"/>
            <a:ext cx="1994457" cy="461665"/>
          </a:xfrm>
          <a:prstGeom prst="rect">
            <a:avLst/>
          </a:prstGeom>
          <a:noFill/>
        </p:spPr>
        <p:txBody>
          <a:bodyPr wrap="none" rtlCol="0">
            <a:spAutoFit/>
          </a:bodyPr>
          <a:lstStyle/>
          <a:p>
            <a:r>
              <a:rPr lang="en-US" altLang="zh-TW" kern="0" dirty="0" smtClean="0">
                <a:solidFill>
                  <a:srgbClr val="0000CC"/>
                </a:solidFill>
                <a:latin typeface="+mj-lt"/>
                <a:ea typeface="新細明體" pitchFamily="18" charset="-120"/>
              </a:rPr>
              <a:t>AC coupling</a:t>
            </a:r>
            <a:endParaRPr lang="en-US" dirty="0">
              <a:solidFill>
                <a:srgbClr val="0000CC"/>
              </a:solidFill>
              <a:latin typeface="+mj-lt"/>
            </a:endParaRPr>
          </a:p>
        </p:txBody>
      </p:sp>
      <p:sp>
        <p:nvSpPr>
          <p:cNvPr id="28" name="TextBox 27"/>
          <p:cNvSpPr txBox="1"/>
          <p:nvPr/>
        </p:nvSpPr>
        <p:spPr>
          <a:xfrm>
            <a:off x="698500" y="5060106"/>
            <a:ext cx="1994457" cy="461665"/>
          </a:xfrm>
          <a:prstGeom prst="rect">
            <a:avLst/>
          </a:prstGeom>
          <a:noFill/>
        </p:spPr>
        <p:txBody>
          <a:bodyPr wrap="none" rtlCol="0">
            <a:spAutoFit/>
          </a:bodyPr>
          <a:lstStyle/>
          <a:p>
            <a:r>
              <a:rPr lang="en-US" altLang="zh-TW" kern="0" dirty="0" smtClean="0">
                <a:solidFill>
                  <a:srgbClr val="0000CC"/>
                </a:solidFill>
                <a:latin typeface="+mj-lt"/>
                <a:ea typeface="新細明體" pitchFamily="18" charset="-120"/>
              </a:rPr>
              <a:t>DC coupling</a:t>
            </a:r>
            <a:endParaRPr lang="en-US" dirty="0">
              <a:solidFill>
                <a:srgbClr val="0000CC"/>
              </a:solidFill>
              <a:latin typeface="+mj-lt"/>
            </a:endParaRPr>
          </a:p>
        </p:txBody>
      </p:sp>
      <p:sp>
        <p:nvSpPr>
          <p:cNvPr id="29" name="Rectangle 28"/>
          <p:cNvSpPr/>
          <p:nvPr/>
        </p:nvSpPr>
        <p:spPr>
          <a:xfrm>
            <a:off x="4823499" y="4271153"/>
            <a:ext cx="982577" cy="461665"/>
          </a:xfrm>
          <a:prstGeom prst="rect">
            <a:avLst/>
          </a:prstGeom>
        </p:spPr>
        <p:txBody>
          <a:bodyPr wrap="none">
            <a:spAutoFit/>
          </a:bodyPr>
          <a:lstStyle/>
          <a:p>
            <a:r>
              <a:rPr lang="en-US" altLang="zh-TW" dirty="0" smtClean="0">
                <a:latin typeface="+mn-lt"/>
                <a:ea typeface="新細明體" pitchFamily="18" charset="-120"/>
              </a:rPr>
              <a:t>LVDS</a:t>
            </a:r>
            <a:endParaRPr lang="en-US" dirty="0">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914400" y="0"/>
            <a:ext cx="8229600" cy="639762"/>
          </a:xfrm>
        </p:spPr>
        <p:txBody>
          <a:bodyPr/>
          <a:lstStyle/>
          <a:p>
            <a:r>
              <a:rPr lang="en-US" altLang="zh-TW" sz="3200" dirty="0" smtClean="0">
                <a:ea typeface="新細明體" pitchFamily="18" charset="-120"/>
              </a:rPr>
              <a:t>AC Coupling </a:t>
            </a:r>
            <a:r>
              <a:rPr lang="en-US" altLang="zh-TW" sz="3200" dirty="0" err="1" smtClean="0">
                <a:ea typeface="新細明體" pitchFamily="18" charset="-120"/>
              </a:rPr>
              <a:t>vs</a:t>
            </a:r>
            <a:r>
              <a:rPr lang="en-US" altLang="zh-TW" sz="3200" dirty="0" smtClean="0">
                <a:ea typeface="新細明體" pitchFamily="18" charset="-120"/>
              </a:rPr>
              <a:t> DC Coupling</a:t>
            </a:r>
          </a:p>
        </p:txBody>
      </p:sp>
      <p:sp>
        <p:nvSpPr>
          <p:cNvPr id="191490" name="Rectangle 3"/>
          <p:cNvSpPr>
            <a:spLocks noGrp="1" noChangeArrowheads="1"/>
          </p:cNvSpPr>
          <p:nvPr>
            <p:ph type="body" idx="1"/>
          </p:nvPr>
        </p:nvSpPr>
        <p:spPr>
          <a:xfrm>
            <a:off x="305486" y="1297202"/>
            <a:ext cx="8610600" cy="4572257"/>
          </a:xfrm>
        </p:spPr>
        <p:txBody>
          <a:bodyPr/>
          <a:lstStyle/>
          <a:p>
            <a:pPr>
              <a:lnSpc>
                <a:spcPct val="90000"/>
              </a:lnSpc>
              <a:spcBef>
                <a:spcPts val="1200"/>
              </a:spcBef>
            </a:pPr>
            <a:r>
              <a:rPr lang="en-US" sz="2400" dirty="0" smtClean="0"/>
              <a:t>AC coupling can be uses when signal is DC balanced (equal duration for zeros and ones) </a:t>
            </a:r>
          </a:p>
          <a:p>
            <a:pPr lvl="1">
              <a:lnSpc>
                <a:spcPct val="90000"/>
              </a:lnSpc>
              <a:spcBef>
                <a:spcPts val="1200"/>
              </a:spcBef>
            </a:pPr>
            <a:r>
              <a:rPr lang="en-US" sz="2000" dirty="0" smtClean="0"/>
              <a:t>Allows for different common mode biasing voltage in RX than the TX </a:t>
            </a:r>
          </a:p>
          <a:p>
            <a:pPr>
              <a:lnSpc>
                <a:spcPct val="90000"/>
              </a:lnSpc>
              <a:spcBef>
                <a:spcPts val="1200"/>
              </a:spcBef>
            </a:pPr>
            <a:r>
              <a:rPr lang="en-US" sz="2400" dirty="0" smtClean="0"/>
              <a:t>DC coupling is used when date is random, or very slow signals that have large DC components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1476375" y="22225"/>
            <a:ext cx="7667625" cy="866775"/>
          </a:xfrm>
        </p:spPr>
        <p:txBody>
          <a:bodyPr/>
          <a:lstStyle/>
          <a:p>
            <a:r>
              <a:rPr lang="en-US" altLang="zh-TW" dirty="0" smtClean="0">
                <a:ea typeface="新細明體" pitchFamily="18" charset="-120"/>
              </a:rPr>
              <a:t>PCB Edge Acts as Antenna</a:t>
            </a:r>
          </a:p>
        </p:txBody>
      </p:sp>
      <p:sp>
        <p:nvSpPr>
          <p:cNvPr id="202755" name="Line 4"/>
          <p:cNvSpPr>
            <a:spLocks noChangeShapeType="1"/>
          </p:cNvSpPr>
          <p:nvPr/>
        </p:nvSpPr>
        <p:spPr bwMode="auto">
          <a:xfrm>
            <a:off x="3632200" y="1625600"/>
            <a:ext cx="0" cy="3124200"/>
          </a:xfrm>
          <a:prstGeom prst="line">
            <a:avLst/>
          </a:prstGeom>
          <a:noFill/>
          <a:ln w="9525">
            <a:solidFill>
              <a:schemeClr val="tx1"/>
            </a:solidFill>
            <a:round/>
            <a:headEnd/>
            <a:tailEnd/>
          </a:ln>
        </p:spPr>
        <p:txBody>
          <a:bodyPr/>
          <a:lstStyle/>
          <a:p>
            <a:endParaRPr lang="en-US"/>
          </a:p>
        </p:txBody>
      </p:sp>
      <p:sp>
        <p:nvSpPr>
          <p:cNvPr id="202756" name="Line 5"/>
          <p:cNvSpPr>
            <a:spLocks noChangeShapeType="1"/>
          </p:cNvSpPr>
          <p:nvPr/>
        </p:nvSpPr>
        <p:spPr bwMode="auto">
          <a:xfrm>
            <a:off x="3708400" y="1625600"/>
            <a:ext cx="0" cy="3124200"/>
          </a:xfrm>
          <a:prstGeom prst="line">
            <a:avLst/>
          </a:prstGeom>
          <a:noFill/>
          <a:ln w="9525">
            <a:solidFill>
              <a:schemeClr val="tx1"/>
            </a:solidFill>
            <a:prstDash val="dash"/>
            <a:round/>
            <a:headEnd/>
            <a:tailEnd/>
          </a:ln>
        </p:spPr>
        <p:txBody>
          <a:bodyPr/>
          <a:lstStyle/>
          <a:p>
            <a:endParaRPr lang="en-US"/>
          </a:p>
        </p:txBody>
      </p:sp>
      <p:sp>
        <p:nvSpPr>
          <p:cNvPr id="202757" name="Line 6"/>
          <p:cNvSpPr>
            <a:spLocks noChangeShapeType="1"/>
          </p:cNvSpPr>
          <p:nvPr/>
        </p:nvSpPr>
        <p:spPr bwMode="auto">
          <a:xfrm>
            <a:off x="3784600" y="1625600"/>
            <a:ext cx="0" cy="3124200"/>
          </a:xfrm>
          <a:prstGeom prst="line">
            <a:avLst/>
          </a:prstGeom>
          <a:noFill/>
          <a:ln w="9525">
            <a:solidFill>
              <a:schemeClr val="tx1"/>
            </a:solidFill>
            <a:round/>
            <a:headEnd/>
            <a:tailEnd/>
          </a:ln>
        </p:spPr>
        <p:txBody>
          <a:bodyPr/>
          <a:lstStyle/>
          <a:p>
            <a:endParaRPr lang="en-US"/>
          </a:p>
        </p:txBody>
      </p:sp>
      <p:grpSp>
        <p:nvGrpSpPr>
          <p:cNvPr id="202758" name="Group 7"/>
          <p:cNvGrpSpPr>
            <a:grpSpLocks/>
          </p:cNvGrpSpPr>
          <p:nvPr/>
        </p:nvGrpSpPr>
        <p:grpSpPr bwMode="auto">
          <a:xfrm>
            <a:off x="3784600" y="2006600"/>
            <a:ext cx="152400" cy="1295400"/>
            <a:chOff x="5040" y="1152"/>
            <a:chExt cx="96" cy="816"/>
          </a:xfrm>
        </p:grpSpPr>
        <p:sp>
          <p:nvSpPr>
            <p:cNvPr id="202823" name="Rectangle 8"/>
            <p:cNvSpPr>
              <a:spLocks noChangeArrowheads="1"/>
            </p:cNvSpPr>
            <p:nvPr/>
          </p:nvSpPr>
          <p:spPr bwMode="auto">
            <a:xfrm>
              <a:off x="5040" y="1248"/>
              <a:ext cx="96" cy="624"/>
            </a:xfrm>
            <a:prstGeom prst="rect">
              <a:avLst/>
            </a:prstGeom>
            <a:solidFill>
              <a:schemeClr val="accent1"/>
            </a:solidFill>
            <a:ln w="9525">
              <a:solidFill>
                <a:schemeClr val="tx1"/>
              </a:solidFill>
              <a:miter lim="800000"/>
              <a:headEnd/>
              <a:tailEnd/>
            </a:ln>
          </p:spPr>
          <p:txBody>
            <a:bodyPr wrap="none" anchor="ctr"/>
            <a:lstStyle/>
            <a:p>
              <a:pPr eaLnBrk="0" hangingPunct="0"/>
              <a:endParaRPr lang="zh-TW" altLang="en-US">
                <a:ea typeface="新細明體" pitchFamily="18" charset="-120"/>
              </a:endParaRPr>
            </a:p>
          </p:txBody>
        </p:sp>
        <p:sp>
          <p:nvSpPr>
            <p:cNvPr id="202824" name="Freeform 9"/>
            <p:cNvSpPr>
              <a:spLocks/>
            </p:cNvSpPr>
            <p:nvPr/>
          </p:nvSpPr>
          <p:spPr bwMode="auto">
            <a:xfrm>
              <a:off x="5040" y="1152"/>
              <a:ext cx="56" cy="96"/>
            </a:xfrm>
            <a:custGeom>
              <a:avLst/>
              <a:gdLst>
                <a:gd name="T0" fmla="*/ 56 w 56"/>
                <a:gd name="T1" fmla="*/ 96 h 96"/>
                <a:gd name="T2" fmla="*/ 8 w 56"/>
                <a:gd name="T3" fmla="*/ 48 h 96"/>
                <a:gd name="T4" fmla="*/ 8 w 56"/>
                <a:gd name="T5" fmla="*/ 0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56" y="96"/>
                  </a:moveTo>
                  <a:cubicBezTo>
                    <a:pt x="36" y="80"/>
                    <a:pt x="16" y="64"/>
                    <a:pt x="8" y="48"/>
                  </a:cubicBezTo>
                  <a:cubicBezTo>
                    <a:pt x="0" y="32"/>
                    <a:pt x="4" y="16"/>
                    <a:pt x="8" y="0"/>
                  </a:cubicBezTo>
                </a:path>
              </a:pathLst>
            </a:custGeom>
            <a:noFill/>
            <a:ln w="12700" cmpd="sng">
              <a:solidFill>
                <a:schemeClr val="tx1"/>
              </a:solidFill>
              <a:round/>
              <a:headEnd/>
              <a:tailEnd/>
            </a:ln>
          </p:spPr>
          <p:txBody>
            <a:bodyPr/>
            <a:lstStyle/>
            <a:p>
              <a:endParaRPr lang="en-US"/>
            </a:p>
          </p:txBody>
        </p:sp>
        <p:sp>
          <p:nvSpPr>
            <p:cNvPr id="202825" name="Freeform 10"/>
            <p:cNvSpPr>
              <a:spLocks/>
            </p:cNvSpPr>
            <p:nvPr/>
          </p:nvSpPr>
          <p:spPr bwMode="auto">
            <a:xfrm flipV="1">
              <a:off x="5040" y="1872"/>
              <a:ext cx="56" cy="96"/>
            </a:xfrm>
            <a:custGeom>
              <a:avLst/>
              <a:gdLst>
                <a:gd name="T0" fmla="*/ 56 w 56"/>
                <a:gd name="T1" fmla="*/ 96 h 96"/>
                <a:gd name="T2" fmla="*/ 8 w 56"/>
                <a:gd name="T3" fmla="*/ 48 h 96"/>
                <a:gd name="T4" fmla="*/ 8 w 56"/>
                <a:gd name="T5" fmla="*/ 0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56" y="96"/>
                  </a:moveTo>
                  <a:cubicBezTo>
                    <a:pt x="36" y="80"/>
                    <a:pt x="16" y="64"/>
                    <a:pt x="8" y="48"/>
                  </a:cubicBezTo>
                  <a:cubicBezTo>
                    <a:pt x="0" y="32"/>
                    <a:pt x="4" y="16"/>
                    <a:pt x="8" y="0"/>
                  </a:cubicBezTo>
                </a:path>
              </a:pathLst>
            </a:custGeom>
            <a:noFill/>
            <a:ln w="12700" cmpd="sng">
              <a:solidFill>
                <a:schemeClr val="tx1"/>
              </a:solidFill>
              <a:round/>
              <a:headEnd/>
              <a:tailEnd/>
            </a:ln>
          </p:spPr>
          <p:txBody>
            <a:bodyPr/>
            <a:lstStyle/>
            <a:p>
              <a:endParaRPr lang="en-US"/>
            </a:p>
          </p:txBody>
        </p:sp>
      </p:grpSp>
      <p:grpSp>
        <p:nvGrpSpPr>
          <p:cNvPr id="202759" name="Group 11"/>
          <p:cNvGrpSpPr>
            <a:grpSpLocks/>
          </p:cNvGrpSpPr>
          <p:nvPr/>
        </p:nvGrpSpPr>
        <p:grpSpPr bwMode="auto">
          <a:xfrm>
            <a:off x="3784600" y="3606800"/>
            <a:ext cx="76200" cy="533400"/>
            <a:chOff x="5040" y="1152"/>
            <a:chExt cx="96" cy="816"/>
          </a:xfrm>
        </p:grpSpPr>
        <p:sp>
          <p:nvSpPr>
            <p:cNvPr id="202820" name="Rectangle 12"/>
            <p:cNvSpPr>
              <a:spLocks noChangeArrowheads="1"/>
            </p:cNvSpPr>
            <p:nvPr/>
          </p:nvSpPr>
          <p:spPr bwMode="auto">
            <a:xfrm>
              <a:off x="5040" y="1248"/>
              <a:ext cx="96" cy="624"/>
            </a:xfrm>
            <a:prstGeom prst="rect">
              <a:avLst/>
            </a:prstGeom>
            <a:solidFill>
              <a:schemeClr val="accent1"/>
            </a:solidFill>
            <a:ln w="9525">
              <a:solidFill>
                <a:schemeClr val="tx1"/>
              </a:solidFill>
              <a:miter lim="800000"/>
              <a:headEnd/>
              <a:tailEnd/>
            </a:ln>
          </p:spPr>
          <p:txBody>
            <a:bodyPr wrap="none" anchor="ctr"/>
            <a:lstStyle/>
            <a:p>
              <a:pPr eaLnBrk="0" hangingPunct="0"/>
              <a:endParaRPr lang="zh-TW" altLang="en-US">
                <a:ea typeface="新細明體" pitchFamily="18" charset="-120"/>
              </a:endParaRPr>
            </a:p>
          </p:txBody>
        </p:sp>
        <p:sp>
          <p:nvSpPr>
            <p:cNvPr id="202821" name="Freeform 13"/>
            <p:cNvSpPr>
              <a:spLocks/>
            </p:cNvSpPr>
            <p:nvPr/>
          </p:nvSpPr>
          <p:spPr bwMode="auto">
            <a:xfrm>
              <a:off x="5040" y="1152"/>
              <a:ext cx="56" cy="96"/>
            </a:xfrm>
            <a:custGeom>
              <a:avLst/>
              <a:gdLst>
                <a:gd name="T0" fmla="*/ 56 w 56"/>
                <a:gd name="T1" fmla="*/ 96 h 96"/>
                <a:gd name="T2" fmla="*/ 8 w 56"/>
                <a:gd name="T3" fmla="*/ 48 h 96"/>
                <a:gd name="T4" fmla="*/ 8 w 56"/>
                <a:gd name="T5" fmla="*/ 0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56" y="96"/>
                  </a:moveTo>
                  <a:cubicBezTo>
                    <a:pt x="36" y="80"/>
                    <a:pt x="16" y="64"/>
                    <a:pt x="8" y="48"/>
                  </a:cubicBezTo>
                  <a:cubicBezTo>
                    <a:pt x="0" y="32"/>
                    <a:pt x="4" y="16"/>
                    <a:pt x="8" y="0"/>
                  </a:cubicBezTo>
                </a:path>
              </a:pathLst>
            </a:custGeom>
            <a:noFill/>
            <a:ln w="12700" cmpd="sng">
              <a:solidFill>
                <a:schemeClr val="tx1"/>
              </a:solidFill>
              <a:round/>
              <a:headEnd/>
              <a:tailEnd/>
            </a:ln>
          </p:spPr>
          <p:txBody>
            <a:bodyPr/>
            <a:lstStyle/>
            <a:p>
              <a:endParaRPr lang="en-US"/>
            </a:p>
          </p:txBody>
        </p:sp>
        <p:sp>
          <p:nvSpPr>
            <p:cNvPr id="202822" name="Freeform 14"/>
            <p:cNvSpPr>
              <a:spLocks/>
            </p:cNvSpPr>
            <p:nvPr/>
          </p:nvSpPr>
          <p:spPr bwMode="auto">
            <a:xfrm flipV="1">
              <a:off x="5040" y="1872"/>
              <a:ext cx="56" cy="96"/>
            </a:xfrm>
            <a:custGeom>
              <a:avLst/>
              <a:gdLst>
                <a:gd name="T0" fmla="*/ 56 w 56"/>
                <a:gd name="T1" fmla="*/ 96 h 96"/>
                <a:gd name="T2" fmla="*/ 8 w 56"/>
                <a:gd name="T3" fmla="*/ 48 h 96"/>
                <a:gd name="T4" fmla="*/ 8 w 56"/>
                <a:gd name="T5" fmla="*/ 0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56" y="96"/>
                  </a:moveTo>
                  <a:cubicBezTo>
                    <a:pt x="36" y="80"/>
                    <a:pt x="16" y="64"/>
                    <a:pt x="8" y="48"/>
                  </a:cubicBezTo>
                  <a:cubicBezTo>
                    <a:pt x="0" y="32"/>
                    <a:pt x="4" y="16"/>
                    <a:pt x="8" y="0"/>
                  </a:cubicBezTo>
                </a:path>
              </a:pathLst>
            </a:custGeom>
            <a:noFill/>
            <a:ln w="12700" cmpd="sng">
              <a:solidFill>
                <a:schemeClr val="tx1"/>
              </a:solidFill>
              <a:round/>
              <a:headEnd/>
              <a:tailEnd/>
            </a:ln>
          </p:spPr>
          <p:txBody>
            <a:bodyPr/>
            <a:lstStyle/>
            <a:p>
              <a:endParaRPr lang="en-US"/>
            </a:p>
          </p:txBody>
        </p:sp>
      </p:grpSp>
      <p:grpSp>
        <p:nvGrpSpPr>
          <p:cNvPr id="202761" name="Group 16"/>
          <p:cNvGrpSpPr>
            <a:grpSpLocks/>
          </p:cNvGrpSpPr>
          <p:nvPr/>
        </p:nvGrpSpPr>
        <p:grpSpPr bwMode="auto">
          <a:xfrm>
            <a:off x="6337300" y="4813300"/>
            <a:ext cx="304800" cy="304800"/>
            <a:chOff x="1776" y="3024"/>
            <a:chExt cx="192" cy="192"/>
          </a:xfrm>
        </p:grpSpPr>
        <p:sp>
          <p:nvSpPr>
            <p:cNvPr id="202812" name="Oval 17"/>
            <p:cNvSpPr>
              <a:spLocks noChangeArrowheads="1"/>
            </p:cNvSpPr>
            <p:nvPr/>
          </p:nvSpPr>
          <p:spPr bwMode="auto">
            <a:xfrm>
              <a:off x="1776" y="3024"/>
              <a:ext cx="192" cy="192"/>
            </a:xfrm>
            <a:prstGeom prst="ellipse">
              <a:avLst/>
            </a:prstGeom>
            <a:noFill/>
            <a:ln w="9525">
              <a:solidFill>
                <a:schemeClr val="tx1"/>
              </a:solidFill>
              <a:round/>
              <a:headEnd/>
              <a:tailEnd/>
            </a:ln>
          </p:spPr>
          <p:txBody>
            <a:bodyPr wrap="none" anchor="ctr"/>
            <a:lstStyle/>
            <a:p>
              <a:pPr eaLnBrk="0" hangingPunct="0"/>
              <a:endParaRPr lang="zh-TW" altLang="en-US">
                <a:ea typeface="新細明體" pitchFamily="18" charset="-120"/>
              </a:endParaRPr>
            </a:p>
          </p:txBody>
        </p:sp>
        <p:grpSp>
          <p:nvGrpSpPr>
            <p:cNvPr id="202813" name="Group 18"/>
            <p:cNvGrpSpPr>
              <a:grpSpLocks/>
            </p:cNvGrpSpPr>
            <p:nvPr/>
          </p:nvGrpSpPr>
          <p:grpSpPr bwMode="auto">
            <a:xfrm>
              <a:off x="1824" y="3072"/>
              <a:ext cx="96" cy="96"/>
              <a:chOff x="240" y="3312"/>
              <a:chExt cx="384" cy="336"/>
            </a:xfrm>
          </p:grpSpPr>
          <p:grpSp>
            <p:nvGrpSpPr>
              <p:cNvPr id="202814" name="Group 19"/>
              <p:cNvGrpSpPr>
                <a:grpSpLocks/>
              </p:cNvGrpSpPr>
              <p:nvPr/>
            </p:nvGrpSpPr>
            <p:grpSpPr bwMode="auto">
              <a:xfrm>
                <a:off x="240" y="3312"/>
                <a:ext cx="192" cy="144"/>
                <a:chOff x="240" y="2880"/>
                <a:chExt cx="1200" cy="576"/>
              </a:xfrm>
            </p:grpSpPr>
            <p:sp>
              <p:nvSpPr>
                <p:cNvPr id="202818" name="Arc 20"/>
                <p:cNvSpPr>
                  <a:spLocks/>
                </p:cNvSpPr>
                <p:nvPr/>
              </p:nvSpPr>
              <p:spPr bwMode="auto">
                <a:xfrm>
                  <a:off x="816" y="2880"/>
                  <a:ext cx="624" cy="576"/>
                </a:xfrm>
                <a:custGeom>
                  <a:avLst/>
                  <a:gdLst>
                    <a:gd name="T0" fmla="*/ 0 w 21600"/>
                    <a:gd name="T1" fmla="*/ 0 h 21600"/>
                    <a:gd name="T2" fmla="*/ 624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202819" name="Arc 21"/>
                <p:cNvSpPr>
                  <a:spLocks/>
                </p:cNvSpPr>
                <p:nvPr/>
              </p:nvSpPr>
              <p:spPr bwMode="auto">
                <a:xfrm flipH="1">
                  <a:off x="240" y="2880"/>
                  <a:ext cx="624" cy="576"/>
                </a:xfrm>
                <a:custGeom>
                  <a:avLst/>
                  <a:gdLst>
                    <a:gd name="T0" fmla="*/ 0 w 21600"/>
                    <a:gd name="T1" fmla="*/ 0 h 21600"/>
                    <a:gd name="T2" fmla="*/ 624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grpSp>
            <p:nvGrpSpPr>
              <p:cNvPr id="202815" name="Group 22"/>
              <p:cNvGrpSpPr>
                <a:grpSpLocks/>
              </p:cNvGrpSpPr>
              <p:nvPr/>
            </p:nvGrpSpPr>
            <p:grpSpPr bwMode="auto">
              <a:xfrm flipV="1">
                <a:off x="432" y="3456"/>
                <a:ext cx="192" cy="192"/>
                <a:chOff x="240" y="2880"/>
                <a:chExt cx="1200" cy="576"/>
              </a:xfrm>
            </p:grpSpPr>
            <p:sp>
              <p:nvSpPr>
                <p:cNvPr id="202816" name="Arc 23"/>
                <p:cNvSpPr>
                  <a:spLocks/>
                </p:cNvSpPr>
                <p:nvPr/>
              </p:nvSpPr>
              <p:spPr bwMode="auto">
                <a:xfrm>
                  <a:off x="816" y="2880"/>
                  <a:ext cx="624" cy="576"/>
                </a:xfrm>
                <a:custGeom>
                  <a:avLst/>
                  <a:gdLst>
                    <a:gd name="T0" fmla="*/ 0 w 21600"/>
                    <a:gd name="T1" fmla="*/ 0 h 21600"/>
                    <a:gd name="T2" fmla="*/ 624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202817" name="Arc 24"/>
                <p:cNvSpPr>
                  <a:spLocks/>
                </p:cNvSpPr>
                <p:nvPr/>
              </p:nvSpPr>
              <p:spPr bwMode="auto">
                <a:xfrm flipH="1">
                  <a:off x="240" y="2880"/>
                  <a:ext cx="624" cy="576"/>
                </a:xfrm>
                <a:custGeom>
                  <a:avLst/>
                  <a:gdLst>
                    <a:gd name="T0" fmla="*/ 0 w 21600"/>
                    <a:gd name="T1" fmla="*/ 0 h 21600"/>
                    <a:gd name="T2" fmla="*/ 624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grpSp>
      </p:grpSp>
      <p:grpSp>
        <p:nvGrpSpPr>
          <p:cNvPr id="202762" name="Group 25"/>
          <p:cNvGrpSpPr>
            <a:grpSpLocks/>
          </p:cNvGrpSpPr>
          <p:nvPr/>
        </p:nvGrpSpPr>
        <p:grpSpPr bwMode="auto">
          <a:xfrm rot="-5400000">
            <a:off x="6985000" y="4622800"/>
            <a:ext cx="152400" cy="685800"/>
            <a:chOff x="5040" y="1152"/>
            <a:chExt cx="96" cy="816"/>
          </a:xfrm>
        </p:grpSpPr>
        <p:sp>
          <p:nvSpPr>
            <p:cNvPr id="202809" name="Rectangle 26"/>
            <p:cNvSpPr>
              <a:spLocks noChangeArrowheads="1"/>
            </p:cNvSpPr>
            <p:nvPr/>
          </p:nvSpPr>
          <p:spPr bwMode="auto">
            <a:xfrm>
              <a:off x="5040" y="1248"/>
              <a:ext cx="96" cy="624"/>
            </a:xfrm>
            <a:prstGeom prst="rect">
              <a:avLst/>
            </a:prstGeom>
            <a:solidFill>
              <a:schemeClr val="accent1"/>
            </a:solidFill>
            <a:ln w="9525">
              <a:solidFill>
                <a:schemeClr val="tx1"/>
              </a:solidFill>
              <a:miter lim="800000"/>
              <a:headEnd/>
              <a:tailEnd/>
            </a:ln>
          </p:spPr>
          <p:txBody>
            <a:bodyPr wrap="none" anchor="ctr"/>
            <a:lstStyle/>
            <a:p>
              <a:pPr eaLnBrk="0" hangingPunct="0"/>
              <a:endParaRPr lang="zh-TW" altLang="en-US">
                <a:ea typeface="新細明體" pitchFamily="18" charset="-120"/>
              </a:endParaRPr>
            </a:p>
          </p:txBody>
        </p:sp>
        <p:sp>
          <p:nvSpPr>
            <p:cNvPr id="202810" name="Freeform 27"/>
            <p:cNvSpPr>
              <a:spLocks/>
            </p:cNvSpPr>
            <p:nvPr/>
          </p:nvSpPr>
          <p:spPr bwMode="auto">
            <a:xfrm>
              <a:off x="5040" y="1152"/>
              <a:ext cx="56" cy="96"/>
            </a:xfrm>
            <a:custGeom>
              <a:avLst/>
              <a:gdLst>
                <a:gd name="T0" fmla="*/ 56 w 56"/>
                <a:gd name="T1" fmla="*/ 96 h 96"/>
                <a:gd name="T2" fmla="*/ 8 w 56"/>
                <a:gd name="T3" fmla="*/ 48 h 96"/>
                <a:gd name="T4" fmla="*/ 8 w 56"/>
                <a:gd name="T5" fmla="*/ 0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56" y="96"/>
                  </a:moveTo>
                  <a:cubicBezTo>
                    <a:pt x="36" y="80"/>
                    <a:pt x="16" y="64"/>
                    <a:pt x="8" y="48"/>
                  </a:cubicBezTo>
                  <a:cubicBezTo>
                    <a:pt x="0" y="32"/>
                    <a:pt x="4" y="16"/>
                    <a:pt x="8" y="0"/>
                  </a:cubicBezTo>
                </a:path>
              </a:pathLst>
            </a:custGeom>
            <a:noFill/>
            <a:ln w="12700" cmpd="sng">
              <a:solidFill>
                <a:schemeClr val="tx1"/>
              </a:solidFill>
              <a:round/>
              <a:headEnd/>
              <a:tailEnd/>
            </a:ln>
          </p:spPr>
          <p:txBody>
            <a:bodyPr/>
            <a:lstStyle/>
            <a:p>
              <a:endParaRPr lang="en-US"/>
            </a:p>
          </p:txBody>
        </p:sp>
        <p:sp>
          <p:nvSpPr>
            <p:cNvPr id="202811" name="Freeform 28"/>
            <p:cNvSpPr>
              <a:spLocks/>
            </p:cNvSpPr>
            <p:nvPr/>
          </p:nvSpPr>
          <p:spPr bwMode="auto">
            <a:xfrm flipV="1">
              <a:off x="5040" y="1872"/>
              <a:ext cx="56" cy="96"/>
            </a:xfrm>
            <a:custGeom>
              <a:avLst/>
              <a:gdLst>
                <a:gd name="T0" fmla="*/ 56 w 56"/>
                <a:gd name="T1" fmla="*/ 96 h 96"/>
                <a:gd name="T2" fmla="*/ 8 w 56"/>
                <a:gd name="T3" fmla="*/ 48 h 96"/>
                <a:gd name="T4" fmla="*/ 8 w 56"/>
                <a:gd name="T5" fmla="*/ 0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56" y="96"/>
                  </a:moveTo>
                  <a:cubicBezTo>
                    <a:pt x="36" y="80"/>
                    <a:pt x="16" y="64"/>
                    <a:pt x="8" y="48"/>
                  </a:cubicBezTo>
                  <a:cubicBezTo>
                    <a:pt x="0" y="32"/>
                    <a:pt x="4" y="16"/>
                    <a:pt x="8" y="0"/>
                  </a:cubicBezTo>
                </a:path>
              </a:pathLst>
            </a:custGeom>
            <a:noFill/>
            <a:ln w="12700" cmpd="sng">
              <a:solidFill>
                <a:schemeClr val="tx1"/>
              </a:solidFill>
              <a:round/>
              <a:headEnd/>
              <a:tailEnd/>
            </a:ln>
          </p:spPr>
          <p:txBody>
            <a:bodyPr/>
            <a:lstStyle/>
            <a:p>
              <a:endParaRPr lang="en-US"/>
            </a:p>
          </p:txBody>
        </p:sp>
      </p:grpSp>
      <p:sp>
        <p:nvSpPr>
          <p:cNvPr id="202763" name="Line 29"/>
          <p:cNvSpPr>
            <a:spLocks noChangeShapeType="1"/>
          </p:cNvSpPr>
          <p:nvPr/>
        </p:nvSpPr>
        <p:spPr bwMode="auto">
          <a:xfrm>
            <a:off x="7023100" y="1765300"/>
            <a:ext cx="0" cy="3048000"/>
          </a:xfrm>
          <a:prstGeom prst="line">
            <a:avLst/>
          </a:prstGeom>
          <a:noFill/>
          <a:ln w="9525">
            <a:solidFill>
              <a:schemeClr val="tx1"/>
            </a:solidFill>
            <a:prstDash val="dash"/>
            <a:round/>
            <a:headEnd/>
            <a:tailEnd/>
          </a:ln>
        </p:spPr>
        <p:txBody>
          <a:bodyPr/>
          <a:lstStyle/>
          <a:p>
            <a:endParaRPr lang="en-US"/>
          </a:p>
        </p:txBody>
      </p:sp>
      <p:grpSp>
        <p:nvGrpSpPr>
          <p:cNvPr id="9" name="Group 30"/>
          <p:cNvGrpSpPr>
            <a:grpSpLocks/>
          </p:cNvGrpSpPr>
          <p:nvPr/>
        </p:nvGrpSpPr>
        <p:grpSpPr bwMode="auto">
          <a:xfrm>
            <a:off x="6642100" y="1430338"/>
            <a:ext cx="774700" cy="2787650"/>
            <a:chOff x="1968" y="893"/>
            <a:chExt cx="488" cy="1756"/>
          </a:xfrm>
        </p:grpSpPr>
        <p:sp>
          <p:nvSpPr>
            <p:cNvPr id="202790" name="Freeform 31"/>
            <p:cNvSpPr>
              <a:spLocks/>
            </p:cNvSpPr>
            <p:nvPr/>
          </p:nvSpPr>
          <p:spPr bwMode="auto">
            <a:xfrm>
              <a:off x="2215" y="893"/>
              <a:ext cx="21" cy="132"/>
            </a:xfrm>
            <a:custGeom>
              <a:avLst/>
              <a:gdLst>
                <a:gd name="T0" fmla="*/ 42 w 42"/>
                <a:gd name="T1" fmla="*/ 132 h 132"/>
                <a:gd name="T2" fmla="*/ 42 w 42"/>
                <a:gd name="T3" fmla="*/ 130 h 132"/>
                <a:gd name="T4" fmla="*/ 41 w 42"/>
                <a:gd name="T5" fmla="*/ 130 h 132"/>
                <a:gd name="T6" fmla="*/ 39 w 42"/>
                <a:gd name="T7" fmla="*/ 130 h 132"/>
                <a:gd name="T8" fmla="*/ 38 w 42"/>
                <a:gd name="T9" fmla="*/ 130 h 132"/>
                <a:gd name="T10" fmla="*/ 34 w 42"/>
                <a:gd name="T11" fmla="*/ 130 h 132"/>
                <a:gd name="T12" fmla="*/ 33 w 42"/>
                <a:gd name="T13" fmla="*/ 130 h 132"/>
                <a:gd name="T14" fmla="*/ 28 w 42"/>
                <a:gd name="T15" fmla="*/ 130 h 132"/>
                <a:gd name="T16" fmla="*/ 26 w 42"/>
                <a:gd name="T17" fmla="*/ 130 h 132"/>
                <a:gd name="T18" fmla="*/ 24 w 42"/>
                <a:gd name="T19" fmla="*/ 129 h 132"/>
                <a:gd name="T20" fmla="*/ 22 w 42"/>
                <a:gd name="T21" fmla="*/ 129 h 132"/>
                <a:gd name="T22" fmla="*/ 20 w 42"/>
                <a:gd name="T23" fmla="*/ 129 h 132"/>
                <a:gd name="T24" fmla="*/ 19 w 42"/>
                <a:gd name="T25" fmla="*/ 129 h 132"/>
                <a:gd name="T26" fmla="*/ 15 w 42"/>
                <a:gd name="T27" fmla="*/ 129 h 132"/>
                <a:gd name="T28" fmla="*/ 12 w 42"/>
                <a:gd name="T29" fmla="*/ 129 h 132"/>
                <a:gd name="T30" fmla="*/ 8 w 42"/>
                <a:gd name="T31" fmla="*/ 129 h 132"/>
                <a:gd name="T32" fmla="*/ 5 w 42"/>
                <a:gd name="T33" fmla="*/ 130 h 132"/>
                <a:gd name="T34" fmla="*/ 3 w 42"/>
                <a:gd name="T35" fmla="*/ 130 h 132"/>
                <a:gd name="T36" fmla="*/ 0 w 42"/>
                <a:gd name="T37" fmla="*/ 132 h 132"/>
                <a:gd name="T38" fmla="*/ 14 w 42"/>
                <a:gd name="T39" fmla="*/ 4 h 132"/>
                <a:gd name="T40" fmla="*/ 24 w 42"/>
                <a:gd name="T41" fmla="*/ 0 h 132"/>
                <a:gd name="T42" fmla="*/ 38 w 42"/>
                <a:gd name="T43" fmla="*/ 108 h 132"/>
                <a:gd name="T44" fmla="*/ 42 w 42"/>
                <a:gd name="T45" fmla="*/ 132 h 132"/>
                <a:gd name="T46" fmla="*/ 42 w 42"/>
                <a:gd name="T47" fmla="*/ 132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132"/>
                <a:gd name="T74" fmla="*/ 42 w 42"/>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132">
                  <a:moveTo>
                    <a:pt x="42" y="132"/>
                  </a:moveTo>
                  <a:lnTo>
                    <a:pt x="42" y="130"/>
                  </a:lnTo>
                  <a:lnTo>
                    <a:pt x="41" y="130"/>
                  </a:lnTo>
                  <a:lnTo>
                    <a:pt x="39" y="130"/>
                  </a:lnTo>
                  <a:lnTo>
                    <a:pt x="38" y="130"/>
                  </a:lnTo>
                  <a:lnTo>
                    <a:pt x="34" y="130"/>
                  </a:lnTo>
                  <a:lnTo>
                    <a:pt x="33" y="130"/>
                  </a:lnTo>
                  <a:lnTo>
                    <a:pt x="28" y="130"/>
                  </a:lnTo>
                  <a:lnTo>
                    <a:pt x="26" y="130"/>
                  </a:lnTo>
                  <a:lnTo>
                    <a:pt x="24" y="129"/>
                  </a:lnTo>
                  <a:lnTo>
                    <a:pt x="22" y="129"/>
                  </a:lnTo>
                  <a:lnTo>
                    <a:pt x="20" y="129"/>
                  </a:lnTo>
                  <a:lnTo>
                    <a:pt x="19" y="129"/>
                  </a:lnTo>
                  <a:lnTo>
                    <a:pt x="15" y="129"/>
                  </a:lnTo>
                  <a:lnTo>
                    <a:pt x="12" y="129"/>
                  </a:lnTo>
                  <a:lnTo>
                    <a:pt x="8" y="129"/>
                  </a:lnTo>
                  <a:lnTo>
                    <a:pt x="5" y="130"/>
                  </a:lnTo>
                  <a:lnTo>
                    <a:pt x="3" y="130"/>
                  </a:lnTo>
                  <a:lnTo>
                    <a:pt x="0" y="132"/>
                  </a:lnTo>
                  <a:lnTo>
                    <a:pt x="14" y="4"/>
                  </a:lnTo>
                  <a:lnTo>
                    <a:pt x="24" y="0"/>
                  </a:lnTo>
                  <a:lnTo>
                    <a:pt x="38" y="108"/>
                  </a:lnTo>
                  <a:lnTo>
                    <a:pt x="42" y="132"/>
                  </a:lnTo>
                  <a:close/>
                </a:path>
              </a:pathLst>
            </a:custGeom>
            <a:solidFill>
              <a:srgbClr val="000000"/>
            </a:solidFill>
            <a:ln w="9525">
              <a:noFill/>
              <a:round/>
              <a:headEnd/>
              <a:tailEnd/>
            </a:ln>
          </p:spPr>
          <p:txBody>
            <a:bodyPr/>
            <a:lstStyle/>
            <a:p>
              <a:endParaRPr lang="en-US"/>
            </a:p>
          </p:txBody>
        </p:sp>
        <p:sp>
          <p:nvSpPr>
            <p:cNvPr id="202791" name="Freeform 32"/>
            <p:cNvSpPr>
              <a:spLocks/>
            </p:cNvSpPr>
            <p:nvPr/>
          </p:nvSpPr>
          <p:spPr bwMode="auto">
            <a:xfrm>
              <a:off x="2304" y="960"/>
              <a:ext cx="152" cy="121"/>
            </a:xfrm>
            <a:custGeom>
              <a:avLst/>
              <a:gdLst>
                <a:gd name="T0" fmla="*/ 0 w 304"/>
                <a:gd name="T1" fmla="*/ 121 h 121"/>
                <a:gd name="T2" fmla="*/ 64 w 304"/>
                <a:gd name="T3" fmla="*/ 87 h 121"/>
                <a:gd name="T4" fmla="*/ 240 w 304"/>
                <a:gd name="T5" fmla="*/ 0 h 121"/>
                <a:gd name="T6" fmla="*/ 304 w 304"/>
                <a:gd name="T7" fmla="*/ 14 h 121"/>
                <a:gd name="T8" fmla="*/ 28 w 304"/>
                <a:gd name="T9" fmla="*/ 117 h 121"/>
                <a:gd name="T10" fmla="*/ 0 w 304"/>
                <a:gd name="T11" fmla="*/ 121 h 121"/>
                <a:gd name="T12" fmla="*/ 0 w 304"/>
                <a:gd name="T13" fmla="*/ 121 h 121"/>
                <a:gd name="T14" fmla="*/ 0 60000 65536"/>
                <a:gd name="T15" fmla="*/ 0 60000 65536"/>
                <a:gd name="T16" fmla="*/ 0 60000 65536"/>
                <a:gd name="T17" fmla="*/ 0 60000 65536"/>
                <a:gd name="T18" fmla="*/ 0 60000 65536"/>
                <a:gd name="T19" fmla="*/ 0 60000 65536"/>
                <a:gd name="T20" fmla="*/ 0 60000 65536"/>
                <a:gd name="T21" fmla="*/ 0 w 304"/>
                <a:gd name="T22" fmla="*/ 0 h 121"/>
                <a:gd name="T23" fmla="*/ 304 w 30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121">
                  <a:moveTo>
                    <a:pt x="0" y="121"/>
                  </a:moveTo>
                  <a:lnTo>
                    <a:pt x="64" y="87"/>
                  </a:lnTo>
                  <a:lnTo>
                    <a:pt x="240" y="0"/>
                  </a:lnTo>
                  <a:lnTo>
                    <a:pt x="304" y="14"/>
                  </a:lnTo>
                  <a:lnTo>
                    <a:pt x="28" y="117"/>
                  </a:lnTo>
                  <a:lnTo>
                    <a:pt x="0" y="121"/>
                  </a:lnTo>
                  <a:close/>
                </a:path>
              </a:pathLst>
            </a:custGeom>
            <a:solidFill>
              <a:srgbClr val="000000"/>
            </a:solidFill>
            <a:ln w="9525">
              <a:noFill/>
              <a:round/>
              <a:headEnd/>
              <a:tailEnd/>
            </a:ln>
          </p:spPr>
          <p:txBody>
            <a:bodyPr/>
            <a:lstStyle/>
            <a:p>
              <a:endParaRPr lang="en-US"/>
            </a:p>
          </p:txBody>
        </p:sp>
        <p:sp>
          <p:nvSpPr>
            <p:cNvPr id="202792" name="Freeform 33"/>
            <p:cNvSpPr>
              <a:spLocks/>
            </p:cNvSpPr>
            <p:nvPr/>
          </p:nvSpPr>
          <p:spPr bwMode="auto">
            <a:xfrm>
              <a:off x="2288" y="1113"/>
              <a:ext cx="139" cy="25"/>
            </a:xfrm>
            <a:custGeom>
              <a:avLst/>
              <a:gdLst>
                <a:gd name="T0" fmla="*/ 29 w 278"/>
                <a:gd name="T1" fmla="*/ 16 h 25"/>
                <a:gd name="T2" fmla="*/ 229 w 278"/>
                <a:gd name="T3" fmla="*/ 0 h 25"/>
                <a:gd name="T4" fmla="*/ 278 w 278"/>
                <a:gd name="T5" fmla="*/ 25 h 25"/>
                <a:gd name="T6" fmla="*/ 51 w 278"/>
                <a:gd name="T7" fmla="*/ 25 h 25"/>
                <a:gd name="T8" fmla="*/ 0 w 278"/>
                <a:gd name="T9" fmla="*/ 25 h 25"/>
                <a:gd name="T10" fmla="*/ 29 w 278"/>
                <a:gd name="T11" fmla="*/ 16 h 25"/>
                <a:gd name="T12" fmla="*/ 29 w 278"/>
                <a:gd name="T13" fmla="*/ 16 h 25"/>
                <a:gd name="T14" fmla="*/ 0 60000 65536"/>
                <a:gd name="T15" fmla="*/ 0 60000 65536"/>
                <a:gd name="T16" fmla="*/ 0 60000 65536"/>
                <a:gd name="T17" fmla="*/ 0 60000 65536"/>
                <a:gd name="T18" fmla="*/ 0 60000 65536"/>
                <a:gd name="T19" fmla="*/ 0 60000 65536"/>
                <a:gd name="T20" fmla="*/ 0 60000 65536"/>
                <a:gd name="T21" fmla="*/ 0 w 278"/>
                <a:gd name="T22" fmla="*/ 0 h 25"/>
                <a:gd name="T23" fmla="*/ 278 w 27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25">
                  <a:moveTo>
                    <a:pt x="29" y="16"/>
                  </a:moveTo>
                  <a:lnTo>
                    <a:pt x="229" y="0"/>
                  </a:lnTo>
                  <a:lnTo>
                    <a:pt x="278" y="25"/>
                  </a:lnTo>
                  <a:lnTo>
                    <a:pt x="51" y="25"/>
                  </a:lnTo>
                  <a:lnTo>
                    <a:pt x="0" y="25"/>
                  </a:lnTo>
                  <a:lnTo>
                    <a:pt x="29" y="16"/>
                  </a:lnTo>
                  <a:close/>
                </a:path>
              </a:pathLst>
            </a:custGeom>
            <a:solidFill>
              <a:srgbClr val="000000"/>
            </a:solidFill>
            <a:ln w="9525">
              <a:noFill/>
              <a:round/>
              <a:headEnd/>
              <a:tailEnd/>
            </a:ln>
          </p:spPr>
          <p:txBody>
            <a:bodyPr/>
            <a:lstStyle/>
            <a:p>
              <a:endParaRPr lang="en-US"/>
            </a:p>
          </p:txBody>
        </p:sp>
        <p:sp>
          <p:nvSpPr>
            <p:cNvPr id="202793" name="Freeform 34"/>
            <p:cNvSpPr>
              <a:spLocks/>
            </p:cNvSpPr>
            <p:nvPr/>
          </p:nvSpPr>
          <p:spPr bwMode="auto">
            <a:xfrm>
              <a:off x="2278" y="1187"/>
              <a:ext cx="63" cy="32"/>
            </a:xfrm>
            <a:custGeom>
              <a:avLst/>
              <a:gdLst>
                <a:gd name="T0" fmla="*/ 19 w 127"/>
                <a:gd name="T1" fmla="*/ 0 h 32"/>
                <a:gd name="T2" fmla="*/ 49 w 127"/>
                <a:gd name="T3" fmla="*/ 4 h 32"/>
                <a:gd name="T4" fmla="*/ 127 w 127"/>
                <a:gd name="T5" fmla="*/ 12 h 32"/>
                <a:gd name="T6" fmla="*/ 94 w 127"/>
                <a:gd name="T7" fmla="*/ 32 h 32"/>
                <a:gd name="T8" fmla="*/ 0 w 127"/>
                <a:gd name="T9" fmla="*/ 3 h 32"/>
                <a:gd name="T10" fmla="*/ 19 w 127"/>
                <a:gd name="T11" fmla="*/ 0 h 32"/>
                <a:gd name="T12" fmla="*/ 19 w 127"/>
                <a:gd name="T13" fmla="*/ 0 h 32"/>
                <a:gd name="T14" fmla="*/ 0 60000 65536"/>
                <a:gd name="T15" fmla="*/ 0 60000 65536"/>
                <a:gd name="T16" fmla="*/ 0 60000 65536"/>
                <a:gd name="T17" fmla="*/ 0 60000 65536"/>
                <a:gd name="T18" fmla="*/ 0 60000 65536"/>
                <a:gd name="T19" fmla="*/ 0 60000 65536"/>
                <a:gd name="T20" fmla="*/ 0 60000 65536"/>
                <a:gd name="T21" fmla="*/ 0 w 127"/>
                <a:gd name="T22" fmla="*/ 0 h 32"/>
                <a:gd name="T23" fmla="*/ 127 w 1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2">
                  <a:moveTo>
                    <a:pt x="19" y="0"/>
                  </a:moveTo>
                  <a:lnTo>
                    <a:pt x="49" y="4"/>
                  </a:lnTo>
                  <a:lnTo>
                    <a:pt x="127" y="12"/>
                  </a:lnTo>
                  <a:lnTo>
                    <a:pt x="94" y="32"/>
                  </a:lnTo>
                  <a:lnTo>
                    <a:pt x="0" y="3"/>
                  </a:lnTo>
                  <a:lnTo>
                    <a:pt x="19" y="0"/>
                  </a:lnTo>
                  <a:close/>
                </a:path>
              </a:pathLst>
            </a:custGeom>
            <a:solidFill>
              <a:srgbClr val="000000"/>
            </a:solidFill>
            <a:ln w="9525">
              <a:noFill/>
              <a:round/>
              <a:headEnd/>
              <a:tailEnd/>
            </a:ln>
          </p:spPr>
          <p:txBody>
            <a:bodyPr/>
            <a:lstStyle/>
            <a:p>
              <a:endParaRPr lang="en-US"/>
            </a:p>
          </p:txBody>
        </p:sp>
        <p:sp>
          <p:nvSpPr>
            <p:cNvPr id="202794" name="Freeform 35"/>
            <p:cNvSpPr>
              <a:spLocks/>
            </p:cNvSpPr>
            <p:nvPr/>
          </p:nvSpPr>
          <p:spPr bwMode="auto">
            <a:xfrm>
              <a:off x="1976" y="1204"/>
              <a:ext cx="169" cy="96"/>
            </a:xfrm>
            <a:custGeom>
              <a:avLst/>
              <a:gdLst>
                <a:gd name="T0" fmla="*/ 338 w 338"/>
                <a:gd name="T1" fmla="*/ 0 h 96"/>
                <a:gd name="T2" fmla="*/ 29 w 338"/>
                <a:gd name="T3" fmla="*/ 96 h 96"/>
                <a:gd name="T4" fmla="*/ 0 w 338"/>
                <a:gd name="T5" fmla="*/ 74 h 96"/>
                <a:gd name="T6" fmla="*/ 289 w 338"/>
                <a:gd name="T7" fmla="*/ 8 h 96"/>
                <a:gd name="T8" fmla="*/ 325 w 338"/>
                <a:gd name="T9" fmla="*/ 0 h 96"/>
                <a:gd name="T10" fmla="*/ 338 w 338"/>
                <a:gd name="T11" fmla="*/ 0 h 96"/>
                <a:gd name="T12" fmla="*/ 338 w 338"/>
                <a:gd name="T13" fmla="*/ 0 h 96"/>
                <a:gd name="T14" fmla="*/ 0 60000 65536"/>
                <a:gd name="T15" fmla="*/ 0 60000 65536"/>
                <a:gd name="T16" fmla="*/ 0 60000 65536"/>
                <a:gd name="T17" fmla="*/ 0 60000 65536"/>
                <a:gd name="T18" fmla="*/ 0 60000 65536"/>
                <a:gd name="T19" fmla="*/ 0 60000 65536"/>
                <a:gd name="T20" fmla="*/ 0 60000 65536"/>
                <a:gd name="T21" fmla="*/ 0 w 338"/>
                <a:gd name="T22" fmla="*/ 0 h 96"/>
                <a:gd name="T23" fmla="*/ 338 w 3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96">
                  <a:moveTo>
                    <a:pt x="338" y="0"/>
                  </a:moveTo>
                  <a:lnTo>
                    <a:pt x="29" y="96"/>
                  </a:lnTo>
                  <a:lnTo>
                    <a:pt x="0" y="74"/>
                  </a:lnTo>
                  <a:lnTo>
                    <a:pt x="289" y="8"/>
                  </a:lnTo>
                  <a:lnTo>
                    <a:pt x="325" y="0"/>
                  </a:lnTo>
                  <a:lnTo>
                    <a:pt x="338" y="0"/>
                  </a:lnTo>
                  <a:close/>
                </a:path>
              </a:pathLst>
            </a:custGeom>
            <a:solidFill>
              <a:srgbClr val="000000"/>
            </a:solidFill>
            <a:ln w="9525">
              <a:noFill/>
              <a:round/>
              <a:headEnd/>
              <a:tailEnd/>
            </a:ln>
          </p:spPr>
          <p:txBody>
            <a:bodyPr/>
            <a:lstStyle/>
            <a:p>
              <a:endParaRPr lang="en-US"/>
            </a:p>
          </p:txBody>
        </p:sp>
        <p:sp>
          <p:nvSpPr>
            <p:cNvPr id="202795" name="Freeform 36"/>
            <p:cNvSpPr>
              <a:spLocks/>
            </p:cNvSpPr>
            <p:nvPr/>
          </p:nvSpPr>
          <p:spPr bwMode="auto">
            <a:xfrm>
              <a:off x="2083" y="1126"/>
              <a:ext cx="71" cy="23"/>
            </a:xfrm>
            <a:custGeom>
              <a:avLst/>
              <a:gdLst>
                <a:gd name="T0" fmla="*/ 143 w 143"/>
                <a:gd name="T1" fmla="*/ 23 h 23"/>
                <a:gd name="T2" fmla="*/ 0 w 143"/>
                <a:gd name="T3" fmla="*/ 23 h 23"/>
                <a:gd name="T4" fmla="*/ 14 w 143"/>
                <a:gd name="T5" fmla="*/ 0 h 23"/>
                <a:gd name="T6" fmla="*/ 101 w 143"/>
                <a:gd name="T7" fmla="*/ 9 h 23"/>
                <a:gd name="T8" fmla="*/ 125 w 143"/>
                <a:gd name="T9" fmla="*/ 12 h 23"/>
                <a:gd name="T10" fmla="*/ 143 w 143"/>
                <a:gd name="T11" fmla="*/ 23 h 23"/>
                <a:gd name="T12" fmla="*/ 143 w 143"/>
                <a:gd name="T13" fmla="*/ 23 h 23"/>
                <a:gd name="T14" fmla="*/ 0 60000 65536"/>
                <a:gd name="T15" fmla="*/ 0 60000 65536"/>
                <a:gd name="T16" fmla="*/ 0 60000 65536"/>
                <a:gd name="T17" fmla="*/ 0 60000 65536"/>
                <a:gd name="T18" fmla="*/ 0 60000 65536"/>
                <a:gd name="T19" fmla="*/ 0 60000 65536"/>
                <a:gd name="T20" fmla="*/ 0 60000 65536"/>
                <a:gd name="T21" fmla="*/ 0 w 143"/>
                <a:gd name="T22" fmla="*/ 0 h 23"/>
                <a:gd name="T23" fmla="*/ 143 w 14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3">
                  <a:moveTo>
                    <a:pt x="143" y="23"/>
                  </a:moveTo>
                  <a:lnTo>
                    <a:pt x="0" y="23"/>
                  </a:lnTo>
                  <a:lnTo>
                    <a:pt x="14" y="0"/>
                  </a:lnTo>
                  <a:lnTo>
                    <a:pt x="101" y="9"/>
                  </a:lnTo>
                  <a:lnTo>
                    <a:pt x="125" y="12"/>
                  </a:lnTo>
                  <a:lnTo>
                    <a:pt x="143" y="23"/>
                  </a:lnTo>
                  <a:close/>
                </a:path>
              </a:pathLst>
            </a:custGeom>
            <a:solidFill>
              <a:srgbClr val="000000"/>
            </a:solidFill>
            <a:ln w="9525">
              <a:noFill/>
              <a:round/>
              <a:headEnd/>
              <a:tailEnd/>
            </a:ln>
          </p:spPr>
          <p:txBody>
            <a:bodyPr/>
            <a:lstStyle/>
            <a:p>
              <a:endParaRPr lang="en-US"/>
            </a:p>
          </p:txBody>
        </p:sp>
        <p:sp>
          <p:nvSpPr>
            <p:cNvPr id="202796" name="Freeform 37"/>
            <p:cNvSpPr>
              <a:spLocks/>
            </p:cNvSpPr>
            <p:nvPr/>
          </p:nvSpPr>
          <p:spPr bwMode="auto">
            <a:xfrm>
              <a:off x="2034" y="1019"/>
              <a:ext cx="130" cy="62"/>
            </a:xfrm>
            <a:custGeom>
              <a:avLst/>
              <a:gdLst>
                <a:gd name="T0" fmla="*/ 28 w 261"/>
                <a:gd name="T1" fmla="*/ 0 h 62"/>
                <a:gd name="T2" fmla="*/ 261 w 261"/>
                <a:gd name="T3" fmla="*/ 58 h 62"/>
                <a:gd name="T4" fmla="*/ 242 w 261"/>
                <a:gd name="T5" fmla="*/ 62 h 62"/>
                <a:gd name="T6" fmla="*/ 0 w 261"/>
                <a:gd name="T7" fmla="*/ 23 h 62"/>
                <a:gd name="T8" fmla="*/ 15 w 261"/>
                <a:gd name="T9" fmla="*/ 11 h 62"/>
                <a:gd name="T10" fmla="*/ 28 w 261"/>
                <a:gd name="T11" fmla="*/ 0 h 62"/>
                <a:gd name="T12" fmla="*/ 28 w 261"/>
                <a:gd name="T13" fmla="*/ 0 h 62"/>
                <a:gd name="T14" fmla="*/ 0 60000 65536"/>
                <a:gd name="T15" fmla="*/ 0 60000 65536"/>
                <a:gd name="T16" fmla="*/ 0 60000 65536"/>
                <a:gd name="T17" fmla="*/ 0 60000 65536"/>
                <a:gd name="T18" fmla="*/ 0 60000 65536"/>
                <a:gd name="T19" fmla="*/ 0 60000 65536"/>
                <a:gd name="T20" fmla="*/ 0 60000 65536"/>
                <a:gd name="T21" fmla="*/ 0 w 261"/>
                <a:gd name="T22" fmla="*/ 0 h 62"/>
                <a:gd name="T23" fmla="*/ 261 w 261"/>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62">
                  <a:moveTo>
                    <a:pt x="28" y="0"/>
                  </a:moveTo>
                  <a:lnTo>
                    <a:pt x="261" y="58"/>
                  </a:lnTo>
                  <a:lnTo>
                    <a:pt x="242" y="62"/>
                  </a:lnTo>
                  <a:lnTo>
                    <a:pt x="0" y="23"/>
                  </a:lnTo>
                  <a:lnTo>
                    <a:pt x="15" y="11"/>
                  </a:lnTo>
                  <a:lnTo>
                    <a:pt x="28" y="0"/>
                  </a:lnTo>
                  <a:close/>
                </a:path>
              </a:pathLst>
            </a:custGeom>
            <a:solidFill>
              <a:srgbClr val="000000"/>
            </a:solidFill>
            <a:ln w="9525">
              <a:noFill/>
              <a:round/>
              <a:headEnd/>
              <a:tailEnd/>
            </a:ln>
          </p:spPr>
          <p:txBody>
            <a:bodyPr/>
            <a:lstStyle/>
            <a:p>
              <a:endParaRPr lang="en-US"/>
            </a:p>
          </p:txBody>
        </p:sp>
        <p:sp>
          <p:nvSpPr>
            <p:cNvPr id="202797" name="Freeform 38"/>
            <p:cNvSpPr>
              <a:spLocks/>
            </p:cNvSpPr>
            <p:nvPr/>
          </p:nvSpPr>
          <p:spPr bwMode="auto">
            <a:xfrm>
              <a:off x="2272" y="1623"/>
              <a:ext cx="152" cy="121"/>
            </a:xfrm>
            <a:custGeom>
              <a:avLst/>
              <a:gdLst>
                <a:gd name="T0" fmla="*/ 0 w 304"/>
                <a:gd name="T1" fmla="*/ 121 h 121"/>
                <a:gd name="T2" fmla="*/ 64 w 304"/>
                <a:gd name="T3" fmla="*/ 87 h 121"/>
                <a:gd name="T4" fmla="*/ 240 w 304"/>
                <a:gd name="T5" fmla="*/ 0 h 121"/>
                <a:gd name="T6" fmla="*/ 304 w 304"/>
                <a:gd name="T7" fmla="*/ 14 h 121"/>
                <a:gd name="T8" fmla="*/ 28 w 304"/>
                <a:gd name="T9" fmla="*/ 117 h 121"/>
                <a:gd name="T10" fmla="*/ 0 w 304"/>
                <a:gd name="T11" fmla="*/ 121 h 121"/>
                <a:gd name="T12" fmla="*/ 0 w 304"/>
                <a:gd name="T13" fmla="*/ 121 h 121"/>
                <a:gd name="T14" fmla="*/ 0 60000 65536"/>
                <a:gd name="T15" fmla="*/ 0 60000 65536"/>
                <a:gd name="T16" fmla="*/ 0 60000 65536"/>
                <a:gd name="T17" fmla="*/ 0 60000 65536"/>
                <a:gd name="T18" fmla="*/ 0 60000 65536"/>
                <a:gd name="T19" fmla="*/ 0 60000 65536"/>
                <a:gd name="T20" fmla="*/ 0 60000 65536"/>
                <a:gd name="T21" fmla="*/ 0 w 304"/>
                <a:gd name="T22" fmla="*/ 0 h 121"/>
                <a:gd name="T23" fmla="*/ 304 w 30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121">
                  <a:moveTo>
                    <a:pt x="0" y="121"/>
                  </a:moveTo>
                  <a:lnTo>
                    <a:pt x="64" y="87"/>
                  </a:lnTo>
                  <a:lnTo>
                    <a:pt x="240" y="0"/>
                  </a:lnTo>
                  <a:lnTo>
                    <a:pt x="304" y="14"/>
                  </a:lnTo>
                  <a:lnTo>
                    <a:pt x="28" y="117"/>
                  </a:lnTo>
                  <a:lnTo>
                    <a:pt x="0" y="121"/>
                  </a:lnTo>
                  <a:close/>
                </a:path>
              </a:pathLst>
            </a:custGeom>
            <a:solidFill>
              <a:srgbClr val="000000"/>
            </a:solidFill>
            <a:ln w="9525">
              <a:noFill/>
              <a:round/>
              <a:headEnd/>
              <a:tailEnd/>
            </a:ln>
          </p:spPr>
          <p:txBody>
            <a:bodyPr/>
            <a:lstStyle/>
            <a:p>
              <a:endParaRPr lang="en-US"/>
            </a:p>
          </p:txBody>
        </p:sp>
        <p:sp>
          <p:nvSpPr>
            <p:cNvPr id="202798" name="Freeform 39"/>
            <p:cNvSpPr>
              <a:spLocks/>
            </p:cNvSpPr>
            <p:nvPr/>
          </p:nvSpPr>
          <p:spPr bwMode="auto">
            <a:xfrm>
              <a:off x="2256" y="1776"/>
              <a:ext cx="139" cy="25"/>
            </a:xfrm>
            <a:custGeom>
              <a:avLst/>
              <a:gdLst>
                <a:gd name="T0" fmla="*/ 29 w 278"/>
                <a:gd name="T1" fmla="*/ 16 h 25"/>
                <a:gd name="T2" fmla="*/ 229 w 278"/>
                <a:gd name="T3" fmla="*/ 0 h 25"/>
                <a:gd name="T4" fmla="*/ 278 w 278"/>
                <a:gd name="T5" fmla="*/ 25 h 25"/>
                <a:gd name="T6" fmla="*/ 51 w 278"/>
                <a:gd name="T7" fmla="*/ 25 h 25"/>
                <a:gd name="T8" fmla="*/ 0 w 278"/>
                <a:gd name="T9" fmla="*/ 25 h 25"/>
                <a:gd name="T10" fmla="*/ 29 w 278"/>
                <a:gd name="T11" fmla="*/ 16 h 25"/>
                <a:gd name="T12" fmla="*/ 29 w 278"/>
                <a:gd name="T13" fmla="*/ 16 h 25"/>
                <a:gd name="T14" fmla="*/ 0 60000 65536"/>
                <a:gd name="T15" fmla="*/ 0 60000 65536"/>
                <a:gd name="T16" fmla="*/ 0 60000 65536"/>
                <a:gd name="T17" fmla="*/ 0 60000 65536"/>
                <a:gd name="T18" fmla="*/ 0 60000 65536"/>
                <a:gd name="T19" fmla="*/ 0 60000 65536"/>
                <a:gd name="T20" fmla="*/ 0 60000 65536"/>
                <a:gd name="T21" fmla="*/ 0 w 278"/>
                <a:gd name="T22" fmla="*/ 0 h 25"/>
                <a:gd name="T23" fmla="*/ 278 w 27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25">
                  <a:moveTo>
                    <a:pt x="29" y="16"/>
                  </a:moveTo>
                  <a:lnTo>
                    <a:pt x="229" y="0"/>
                  </a:lnTo>
                  <a:lnTo>
                    <a:pt x="278" y="25"/>
                  </a:lnTo>
                  <a:lnTo>
                    <a:pt x="51" y="25"/>
                  </a:lnTo>
                  <a:lnTo>
                    <a:pt x="0" y="25"/>
                  </a:lnTo>
                  <a:lnTo>
                    <a:pt x="29" y="16"/>
                  </a:lnTo>
                  <a:close/>
                </a:path>
              </a:pathLst>
            </a:custGeom>
            <a:solidFill>
              <a:srgbClr val="000000"/>
            </a:solidFill>
            <a:ln w="9525">
              <a:noFill/>
              <a:round/>
              <a:headEnd/>
              <a:tailEnd/>
            </a:ln>
          </p:spPr>
          <p:txBody>
            <a:bodyPr/>
            <a:lstStyle/>
            <a:p>
              <a:endParaRPr lang="en-US"/>
            </a:p>
          </p:txBody>
        </p:sp>
        <p:sp>
          <p:nvSpPr>
            <p:cNvPr id="202799" name="Freeform 40"/>
            <p:cNvSpPr>
              <a:spLocks/>
            </p:cNvSpPr>
            <p:nvPr/>
          </p:nvSpPr>
          <p:spPr bwMode="auto">
            <a:xfrm>
              <a:off x="2246" y="1850"/>
              <a:ext cx="63" cy="32"/>
            </a:xfrm>
            <a:custGeom>
              <a:avLst/>
              <a:gdLst>
                <a:gd name="T0" fmla="*/ 19 w 127"/>
                <a:gd name="T1" fmla="*/ 0 h 32"/>
                <a:gd name="T2" fmla="*/ 49 w 127"/>
                <a:gd name="T3" fmla="*/ 4 h 32"/>
                <a:gd name="T4" fmla="*/ 127 w 127"/>
                <a:gd name="T5" fmla="*/ 12 h 32"/>
                <a:gd name="T6" fmla="*/ 94 w 127"/>
                <a:gd name="T7" fmla="*/ 32 h 32"/>
                <a:gd name="T8" fmla="*/ 0 w 127"/>
                <a:gd name="T9" fmla="*/ 3 h 32"/>
                <a:gd name="T10" fmla="*/ 19 w 127"/>
                <a:gd name="T11" fmla="*/ 0 h 32"/>
                <a:gd name="T12" fmla="*/ 19 w 127"/>
                <a:gd name="T13" fmla="*/ 0 h 32"/>
                <a:gd name="T14" fmla="*/ 0 60000 65536"/>
                <a:gd name="T15" fmla="*/ 0 60000 65536"/>
                <a:gd name="T16" fmla="*/ 0 60000 65536"/>
                <a:gd name="T17" fmla="*/ 0 60000 65536"/>
                <a:gd name="T18" fmla="*/ 0 60000 65536"/>
                <a:gd name="T19" fmla="*/ 0 60000 65536"/>
                <a:gd name="T20" fmla="*/ 0 60000 65536"/>
                <a:gd name="T21" fmla="*/ 0 w 127"/>
                <a:gd name="T22" fmla="*/ 0 h 32"/>
                <a:gd name="T23" fmla="*/ 127 w 1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2">
                  <a:moveTo>
                    <a:pt x="19" y="0"/>
                  </a:moveTo>
                  <a:lnTo>
                    <a:pt x="49" y="4"/>
                  </a:lnTo>
                  <a:lnTo>
                    <a:pt x="127" y="12"/>
                  </a:lnTo>
                  <a:lnTo>
                    <a:pt x="94" y="32"/>
                  </a:lnTo>
                  <a:lnTo>
                    <a:pt x="0" y="3"/>
                  </a:lnTo>
                  <a:lnTo>
                    <a:pt x="19" y="0"/>
                  </a:lnTo>
                  <a:close/>
                </a:path>
              </a:pathLst>
            </a:custGeom>
            <a:solidFill>
              <a:srgbClr val="000000"/>
            </a:solidFill>
            <a:ln w="9525">
              <a:noFill/>
              <a:round/>
              <a:headEnd/>
              <a:tailEnd/>
            </a:ln>
          </p:spPr>
          <p:txBody>
            <a:bodyPr/>
            <a:lstStyle/>
            <a:p>
              <a:endParaRPr lang="en-US"/>
            </a:p>
          </p:txBody>
        </p:sp>
        <p:sp>
          <p:nvSpPr>
            <p:cNvPr id="202800" name="Freeform 41"/>
            <p:cNvSpPr>
              <a:spLocks/>
            </p:cNvSpPr>
            <p:nvPr/>
          </p:nvSpPr>
          <p:spPr bwMode="auto">
            <a:xfrm>
              <a:off x="1968" y="1824"/>
              <a:ext cx="169" cy="96"/>
            </a:xfrm>
            <a:custGeom>
              <a:avLst/>
              <a:gdLst>
                <a:gd name="T0" fmla="*/ 338 w 338"/>
                <a:gd name="T1" fmla="*/ 0 h 96"/>
                <a:gd name="T2" fmla="*/ 29 w 338"/>
                <a:gd name="T3" fmla="*/ 96 h 96"/>
                <a:gd name="T4" fmla="*/ 0 w 338"/>
                <a:gd name="T5" fmla="*/ 74 h 96"/>
                <a:gd name="T6" fmla="*/ 289 w 338"/>
                <a:gd name="T7" fmla="*/ 8 h 96"/>
                <a:gd name="T8" fmla="*/ 325 w 338"/>
                <a:gd name="T9" fmla="*/ 0 h 96"/>
                <a:gd name="T10" fmla="*/ 338 w 338"/>
                <a:gd name="T11" fmla="*/ 0 h 96"/>
                <a:gd name="T12" fmla="*/ 338 w 338"/>
                <a:gd name="T13" fmla="*/ 0 h 96"/>
                <a:gd name="T14" fmla="*/ 0 60000 65536"/>
                <a:gd name="T15" fmla="*/ 0 60000 65536"/>
                <a:gd name="T16" fmla="*/ 0 60000 65536"/>
                <a:gd name="T17" fmla="*/ 0 60000 65536"/>
                <a:gd name="T18" fmla="*/ 0 60000 65536"/>
                <a:gd name="T19" fmla="*/ 0 60000 65536"/>
                <a:gd name="T20" fmla="*/ 0 60000 65536"/>
                <a:gd name="T21" fmla="*/ 0 w 338"/>
                <a:gd name="T22" fmla="*/ 0 h 96"/>
                <a:gd name="T23" fmla="*/ 338 w 3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96">
                  <a:moveTo>
                    <a:pt x="338" y="0"/>
                  </a:moveTo>
                  <a:lnTo>
                    <a:pt x="29" y="96"/>
                  </a:lnTo>
                  <a:lnTo>
                    <a:pt x="0" y="74"/>
                  </a:lnTo>
                  <a:lnTo>
                    <a:pt x="289" y="8"/>
                  </a:lnTo>
                  <a:lnTo>
                    <a:pt x="325" y="0"/>
                  </a:lnTo>
                  <a:lnTo>
                    <a:pt x="338" y="0"/>
                  </a:lnTo>
                  <a:close/>
                </a:path>
              </a:pathLst>
            </a:custGeom>
            <a:solidFill>
              <a:srgbClr val="000000"/>
            </a:solidFill>
            <a:ln w="9525">
              <a:noFill/>
              <a:round/>
              <a:headEnd/>
              <a:tailEnd/>
            </a:ln>
          </p:spPr>
          <p:txBody>
            <a:bodyPr/>
            <a:lstStyle/>
            <a:p>
              <a:endParaRPr lang="en-US"/>
            </a:p>
          </p:txBody>
        </p:sp>
        <p:sp>
          <p:nvSpPr>
            <p:cNvPr id="202801" name="Freeform 42"/>
            <p:cNvSpPr>
              <a:spLocks/>
            </p:cNvSpPr>
            <p:nvPr/>
          </p:nvSpPr>
          <p:spPr bwMode="auto">
            <a:xfrm>
              <a:off x="2075" y="1746"/>
              <a:ext cx="71" cy="23"/>
            </a:xfrm>
            <a:custGeom>
              <a:avLst/>
              <a:gdLst>
                <a:gd name="T0" fmla="*/ 143 w 143"/>
                <a:gd name="T1" fmla="*/ 23 h 23"/>
                <a:gd name="T2" fmla="*/ 0 w 143"/>
                <a:gd name="T3" fmla="*/ 23 h 23"/>
                <a:gd name="T4" fmla="*/ 14 w 143"/>
                <a:gd name="T5" fmla="*/ 0 h 23"/>
                <a:gd name="T6" fmla="*/ 101 w 143"/>
                <a:gd name="T7" fmla="*/ 9 h 23"/>
                <a:gd name="T8" fmla="*/ 125 w 143"/>
                <a:gd name="T9" fmla="*/ 12 h 23"/>
                <a:gd name="T10" fmla="*/ 143 w 143"/>
                <a:gd name="T11" fmla="*/ 23 h 23"/>
                <a:gd name="T12" fmla="*/ 143 w 143"/>
                <a:gd name="T13" fmla="*/ 23 h 23"/>
                <a:gd name="T14" fmla="*/ 0 60000 65536"/>
                <a:gd name="T15" fmla="*/ 0 60000 65536"/>
                <a:gd name="T16" fmla="*/ 0 60000 65536"/>
                <a:gd name="T17" fmla="*/ 0 60000 65536"/>
                <a:gd name="T18" fmla="*/ 0 60000 65536"/>
                <a:gd name="T19" fmla="*/ 0 60000 65536"/>
                <a:gd name="T20" fmla="*/ 0 60000 65536"/>
                <a:gd name="T21" fmla="*/ 0 w 143"/>
                <a:gd name="T22" fmla="*/ 0 h 23"/>
                <a:gd name="T23" fmla="*/ 143 w 14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3">
                  <a:moveTo>
                    <a:pt x="143" y="23"/>
                  </a:moveTo>
                  <a:lnTo>
                    <a:pt x="0" y="23"/>
                  </a:lnTo>
                  <a:lnTo>
                    <a:pt x="14" y="0"/>
                  </a:lnTo>
                  <a:lnTo>
                    <a:pt x="101" y="9"/>
                  </a:lnTo>
                  <a:lnTo>
                    <a:pt x="125" y="12"/>
                  </a:lnTo>
                  <a:lnTo>
                    <a:pt x="143" y="23"/>
                  </a:lnTo>
                  <a:close/>
                </a:path>
              </a:pathLst>
            </a:custGeom>
            <a:solidFill>
              <a:srgbClr val="000000"/>
            </a:solidFill>
            <a:ln w="9525">
              <a:noFill/>
              <a:round/>
              <a:headEnd/>
              <a:tailEnd/>
            </a:ln>
          </p:spPr>
          <p:txBody>
            <a:bodyPr/>
            <a:lstStyle/>
            <a:p>
              <a:endParaRPr lang="en-US"/>
            </a:p>
          </p:txBody>
        </p:sp>
        <p:sp>
          <p:nvSpPr>
            <p:cNvPr id="202802" name="Freeform 43"/>
            <p:cNvSpPr>
              <a:spLocks/>
            </p:cNvSpPr>
            <p:nvPr/>
          </p:nvSpPr>
          <p:spPr bwMode="auto">
            <a:xfrm>
              <a:off x="2026" y="1639"/>
              <a:ext cx="130" cy="62"/>
            </a:xfrm>
            <a:custGeom>
              <a:avLst/>
              <a:gdLst>
                <a:gd name="T0" fmla="*/ 28 w 261"/>
                <a:gd name="T1" fmla="*/ 0 h 62"/>
                <a:gd name="T2" fmla="*/ 261 w 261"/>
                <a:gd name="T3" fmla="*/ 58 h 62"/>
                <a:gd name="T4" fmla="*/ 242 w 261"/>
                <a:gd name="T5" fmla="*/ 62 h 62"/>
                <a:gd name="T6" fmla="*/ 0 w 261"/>
                <a:gd name="T7" fmla="*/ 23 h 62"/>
                <a:gd name="T8" fmla="*/ 15 w 261"/>
                <a:gd name="T9" fmla="*/ 11 h 62"/>
                <a:gd name="T10" fmla="*/ 28 w 261"/>
                <a:gd name="T11" fmla="*/ 0 h 62"/>
                <a:gd name="T12" fmla="*/ 28 w 261"/>
                <a:gd name="T13" fmla="*/ 0 h 62"/>
                <a:gd name="T14" fmla="*/ 0 60000 65536"/>
                <a:gd name="T15" fmla="*/ 0 60000 65536"/>
                <a:gd name="T16" fmla="*/ 0 60000 65536"/>
                <a:gd name="T17" fmla="*/ 0 60000 65536"/>
                <a:gd name="T18" fmla="*/ 0 60000 65536"/>
                <a:gd name="T19" fmla="*/ 0 60000 65536"/>
                <a:gd name="T20" fmla="*/ 0 60000 65536"/>
                <a:gd name="T21" fmla="*/ 0 w 261"/>
                <a:gd name="T22" fmla="*/ 0 h 62"/>
                <a:gd name="T23" fmla="*/ 261 w 261"/>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62">
                  <a:moveTo>
                    <a:pt x="28" y="0"/>
                  </a:moveTo>
                  <a:lnTo>
                    <a:pt x="261" y="58"/>
                  </a:lnTo>
                  <a:lnTo>
                    <a:pt x="242" y="62"/>
                  </a:lnTo>
                  <a:lnTo>
                    <a:pt x="0" y="23"/>
                  </a:lnTo>
                  <a:lnTo>
                    <a:pt x="15" y="11"/>
                  </a:lnTo>
                  <a:lnTo>
                    <a:pt x="28" y="0"/>
                  </a:lnTo>
                  <a:close/>
                </a:path>
              </a:pathLst>
            </a:custGeom>
            <a:solidFill>
              <a:srgbClr val="000000"/>
            </a:solidFill>
            <a:ln w="9525">
              <a:noFill/>
              <a:round/>
              <a:headEnd/>
              <a:tailEnd/>
            </a:ln>
          </p:spPr>
          <p:txBody>
            <a:bodyPr/>
            <a:lstStyle/>
            <a:p>
              <a:endParaRPr lang="en-US"/>
            </a:p>
          </p:txBody>
        </p:sp>
        <p:sp>
          <p:nvSpPr>
            <p:cNvPr id="202803" name="Freeform 44"/>
            <p:cNvSpPr>
              <a:spLocks/>
            </p:cNvSpPr>
            <p:nvPr/>
          </p:nvSpPr>
          <p:spPr bwMode="auto">
            <a:xfrm>
              <a:off x="2304" y="2352"/>
              <a:ext cx="152" cy="121"/>
            </a:xfrm>
            <a:custGeom>
              <a:avLst/>
              <a:gdLst>
                <a:gd name="T0" fmla="*/ 0 w 304"/>
                <a:gd name="T1" fmla="*/ 121 h 121"/>
                <a:gd name="T2" fmla="*/ 64 w 304"/>
                <a:gd name="T3" fmla="*/ 87 h 121"/>
                <a:gd name="T4" fmla="*/ 240 w 304"/>
                <a:gd name="T5" fmla="*/ 0 h 121"/>
                <a:gd name="T6" fmla="*/ 304 w 304"/>
                <a:gd name="T7" fmla="*/ 14 h 121"/>
                <a:gd name="T8" fmla="*/ 28 w 304"/>
                <a:gd name="T9" fmla="*/ 117 h 121"/>
                <a:gd name="T10" fmla="*/ 0 w 304"/>
                <a:gd name="T11" fmla="*/ 121 h 121"/>
                <a:gd name="T12" fmla="*/ 0 w 304"/>
                <a:gd name="T13" fmla="*/ 121 h 121"/>
                <a:gd name="T14" fmla="*/ 0 60000 65536"/>
                <a:gd name="T15" fmla="*/ 0 60000 65536"/>
                <a:gd name="T16" fmla="*/ 0 60000 65536"/>
                <a:gd name="T17" fmla="*/ 0 60000 65536"/>
                <a:gd name="T18" fmla="*/ 0 60000 65536"/>
                <a:gd name="T19" fmla="*/ 0 60000 65536"/>
                <a:gd name="T20" fmla="*/ 0 60000 65536"/>
                <a:gd name="T21" fmla="*/ 0 w 304"/>
                <a:gd name="T22" fmla="*/ 0 h 121"/>
                <a:gd name="T23" fmla="*/ 304 w 30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121">
                  <a:moveTo>
                    <a:pt x="0" y="121"/>
                  </a:moveTo>
                  <a:lnTo>
                    <a:pt x="64" y="87"/>
                  </a:lnTo>
                  <a:lnTo>
                    <a:pt x="240" y="0"/>
                  </a:lnTo>
                  <a:lnTo>
                    <a:pt x="304" y="14"/>
                  </a:lnTo>
                  <a:lnTo>
                    <a:pt x="28" y="117"/>
                  </a:lnTo>
                  <a:lnTo>
                    <a:pt x="0" y="121"/>
                  </a:lnTo>
                  <a:close/>
                </a:path>
              </a:pathLst>
            </a:custGeom>
            <a:solidFill>
              <a:srgbClr val="000000"/>
            </a:solidFill>
            <a:ln w="9525">
              <a:noFill/>
              <a:round/>
              <a:headEnd/>
              <a:tailEnd/>
            </a:ln>
          </p:spPr>
          <p:txBody>
            <a:bodyPr/>
            <a:lstStyle/>
            <a:p>
              <a:endParaRPr lang="en-US"/>
            </a:p>
          </p:txBody>
        </p:sp>
        <p:sp>
          <p:nvSpPr>
            <p:cNvPr id="202804" name="Freeform 45"/>
            <p:cNvSpPr>
              <a:spLocks/>
            </p:cNvSpPr>
            <p:nvPr/>
          </p:nvSpPr>
          <p:spPr bwMode="auto">
            <a:xfrm>
              <a:off x="2288" y="2505"/>
              <a:ext cx="139" cy="25"/>
            </a:xfrm>
            <a:custGeom>
              <a:avLst/>
              <a:gdLst>
                <a:gd name="T0" fmla="*/ 29 w 278"/>
                <a:gd name="T1" fmla="*/ 16 h 25"/>
                <a:gd name="T2" fmla="*/ 229 w 278"/>
                <a:gd name="T3" fmla="*/ 0 h 25"/>
                <a:gd name="T4" fmla="*/ 278 w 278"/>
                <a:gd name="T5" fmla="*/ 25 h 25"/>
                <a:gd name="T6" fmla="*/ 51 w 278"/>
                <a:gd name="T7" fmla="*/ 25 h 25"/>
                <a:gd name="T8" fmla="*/ 0 w 278"/>
                <a:gd name="T9" fmla="*/ 25 h 25"/>
                <a:gd name="T10" fmla="*/ 29 w 278"/>
                <a:gd name="T11" fmla="*/ 16 h 25"/>
                <a:gd name="T12" fmla="*/ 29 w 278"/>
                <a:gd name="T13" fmla="*/ 16 h 25"/>
                <a:gd name="T14" fmla="*/ 0 60000 65536"/>
                <a:gd name="T15" fmla="*/ 0 60000 65536"/>
                <a:gd name="T16" fmla="*/ 0 60000 65536"/>
                <a:gd name="T17" fmla="*/ 0 60000 65536"/>
                <a:gd name="T18" fmla="*/ 0 60000 65536"/>
                <a:gd name="T19" fmla="*/ 0 60000 65536"/>
                <a:gd name="T20" fmla="*/ 0 60000 65536"/>
                <a:gd name="T21" fmla="*/ 0 w 278"/>
                <a:gd name="T22" fmla="*/ 0 h 25"/>
                <a:gd name="T23" fmla="*/ 278 w 27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25">
                  <a:moveTo>
                    <a:pt x="29" y="16"/>
                  </a:moveTo>
                  <a:lnTo>
                    <a:pt x="229" y="0"/>
                  </a:lnTo>
                  <a:lnTo>
                    <a:pt x="278" y="25"/>
                  </a:lnTo>
                  <a:lnTo>
                    <a:pt x="51" y="25"/>
                  </a:lnTo>
                  <a:lnTo>
                    <a:pt x="0" y="25"/>
                  </a:lnTo>
                  <a:lnTo>
                    <a:pt x="29" y="16"/>
                  </a:lnTo>
                  <a:close/>
                </a:path>
              </a:pathLst>
            </a:custGeom>
            <a:solidFill>
              <a:srgbClr val="000000"/>
            </a:solidFill>
            <a:ln w="9525">
              <a:noFill/>
              <a:round/>
              <a:headEnd/>
              <a:tailEnd/>
            </a:ln>
          </p:spPr>
          <p:txBody>
            <a:bodyPr/>
            <a:lstStyle/>
            <a:p>
              <a:endParaRPr lang="en-US"/>
            </a:p>
          </p:txBody>
        </p:sp>
        <p:sp>
          <p:nvSpPr>
            <p:cNvPr id="202805" name="Freeform 46"/>
            <p:cNvSpPr>
              <a:spLocks/>
            </p:cNvSpPr>
            <p:nvPr/>
          </p:nvSpPr>
          <p:spPr bwMode="auto">
            <a:xfrm>
              <a:off x="2278" y="2579"/>
              <a:ext cx="63" cy="32"/>
            </a:xfrm>
            <a:custGeom>
              <a:avLst/>
              <a:gdLst>
                <a:gd name="T0" fmla="*/ 19 w 127"/>
                <a:gd name="T1" fmla="*/ 0 h 32"/>
                <a:gd name="T2" fmla="*/ 49 w 127"/>
                <a:gd name="T3" fmla="*/ 4 h 32"/>
                <a:gd name="T4" fmla="*/ 127 w 127"/>
                <a:gd name="T5" fmla="*/ 12 h 32"/>
                <a:gd name="T6" fmla="*/ 94 w 127"/>
                <a:gd name="T7" fmla="*/ 32 h 32"/>
                <a:gd name="T8" fmla="*/ 0 w 127"/>
                <a:gd name="T9" fmla="*/ 3 h 32"/>
                <a:gd name="T10" fmla="*/ 19 w 127"/>
                <a:gd name="T11" fmla="*/ 0 h 32"/>
                <a:gd name="T12" fmla="*/ 19 w 127"/>
                <a:gd name="T13" fmla="*/ 0 h 32"/>
                <a:gd name="T14" fmla="*/ 0 60000 65536"/>
                <a:gd name="T15" fmla="*/ 0 60000 65536"/>
                <a:gd name="T16" fmla="*/ 0 60000 65536"/>
                <a:gd name="T17" fmla="*/ 0 60000 65536"/>
                <a:gd name="T18" fmla="*/ 0 60000 65536"/>
                <a:gd name="T19" fmla="*/ 0 60000 65536"/>
                <a:gd name="T20" fmla="*/ 0 60000 65536"/>
                <a:gd name="T21" fmla="*/ 0 w 127"/>
                <a:gd name="T22" fmla="*/ 0 h 32"/>
                <a:gd name="T23" fmla="*/ 127 w 1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2">
                  <a:moveTo>
                    <a:pt x="19" y="0"/>
                  </a:moveTo>
                  <a:lnTo>
                    <a:pt x="49" y="4"/>
                  </a:lnTo>
                  <a:lnTo>
                    <a:pt x="127" y="12"/>
                  </a:lnTo>
                  <a:lnTo>
                    <a:pt x="94" y="32"/>
                  </a:lnTo>
                  <a:lnTo>
                    <a:pt x="0" y="3"/>
                  </a:lnTo>
                  <a:lnTo>
                    <a:pt x="19" y="0"/>
                  </a:lnTo>
                  <a:close/>
                </a:path>
              </a:pathLst>
            </a:custGeom>
            <a:solidFill>
              <a:srgbClr val="000000"/>
            </a:solidFill>
            <a:ln w="9525">
              <a:noFill/>
              <a:round/>
              <a:headEnd/>
              <a:tailEnd/>
            </a:ln>
          </p:spPr>
          <p:txBody>
            <a:bodyPr/>
            <a:lstStyle/>
            <a:p>
              <a:endParaRPr lang="en-US"/>
            </a:p>
          </p:txBody>
        </p:sp>
        <p:sp>
          <p:nvSpPr>
            <p:cNvPr id="202806" name="Freeform 47"/>
            <p:cNvSpPr>
              <a:spLocks/>
            </p:cNvSpPr>
            <p:nvPr/>
          </p:nvSpPr>
          <p:spPr bwMode="auto">
            <a:xfrm>
              <a:off x="2000" y="2553"/>
              <a:ext cx="169" cy="96"/>
            </a:xfrm>
            <a:custGeom>
              <a:avLst/>
              <a:gdLst>
                <a:gd name="T0" fmla="*/ 338 w 338"/>
                <a:gd name="T1" fmla="*/ 0 h 96"/>
                <a:gd name="T2" fmla="*/ 29 w 338"/>
                <a:gd name="T3" fmla="*/ 96 h 96"/>
                <a:gd name="T4" fmla="*/ 0 w 338"/>
                <a:gd name="T5" fmla="*/ 74 h 96"/>
                <a:gd name="T6" fmla="*/ 289 w 338"/>
                <a:gd name="T7" fmla="*/ 8 h 96"/>
                <a:gd name="T8" fmla="*/ 325 w 338"/>
                <a:gd name="T9" fmla="*/ 0 h 96"/>
                <a:gd name="T10" fmla="*/ 338 w 338"/>
                <a:gd name="T11" fmla="*/ 0 h 96"/>
                <a:gd name="T12" fmla="*/ 338 w 338"/>
                <a:gd name="T13" fmla="*/ 0 h 96"/>
                <a:gd name="T14" fmla="*/ 0 60000 65536"/>
                <a:gd name="T15" fmla="*/ 0 60000 65536"/>
                <a:gd name="T16" fmla="*/ 0 60000 65536"/>
                <a:gd name="T17" fmla="*/ 0 60000 65536"/>
                <a:gd name="T18" fmla="*/ 0 60000 65536"/>
                <a:gd name="T19" fmla="*/ 0 60000 65536"/>
                <a:gd name="T20" fmla="*/ 0 60000 65536"/>
                <a:gd name="T21" fmla="*/ 0 w 338"/>
                <a:gd name="T22" fmla="*/ 0 h 96"/>
                <a:gd name="T23" fmla="*/ 338 w 3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96">
                  <a:moveTo>
                    <a:pt x="338" y="0"/>
                  </a:moveTo>
                  <a:lnTo>
                    <a:pt x="29" y="96"/>
                  </a:lnTo>
                  <a:lnTo>
                    <a:pt x="0" y="74"/>
                  </a:lnTo>
                  <a:lnTo>
                    <a:pt x="289" y="8"/>
                  </a:lnTo>
                  <a:lnTo>
                    <a:pt x="325" y="0"/>
                  </a:lnTo>
                  <a:lnTo>
                    <a:pt x="338" y="0"/>
                  </a:lnTo>
                  <a:close/>
                </a:path>
              </a:pathLst>
            </a:custGeom>
            <a:solidFill>
              <a:srgbClr val="000000"/>
            </a:solidFill>
            <a:ln w="9525">
              <a:noFill/>
              <a:round/>
              <a:headEnd/>
              <a:tailEnd/>
            </a:ln>
          </p:spPr>
          <p:txBody>
            <a:bodyPr/>
            <a:lstStyle/>
            <a:p>
              <a:endParaRPr lang="en-US"/>
            </a:p>
          </p:txBody>
        </p:sp>
        <p:sp>
          <p:nvSpPr>
            <p:cNvPr id="202807" name="Freeform 48"/>
            <p:cNvSpPr>
              <a:spLocks/>
            </p:cNvSpPr>
            <p:nvPr/>
          </p:nvSpPr>
          <p:spPr bwMode="auto">
            <a:xfrm>
              <a:off x="2107" y="2475"/>
              <a:ext cx="71" cy="23"/>
            </a:xfrm>
            <a:custGeom>
              <a:avLst/>
              <a:gdLst>
                <a:gd name="T0" fmla="*/ 143 w 143"/>
                <a:gd name="T1" fmla="*/ 23 h 23"/>
                <a:gd name="T2" fmla="*/ 0 w 143"/>
                <a:gd name="T3" fmla="*/ 23 h 23"/>
                <a:gd name="T4" fmla="*/ 14 w 143"/>
                <a:gd name="T5" fmla="*/ 0 h 23"/>
                <a:gd name="T6" fmla="*/ 101 w 143"/>
                <a:gd name="T7" fmla="*/ 9 h 23"/>
                <a:gd name="T8" fmla="*/ 125 w 143"/>
                <a:gd name="T9" fmla="*/ 12 h 23"/>
                <a:gd name="T10" fmla="*/ 143 w 143"/>
                <a:gd name="T11" fmla="*/ 23 h 23"/>
                <a:gd name="T12" fmla="*/ 143 w 143"/>
                <a:gd name="T13" fmla="*/ 23 h 23"/>
                <a:gd name="T14" fmla="*/ 0 60000 65536"/>
                <a:gd name="T15" fmla="*/ 0 60000 65536"/>
                <a:gd name="T16" fmla="*/ 0 60000 65536"/>
                <a:gd name="T17" fmla="*/ 0 60000 65536"/>
                <a:gd name="T18" fmla="*/ 0 60000 65536"/>
                <a:gd name="T19" fmla="*/ 0 60000 65536"/>
                <a:gd name="T20" fmla="*/ 0 60000 65536"/>
                <a:gd name="T21" fmla="*/ 0 w 143"/>
                <a:gd name="T22" fmla="*/ 0 h 23"/>
                <a:gd name="T23" fmla="*/ 143 w 14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3">
                  <a:moveTo>
                    <a:pt x="143" y="23"/>
                  </a:moveTo>
                  <a:lnTo>
                    <a:pt x="0" y="23"/>
                  </a:lnTo>
                  <a:lnTo>
                    <a:pt x="14" y="0"/>
                  </a:lnTo>
                  <a:lnTo>
                    <a:pt x="101" y="9"/>
                  </a:lnTo>
                  <a:lnTo>
                    <a:pt x="125" y="12"/>
                  </a:lnTo>
                  <a:lnTo>
                    <a:pt x="143" y="23"/>
                  </a:lnTo>
                  <a:close/>
                </a:path>
              </a:pathLst>
            </a:custGeom>
            <a:solidFill>
              <a:srgbClr val="000000"/>
            </a:solidFill>
            <a:ln w="9525">
              <a:noFill/>
              <a:round/>
              <a:headEnd/>
              <a:tailEnd/>
            </a:ln>
          </p:spPr>
          <p:txBody>
            <a:bodyPr/>
            <a:lstStyle/>
            <a:p>
              <a:endParaRPr lang="en-US"/>
            </a:p>
          </p:txBody>
        </p:sp>
        <p:sp>
          <p:nvSpPr>
            <p:cNvPr id="202808" name="Freeform 49"/>
            <p:cNvSpPr>
              <a:spLocks/>
            </p:cNvSpPr>
            <p:nvPr/>
          </p:nvSpPr>
          <p:spPr bwMode="auto">
            <a:xfrm>
              <a:off x="2058" y="2368"/>
              <a:ext cx="130" cy="62"/>
            </a:xfrm>
            <a:custGeom>
              <a:avLst/>
              <a:gdLst>
                <a:gd name="T0" fmla="*/ 28 w 261"/>
                <a:gd name="T1" fmla="*/ 0 h 62"/>
                <a:gd name="T2" fmla="*/ 261 w 261"/>
                <a:gd name="T3" fmla="*/ 58 h 62"/>
                <a:gd name="T4" fmla="*/ 242 w 261"/>
                <a:gd name="T5" fmla="*/ 62 h 62"/>
                <a:gd name="T6" fmla="*/ 0 w 261"/>
                <a:gd name="T7" fmla="*/ 23 h 62"/>
                <a:gd name="T8" fmla="*/ 15 w 261"/>
                <a:gd name="T9" fmla="*/ 11 h 62"/>
                <a:gd name="T10" fmla="*/ 28 w 261"/>
                <a:gd name="T11" fmla="*/ 0 h 62"/>
                <a:gd name="T12" fmla="*/ 28 w 261"/>
                <a:gd name="T13" fmla="*/ 0 h 62"/>
                <a:gd name="T14" fmla="*/ 0 60000 65536"/>
                <a:gd name="T15" fmla="*/ 0 60000 65536"/>
                <a:gd name="T16" fmla="*/ 0 60000 65536"/>
                <a:gd name="T17" fmla="*/ 0 60000 65536"/>
                <a:gd name="T18" fmla="*/ 0 60000 65536"/>
                <a:gd name="T19" fmla="*/ 0 60000 65536"/>
                <a:gd name="T20" fmla="*/ 0 60000 65536"/>
                <a:gd name="T21" fmla="*/ 0 w 261"/>
                <a:gd name="T22" fmla="*/ 0 h 62"/>
                <a:gd name="T23" fmla="*/ 261 w 261"/>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62">
                  <a:moveTo>
                    <a:pt x="28" y="0"/>
                  </a:moveTo>
                  <a:lnTo>
                    <a:pt x="261" y="58"/>
                  </a:lnTo>
                  <a:lnTo>
                    <a:pt x="242" y="62"/>
                  </a:lnTo>
                  <a:lnTo>
                    <a:pt x="0" y="23"/>
                  </a:lnTo>
                  <a:lnTo>
                    <a:pt x="15" y="11"/>
                  </a:lnTo>
                  <a:lnTo>
                    <a:pt x="28" y="0"/>
                  </a:lnTo>
                  <a:close/>
                </a:path>
              </a:pathLst>
            </a:custGeom>
            <a:solidFill>
              <a:srgbClr val="000000"/>
            </a:solidFill>
            <a:ln w="9525">
              <a:noFill/>
              <a:round/>
              <a:headEnd/>
              <a:tailEnd/>
            </a:ln>
          </p:spPr>
          <p:txBody>
            <a:bodyPr/>
            <a:lstStyle/>
            <a:p>
              <a:endParaRPr lang="en-US"/>
            </a:p>
          </p:txBody>
        </p:sp>
      </p:grpSp>
      <p:sp>
        <p:nvSpPr>
          <p:cNvPr id="202765" name="Line 52"/>
          <p:cNvSpPr>
            <a:spLocks noChangeShapeType="1"/>
          </p:cNvSpPr>
          <p:nvPr/>
        </p:nvSpPr>
        <p:spPr bwMode="auto">
          <a:xfrm>
            <a:off x="3489325" y="1673225"/>
            <a:ext cx="0" cy="3048000"/>
          </a:xfrm>
          <a:prstGeom prst="line">
            <a:avLst/>
          </a:prstGeom>
          <a:noFill/>
          <a:ln w="9525">
            <a:solidFill>
              <a:schemeClr val="tx1"/>
            </a:solidFill>
            <a:round/>
            <a:headEnd type="triangle" w="med" len="med"/>
            <a:tailEnd type="triangle" w="med" len="med"/>
          </a:ln>
        </p:spPr>
        <p:txBody>
          <a:bodyPr/>
          <a:lstStyle/>
          <a:p>
            <a:endParaRPr lang="en-US"/>
          </a:p>
        </p:txBody>
      </p:sp>
      <p:sp>
        <p:nvSpPr>
          <p:cNvPr id="202766" name="Text Box 53"/>
          <p:cNvSpPr txBox="1">
            <a:spLocks noChangeArrowheads="1"/>
          </p:cNvSpPr>
          <p:nvPr/>
        </p:nvSpPr>
        <p:spPr bwMode="auto">
          <a:xfrm rot="-5400000">
            <a:off x="3301207" y="3110706"/>
            <a:ext cx="311150" cy="366713"/>
          </a:xfrm>
          <a:prstGeom prst="rect">
            <a:avLst/>
          </a:prstGeom>
          <a:solidFill>
            <a:schemeClr val="bg1"/>
          </a:solidFill>
          <a:ln w="9525">
            <a:noFill/>
            <a:miter lim="800000"/>
            <a:headEnd/>
            <a:tailEnd/>
          </a:ln>
        </p:spPr>
        <p:txBody>
          <a:bodyPr wrap="none">
            <a:spAutoFit/>
          </a:bodyPr>
          <a:lstStyle/>
          <a:p>
            <a:pPr eaLnBrk="0" hangingPunct="0"/>
            <a:r>
              <a:rPr lang="en-US" altLang="zh-TW">
                <a:ea typeface="新細明體" pitchFamily="18" charset="-120"/>
              </a:rPr>
              <a:t>L</a:t>
            </a:r>
          </a:p>
        </p:txBody>
      </p:sp>
      <p:grpSp>
        <p:nvGrpSpPr>
          <p:cNvPr id="202773" name="Group 60"/>
          <p:cNvGrpSpPr>
            <a:grpSpLocks/>
          </p:cNvGrpSpPr>
          <p:nvPr/>
        </p:nvGrpSpPr>
        <p:grpSpPr bwMode="auto">
          <a:xfrm flipH="1">
            <a:off x="8431213" y="6362700"/>
            <a:ext cx="339725" cy="400050"/>
            <a:chOff x="5019" y="693"/>
            <a:chExt cx="540" cy="528"/>
          </a:xfrm>
        </p:grpSpPr>
        <p:sp>
          <p:nvSpPr>
            <p:cNvPr id="202775" name="AutoShape 61"/>
            <p:cNvSpPr>
              <a:spLocks noChangeAspect="1" noChangeArrowheads="1" noTextEdit="1"/>
            </p:cNvSpPr>
            <p:nvPr/>
          </p:nvSpPr>
          <p:spPr bwMode="auto">
            <a:xfrm>
              <a:off x="5019" y="693"/>
              <a:ext cx="540" cy="527"/>
            </a:xfrm>
            <a:prstGeom prst="rect">
              <a:avLst/>
            </a:prstGeom>
            <a:noFill/>
            <a:ln w="9525">
              <a:noFill/>
              <a:miter lim="800000"/>
              <a:headEnd/>
              <a:tailEnd/>
            </a:ln>
          </p:spPr>
          <p:txBody>
            <a:bodyPr/>
            <a:lstStyle/>
            <a:p>
              <a:endParaRPr lang="en-US"/>
            </a:p>
          </p:txBody>
        </p:sp>
        <p:sp>
          <p:nvSpPr>
            <p:cNvPr id="202776" name="Freeform 62"/>
            <p:cNvSpPr>
              <a:spLocks/>
            </p:cNvSpPr>
            <p:nvPr/>
          </p:nvSpPr>
          <p:spPr bwMode="auto">
            <a:xfrm>
              <a:off x="5191" y="962"/>
              <a:ext cx="158" cy="189"/>
            </a:xfrm>
            <a:custGeom>
              <a:avLst/>
              <a:gdLst>
                <a:gd name="T0" fmla="*/ 515 w 542"/>
                <a:gd name="T1" fmla="*/ 0 h 753"/>
                <a:gd name="T2" fmla="*/ 542 w 542"/>
                <a:gd name="T3" fmla="*/ 74 h 753"/>
                <a:gd name="T4" fmla="*/ 487 w 542"/>
                <a:gd name="T5" fmla="*/ 188 h 753"/>
                <a:gd name="T6" fmla="*/ 415 w 542"/>
                <a:gd name="T7" fmla="*/ 322 h 753"/>
                <a:gd name="T8" fmla="*/ 343 w 542"/>
                <a:gd name="T9" fmla="*/ 471 h 753"/>
                <a:gd name="T10" fmla="*/ 277 w 542"/>
                <a:gd name="T11" fmla="*/ 565 h 753"/>
                <a:gd name="T12" fmla="*/ 188 w 542"/>
                <a:gd name="T13" fmla="*/ 693 h 753"/>
                <a:gd name="T14" fmla="*/ 133 w 542"/>
                <a:gd name="T15" fmla="*/ 753 h 753"/>
                <a:gd name="T16" fmla="*/ 78 w 542"/>
                <a:gd name="T17" fmla="*/ 726 h 753"/>
                <a:gd name="T18" fmla="*/ 17 w 542"/>
                <a:gd name="T19" fmla="*/ 646 h 753"/>
                <a:gd name="T20" fmla="*/ 0 w 542"/>
                <a:gd name="T21" fmla="*/ 591 h 753"/>
                <a:gd name="T22" fmla="*/ 50 w 542"/>
                <a:gd name="T23" fmla="*/ 450 h 753"/>
                <a:gd name="T24" fmla="*/ 127 w 542"/>
                <a:gd name="T25" fmla="*/ 303 h 753"/>
                <a:gd name="T26" fmla="*/ 205 w 542"/>
                <a:gd name="T27" fmla="*/ 181 h 753"/>
                <a:gd name="T28" fmla="*/ 310 w 542"/>
                <a:gd name="T29" fmla="*/ 87 h 753"/>
                <a:gd name="T30" fmla="*/ 415 w 542"/>
                <a:gd name="T31" fmla="*/ 33 h 753"/>
                <a:gd name="T32" fmla="*/ 515 w 542"/>
                <a:gd name="T33" fmla="*/ 0 h 7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2"/>
                <a:gd name="T52" fmla="*/ 0 h 753"/>
                <a:gd name="T53" fmla="*/ 542 w 542"/>
                <a:gd name="T54" fmla="*/ 753 h 7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2" h="753">
                  <a:moveTo>
                    <a:pt x="515" y="0"/>
                  </a:moveTo>
                  <a:lnTo>
                    <a:pt x="542" y="74"/>
                  </a:lnTo>
                  <a:lnTo>
                    <a:pt x="487" y="188"/>
                  </a:lnTo>
                  <a:lnTo>
                    <a:pt x="415" y="322"/>
                  </a:lnTo>
                  <a:lnTo>
                    <a:pt x="343" y="471"/>
                  </a:lnTo>
                  <a:lnTo>
                    <a:pt x="277" y="565"/>
                  </a:lnTo>
                  <a:lnTo>
                    <a:pt x="188" y="693"/>
                  </a:lnTo>
                  <a:lnTo>
                    <a:pt x="133" y="753"/>
                  </a:lnTo>
                  <a:lnTo>
                    <a:pt x="78" y="726"/>
                  </a:lnTo>
                  <a:lnTo>
                    <a:pt x="17" y="646"/>
                  </a:lnTo>
                  <a:lnTo>
                    <a:pt x="0" y="591"/>
                  </a:lnTo>
                  <a:lnTo>
                    <a:pt x="50" y="450"/>
                  </a:lnTo>
                  <a:lnTo>
                    <a:pt x="127" y="303"/>
                  </a:lnTo>
                  <a:lnTo>
                    <a:pt x="205" y="181"/>
                  </a:lnTo>
                  <a:lnTo>
                    <a:pt x="310" y="87"/>
                  </a:lnTo>
                  <a:lnTo>
                    <a:pt x="415" y="33"/>
                  </a:lnTo>
                  <a:lnTo>
                    <a:pt x="515" y="0"/>
                  </a:lnTo>
                  <a:close/>
                </a:path>
              </a:pathLst>
            </a:custGeom>
            <a:solidFill>
              <a:srgbClr val="777777"/>
            </a:solidFill>
            <a:ln w="9525">
              <a:noFill/>
              <a:round/>
              <a:headEnd/>
              <a:tailEnd/>
            </a:ln>
          </p:spPr>
          <p:txBody>
            <a:bodyPr/>
            <a:lstStyle/>
            <a:p>
              <a:endParaRPr lang="en-US"/>
            </a:p>
          </p:txBody>
        </p:sp>
        <p:sp>
          <p:nvSpPr>
            <p:cNvPr id="202777" name="Freeform 63"/>
            <p:cNvSpPr>
              <a:spLocks/>
            </p:cNvSpPr>
            <p:nvPr/>
          </p:nvSpPr>
          <p:spPr bwMode="auto">
            <a:xfrm>
              <a:off x="5341" y="721"/>
              <a:ext cx="217" cy="259"/>
            </a:xfrm>
            <a:custGeom>
              <a:avLst/>
              <a:gdLst>
                <a:gd name="T0" fmla="*/ 484 w 650"/>
                <a:gd name="T1" fmla="*/ 0 h 1035"/>
                <a:gd name="T2" fmla="*/ 627 w 650"/>
                <a:gd name="T3" fmla="*/ 94 h 1035"/>
                <a:gd name="T4" fmla="*/ 650 w 650"/>
                <a:gd name="T5" fmla="*/ 263 h 1035"/>
                <a:gd name="T6" fmla="*/ 634 w 650"/>
                <a:gd name="T7" fmla="*/ 477 h 1035"/>
                <a:gd name="T8" fmla="*/ 589 w 650"/>
                <a:gd name="T9" fmla="*/ 631 h 1035"/>
                <a:gd name="T10" fmla="*/ 545 w 650"/>
                <a:gd name="T11" fmla="*/ 759 h 1035"/>
                <a:gd name="T12" fmla="*/ 463 w 650"/>
                <a:gd name="T13" fmla="*/ 847 h 1035"/>
                <a:gd name="T14" fmla="*/ 385 w 650"/>
                <a:gd name="T15" fmla="*/ 921 h 1035"/>
                <a:gd name="T16" fmla="*/ 275 w 650"/>
                <a:gd name="T17" fmla="*/ 968 h 1035"/>
                <a:gd name="T18" fmla="*/ 99 w 650"/>
                <a:gd name="T19" fmla="*/ 960 h 1035"/>
                <a:gd name="T20" fmla="*/ 49 w 650"/>
                <a:gd name="T21" fmla="*/ 1035 h 1035"/>
                <a:gd name="T22" fmla="*/ 0 w 650"/>
                <a:gd name="T23" fmla="*/ 960 h 1035"/>
                <a:gd name="T24" fmla="*/ 55 w 650"/>
                <a:gd name="T25" fmla="*/ 874 h 1035"/>
                <a:gd name="T26" fmla="*/ 214 w 650"/>
                <a:gd name="T27" fmla="*/ 847 h 1035"/>
                <a:gd name="T28" fmla="*/ 347 w 650"/>
                <a:gd name="T29" fmla="*/ 753 h 1035"/>
                <a:gd name="T30" fmla="*/ 430 w 650"/>
                <a:gd name="T31" fmla="*/ 631 h 1035"/>
                <a:gd name="T32" fmla="*/ 501 w 650"/>
                <a:gd name="T33" fmla="*/ 471 h 1035"/>
                <a:gd name="T34" fmla="*/ 523 w 650"/>
                <a:gd name="T35" fmla="*/ 329 h 1035"/>
                <a:gd name="T36" fmla="*/ 528 w 650"/>
                <a:gd name="T37" fmla="*/ 169 h 1035"/>
                <a:gd name="T38" fmla="*/ 501 w 650"/>
                <a:gd name="T39" fmla="*/ 67 h 1035"/>
                <a:gd name="T40" fmla="*/ 484 w 650"/>
                <a:gd name="T41" fmla="*/ 0 h 10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0"/>
                <a:gd name="T64" fmla="*/ 0 h 1035"/>
                <a:gd name="T65" fmla="*/ 650 w 650"/>
                <a:gd name="T66" fmla="*/ 1035 h 10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0" h="1035">
                  <a:moveTo>
                    <a:pt x="484" y="0"/>
                  </a:moveTo>
                  <a:lnTo>
                    <a:pt x="627" y="94"/>
                  </a:lnTo>
                  <a:lnTo>
                    <a:pt x="650" y="263"/>
                  </a:lnTo>
                  <a:lnTo>
                    <a:pt x="634" y="477"/>
                  </a:lnTo>
                  <a:lnTo>
                    <a:pt x="589" y="631"/>
                  </a:lnTo>
                  <a:lnTo>
                    <a:pt x="545" y="759"/>
                  </a:lnTo>
                  <a:lnTo>
                    <a:pt x="463" y="847"/>
                  </a:lnTo>
                  <a:lnTo>
                    <a:pt x="385" y="921"/>
                  </a:lnTo>
                  <a:lnTo>
                    <a:pt x="275" y="968"/>
                  </a:lnTo>
                  <a:lnTo>
                    <a:pt x="99" y="960"/>
                  </a:lnTo>
                  <a:lnTo>
                    <a:pt x="49" y="1035"/>
                  </a:lnTo>
                  <a:lnTo>
                    <a:pt x="0" y="960"/>
                  </a:lnTo>
                  <a:lnTo>
                    <a:pt x="55" y="874"/>
                  </a:lnTo>
                  <a:lnTo>
                    <a:pt x="214" y="847"/>
                  </a:lnTo>
                  <a:lnTo>
                    <a:pt x="347" y="753"/>
                  </a:lnTo>
                  <a:lnTo>
                    <a:pt x="430" y="631"/>
                  </a:lnTo>
                  <a:lnTo>
                    <a:pt x="501" y="471"/>
                  </a:lnTo>
                  <a:lnTo>
                    <a:pt x="523" y="329"/>
                  </a:lnTo>
                  <a:lnTo>
                    <a:pt x="528" y="169"/>
                  </a:lnTo>
                  <a:lnTo>
                    <a:pt x="501" y="67"/>
                  </a:lnTo>
                  <a:lnTo>
                    <a:pt x="484" y="0"/>
                  </a:lnTo>
                  <a:close/>
                </a:path>
              </a:pathLst>
            </a:custGeom>
            <a:solidFill>
              <a:srgbClr val="CECECE"/>
            </a:solidFill>
            <a:ln w="9525">
              <a:noFill/>
              <a:round/>
              <a:headEnd/>
              <a:tailEnd/>
            </a:ln>
          </p:spPr>
          <p:txBody>
            <a:bodyPr/>
            <a:lstStyle/>
            <a:p>
              <a:endParaRPr lang="en-US"/>
            </a:p>
          </p:txBody>
        </p:sp>
        <p:sp>
          <p:nvSpPr>
            <p:cNvPr id="202778" name="Freeform 64"/>
            <p:cNvSpPr>
              <a:spLocks/>
            </p:cNvSpPr>
            <p:nvPr/>
          </p:nvSpPr>
          <p:spPr bwMode="auto">
            <a:xfrm>
              <a:off x="5377" y="710"/>
              <a:ext cx="182" cy="258"/>
            </a:xfrm>
            <a:custGeom>
              <a:avLst/>
              <a:gdLst>
                <a:gd name="T0" fmla="*/ 66 w 546"/>
                <a:gd name="T1" fmla="*/ 986 h 1033"/>
                <a:gd name="T2" fmla="*/ 160 w 546"/>
                <a:gd name="T3" fmla="*/ 986 h 1033"/>
                <a:gd name="T4" fmla="*/ 259 w 546"/>
                <a:gd name="T5" fmla="*/ 939 h 1033"/>
                <a:gd name="T6" fmla="*/ 330 w 546"/>
                <a:gd name="T7" fmla="*/ 879 h 1033"/>
                <a:gd name="T8" fmla="*/ 403 w 546"/>
                <a:gd name="T9" fmla="*/ 791 h 1033"/>
                <a:gd name="T10" fmla="*/ 457 w 546"/>
                <a:gd name="T11" fmla="*/ 677 h 1033"/>
                <a:gd name="T12" fmla="*/ 491 w 546"/>
                <a:gd name="T13" fmla="*/ 556 h 1033"/>
                <a:gd name="T14" fmla="*/ 513 w 546"/>
                <a:gd name="T15" fmla="*/ 442 h 1033"/>
                <a:gd name="T16" fmla="*/ 518 w 546"/>
                <a:gd name="T17" fmla="*/ 335 h 1033"/>
                <a:gd name="T18" fmla="*/ 513 w 546"/>
                <a:gd name="T19" fmla="*/ 241 h 1033"/>
                <a:gd name="T20" fmla="*/ 508 w 546"/>
                <a:gd name="T21" fmla="*/ 167 h 1033"/>
                <a:gd name="T22" fmla="*/ 469 w 546"/>
                <a:gd name="T23" fmla="*/ 128 h 1033"/>
                <a:gd name="T24" fmla="*/ 419 w 546"/>
                <a:gd name="T25" fmla="*/ 87 h 1033"/>
                <a:gd name="T26" fmla="*/ 397 w 546"/>
                <a:gd name="T27" fmla="*/ 81 h 1033"/>
                <a:gd name="T28" fmla="*/ 364 w 546"/>
                <a:gd name="T29" fmla="*/ 34 h 1033"/>
                <a:gd name="T30" fmla="*/ 370 w 546"/>
                <a:gd name="T31" fmla="*/ 0 h 1033"/>
                <a:gd name="T32" fmla="*/ 408 w 546"/>
                <a:gd name="T33" fmla="*/ 34 h 1033"/>
                <a:gd name="T34" fmla="*/ 529 w 546"/>
                <a:gd name="T35" fmla="*/ 141 h 1033"/>
                <a:gd name="T36" fmla="*/ 546 w 546"/>
                <a:gd name="T37" fmla="*/ 214 h 1033"/>
                <a:gd name="T38" fmla="*/ 546 w 546"/>
                <a:gd name="T39" fmla="*/ 314 h 1033"/>
                <a:gd name="T40" fmla="*/ 546 w 546"/>
                <a:gd name="T41" fmla="*/ 415 h 1033"/>
                <a:gd name="T42" fmla="*/ 541 w 546"/>
                <a:gd name="T43" fmla="*/ 530 h 1033"/>
                <a:gd name="T44" fmla="*/ 513 w 546"/>
                <a:gd name="T45" fmla="*/ 624 h 1033"/>
                <a:gd name="T46" fmla="*/ 491 w 546"/>
                <a:gd name="T47" fmla="*/ 710 h 1033"/>
                <a:gd name="T48" fmla="*/ 457 w 546"/>
                <a:gd name="T49" fmla="*/ 785 h 1033"/>
                <a:gd name="T50" fmla="*/ 419 w 546"/>
                <a:gd name="T51" fmla="*/ 845 h 1033"/>
                <a:gd name="T52" fmla="*/ 375 w 546"/>
                <a:gd name="T53" fmla="*/ 905 h 1033"/>
                <a:gd name="T54" fmla="*/ 309 w 546"/>
                <a:gd name="T55" fmla="*/ 952 h 1033"/>
                <a:gd name="T56" fmla="*/ 231 w 546"/>
                <a:gd name="T57" fmla="*/ 999 h 1033"/>
                <a:gd name="T58" fmla="*/ 160 w 546"/>
                <a:gd name="T59" fmla="*/ 1026 h 1033"/>
                <a:gd name="T60" fmla="*/ 55 w 546"/>
                <a:gd name="T61" fmla="*/ 1033 h 1033"/>
                <a:gd name="T62" fmla="*/ 0 w 546"/>
                <a:gd name="T63" fmla="*/ 999 h 1033"/>
                <a:gd name="T64" fmla="*/ 66 w 546"/>
                <a:gd name="T65" fmla="*/ 986 h 10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6"/>
                <a:gd name="T100" fmla="*/ 0 h 1033"/>
                <a:gd name="T101" fmla="*/ 546 w 546"/>
                <a:gd name="T102" fmla="*/ 1033 h 10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6" h="1033">
                  <a:moveTo>
                    <a:pt x="66" y="986"/>
                  </a:moveTo>
                  <a:lnTo>
                    <a:pt x="160" y="986"/>
                  </a:lnTo>
                  <a:lnTo>
                    <a:pt x="259" y="939"/>
                  </a:lnTo>
                  <a:lnTo>
                    <a:pt x="330" y="879"/>
                  </a:lnTo>
                  <a:lnTo>
                    <a:pt x="403" y="791"/>
                  </a:lnTo>
                  <a:lnTo>
                    <a:pt x="457" y="677"/>
                  </a:lnTo>
                  <a:lnTo>
                    <a:pt x="491" y="556"/>
                  </a:lnTo>
                  <a:lnTo>
                    <a:pt x="513" y="442"/>
                  </a:lnTo>
                  <a:lnTo>
                    <a:pt x="518" y="335"/>
                  </a:lnTo>
                  <a:lnTo>
                    <a:pt x="513" y="241"/>
                  </a:lnTo>
                  <a:lnTo>
                    <a:pt x="508" y="167"/>
                  </a:lnTo>
                  <a:lnTo>
                    <a:pt x="469" y="128"/>
                  </a:lnTo>
                  <a:lnTo>
                    <a:pt x="419" y="87"/>
                  </a:lnTo>
                  <a:lnTo>
                    <a:pt x="397" y="81"/>
                  </a:lnTo>
                  <a:lnTo>
                    <a:pt x="364" y="34"/>
                  </a:lnTo>
                  <a:lnTo>
                    <a:pt x="370" y="0"/>
                  </a:lnTo>
                  <a:lnTo>
                    <a:pt x="408" y="34"/>
                  </a:lnTo>
                  <a:lnTo>
                    <a:pt x="529" y="141"/>
                  </a:lnTo>
                  <a:lnTo>
                    <a:pt x="546" y="214"/>
                  </a:lnTo>
                  <a:lnTo>
                    <a:pt x="546" y="314"/>
                  </a:lnTo>
                  <a:lnTo>
                    <a:pt x="546" y="415"/>
                  </a:lnTo>
                  <a:lnTo>
                    <a:pt x="541" y="530"/>
                  </a:lnTo>
                  <a:lnTo>
                    <a:pt x="513" y="624"/>
                  </a:lnTo>
                  <a:lnTo>
                    <a:pt x="491" y="710"/>
                  </a:lnTo>
                  <a:lnTo>
                    <a:pt x="457" y="785"/>
                  </a:lnTo>
                  <a:lnTo>
                    <a:pt x="419" y="845"/>
                  </a:lnTo>
                  <a:lnTo>
                    <a:pt x="375" y="905"/>
                  </a:lnTo>
                  <a:lnTo>
                    <a:pt x="309" y="952"/>
                  </a:lnTo>
                  <a:lnTo>
                    <a:pt x="231" y="999"/>
                  </a:lnTo>
                  <a:lnTo>
                    <a:pt x="160" y="1026"/>
                  </a:lnTo>
                  <a:lnTo>
                    <a:pt x="55" y="1033"/>
                  </a:lnTo>
                  <a:lnTo>
                    <a:pt x="0" y="999"/>
                  </a:lnTo>
                  <a:lnTo>
                    <a:pt x="66" y="986"/>
                  </a:lnTo>
                  <a:close/>
                </a:path>
              </a:pathLst>
            </a:custGeom>
            <a:solidFill>
              <a:srgbClr val="000000"/>
            </a:solidFill>
            <a:ln w="9525">
              <a:noFill/>
              <a:round/>
              <a:headEnd/>
              <a:tailEnd/>
            </a:ln>
          </p:spPr>
          <p:txBody>
            <a:bodyPr/>
            <a:lstStyle/>
            <a:p>
              <a:endParaRPr lang="en-US"/>
            </a:p>
          </p:txBody>
        </p:sp>
        <p:sp>
          <p:nvSpPr>
            <p:cNvPr id="202779" name="Freeform 65"/>
            <p:cNvSpPr>
              <a:spLocks/>
            </p:cNvSpPr>
            <p:nvPr/>
          </p:nvSpPr>
          <p:spPr bwMode="auto">
            <a:xfrm>
              <a:off x="5328" y="708"/>
              <a:ext cx="193" cy="283"/>
            </a:xfrm>
            <a:custGeom>
              <a:avLst/>
              <a:gdLst>
                <a:gd name="T0" fmla="*/ 116 w 579"/>
                <a:gd name="T1" fmla="*/ 1080 h 1134"/>
                <a:gd name="T2" fmla="*/ 171 w 579"/>
                <a:gd name="T3" fmla="*/ 993 h 1134"/>
                <a:gd name="T4" fmla="*/ 171 w 579"/>
                <a:gd name="T5" fmla="*/ 933 h 1134"/>
                <a:gd name="T6" fmla="*/ 253 w 579"/>
                <a:gd name="T7" fmla="*/ 905 h 1134"/>
                <a:gd name="T8" fmla="*/ 342 w 579"/>
                <a:gd name="T9" fmla="*/ 858 h 1134"/>
                <a:gd name="T10" fmla="*/ 408 w 579"/>
                <a:gd name="T11" fmla="*/ 792 h 1134"/>
                <a:gd name="T12" fmla="*/ 469 w 579"/>
                <a:gd name="T13" fmla="*/ 698 h 1134"/>
                <a:gd name="T14" fmla="*/ 518 w 579"/>
                <a:gd name="T15" fmla="*/ 610 h 1134"/>
                <a:gd name="T16" fmla="*/ 551 w 579"/>
                <a:gd name="T17" fmla="*/ 503 h 1134"/>
                <a:gd name="T18" fmla="*/ 563 w 579"/>
                <a:gd name="T19" fmla="*/ 402 h 1134"/>
                <a:gd name="T20" fmla="*/ 579 w 579"/>
                <a:gd name="T21" fmla="*/ 323 h 1134"/>
                <a:gd name="T22" fmla="*/ 579 w 579"/>
                <a:gd name="T23" fmla="*/ 188 h 1134"/>
                <a:gd name="T24" fmla="*/ 556 w 579"/>
                <a:gd name="T25" fmla="*/ 101 h 1134"/>
                <a:gd name="T26" fmla="*/ 523 w 579"/>
                <a:gd name="T27" fmla="*/ 34 h 1134"/>
                <a:gd name="T28" fmla="*/ 474 w 579"/>
                <a:gd name="T29" fmla="*/ 0 h 1134"/>
                <a:gd name="T30" fmla="*/ 502 w 579"/>
                <a:gd name="T31" fmla="*/ 60 h 1134"/>
                <a:gd name="T32" fmla="*/ 535 w 579"/>
                <a:gd name="T33" fmla="*/ 128 h 1134"/>
                <a:gd name="T34" fmla="*/ 551 w 579"/>
                <a:gd name="T35" fmla="*/ 201 h 1134"/>
                <a:gd name="T36" fmla="*/ 546 w 579"/>
                <a:gd name="T37" fmla="*/ 282 h 1134"/>
                <a:gd name="T38" fmla="*/ 540 w 579"/>
                <a:gd name="T39" fmla="*/ 376 h 1134"/>
                <a:gd name="T40" fmla="*/ 523 w 579"/>
                <a:gd name="T41" fmla="*/ 490 h 1134"/>
                <a:gd name="T42" fmla="*/ 502 w 579"/>
                <a:gd name="T43" fmla="*/ 577 h 1134"/>
                <a:gd name="T44" fmla="*/ 452 w 579"/>
                <a:gd name="T45" fmla="*/ 664 h 1134"/>
                <a:gd name="T46" fmla="*/ 403 w 579"/>
                <a:gd name="T47" fmla="*/ 745 h 1134"/>
                <a:gd name="T48" fmla="*/ 347 w 579"/>
                <a:gd name="T49" fmla="*/ 805 h 1134"/>
                <a:gd name="T50" fmla="*/ 270 w 579"/>
                <a:gd name="T51" fmla="*/ 858 h 1134"/>
                <a:gd name="T52" fmla="*/ 204 w 579"/>
                <a:gd name="T53" fmla="*/ 892 h 1134"/>
                <a:gd name="T54" fmla="*/ 133 w 579"/>
                <a:gd name="T55" fmla="*/ 899 h 1134"/>
                <a:gd name="T56" fmla="*/ 83 w 579"/>
                <a:gd name="T57" fmla="*/ 879 h 1134"/>
                <a:gd name="T58" fmla="*/ 50 w 579"/>
                <a:gd name="T59" fmla="*/ 926 h 1134"/>
                <a:gd name="T60" fmla="*/ 0 w 579"/>
                <a:gd name="T61" fmla="*/ 1014 h 1134"/>
                <a:gd name="T62" fmla="*/ 39 w 579"/>
                <a:gd name="T63" fmla="*/ 1061 h 1134"/>
                <a:gd name="T64" fmla="*/ 105 w 579"/>
                <a:gd name="T65" fmla="*/ 959 h 1134"/>
                <a:gd name="T66" fmla="*/ 143 w 579"/>
                <a:gd name="T67" fmla="*/ 967 h 1134"/>
                <a:gd name="T68" fmla="*/ 61 w 579"/>
                <a:gd name="T69" fmla="*/ 1087 h 1134"/>
                <a:gd name="T70" fmla="*/ 83 w 579"/>
                <a:gd name="T71" fmla="*/ 1134 h 1134"/>
                <a:gd name="T72" fmla="*/ 116 w 579"/>
                <a:gd name="T73" fmla="*/ 1080 h 11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9"/>
                <a:gd name="T112" fmla="*/ 0 h 1134"/>
                <a:gd name="T113" fmla="*/ 579 w 579"/>
                <a:gd name="T114" fmla="*/ 1134 h 11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9" h="1134">
                  <a:moveTo>
                    <a:pt x="116" y="1080"/>
                  </a:moveTo>
                  <a:lnTo>
                    <a:pt x="171" y="993"/>
                  </a:lnTo>
                  <a:lnTo>
                    <a:pt x="171" y="933"/>
                  </a:lnTo>
                  <a:lnTo>
                    <a:pt x="253" y="905"/>
                  </a:lnTo>
                  <a:lnTo>
                    <a:pt x="342" y="858"/>
                  </a:lnTo>
                  <a:lnTo>
                    <a:pt x="408" y="792"/>
                  </a:lnTo>
                  <a:lnTo>
                    <a:pt x="469" y="698"/>
                  </a:lnTo>
                  <a:lnTo>
                    <a:pt x="518" y="610"/>
                  </a:lnTo>
                  <a:lnTo>
                    <a:pt x="551" y="503"/>
                  </a:lnTo>
                  <a:lnTo>
                    <a:pt x="563" y="402"/>
                  </a:lnTo>
                  <a:lnTo>
                    <a:pt x="579" y="323"/>
                  </a:lnTo>
                  <a:lnTo>
                    <a:pt x="579" y="188"/>
                  </a:lnTo>
                  <a:lnTo>
                    <a:pt x="556" y="101"/>
                  </a:lnTo>
                  <a:lnTo>
                    <a:pt x="523" y="34"/>
                  </a:lnTo>
                  <a:lnTo>
                    <a:pt x="474" y="0"/>
                  </a:lnTo>
                  <a:lnTo>
                    <a:pt x="502" y="60"/>
                  </a:lnTo>
                  <a:lnTo>
                    <a:pt x="535" y="128"/>
                  </a:lnTo>
                  <a:lnTo>
                    <a:pt x="551" y="201"/>
                  </a:lnTo>
                  <a:lnTo>
                    <a:pt x="546" y="282"/>
                  </a:lnTo>
                  <a:lnTo>
                    <a:pt x="540" y="376"/>
                  </a:lnTo>
                  <a:lnTo>
                    <a:pt x="523" y="490"/>
                  </a:lnTo>
                  <a:lnTo>
                    <a:pt x="502" y="577"/>
                  </a:lnTo>
                  <a:lnTo>
                    <a:pt x="452" y="664"/>
                  </a:lnTo>
                  <a:lnTo>
                    <a:pt x="403" y="745"/>
                  </a:lnTo>
                  <a:lnTo>
                    <a:pt x="347" y="805"/>
                  </a:lnTo>
                  <a:lnTo>
                    <a:pt x="270" y="858"/>
                  </a:lnTo>
                  <a:lnTo>
                    <a:pt x="204" y="892"/>
                  </a:lnTo>
                  <a:lnTo>
                    <a:pt x="133" y="899"/>
                  </a:lnTo>
                  <a:lnTo>
                    <a:pt x="83" y="879"/>
                  </a:lnTo>
                  <a:lnTo>
                    <a:pt x="50" y="926"/>
                  </a:lnTo>
                  <a:lnTo>
                    <a:pt x="0" y="1014"/>
                  </a:lnTo>
                  <a:lnTo>
                    <a:pt x="39" y="1061"/>
                  </a:lnTo>
                  <a:lnTo>
                    <a:pt x="105" y="959"/>
                  </a:lnTo>
                  <a:lnTo>
                    <a:pt x="143" y="967"/>
                  </a:lnTo>
                  <a:lnTo>
                    <a:pt x="61" y="1087"/>
                  </a:lnTo>
                  <a:lnTo>
                    <a:pt x="83" y="1134"/>
                  </a:lnTo>
                  <a:lnTo>
                    <a:pt x="116" y="1080"/>
                  </a:lnTo>
                  <a:close/>
                </a:path>
              </a:pathLst>
            </a:custGeom>
            <a:solidFill>
              <a:srgbClr val="000000"/>
            </a:solidFill>
            <a:ln w="9525">
              <a:noFill/>
              <a:round/>
              <a:headEnd/>
              <a:tailEnd/>
            </a:ln>
          </p:spPr>
          <p:txBody>
            <a:bodyPr/>
            <a:lstStyle/>
            <a:p>
              <a:endParaRPr lang="en-US"/>
            </a:p>
          </p:txBody>
        </p:sp>
        <p:sp>
          <p:nvSpPr>
            <p:cNvPr id="202780" name="Freeform 66"/>
            <p:cNvSpPr>
              <a:spLocks/>
            </p:cNvSpPr>
            <p:nvPr/>
          </p:nvSpPr>
          <p:spPr bwMode="auto">
            <a:xfrm>
              <a:off x="5326" y="704"/>
              <a:ext cx="186" cy="237"/>
            </a:xfrm>
            <a:custGeom>
              <a:avLst/>
              <a:gdLst>
                <a:gd name="T0" fmla="*/ 77 w 557"/>
                <a:gd name="T1" fmla="*/ 928 h 948"/>
                <a:gd name="T2" fmla="*/ 38 w 557"/>
                <a:gd name="T3" fmla="*/ 860 h 948"/>
                <a:gd name="T4" fmla="*/ 11 w 557"/>
                <a:gd name="T5" fmla="*/ 794 h 948"/>
                <a:gd name="T6" fmla="*/ 0 w 557"/>
                <a:gd name="T7" fmla="*/ 706 h 948"/>
                <a:gd name="T8" fmla="*/ 5 w 557"/>
                <a:gd name="T9" fmla="*/ 598 h 948"/>
                <a:gd name="T10" fmla="*/ 22 w 557"/>
                <a:gd name="T11" fmla="*/ 478 h 948"/>
                <a:gd name="T12" fmla="*/ 56 w 557"/>
                <a:gd name="T13" fmla="*/ 350 h 948"/>
                <a:gd name="T14" fmla="*/ 105 w 557"/>
                <a:gd name="T15" fmla="*/ 235 h 948"/>
                <a:gd name="T16" fmla="*/ 183 w 557"/>
                <a:gd name="T17" fmla="*/ 121 h 948"/>
                <a:gd name="T18" fmla="*/ 287 w 557"/>
                <a:gd name="T19" fmla="*/ 40 h 948"/>
                <a:gd name="T20" fmla="*/ 381 w 557"/>
                <a:gd name="T21" fmla="*/ 0 h 948"/>
                <a:gd name="T22" fmla="*/ 447 w 557"/>
                <a:gd name="T23" fmla="*/ 6 h 948"/>
                <a:gd name="T24" fmla="*/ 502 w 557"/>
                <a:gd name="T25" fmla="*/ 34 h 948"/>
                <a:gd name="T26" fmla="*/ 557 w 557"/>
                <a:gd name="T27" fmla="*/ 81 h 948"/>
                <a:gd name="T28" fmla="*/ 546 w 557"/>
                <a:gd name="T29" fmla="*/ 121 h 948"/>
                <a:gd name="T30" fmla="*/ 480 w 557"/>
                <a:gd name="T31" fmla="*/ 60 h 948"/>
                <a:gd name="T32" fmla="*/ 441 w 557"/>
                <a:gd name="T33" fmla="*/ 40 h 948"/>
                <a:gd name="T34" fmla="*/ 386 w 557"/>
                <a:gd name="T35" fmla="*/ 40 h 948"/>
                <a:gd name="T36" fmla="*/ 336 w 557"/>
                <a:gd name="T37" fmla="*/ 60 h 948"/>
                <a:gd name="T38" fmla="*/ 275 w 557"/>
                <a:gd name="T39" fmla="*/ 87 h 948"/>
                <a:gd name="T40" fmla="*/ 232 w 557"/>
                <a:gd name="T41" fmla="*/ 128 h 948"/>
                <a:gd name="T42" fmla="*/ 183 w 557"/>
                <a:gd name="T43" fmla="*/ 168 h 948"/>
                <a:gd name="T44" fmla="*/ 149 w 557"/>
                <a:gd name="T45" fmla="*/ 228 h 948"/>
                <a:gd name="T46" fmla="*/ 116 w 557"/>
                <a:gd name="T47" fmla="*/ 296 h 948"/>
                <a:gd name="T48" fmla="*/ 83 w 557"/>
                <a:gd name="T49" fmla="*/ 376 h 948"/>
                <a:gd name="T50" fmla="*/ 56 w 557"/>
                <a:gd name="T51" fmla="*/ 463 h 948"/>
                <a:gd name="T52" fmla="*/ 38 w 557"/>
                <a:gd name="T53" fmla="*/ 572 h 948"/>
                <a:gd name="T54" fmla="*/ 38 w 557"/>
                <a:gd name="T55" fmla="*/ 692 h 948"/>
                <a:gd name="T56" fmla="*/ 44 w 557"/>
                <a:gd name="T57" fmla="*/ 794 h 948"/>
                <a:gd name="T58" fmla="*/ 83 w 557"/>
                <a:gd name="T59" fmla="*/ 881 h 948"/>
                <a:gd name="T60" fmla="*/ 160 w 557"/>
                <a:gd name="T61" fmla="*/ 948 h 948"/>
                <a:gd name="T62" fmla="*/ 77 w 557"/>
                <a:gd name="T63" fmla="*/ 928 h 9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7"/>
                <a:gd name="T97" fmla="*/ 0 h 948"/>
                <a:gd name="T98" fmla="*/ 557 w 557"/>
                <a:gd name="T99" fmla="*/ 948 h 9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7" h="948">
                  <a:moveTo>
                    <a:pt x="77" y="928"/>
                  </a:moveTo>
                  <a:lnTo>
                    <a:pt x="38" y="860"/>
                  </a:lnTo>
                  <a:lnTo>
                    <a:pt x="11" y="794"/>
                  </a:lnTo>
                  <a:lnTo>
                    <a:pt x="0" y="706"/>
                  </a:lnTo>
                  <a:lnTo>
                    <a:pt x="5" y="598"/>
                  </a:lnTo>
                  <a:lnTo>
                    <a:pt x="22" y="478"/>
                  </a:lnTo>
                  <a:lnTo>
                    <a:pt x="56" y="350"/>
                  </a:lnTo>
                  <a:lnTo>
                    <a:pt x="105" y="235"/>
                  </a:lnTo>
                  <a:lnTo>
                    <a:pt x="183" y="121"/>
                  </a:lnTo>
                  <a:lnTo>
                    <a:pt x="287" y="40"/>
                  </a:lnTo>
                  <a:lnTo>
                    <a:pt x="381" y="0"/>
                  </a:lnTo>
                  <a:lnTo>
                    <a:pt x="447" y="6"/>
                  </a:lnTo>
                  <a:lnTo>
                    <a:pt x="502" y="34"/>
                  </a:lnTo>
                  <a:lnTo>
                    <a:pt x="557" y="81"/>
                  </a:lnTo>
                  <a:lnTo>
                    <a:pt x="546" y="121"/>
                  </a:lnTo>
                  <a:lnTo>
                    <a:pt x="480" y="60"/>
                  </a:lnTo>
                  <a:lnTo>
                    <a:pt x="441" y="40"/>
                  </a:lnTo>
                  <a:lnTo>
                    <a:pt x="386" y="40"/>
                  </a:lnTo>
                  <a:lnTo>
                    <a:pt x="336" y="60"/>
                  </a:lnTo>
                  <a:lnTo>
                    <a:pt x="275" y="87"/>
                  </a:lnTo>
                  <a:lnTo>
                    <a:pt x="232" y="128"/>
                  </a:lnTo>
                  <a:lnTo>
                    <a:pt x="183" y="168"/>
                  </a:lnTo>
                  <a:lnTo>
                    <a:pt x="149" y="228"/>
                  </a:lnTo>
                  <a:lnTo>
                    <a:pt x="116" y="296"/>
                  </a:lnTo>
                  <a:lnTo>
                    <a:pt x="83" y="376"/>
                  </a:lnTo>
                  <a:lnTo>
                    <a:pt x="56" y="463"/>
                  </a:lnTo>
                  <a:lnTo>
                    <a:pt x="38" y="572"/>
                  </a:lnTo>
                  <a:lnTo>
                    <a:pt x="38" y="692"/>
                  </a:lnTo>
                  <a:lnTo>
                    <a:pt x="44" y="794"/>
                  </a:lnTo>
                  <a:lnTo>
                    <a:pt x="83" y="881"/>
                  </a:lnTo>
                  <a:lnTo>
                    <a:pt x="160" y="948"/>
                  </a:lnTo>
                  <a:lnTo>
                    <a:pt x="77" y="928"/>
                  </a:lnTo>
                  <a:close/>
                </a:path>
              </a:pathLst>
            </a:custGeom>
            <a:solidFill>
              <a:srgbClr val="000000"/>
            </a:solidFill>
            <a:ln w="9525">
              <a:noFill/>
              <a:round/>
              <a:headEnd/>
              <a:tailEnd/>
            </a:ln>
          </p:spPr>
          <p:txBody>
            <a:bodyPr/>
            <a:lstStyle/>
            <a:p>
              <a:endParaRPr lang="en-US"/>
            </a:p>
          </p:txBody>
        </p:sp>
        <p:sp>
          <p:nvSpPr>
            <p:cNvPr id="202781" name="Freeform 67"/>
            <p:cNvSpPr>
              <a:spLocks/>
            </p:cNvSpPr>
            <p:nvPr/>
          </p:nvSpPr>
          <p:spPr bwMode="auto">
            <a:xfrm>
              <a:off x="5446" y="766"/>
              <a:ext cx="21" cy="63"/>
            </a:xfrm>
            <a:custGeom>
              <a:avLst/>
              <a:gdLst>
                <a:gd name="T0" fmla="*/ 0 w 63"/>
                <a:gd name="T1" fmla="*/ 0 h 249"/>
                <a:gd name="T2" fmla="*/ 32 w 63"/>
                <a:gd name="T3" fmla="*/ 48 h 249"/>
                <a:gd name="T4" fmla="*/ 50 w 63"/>
                <a:gd name="T5" fmla="*/ 104 h 249"/>
                <a:gd name="T6" fmla="*/ 63 w 63"/>
                <a:gd name="T7" fmla="*/ 186 h 249"/>
                <a:gd name="T8" fmla="*/ 56 w 63"/>
                <a:gd name="T9" fmla="*/ 249 h 249"/>
                <a:gd name="T10" fmla="*/ 37 w 63"/>
                <a:gd name="T11" fmla="*/ 222 h 249"/>
                <a:gd name="T12" fmla="*/ 32 w 63"/>
                <a:gd name="T13" fmla="*/ 152 h 249"/>
                <a:gd name="T14" fmla="*/ 13 w 63"/>
                <a:gd name="T15" fmla="*/ 75 h 249"/>
                <a:gd name="T16" fmla="*/ 0 w 63"/>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249"/>
                <a:gd name="T29" fmla="*/ 63 w 63"/>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249">
                  <a:moveTo>
                    <a:pt x="0" y="0"/>
                  </a:moveTo>
                  <a:lnTo>
                    <a:pt x="32" y="48"/>
                  </a:lnTo>
                  <a:lnTo>
                    <a:pt x="50" y="104"/>
                  </a:lnTo>
                  <a:lnTo>
                    <a:pt x="63" y="186"/>
                  </a:lnTo>
                  <a:lnTo>
                    <a:pt x="56" y="249"/>
                  </a:lnTo>
                  <a:lnTo>
                    <a:pt x="37" y="222"/>
                  </a:lnTo>
                  <a:lnTo>
                    <a:pt x="32" y="152"/>
                  </a:lnTo>
                  <a:lnTo>
                    <a:pt x="13" y="75"/>
                  </a:lnTo>
                  <a:lnTo>
                    <a:pt x="0" y="0"/>
                  </a:lnTo>
                  <a:close/>
                </a:path>
              </a:pathLst>
            </a:custGeom>
            <a:solidFill>
              <a:srgbClr val="000000"/>
            </a:solidFill>
            <a:ln w="9525">
              <a:noFill/>
              <a:round/>
              <a:headEnd/>
              <a:tailEnd/>
            </a:ln>
          </p:spPr>
          <p:txBody>
            <a:bodyPr/>
            <a:lstStyle/>
            <a:p>
              <a:endParaRPr lang="en-US"/>
            </a:p>
          </p:txBody>
        </p:sp>
        <p:sp>
          <p:nvSpPr>
            <p:cNvPr id="202782" name="Freeform 68"/>
            <p:cNvSpPr>
              <a:spLocks/>
            </p:cNvSpPr>
            <p:nvPr/>
          </p:nvSpPr>
          <p:spPr bwMode="auto">
            <a:xfrm>
              <a:off x="5165" y="957"/>
              <a:ext cx="199" cy="195"/>
            </a:xfrm>
            <a:custGeom>
              <a:avLst/>
              <a:gdLst>
                <a:gd name="T0" fmla="*/ 529 w 595"/>
                <a:gd name="T1" fmla="*/ 0 h 781"/>
                <a:gd name="T2" fmla="*/ 440 w 595"/>
                <a:gd name="T3" fmla="*/ 19 h 781"/>
                <a:gd name="T4" fmla="*/ 364 w 595"/>
                <a:gd name="T5" fmla="*/ 47 h 781"/>
                <a:gd name="T6" fmla="*/ 275 w 595"/>
                <a:gd name="T7" fmla="*/ 121 h 781"/>
                <a:gd name="T8" fmla="*/ 193 w 595"/>
                <a:gd name="T9" fmla="*/ 215 h 781"/>
                <a:gd name="T10" fmla="*/ 116 w 595"/>
                <a:gd name="T11" fmla="*/ 330 h 781"/>
                <a:gd name="T12" fmla="*/ 33 w 595"/>
                <a:gd name="T13" fmla="*/ 484 h 781"/>
                <a:gd name="T14" fmla="*/ 0 w 595"/>
                <a:gd name="T15" fmla="*/ 593 h 781"/>
                <a:gd name="T16" fmla="*/ 0 w 595"/>
                <a:gd name="T17" fmla="*/ 633 h 781"/>
                <a:gd name="T18" fmla="*/ 33 w 595"/>
                <a:gd name="T19" fmla="*/ 680 h 781"/>
                <a:gd name="T20" fmla="*/ 76 w 595"/>
                <a:gd name="T21" fmla="*/ 740 h 781"/>
                <a:gd name="T22" fmla="*/ 149 w 595"/>
                <a:gd name="T23" fmla="*/ 781 h 781"/>
                <a:gd name="T24" fmla="*/ 198 w 595"/>
                <a:gd name="T25" fmla="*/ 753 h 781"/>
                <a:gd name="T26" fmla="*/ 281 w 595"/>
                <a:gd name="T27" fmla="*/ 625 h 781"/>
                <a:gd name="T28" fmla="*/ 364 w 595"/>
                <a:gd name="T29" fmla="*/ 497 h 781"/>
                <a:gd name="T30" fmla="*/ 440 w 595"/>
                <a:gd name="T31" fmla="*/ 343 h 781"/>
                <a:gd name="T32" fmla="*/ 518 w 595"/>
                <a:gd name="T33" fmla="*/ 215 h 781"/>
                <a:gd name="T34" fmla="*/ 595 w 595"/>
                <a:gd name="T35" fmla="*/ 100 h 781"/>
                <a:gd name="T36" fmla="*/ 579 w 595"/>
                <a:gd name="T37" fmla="*/ 34 h 781"/>
                <a:gd name="T38" fmla="*/ 529 w 595"/>
                <a:gd name="T39" fmla="*/ 40 h 781"/>
                <a:gd name="T40" fmla="*/ 518 w 595"/>
                <a:gd name="T41" fmla="*/ 94 h 781"/>
                <a:gd name="T42" fmla="*/ 496 w 595"/>
                <a:gd name="T43" fmla="*/ 175 h 781"/>
                <a:gd name="T44" fmla="*/ 430 w 595"/>
                <a:gd name="T45" fmla="*/ 283 h 781"/>
                <a:gd name="T46" fmla="*/ 381 w 595"/>
                <a:gd name="T47" fmla="*/ 384 h 781"/>
                <a:gd name="T48" fmla="*/ 320 w 595"/>
                <a:gd name="T49" fmla="*/ 484 h 781"/>
                <a:gd name="T50" fmla="*/ 281 w 595"/>
                <a:gd name="T51" fmla="*/ 572 h 781"/>
                <a:gd name="T52" fmla="*/ 209 w 595"/>
                <a:gd name="T53" fmla="*/ 666 h 781"/>
                <a:gd name="T54" fmla="*/ 165 w 595"/>
                <a:gd name="T55" fmla="*/ 727 h 781"/>
                <a:gd name="T56" fmla="*/ 132 w 595"/>
                <a:gd name="T57" fmla="*/ 740 h 781"/>
                <a:gd name="T58" fmla="*/ 71 w 595"/>
                <a:gd name="T59" fmla="*/ 706 h 781"/>
                <a:gd name="T60" fmla="*/ 43 w 595"/>
                <a:gd name="T61" fmla="*/ 646 h 781"/>
                <a:gd name="T62" fmla="*/ 38 w 595"/>
                <a:gd name="T63" fmla="*/ 593 h 781"/>
                <a:gd name="T64" fmla="*/ 66 w 595"/>
                <a:gd name="T65" fmla="*/ 505 h 781"/>
                <a:gd name="T66" fmla="*/ 110 w 595"/>
                <a:gd name="T67" fmla="*/ 403 h 781"/>
                <a:gd name="T68" fmla="*/ 170 w 595"/>
                <a:gd name="T69" fmla="*/ 290 h 781"/>
                <a:gd name="T70" fmla="*/ 254 w 595"/>
                <a:gd name="T71" fmla="*/ 196 h 781"/>
                <a:gd name="T72" fmla="*/ 325 w 595"/>
                <a:gd name="T73" fmla="*/ 121 h 781"/>
                <a:gd name="T74" fmla="*/ 407 w 595"/>
                <a:gd name="T75" fmla="*/ 68 h 781"/>
                <a:gd name="T76" fmla="*/ 473 w 595"/>
                <a:gd name="T77" fmla="*/ 53 h 781"/>
                <a:gd name="T78" fmla="*/ 524 w 595"/>
                <a:gd name="T79" fmla="*/ 40 h 781"/>
                <a:gd name="T80" fmla="*/ 529 w 595"/>
                <a:gd name="T81" fmla="*/ 0 h 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5"/>
                <a:gd name="T124" fmla="*/ 0 h 781"/>
                <a:gd name="T125" fmla="*/ 595 w 595"/>
                <a:gd name="T126" fmla="*/ 781 h 7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5" h="781">
                  <a:moveTo>
                    <a:pt x="529" y="0"/>
                  </a:moveTo>
                  <a:lnTo>
                    <a:pt x="440" y="19"/>
                  </a:lnTo>
                  <a:lnTo>
                    <a:pt x="364" y="47"/>
                  </a:lnTo>
                  <a:lnTo>
                    <a:pt x="275" y="121"/>
                  </a:lnTo>
                  <a:lnTo>
                    <a:pt x="193" y="215"/>
                  </a:lnTo>
                  <a:lnTo>
                    <a:pt x="116" y="330"/>
                  </a:lnTo>
                  <a:lnTo>
                    <a:pt x="33" y="484"/>
                  </a:lnTo>
                  <a:lnTo>
                    <a:pt x="0" y="593"/>
                  </a:lnTo>
                  <a:lnTo>
                    <a:pt x="0" y="633"/>
                  </a:lnTo>
                  <a:lnTo>
                    <a:pt x="33" y="680"/>
                  </a:lnTo>
                  <a:lnTo>
                    <a:pt x="76" y="740"/>
                  </a:lnTo>
                  <a:lnTo>
                    <a:pt x="149" y="781"/>
                  </a:lnTo>
                  <a:lnTo>
                    <a:pt x="198" y="753"/>
                  </a:lnTo>
                  <a:lnTo>
                    <a:pt x="281" y="625"/>
                  </a:lnTo>
                  <a:lnTo>
                    <a:pt x="364" y="497"/>
                  </a:lnTo>
                  <a:lnTo>
                    <a:pt x="440" y="343"/>
                  </a:lnTo>
                  <a:lnTo>
                    <a:pt x="518" y="215"/>
                  </a:lnTo>
                  <a:lnTo>
                    <a:pt x="595" y="100"/>
                  </a:lnTo>
                  <a:lnTo>
                    <a:pt x="579" y="34"/>
                  </a:lnTo>
                  <a:lnTo>
                    <a:pt x="529" y="40"/>
                  </a:lnTo>
                  <a:lnTo>
                    <a:pt x="518" y="94"/>
                  </a:lnTo>
                  <a:lnTo>
                    <a:pt x="496" y="175"/>
                  </a:lnTo>
                  <a:lnTo>
                    <a:pt x="430" y="283"/>
                  </a:lnTo>
                  <a:lnTo>
                    <a:pt x="381" y="384"/>
                  </a:lnTo>
                  <a:lnTo>
                    <a:pt x="320" y="484"/>
                  </a:lnTo>
                  <a:lnTo>
                    <a:pt x="281" y="572"/>
                  </a:lnTo>
                  <a:lnTo>
                    <a:pt x="209" y="666"/>
                  </a:lnTo>
                  <a:lnTo>
                    <a:pt x="165" y="727"/>
                  </a:lnTo>
                  <a:lnTo>
                    <a:pt x="132" y="740"/>
                  </a:lnTo>
                  <a:lnTo>
                    <a:pt x="71" y="706"/>
                  </a:lnTo>
                  <a:lnTo>
                    <a:pt x="43" y="646"/>
                  </a:lnTo>
                  <a:lnTo>
                    <a:pt x="38" y="593"/>
                  </a:lnTo>
                  <a:lnTo>
                    <a:pt x="66" y="505"/>
                  </a:lnTo>
                  <a:lnTo>
                    <a:pt x="110" y="403"/>
                  </a:lnTo>
                  <a:lnTo>
                    <a:pt x="170" y="290"/>
                  </a:lnTo>
                  <a:lnTo>
                    <a:pt x="254" y="196"/>
                  </a:lnTo>
                  <a:lnTo>
                    <a:pt x="325" y="121"/>
                  </a:lnTo>
                  <a:lnTo>
                    <a:pt x="407" y="68"/>
                  </a:lnTo>
                  <a:lnTo>
                    <a:pt x="473" y="53"/>
                  </a:lnTo>
                  <a:lnTo>
                    <a:pt x="524" y="40"/>
                  </a:lnTo>
                  <a:lnTo>
                    <a:pt x="529" y="0"/>
                  </a:lnTo>
                  <a:close/>
                </a:path>
              </a:pathLst>
            </a:custGeom>
            <a:solidFill>
              <a:srgbClr val="000000"/>
            </a:solidFill>
            <a:ln w="9525">
              <a:noFill/>
              <a:round/>
              <a:headEnd/>
              <a:tailEnd/>
            </a:ln>
          </p:spPr>
          <p:txBody>
            <a:bodyPr/>
            <a:lstStyle/>
            <a:p>
              <a:endParaRPr lang="en-US"/>
            </a:p>
          </p:txBody>
        </p:sp>
        <p:grpSp>
          <p:nvGrpSpPr>
            <p:cNvPr id="202783" name="Group 69"/>
            <p:cNvGrpSpPr>
              <a:grpSpLocks/>
            </p:cNvGrpSpPr>
            <p:nvPr/>
          </p:nvGrpSpPr>
          <p:grpSpPr bwMode="auto">
            <a:xfrm>
              <a:off x="5019" y="693"/>
              <a:ext cx="338" cy="528"/>
              <a:chOff x="5019" y="693"/>
              <a:chExt cx="338" cy="528"/>
            </a:xfrm>
          </p:grpSpPr>
          <p:sp>
            <p:nvSpPr>
              <p:cNvPr id="202784" name="Freeform 70"/>
              <p:cNvSpPr>
                <a:spLocks/>
              </p:cNvSpPr>
              <p:nvPr/>
            </p:nvSpPr>
            <p:spPr bwMode="auto">
              <a:xfrm>
                <a:off x="5194" y="693"/>
                <a:ext cx="132" cy="102"/>
              </a:xfrm>
              <a:custGeom>
                <a:avLst/>
                <a:gdLst>
                  <a:gd name="T0" fmla="*/ 272 w 394"/>
                  <a:gd name="T1" fmla="*/ 239 h 409"/>
                  <a:gd name="T2" fmla="*/ 305 w 394"/>
                  <a:gd name="T3" fmla="*/ 170 h 409"/>
                  <a:gd name="T4" fmla="*/ 321 w 394"/>
                  <a:gd name="T5" fmla="*/ 102 h 409"/>
                  <a:gd name="T6" fmla="*/ 311 w 394"/>
                  <a:gd name="T7" fmla="*/ 55 h 409"/>
                  <a:gd name="T8" fmla="*/ 294 w 394"/>
                  <a:gd name="T9" fmla="*/ 21 h 409"/>
                  <a:gd name="T10" fmla="*/ 250 w 394"/>
                  <a:gd name="T11" fmla="*/ 0 h 409"/>
                  <a:gd name="T12" fmla="*/ 200 w 394"/>
                  <a:gd name="T13" fmla="*/ 0 h 409"/>
                  <a:gd name="T14" fmla="*/ 128 w 394"/>
                  <a:gd name="T15" fmla="*/ 27 h 409"/>
                  <a:gd name="T16" fmla="*/ 56 w 394"/>
                  <a:gd name="T17" fmla="*/ 108 h 409"/>
                  <a:gd name="T18" fmla="*/ 11 w 394"/>
                  <a:gd name="T19" fmla="*/ 197 h 409"/>
                  <a:gd name="T20" fmla="*/ 0 w 394"/>
                  <a:gd name="T21" fmla="*/ 293 h 409"/>
                  <a:gd name="T22" fmla="*/ 17 w 394"/>
                  <a:gd name="T23" fmla="*/ 347 h 409"/>
                  <a:gd name="T24" fmla="*/ 56 w 394"/>
                  <a:gd name="T25" fmla="*/ 388 h 409"/>
                  <a:gd name="T26" fmla="*/ 106 w 394"/>
                  <a:gd name="T27" fmla="*/ 409 h 409"/>
                  <a:gd name="T28" fmla="*/ 161 w 394"/>
                  <a:gd name="T29" fmla="*/ 396 h 409"/>
                  <a:gd name="T30" fmla="*/ 222 w 394"/>
                  <a:gd name="T31" fmla="*/ 347 h 409"/>
                  <a:gd name="T32" fmla="*/ 255 w 394"/>
                  <a:gd name="T33" fmla="*/ 300 h 409"/>
                  <a:gd name="T34" fmla="*/ 321 w 394"/>
                  <a:gd name="T35" fmla="*/ 341 h 409"/>
                  <a:gd name="T36" fmla="*/ 366 w 394"/>
                  <a:gd name="T37" fmla="*/ 375 h 409"/>
                  <a:gd name="T38" fmla="*/ 383 w 394"/>
                  <a:gd name="T39" fmla="*/ 375 h 409"/>
                  <a:gd name="T40" fmla="*/ 394 w 394"/>
                  <a:gd name="T41" fmla="*/ 334 h 409"/>
                  <a:gd name="T42" fmla="*/ 377 w 394"/>
                  <a:gd name="T43" fmla="*/ 307 h 409"/>
                  <a:gd name="T44" fmla="*/ 333 w 394"/>
                  <a:gd name="T45" fmla="*/ 313 h 409"/>
                  <a:gd name="T46" fmla="*/ 300 w 394"/>
                  <a:gd name="T47" fmla="*/ 293 h 409"/>
                  <a:gd name="T48" fmla="*/ 272 w 394"/>
                  <a:gd name="T49" fmla="*/ 239 h 4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4"/>
                  <a:gd name="T76" fmla="*/ 0 h 409"/>
                  <a:gd name="T77" fmla="*/ 394 w 394"/>
                  <a:gd name="T78" fmla="*/ 409 h 4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4" h="409">
                    <a:moveTo>
                      <a:pt x="272" y="239"/>
                    </a:moveTo>
                    <a:lnTo>
                      <a:pt x="305" y="170"/>
                    </a:lnTo>
                    <a:lnTo>
                      <a:pt x="321" y="102"/>
                    </a:lnTo>
                    <a:lnTo>
                      <a:pt x="311" y="55"/>
                    </a:lnTo>
                    <a:lnTo>
                      <a:pt x="294" y="21"/>
                    </a:lnTo>
                    <a:lnTo>
                      <a:pt x="250" y="0"/>
                    </a:lnTo>
                    <a:lnTo>
                      <a:pt x="200" y="0"/>
                    </a:lnTo>
                    <a:lnTo>
                      <a:pt x="128" y="27"/>
                    </a:lnTo>
                    <a:lnTo>
                      <a:pt x="56" y="108"/>
                    </a:lnTo>
                    <a:lnTo>
                      <a:pt x="11" y="197"/>
                    </a:lnTo>
                    <a:lnTo>
                      <a:pt x="0" y="293"/>
                    </a:lnTo>
                    <a:lnTo>
                      <a:pt x="17" y="347"/>
                    </a:lnTo>
                    <a:lnTo>
                      <a:pt x="56" y="388"/>
                    </a:lnTo>
                    <a:lnTo>
                      <a:pt x="106" y="409"/>
                    </a:lnTo>
                    <a:lnTo>
                      <a:pt x="161" y="396"/>
                    </a:lnTo>
                    <a:lnTo>
                      <a:pt x="222" y="347"/>
                    </a:lnTo>
                    <a:lnTo>
                      <a:pt x="255" y="300"/>
                    </a:lnTo>
                    <a:lnTo>
                      <a:pt x="321" y="341"/>
                    </a:lnTo>
                    <a:lnTo>
                      <a:pt x="366" y="375"/>
                    </a:lnTo>
                    <a:lnTo>
                      <a:pt x="383" y="375"/>
                    </a:lnTo>
                    <a:lnTo>
                      <a:pt x="394" y="334"/>
                    </a:lnTo>
                    <a:lnTo>
                      <a:pt x="377" y="307"/>
                    </a:lnTo>
                    <a:lnTo>
                      <a:pt x="333" y="313"/>
                    </a:lnTo>
                    <a:lnTo>
                      <a:pt x="300" y="293"/>
                    </a:lnTo>
                    <a:lnTo>
                      <a:pt x="272" y="239"/>
                    </a:lnTo>
                    <a:close/>
                  </a:path>
                </a:pathLst>
              </a:custGeom>
              <a:solidFill>
                <a:srgbClr val="000000"/>
              </a:solidFill>
              <a:ln w="9525">
                <a:noFill/>
                <a:round/>
                <a:headEnd/>
                <a:tailEnd/>
              </a:ln>
            </p:spPr>
            <p:txBody>
              <a:bodyPr/>
              <a:lstStyle/>
              <a:p>
                <a:endParaRPr lang="en-US"/>
              </a:p>
            </p:txBody>
          </p:sp>
          <p:sp>
            <p:nvSpPr>
              <p:cNvPr id="202785" name="Freeform 71"/>
              <p:cNvSpPr>
                <a:spLocks/>
              </p:cNvSpPr>
              <p:nvPr/>
            </p:nvSpPr>
            <p:spPr bwMode="auto">
              <a:xfrm>
                <a:off x="5087" y="798"/>
                <a:ext cx="128" cy="169"/>
              </a:xfrm>
              <a:custGeom>
                <a:avLst/>
                <a:gdLst>
                  <a:gd name="T0" fmla="*/ 139 w 384"/>
                  <a:gd name="T1" fmla="*/ 102 h 675"/>
                  <a:gd name="T2" fmla="*/ 223 w 384"/>
                  <a:gd name="T3" fmla="*/ 28 h 675"/>
                  <a:gd name="T4" fmla="*/ 284 w 384"/>
                  <a:gd name="T5" fmla="*/ 0 h 675"/>
                  <a:gd name="T6" fmla="*/ 323 w 384"/>
                  <a:gd name="T7" fmla="*/ 0 h 675"/>
                  <a:gd name="T8" fmla="*/ 356 w 384"/>
                  <a:gd name="T9" fmla="*/ 21 h 675"/>
                  <a:gd name="T10" fmla="*/ 384 w 384"/>
                  <a:gd name="T11" fmla="*/ 75 h 675"/>
                  <a:gd name="T12" fmla="*/ 384 w 384"/>
                  <a:gd name="T13" fmla="*/ 122 h 675"/>
                  <a:gd name="T14" fmla="*/ 351 w 384"/>
                  <a:gd name="T15" fmla="*/ 209 h 675"/>
                  <a:gd name="T16" fmla="*/ 289 w 384"/>
                  <a:gd name="T17" fmla="*/ 264 h 675"/>
                  <a:gd name="T18" fmla="*/ 251 w 384"/>
                  <a:gd name="T19" fmla="*/ 324 h 675"/>
                  <a:gd name="T20" fmla="*/ 223 w 384"/>
                  <a:gd name="T21" fmla="*/ 399 h 675"/>
                  <a:gd name="T22" fmla="*/ 211 w 384"/>
                  <a:gd name="T23" fmla="*/ 493 h 675"/>
                  <a:gd name="T24" fmla="*/ 228 w 384"/>
                  <a:gd name="T25" fmla="*/ 567 h 675"/>
                  <a:gd name="T26" fmla="*/ 223 w 384"/>
                  <a:gd name="T27" fmla="*/ 622 h 675"/>
                  <a:gd name="T28" fmla="*/ 195 w 384"/>
                  <a:gd name="T29" fmla="*/ 655 h 675"/>
                  <a:gd name="T30" fmla="*/ 145 w 384"/>
                  <a:gd name="T31" fmla="*/ 675 h 675"/>
                  <a:gd name="T32" fmla="*/ 78 w 384"/>
                  <a:gd name="T33" fmla="*/ 642 h 675"/>
                  <a:gd name="T34" fmla="*/ 28 w 384"/>
                  <a:gd name="T35" fmla="*/ 581 h 675"/>
                  <a:gd name="T36" fmla="*/ 0 w 384"/>
                  <a:gd name="T37" fmla="*/ 467 h 675"/>
                  <a:gd name="T38" fmla="*/ 0 w 384"/>
                  <a:gd name="T39" fmla="*/ 371 h 675"/>
                  <a:gd name="T40" fmla="*/ 22 w 384"/>
                  <a:gd name="T41" fmla="*/ 271 h 675"/>
                  <a:gd name="T42" fmla="*/ 61 w 384"/>
                  <a:gd name="T43" fmla="*/ 196 h 675"/>
                  <a:gd name="T44" fmla="*/ 95 w 384"/>
                  <a:gd name="T45" fmla="*/ 143 h 675"/>
                  <a:gd name="T46" fmla="*/ 139 w 384"/>
                  <a:gd name="T47" fmla="*/ 102 h 6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4"/>
                  <a:gd name="T73" fmla="*/ 0 h 675"/>
                  <a:gd name="T74" fmla="*/ 384 w 384"/>
                  <a:gd name="T75" fmla="*/ 675 h 6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4" h="675">
                    <a:moveTo>
                      <a:pt x="139" y="102"/>
                    </a:moveTo>
                    <a:lnTo>
                      <a:pt x="223" y="28"/>
                    </a:lnTo>
                    <a:lnTo>
                      <a:pt x="284" y="0"/>
                    </a:lnTo>
                    <a:lnTo>
                      <a:pt x="323" y="0"/>
                    </a:lnTo>
                    <a:lnTo>
                      <a:pt x="356" y="21"/>
                    </a:lnTo>
                    <a:lnTo>
                      <a:pt x="384" y="75"/>
                    </a:lnTo>
                    <a:lnTo>
                      <a:pt x="384" y="122"/>
                    </a:lnTo>
                    <a:lnTo>
                      <a:pt x="351" y="209"/>
                    </a:lnTo>
                    <a:lnTo>
                      <a:pt x="289" y="264"/>
                    </a:lnTo>
                    <a:lnTo>
                      <a:pt x="251" y="324"/>
                    </a:lnTo>
                    <a:lnTo>
                      <a:pt x="223" y="399"/>
                    </a:lnTo>
                    <a:lnTo>
                      <a:pt x="211" y="493"/>
                    </a:lnTo>
                    <a:lnTo>
                      <a:pt x="228" y="567"/>
                    </a:lnTo>
                    <a:lnTo>
                      <a:pt x="223" y="622"/>
                    </a:lnTo>
                    <a:lnTo>
                      <a:pt x="195" y="655"/>
                    </a:lnTo>
                    <a:lnTo>
                      <a:pt x="145" y="675"/>
                    </a:lnTo>
                    <a:lnTo>
                      <a:pt x="78" y="642"/>
                    </a:lnTo>
                    <a:lnTo>
                      <a:pt x="28" y="581"/>
                    </a:lnTo>
                    <a:lnTo>
                      <a:pt x="0" y="467"/>
                    </a:lnTo>
                    <a:lnTo>
                      <a:pt x="0" y="371"/>
                    </a:lnTo>
                    <a:lnTo>
                      <a:pt x="22" y="271"/>
                    </a:lnTo>
                    <a:lnTo>
                      <a:pt x="61" y="196"/>
                    </a:lnTo>
                    <a:lnTo>
                      <a:pt x="95" y="143"/>
                    </a:lnTo>
                    <a:lnTo>
                      <a:pt x="139" y="102"/>
                    </a:lnTo>
                    <a:close/>
                  </a:path>
                </a:pathLst>
              </a:custGeom>
              <a:solidFill>
                <a:srgbClr val="000000"/>
              </a:solidFill>
              <a:ln w="9525">
                <a:noFill/>
                <a:round/>
                <a:headEnd/>
                <a:tailEnd/>
              </a:ln>
            </p:spPr>
            <p:txBody>
              <a:bodyPr/>
              <a:lstStyle/>
              <a:p>
                <a:endParaRPr lang="en-US"/>
              </a:p>
            </p:txBody>
          </p:sp>
          <p:sp>
            <p:nvSpPr>
              <p:cNvPr id="202786" name="Freeform 72"/>
              <p:cNvSpPr>
                <a:spLocks/>
              </p:cNvSpPr>
              <p:nvPr/>
            </p:nvSpPr>
            <p:spPr bwMode="auto">
              <a:xfrm>
                <a:off x="5019" y="793"/>
                <a:ext cx="173" cy="158"/>
              </a:xfrm>
              <a:custGeom>
                <a:avLst/>
                <a:gdLst>
                  <a:gd name="T0" fmla="*/ 425 w 519"/>
                  <a:gd name="T1" fmla="*/ 0 h 635"/>
                  <a:gd name="T2" fmla="*/ 519 w 519"/>
                  <a:gd name="T3" fmla="*/ 21 h 635"/>
                  <a:gd name="T4" fmla="*/ 508 w 519"/>
                  <a:gd name="T5" fmla="*/ 68 h 635"/>
                  <a:gd name="T6" fmla="*/ 452 w 519"/>
                  <a:gd name="T7" fmla="*/ 81 h 635"/>
                  <a:gd name="T8" fmla="*/ 392 w 519"/>
                  <a:gd name="T9" fmla="*/ 68 h 635"/>
                  <a:gd name="T10" fmla="*/ 303 w 519"/>
                  <a:gd name="T11" fmla="*/ 75 h 635"/>
                  <a:gd name="T12" fmla="*/ 198 w 519"/>
                  <a:gd name="T13" fmla="*/ 109 h 635"/>
                  <a:gd name="T14" fmla="*/ 105 w 519"/>
                  <a:gd name="T15" fmla="*/ 143 h 635"/>
                  <a:gd name="T16" fmla="*/ 71 w 519"/>
                  <a:gd name="T17" fmla="*/ 183 h 635"/>
                  <a:gd name="T18" fmla="*/ 77 w 519"/>
                  <a:gd name="T19" fmla="*/ 209 h 635"/>
                  <a:gd name="T20" fmla="*/ 122 w 519"/>
                  <a:gd name="T21" fmla="*/ 305 h 635"/>
                  <a:gd name="T22" fmla="*/ 160 w 519"/>
                  <a:gd name="T23" fmla="*/ 392 h 635"/>
                  <a:gd name="T24" fmla="*/ 204 w 519"/>
                  <a:gd name="T25" fmla="*/ 452 h 635"/>
                  <a:gd name="T26" fmla="*/ 226 w 519"/>
                  <a:gd name="T27" fmla="*/ 473 h 635"/>
                  <a:gd name="T28" fmla="*/ 221 w 519"/>
                  <a:gd name="T29" fmla="*/ 520 h 635"/>
                  <a:gd name="T30" fmla="*/ 171 w 519"/>
                  <a:gd name="T31" fmla="*/ 554 h 635"/>
                  <a:gd name="T32" fmla="*/ 132 w 519"/>
                  <a:gd name="T33" fmla="*/ 595 h 635"/>
                  <a:gd name="T34" fmla="*/ 116 w 519"/>
                  <a:gd name="T35" fmla="*/ 635 h 635"/>
                  <a:gd name="T36" fmla="*/ 83 w 519"/>
                  <a:gd name="T37" fmla="*/ 635 h 635"/>
                  <a:gd name="T38" fmla="*/ 77 w 519"/>
                  <a:gd name="T39" fmla="*/ 588 h 635"/>
                  <a:gd name="T40" fmla="*/ 116 w 519"/>
                  <a:gd name="T41" fmla="*/ 533 h 635"/>
                  <a:gd name="T42" fmla="*/ 165 w 519"/>
                  <a:gd name="T43" fmla="*/ 486 h 635"/>
                  <a:gd name="T44" fmla="*/ 160 w 519"/>
                  <a:gd name="T45" fmla="*/ 467 h 635"/>
                  <a:gd name="T46" fmla="*/ 116 w 519"/>
                  <a:gd name="T47" fmla="*/ 392 h 635"/>
                  <a:gd name="T48" fmla="*/ 66 w 519"/>
                  <a:gd name="T49" fmla="*/ 305 h 635"/>
                  <a:gd name="T50" fmla="*/ 22 w 519"/>
                  <a:gd name="T51" fmla="*/ 209 h 635"/>
                  <a:gd name="T52" fmla="*/ 0 w 519"/>
                  <a:gd name="T53" fmla="*/ 156 h 635"/>
                  <a:gd name="T54" fmla="*/ 33 w 519"/>
                  <a:gd name="T55" fmla="*/ 115 h 635"/>
                  <a:gd name="T56" fmla="*/ 105 w 519"/>
                  <a:gd name="T57" fmla="*/ 75 h 635"/>
                  <a:gd name="T58" fmla="*/ 232 w 519"/>
                  <a:gd name="T59" fmla="*/ 21 h 635"/>
                  <a:gd name="T60" fmla="*/ 348 w 519"/>
                  <a:gd name="T61" fmla="*/ 7 h 635"/>
                  <a:gd name="T62" fmla="*/ 425 w 519"/>
                  <a:gd name="T63" fmla="*/ 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635"/>
                  <a:gd name="T98" fmla="*/ 519 w 51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635">
                    <a:moveTo>
                      <a:pt x="425" y="0"/>
                    </a:moveTo>
                    <a:lnTo>
                      <a:pt x="519" y="21"/>
                    </a:lnTo>
                    <a:lnTo>
                      <a:pt x="508" y="68"/>
                    </a:lnTo>
                    <a:lnTo>
                      <a:pt x="452" y="81"/>
                    </a:lnTo>
                    <a:lnTo>
                      <a:pt x="392" y="68"/>
                    </a:lnTo>
                    <a:lnTo>
                      <a:pt x="303" y="75"/>
                    </a:lnTo>
                    <a:lnTo>
                      <a:pt x="198" y="109"/>
                    </a:lnTo>
                    <a:lnTo>
                      <a:pt x="105" y="143"/>
                    </a:lnTo>
                    <a:lnTo>
                      <a:pt x="71" y="183"/>
                    </a:lnTo>
                    <a:lnTo>
                      <a:pt x="77" y="209"/>
                    </a:lnTo>
                    <a:lnTo>
                      <a:pt x="122" y="305"/>
                    </a:lnTo>
                    <a:lnTo>
                      <a:pt x="160" y="392"/>
                    </a:lnTo>
                    <a:lnTo>
                      <a:pt x="204" y="452"/>
                    </a:lnTo>
                    <a:lnTo>
                      <a:pt x="226" y="473"/>
                    </a:lnTo>
                    <a:lnTo>
                      <a:pt x="221" y="520"/>
                    </a:lnTo>
                    <a:lnTo>
                      <a:pt x="171" y="554"/>
                    </a:lnTo>
                    <a:lnTo>
                      <a:pt x="132" y="595"/>
                    </a:lnTo>
                    <a:lnTo>
                      <a:pt x="116" y="635"/>
                    </a:lnTo>
                    <a:lnTo>
                      <a:pt x="83" y="635"/>
                    </a:lnTo>
                    <a:lnTo>
                      <a:pt x="77" y="588"/>
                    </a:lnTo>
                    <a:lnTo>
                      <a:pt x="116" y="533"/>
                    </a:lnTo>
                    <a:lnTo>
                      <a:pt x="165" y="486"/>
                    </a:lnTo>
                    <a:lnTo>
                      <a:pt x="160" y="467"/>
                    </a:lnTo>
                    <a:lnTo>
                      <a:pt x="116" y="392"/>
                    </a:lnTo>
                    <a:lnTo>
                      <a:pt x="66" y="305"/>
                    </a:lnTo>
                    <a:lnTo>
                      <a:pt x="22" y="209"/>
                    </a:lnTo>
                    <a:lnTo>
                      <a:pt x="0" y="156"/>
                    </a:lnTo>
                    <a:lnTo>
                      <a:pt x="33" y="115"/>
                    </a:lnTo>
                    <a:lnTo>
                      <a:pt x="105" y="75"/>
                    </a:lnTo>
                    <a:lnTo>
                      <a:pt x="232" y="21"/>
                    </a:lnTo>
                    <a:lnTo>
                      <a:pt x="348" y="7"/>
                    </a:lnTo>
                    <a:lnTo>
                      <a:pt x="425" y="0"/>
                    </a:lnTo>
                    <a:close/>
                  </a:path>
                </a:pathLst>
              </a:custGeom>
              <a:solidFill>
                <a:srgbClr val="000000"/>
              </a:solidFill>
              <a:ln w="9525">
                <a:noFill/>
                <a:round/>
                <a:headEnd/>
                <a:tailEnd/>
              </a:ln>
            </p:spPr>
            <p:txBody>
              <a:bodyPr/>
              <a:lstStyle/>
              <a:p>
                <a:endParaRPr lang="en-US"/>
              </a:p>
            </p:txBody>
          </p:sp>
          <p:sp>
            <p:nvSpPr>
              <p:cNvPr id="202787" name="Freeform 73"/>
              <p:cNvSpPr>
                <a:spLocks/>
              </p:cNvSpPr>
              <p:nvPr/>
            </p:nvSpPr>
            <p:spPr bwMode="auto">
              <a:xfrm>
                <a:off x="5193" y="813"/>
                <a:ext cx="164" cy="159"/>
              </a:xfrm>
              <a:custGeom>
                <a:avLst/>
                <a:gdLst>
                  <a:gd name="T0" fmla="*/ 55 w 492"/>
                  <a:gd name="T1" fmla="*/ 0 h 636"/>
                  <a:gd name="T2" fmla="*/ 0 w 492"/>
                  <a:gd name="T3" fmla="*/ 21 h 636"/>
                  <a:gd name="T4" fmla="*/ 0 w 492"/>
                  <a:gd name="T5" fmla="*/ 68 h 636"/>
                  <a:gd name="T6" fmla="*/ 28 w 492"/>
                  <a:gd name="T7" fmla="*/ 102 h 636"/>
                  <a:gd name="T8" fmla="*/ 94 w 492"/>
                  <a:gd name="T9" fmla="*/ 149 h 636"/>
                  <a:gd name="T10" fmla="*/ 215 w 492"/>
                  <a:gd name="T11" fmla="*/ 244 h 636"/>
                  <a:gd name="T12" fmla="*/ 287 w 492"/>
                  <a:gd name="T13" fmla="*/ 304 h 636"/>
                  <a:gd name="T14" fmla="*/ 332 w 492"/>
                  <a:gd name="T15" fmla="*/ 392 h 636"/>
                  <a:gd name="T16" fmla="*/ 387 w 492"/>
                  <a:gd name="T17" fmla="*/ 508 h 636"/>
                  <a:gd name="T18" fmla="*/ 393 w 492"/>
                  <a:gd name="T19" fmla="*/ 602 h 636"/>
                  <a:gd name="T20" fmla="*/ 426 w 492"/>
                  <a:gd name="T21" fmla="*/ 636 h 636"/>
                  <a:gd name="T22" fmla="*/ 492 w 492"/>
                  <a:gd name="T23" fmla="*/ 562 h 636"/>
                  <a:gd name="T24" fmla="*/ 442 w 492"/>
                  <a:gd name="T25" fmla="*/ 528 h 636"/>
                  <a:gd name="T26" fmla="*/ 393 w 492"/>
                  <a:gd name="T27" fmla="*/ 426 h 636"/>
                  <a:gd name="T28" fmla="*/ 348 w 492"/>
                  <a:gd name="T29" fmla="*/ 332 h 636"/>
                  <a:gd name="T30" fmla="*/ 332 w 492"/>
                  <a:gd name="T31" fmla="*/ 277 h 636"/>
                  <a:gd name="T32" fmla="*/ 293 w 492"/>
                  <a:gd name="T33" fmla="*/ 217 h 636"/>
                  <a:gd name="T34" fmla="*/ 221 w 492"/>
                  <a:gd name="T35" fmla="*/ 149 h 636"/>
                  <a:gd name="T36" fmla="*/ 137 w 492"/>
                  <a:gd name="T37" fmla="*/ 81 h 636"/>
                  <a:gd name="T38" fmla="*/ 55 w 492"/>
                  <a:gd name="T39" fmla="*/ 0 h 6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2"/>
                  <a:gd name="T61" fmla="*/ 0 h 636"/>
                  <a:gd name="T62" fmla="*/ 492 w 492"/>
                  <a:gd name="T63" fmla="*/ 636 h 6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2" h="636">
                    <a:moveTo>
                      <a:pt x="55" y="0"/>
                    </a:moveTo>
                    <a:lnTo>
                      <a:pt x="0" y="21"/>
                    </a:lnTo>
                    <a:lnTo>
                      <a:pt x="0" y="68"/>
                    </a:lnTo>
                    <a:lnTo>
                      <a:pt x="28" y="102"/>
                    </a:lnTo>
                    <a:lnTo>
                      <a:pt x="94" y="149"/>
                    </a:lnTo>
                    <a:lnTo>
                      <a:pt x="215" y="244"/>
                    </a:lnTo>
                    <a:lnTo>
                      <a:pt x="287" y="304"/>
                    </a:lnTo>
                    <a:lnTo>
                      <a:pt x="332" y="392"/>
                    </a:lnTo>
                    <a:lnTo>
                      <a:pt x="387" y="508"/>
                    </a:lnTo>
                    <a:lnTo>
                      <a:pt x="393" y="602"/>
                    </a:lnTo>
                    <a:lnTo>
                      <a:pt x="426" y="636"/>
                    </a:lnTo>
                    <a:lnTo>
                      <a:pt x="492" y="562"/>
                    </a:lnTo>
                    <a:lnTo>
                      <a:pt x="442" y="528"/>
                    </a:lnTo>
                    <a:lnTo>
                      <a:pt x="393" y="426"/>
                    </a:lnTo>
                    <a:lnTo>
                      <a:pt x="348" y="332"/>
                    </a:lnTo>
                    <a:lnTo>
                      <a:pt x="332" y="277"/>
                    </a:lnTo>
                    <a:lnTo>
                      <a:pt x="293" y="217"/>
                    </a:lnTo>
                    <a:lnTo>
                      <a:pt x="221" y="149"/>
                    </a:lnTo>
                    <a:lnTo>
                      <a:pt x="137" y="81"/>
                    </a:lnTo>
                    <a:lnTo>
                      <a:pt x="55" y="0"/>
                    </a:lnTo>
                    <a:close/>
                  </a:path>
                </a:pathLst>
              </a:custGeom>
              <a:solidFill>
                <a:srgbClr val="000000"/>
              </a:solidFill>
              <a:ln w="9525">
                <a:noFill/>
                <a:round/>
                <a:headEnd/>
                <a:tailEnd/>
              </a:ln>
            </p:spPr>
            <p:txBody>
              <a:bodyPr/>
              <a:lstStyle/>
              <a:p>
                <a:endParaRPr lang="en-US"/>
              </a:p>
            </p:txBody>
          </p:sp>
          <p:sp>
            <p:nvSpPr>
              <p:cNvPr id="202788" name="Freeform 74"/>
              <p:cNvSpPr>
                <a:spLocks/>
              </p:cNvSpPr>
              <p:nvPr/>
            </p:nvSpPr>
            <p:spPr bwMode="auto">
              <a:xfrm>
                <a:off x="5131" y="932"/>
                <a:ext cx="90" cy="259"/>
              </a:xfrm>
              <a:custGeom>
                <a:avLst/>
                <a:gdLst>
                  <a:gd name="T0" fmla="*/ 40 w 269"/>
                  <a:gd name="T1" fmla="*/ 0 h 1036"/>
                  <a:gd name="T2" fmla="*/ 0 w 269"/>
                  <a:gd name="T3" fmla="*/ 20 h 1036"/>
                  <a:gd name="T4" fmla="*/ 6 w 269"/>
                  <a:gd name="T5" fmla="*/ 74 h 1036"/>
                  <a:gd name="T6" fmla="*/ 23 w 269"/>
                  <a:gd name="T7" fmla="*/ 107 h 1036"/>
                  <a:gd name="T8" fmla="*/ 67 w 269"/>
                  <a:gd name="T9" fmla="*/ 216 h 1036"/>
                  <a:gd name="T10" fmla="*/ 112 w 269"/>
                  <a:gd name="T11" fmla="*/ 410 h 1036"/>
                  <a:gd name="T12" fmla="*/ 124 w 269"/>
                  <a:gd name="T13" fmla="*/ 525 h 1036"/>
                  <a:gd name="T14" fmla="*/ 84 w 269"/>
                  <a:gd name="T15" fmla="*/ 692 h 1036"/>
                  <a:gd name="T16" fmla="*/ 40 w 269"/>
                  <a:gd name="T17" fmla="*/ 827 h 1036"/>
                  <a:gd name="T18" fmla="*/ 23 w 269"/>
                  <a:gd name="T19" fmla="*/ 942 h 1036"/>
                  <a:gd name="T20" fmla="*/ 40 w 269"/>
                  <a:gd name="T21" fmla="*/ 969 h 1036"/>
                  <a:gd name="T22" fmla="*/ 84 w 269"/>
                  <a:gd name="T23" fmla="*/ 982 h 1036"/>
                  <a:gd name="T24" fmla="*/ 185 w 269"/>
                  <a:gd name="T25" fmla="*/ 1029 h 1036"/>
                  <a:gd name="T26" fmla="*/ 224 w 269"/>
                  <a:gd name="T27" fmla="*/ 1036 h 1036"/>
                  <a:gd name="T28" fmla="*/ 269 w 269"/>
                  <a:gd name="T29" fmla="*/ 989 h 1036"/>
                  <a:gd name="T30" fmla="*/ 202 w 269"/>
                  <a:gd name="T31" fmla="*/ 961 h 1036"/>
                  <a:gd name="T32" fmla="*/ 107 w 269"/>
                  <a:gd name="T33" fmla="*/ 942 h 1036"/>
                  <a:gd name="T34" fmla="*/ 73 w 269"/>
                  <a:gd name="T35" fmla="*/ 908 h 1036"/>
                  <a:gd name="T36" fmla="*/ 67 w 269"/>
                  <a:gd name="T37" fmla="*/ 861 h 1036"/>
                  <a:gd name="T38" fmla="*/ 107 w 269"/>
                  <a:gd name="T39" fmla="*/ 773 h 1036"/>
                  <a:gd name="T40" fmla="*/ 140 w 269"/>
                  <a:gd name="T41" fmla="*/ 652 h 1036"/>
                  <a:gd name="T42" fmla="*/ 174 w 269"/>
                  <a:gd name="T43" fmla="*/ 504 h 1036"/>
                  <a:gd name="T44" fmla="*/ 169 w 269"/>
                  <a:gd name="T45" fmla="*/ 438 h 1036"/>
                  <a:gd name="T46" fmla="*/ 162 w 269"/>
                  <a:gd name="T47" fmla="*/ 336 h 1036"/>
                  <a:gd name="T48" fmla="*/ 135 w 269"/>
                  <a:gd name="T49" fmla="*/ 216 h 1036"/>
                  <a:gd name="T50" fmla="*/ 112 w 269"/>
                  <a:gd name="T51" fmla="*/ 107 h 1036"/>
                  <a:gd name="T52" fmla="*/ 79 w 269"/>
                  <a:gd name="T53" fmla="*/ 27 h 1036"/>
                  <a:gd name="T54" fmla="*/ 40 w 269"/>
                  <a:gd name="T55" fmla="*/ 0 h 10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9"/>
                  <a:gd name="T85" fmla="*/ 0 h 1036"/>
                  <a:gd name="T86" fmla="*/ 269 w 269"/>
                  <a:gd name="T87" fmla="*/ 1036 h 10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9" h="1036">
                    <a:moveTo>
                      <a:pt x="40" y="0"/>
                    </a:moveTo>
                    <a:lnTo>
                      <a:pt x="0" y="20"/>
                    </a:lnTo>
                    <a:lnTo>
                      <a:pt x="6" y="74"/>
                    </a:lnTo>
                    <a:lnTo>
                      <a:pt x="23" y="107"/>
                    </a:lnTo>
                    <a:lnTo>
                      <a:pt x="67" y="216"/>
                    </a:lnTo>
                    <a:lnTo>
                      <a:pt x="112" y="410"/>
                    </a:lnTo>
                    <a:lnTo>
                      <a:pt x="124" y="525"/>
                    </a:lnTo>
                    <a:lnTo>
                      <a:pt x="84" y="692"/>
                    </a:lnTo>
                    <a:lnTo>
                      <a:pt x="40" y="827"/>
                    </a:lnTo>
                    <a:lnTo>
                      <a:pt x="23" y="942"/>
                    </a:lnTo>
                    <a:lnTo>
                      <a:pt x="40" y="969"/>
                    </a:lnTo>
                    <a:lnTo>
                      <a:pt x="84" y="982"/>
                    </a:lnTo>
                    <a:lnTo>
                      <a:pt x="185" y="1029"/>
                    </a:lnTo>
                    <a:lnTo>
                      <a:pt x="224" y="1036"/>
                    </a:lnTo>
                    <a:lnTo>
                      <a:pt x="269" y="989"/>
                    </a:lnTo>
                    <a:lnTo>
                      <a:pt x="202" y="961"/>
                    </a:lnTo>
                    <a:lnTo>
                      <a:pt x="107" y="942"/>
                    </a:lnTo>
                    <a:lnTo>
                      <a:pt x="73" y="908"/>
                    </a:lnTo>
                    <a:lnTo>
                      <a:pt x="67" y="861"/>
                    </a:lnTo>
                    <a:lnTo>
                      <a:pt x="107" y="773"/>
                    </a:lnTo>
                    <a:lnTo>
                      <a:pt x="140" y="652"/>
                    </a:lnTo>
                    <a:lnTo>
                      <a:pt x="174" y="504"/>
                    </a:lnTo>
                    <a:lnTo>
                      <a:pt x="169" y="438"/>
                    </a:lnTo>
                    <a:lnTo>
                      <a:pt x="162" y="336"/>
                    </a:lnTo>
                    <a:lnTo>
                      <a:pt x="135" y="216"/>
                    </a:lnTo>
                    <a:lnTo>
                      <a:pt x="112" y="107"/>
                    </a:lnTo>
                    <a:lnTo>
                      <a:pt x="79" y="27"/>
                    </a:lnTo>
                    <a:lnTo>
                      <a:pt x="40" y="0"/>
                    </a:lnTo>
                    <a:close/>
                  </a:path>
                </a:pathLst>
              </a:custGeom>
              <a:solidFill>
                <a:srgbClr val="000000"/>
              </a:solidFill>
              <a:ln w="9525">
                <a:noFill/>
                <a:round/>
                <a:headEnd/>
                <a:tailEnd/>
              </a:ln>
            </p:spPr>
            <p:txBody>
              <a:bodyPr/>
              <a:lstStyle/>
              <a:p>
                <a:endParaRPr lang="en-US"/>
              </a:p>
            </p:txBody>
          </p:sp>
          <p:sp>
            <p:nvSpPr>
              <p:cNvPr id="202789" name="Freeform 75"/>
              <p:cNvSpPr>
                <a:spLocks/>
              </p:cNvSpPr>
              <p:nvPr/>
            </p:nvSpPr>
            <p:spPr bwMode="auto">
              <a:xfrm>
                <a:off x="5095" y="929"/>
                <a:ext cx="66" cy="292"/>
              </a:xfrm>
              <a:custGeom>
                <a:avLst/>
                <a:gdLst>
                  <a:gd name="T0" fmla="*/ 46 w 199"/>
                  <a:gd name="T1" fmla="*/ 47 h 1167"/>
                  <a:gd name="T2" fmla="*/ 79 w 199"/>
                  <a:gd name="T3" fmla="*/ 0 h 1167"/>
                  <a:gd name="T4" fmla="*/ 125 w 199"/>
                  <a:gd name="T5" fmla="*/ 13 h 1167"/>
                  <a:gd name="T6" fmla="*/ 137 w 199"/>
                  <a:gd name="T7" fmla="*/ 67 h 1167"/>
                  <a:gd name="T8" fmla="*/ 153 w 199"/>
                  <a:gd name="T9" fmla="*/ 289 h 1167"/>
                  <a:gd name="T10" fmla="*/ 148 w 199"/>
                  <a:gd name="T11" fmla="*/ 469 h 1167"/>
                  <a:gd name="T12" fmla="*/ 137 w 199"/>
                  <a:gd name="T13" fmla="*/ 597 h 1167"/>
                  <a:gd name="T14" fmla="*/ 96 w 199"/>
                  <a:gd name="T15" fmla="*/ 845 h 1167"/>
                  <a:gd name="T16" fmla="*/ 69 w 199"/>
                  <a:gd name="T17" fmla="*/ 965 h 1167"/>
                  <a:gd name="T18" fmla="*/ 79 w 199"/>
                  <a:gd name="T19" fmla="*/ 1006 h 1167"/>
                  <a:gd name="T20" fmla="*/ 153 w 199"/>
                  <a:gd name="T21" fmla="*/ 1066 h 1167"/>
                  <a:gd name="T22" fmla="*/ 199 w 199"/>
                  <a:gd name="T23" fmla="*/ 1139 h 1167"/>
                  <a:gd name="T24" fmla="*/ 187 w 199"/>
                  <a:gd name="T25" fmla="*/ 1160 h 1167"/>
                  <a:gd name="T26" fmla="*/ 131 w 199"/>
                  <a:gd name="T27" fmla="*/ 1167 h 1167"/>
                  <a:gd name="T28" fmla="*/ 96 w 199"/>
                  <a:gd name="T29" fmla="*/ 1154 h 1167"/>
                  <a:gd name="T30" fmla="*/ 86 w 199"/>
                  <a:gd name="T31" fmla="*/ 1113 h 1167"/>
                  <a:gd name="T32" fmla="*/ 79 w 199"/>
                  <a:gd name="T33" fmla="*/ 1073 h 1167"/>
                  <a:gd name="T34" fmla="*/ 34 w 199"/>
                  <a:gd name="T35" fmla="*/ 1012 h 1167"/>
                  <a:gd name="T36" fmla="*/ 0 w 199"/>
                  <a:gd name="T37" fmla="*/ 972 h 1167"/>
                  <a:gd name="T38" fmla="*/ 12 w 199"/>
                  <a:gd name="T39" fmla="*/ 912 h 1167"/>
                  <a:gd name="T40" fmla="*/ 52 w 199"/>
                  <a:gd name="T41" fmla="*/ 852 h 1167"/>
                  <a:gd name="T42" fmla="*/ 79 w 199"/>
                  <a:gd name="T43" fmla="*/ 704 h 1167"/>
                  <a:gd name="T44" fmla="*/ 91 w 199"/>
                  <a:gd name="T45" fmla="*/ 544 h 1167"/>
                  <a:gd name="T46" fmla="*/ 86 w 199"/>
                  <a:gd name="T47" fmla="*/ 375 h 1167"/>
                  <a:gd name="T48" fmla="*/ 62 w 199"/>
                  <a:gd name="T49" fmla="*/ 208 h 1167"/>
                  <a:gd name="T50" fmla="*/ 34 w 199"/>
                  <a:gd name="T51" fmla="*/ 88 h 1167"/>
                  <a:gd name="T52" fmla="*/ 46 w 199"/>
                  <a:gd name="T53" fmla="*/ 47 h 1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9"/>
                  <a:gd name="T82" fmla="*/ 0 h 1167"/>
                  <a:gd name="T83" fmla="*/ 199 w 199"/>
                  <a:gd name="T84" fmla="*/ 1167 h 1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9" h="1167">
                    <a:moveTo>
                      <a:pt x="46" y="47"/>
                    </a:moveTo>
                    <a:lnTo>
                      <a:pt x="79" y="0"/>
                    </a:lnTo>
                    <a:lnTo>
                      <a:pt x="125" y="13"/>
                    </a:lnTo>
                    <a:lnTo>
                      <a:pt x="137" y="67"/>
                    </a:lnTo>
                    <a:lnTo>
                      <a:pt x="153" y="289"/>
                    </a:lnTo>
                    <a:lnTo>
                      <a:pt x="148" y="469"/>
                    </a:lnTo>
                    <a:lnTo>
                      <a:pt x="137" y="597"/>
                    </a:lnTo>
                    <a:lnTo>
                      <a:pt x="96" y="845"/>
                    </a:lnTo>
                    <a:lnTo>
                      <a:pt x="69" y="965"/>
                    </a:lnTo>
                    <a:lnTo>
                      <a:pt x="79" y="1006"/>
                    </a:lnTo>
                    <a:lnTo>
                      <a:pt x="153" y="1066"/>
                    </a:lnTo>
                    <a:lnTo>
                      <a:pt x="199" y="1139"/>
                    </a:lnTo>
                    <a:lnTo>
                      <a:pt x="187" y="1160"/>
                    </a:lnTo>
                    <a:lnTo>
                      <a:pt x="131" y="1167"/>
                    </a:lnTo>
                    <a:lnTo>
                      <a:pt x="96" y="1154"/>
                    </a:lnTo>
                    <a:lnTo>
                      <a:pt x="86" y="1113"/>
                    </a:lnTo>
                    <a:lnTo>
                      <a:pt x="79" y="1073"/>
                    </a:lnTo>
                    <a:lnTo>
                      <a:pt x="34" y="1012"/>
                    </a:lnTo>
                    <a:lnTo>
                      <a:pt x="0" y="972"/>
                    </a:lnTo>
                    <a:lnTo>
                      <a:pt x="12" y="912"/>
                    </a:lnTo>
                    <a:lnTo>
                      <a:pt x="52" y="852"/>
                    </a:lnTo>
                    <a:lnTo>
                      <a:pt x="79" y="704"/>
                    </a:lnTo>
                    <a:lnTo>
                      <a:pt x="91" y="544"/>
                    </a:lnTo>
                    <a:lnTo>
                      <a:pt x="86" y="375"/>
                    </a:lnTo>
                    <a:lnTo>
                      <a:pt x="62" y="208"/>
                    </a:lnTo>
                    <a:lnTo>
                      <a:pt x="34" y="88"/>
                    </a:lnTo>
                    <a:lnTo>
                      <a:pt x="46" y="47"/>
                    </a:lnTo>
                    <a:close/>
                  </a:path>
                </a:pathLst>
              </a:custGeom>
              <a:solidFill>
                <a:srgbClr val="000000"/>
              </a:solidFill>
              <a:ln w="9525">
                <a:noFill/>
                <a:round/>
                <a:headEnd/>
                <a:tailEnd/>
              </a:ln>
            </p:spPr>
            <p:txBody>
              <a:bodyPr/>
              <a:lstStyle/>
              <a:p>
                <a:endParaRPr lang="en-US"/>
              </a:p>
            </p:txBody>
          </p:sp>
        </p:grpSp>
      </p:grpSp>
      <p:sp>
        <p:nvSpPr>
          <p:cNvPr id="77" name="Rectangle 45"/>
          <p:cNvSpPr txBox="1">
            <a:spLocks noChangeArrowheads="1"/>
          </p:cNvSpPr>
          <p:nvPr/>
        </p:nvSpPr>
        <p:spPr bwMode="auto">
          <a:xfrm>
            <a:off x="546100" y="4923631"/>
            <a:ext cx="8204201" cy="11850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zh-TW" sz="2000" kern="0" dirty="0" smtClean="0">
                <a:latin typeface="+mn-lt"/>
                <a:ea typeface="新細明體" pitchFamily="18" charset="-120"/>
              </a:rPr>
              <a:t>PDB edge t</a:t>
            </a:r>
            <a:r>
              <a:rPr kumimoji="0" lang="en-US" altLang="zh-TW" sz="2000" b="1" i="0" u="none" strike="noStrike" kern="0" cap="none" spc="0" normalizeH="0" baseline="0" noProof="0" dirty="0" smtClean="0">
                <a:ln>
                  <a:noFill/>
                </a:ln>
                <a:solidFill>
                  <a:schemeClr val="tx1"/>
                </a:solidFill>
                <a:effectLst/>
                <a:uLnTx/>
                <a:uFillTx/>
                <a:latin typeface="+mn-lt"/>
                <a:ea typeface="新細明體" pitchFamily="18" charset="-120"/>
                <a:cs typeface="+mn-cs"/>
              </a:rPr>
              <a:t>races </a:t>
            </a:r>
            <a:r>
              <a:rPr kumimoji="0" lang="en-US" altLang="zh-TW" sz="2000" b="1" i="0" u="none" strike="noStrike" kern="0" cap="none" spc="0" normalizeH="0" baseline="0" noProof="0" dirty="0" smtClean="0">
                <a:ln>
                  <a:noFill/>
                </a:ln>
                <a:solidFill>
                  <a:srgbClr val="0000CC"/>
                </a:solidFill>
                <a:effectLst/>
                <a:uLnTx/>
                <a:uFillTx/>
                <a:latin typeface="+mn-lt"/>
                <a:ea typeface="新細明體" pitchFamily="18" charset="-120"/>
                <a:cs typeface="+mn-cs"/>
              </a:rPr>
              <a:t>act as an antenna</a:t>
            </a:r>
            <a:endParaRPr kumimoji="0" lang="en-US" altLang="zh-TW" sz="2000" b="1" i="0" u="none" strike="noStrike" kern="0" cap="none" spc="0" normalizeH="0" baseline="0" noProof="0" dirty="0" smtClean="0">
              <a:ln>
                <a:noFill/>
              </a:ln>
              <a:solidFill>
                <a:schemeClr val="tx1"/>
              </a:solidFill>
              <a:effectLst/>
              <a:uLnTx/>
              <a:uFillTx/>
              <a:latin typeface="+mn-lt"/>
              <a:ea typeface="新細明體" pitchFamily="18"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TW" sz="2000" b="1" i="0" u="none" strike="noStrike" kern="0" cap="none" spc="0" normalizeH="0" baseline="0" noProof="0" dirty="0" smtClean="0">
                <a:ln>
                  <a:noFill/>
                </a:ln>
                <a:solidFill>
                  <a:schemeClr val="tx1"/>
                </a:solidFill>
                <a:effectLst/>
                <a:uLnTx/>
                <a:uFillTx/>
                <a:latin typeface="+mn-lt"/>
                <a:ea typeface="新細明體" pitchFamily="18" charset="-120"/>
                <a:cs typeface="+mn-cs"/>
              </a:rPr>
              <a:t>Radiation increases as frequency approaches multiples of </a:t>
            </a:r>
            <a:r>
              <a:rPr kumimoji="0" lang="en-US" altLang="zh-TW" sz="2000" b="1" i="0" u="none" strike="noStrike" kern="0" cap="none" spc="0" normalizeH="0" baseline="0" noProof="0" dirty="0" smtClean="0">
                <a:ln>
                  <a:noFill/>
                </a:ln>
                <a:solidFill>
                  <a:schemeClr val="tx1"/>
                </a:solidFill>
                <a:effectLst/>
                <a:uLnTx/>
                <a:uFillTx/>
                <a:latin typeface="Symbol" pitchFamily="18" charset="2"/>
                <a:ea typeface="新細明體" pitchFamily="18" charset="-120"/>
                <a:cs typeface="+mn-cs"/>
              </a:rPr>
              <a:t>l/4</a:t>
            </a:r>
            <a:endParaRPr kumimoji="0" lang="en-US" altLang="zh-TW" sz="2000" b="1" i="0" u="none" strike="noStrike" kern="0" cap="none" spc="0" normalizeH="0" baseline="0" noProof="0" dirty="0" smtClean="0">
              <a:ln>
                <a:noFill/>
              </a:ln>
              <a:solidFill>
                <a:schemeClr val="tx1"/>
              </a:solidFill>
              <a:effectLst/>
              <a:uLnTx/>
              <a:uFillTx/>
              <a:latin typeface="+mn-lt"/>
              <a:ea typeface="新細明體" pitchFamily="18" charset="-120"/>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TW" sz="2000" b="1" i="0" u="none" strike="noStrike" kern="0" cap="none" spc="0" normalizeH="0" baseline="0" noProof="0" dirty="0" smtClean="0">
                <a:ln>
                  <a:noFill/>
                </a:ln>
                <a:solidFill>
                  <a:srgbClr val="000000"/>
                </a:solidFill>
                <a:effectLst/>
                <a:uLnTx/>
                <a:uFillTx/>
                <a:latin typeface="+mn-lt"/>
                <a:ea typeface="新細明體" pitchFamily="18" charset="-120"/>
              </a:rPr>
              <a:t>Remember </a:t>
            </a:r>
            <a:r>
              <a:rPr kumimoji="0" lang="en-US" altLang="zh-TW" sz="2000" b="1" i="0" u="none" strike="noStrike" kern="0" cap="none" spc="0" normalizeH="0" baseline="0" noProof="0" dirty="0" smtClean="0">
                <a:ln>
                  <a:noFill/>
                </a:ln>
                <a:solidFill>
                  <a:srgbClr val="0000CC"/>
                </a:solidFill>
                <a:effectLst/>
                <a:uLnTx/>
                <a:uFillTx/>
                <a:latin typeface="Symbol" pitchFamily="18" charset="2"/>
                <a:ea typeface="新細明體" pitchFamily="18" charset="-120"/>
              </a:rPr>
              <a:t>l/4</a:t>
            </a:r>
            <a:r>
              <a:rPr kumimoji="0" lang="en-US" altLang="zh-TW" sz="2000" b="1" i="0" u="none" strike="noStrike" kern="0" cap="none" spc="0" normalizeH="0" baseline="0" noProof="0" dirty="0" smtClean="0">
                <a:ln>
                  <a:noFill/>
                </a:ln>
                <a:solidFill>
                  <a:srgbClr val="0000CC"/>
                </a:solidFill>
                <a:effectLst/>
                <a:uLnTx/>
                <a:uFillTx/>
                <a:latin typeface="+mn-lt"/>
                <a:ea typeface="新細明體" pitchFamily="18" charset="-120"/>
              </a:rPr>
              <a:t>  is quarter wave antenna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TW" sz="2000" b="1" i="0" u="none" strike="noStrike" kern="0" cap="none" spc="0" normalizeH="0" baseline="0" noProof="0" dirty="0" smtClean="0">
              <a:ln>
                <a:noFill/>
              </a:ln>
              <a:solidFill>
                <a:schemeClr val="tx1"/>
              </a:solidFill>
              <a:effectLst/>
              <a:uLnTx/>
              <a:uFillTx/>
              <a:latin typeface="+mn-lt"/>
              <a:ea typeface="新細明體" pitchFamily="18" charset="-120"/>
              <a:cs typeface="+mn-cs"/>
            </a:endParaRPr>
          </a:p>
        </p:txBody>
      </p:sp>
      <p:sp>
        <p:nvSpPr>
          <p:cNvPr id="78" name="AutoShape 25"/>
          <p:cNvSpPr>
            <a:spLocks noChangeArrowheads="1"/>
          </p:cNvSpPr>
          <p:nvPr/>
        </p:nvSpPr>
        <p:spPr bwMode="auto">
          <a:xfrm flipV="1">
            <a:off x="3903663" y="968375"/>
            <a:ext cx="2992437" cy="381000"/>
          </a:xfrm>
          <a:prstGeom prst="curvedUpArrow">
            <a:avLst>
              <a:gd name="adj1" fmla="val 96500"/>
              <a:gd name="adj2" fmla="val 193000"/>
              <a:gd name="adj3" fmla="val 30000"/>
            </a:avLst>
          </a:prstGeom>
          <a:noFill/>
          <a:ln w="9525">
            <a:solidFill>
              <a:schemeClr val="tx1"/>
            </a:solidFill>
            <a:prstDash val="sysDot"/>
            <a:miter lim="800000"/>
            <a:headEnd/>
            <a:tailEnd/>
          </a:ln>
        </p:spPr>
        <p:txBody>
          <a:bodyPr wrap="none" anchor="ctr"/>
          <a:lstStyle/>
          <a:p>
            <a:pPr eaLnBrk="0" hangingPunct="0"/>
            <a:endParaRPr lang="zh-TW" altLang="en-US">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fill="hold" nodeType="afterEffect">
                                  <p:stCondLst>
                                    <p:cond delay="0"/>
                                  </p:stCondLst>
                                  <p:childTnLst>
                                    <p:animScale>
                                      <p:cBhvr>
                                        <p:cTn id="6" dur="500" fill="hold"/>
                                        <p:tgtEl>
                                          <p:spTgt spid="9"/>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1524000" y="0"/>
            <a:ext cx="7315200" cy="990600"/>
          </a:xfrm>
          <a:prstGeom prst="rect">
            <a:avLst/>
          </a:prstGeom>
          <a:noFill/>
          <a:ln w="9525">
            <a:noFill/>
            <a:miter lim="800000"/>
            <a:headEnd/>
            <a:tailEnd/>
          </a:ln>
        </p:spPr>
        <p:txBody>
          <a:bodyPr lIns="92075" tIns="46038" rIns="92075" bIns="46038" anchor="ctr"/>
          <a:lstStyle/>
          <a:p>
            <a:pPr algn="ctr"/>
            <a:endParaRPr lang="zh-TW" altLang="en-US" sz="2500">
              <a:solidFill>
                <a:schemeClr val="tx2"/>
              </a:solidFill>
              <a:latin typeface="Arial" charset="0"/>
              <a:ea typeface="新細明體" pitchFamily="18" charset="-120"/>
            </a:endParaRPr>
          </a:p>
        </p:txBody>
      </p:sp>
      <p:pic>
        <p:nvPicPr>
          <p:cNvPr id="29698" name="Picture 3"/>
          <p:cNvPicPr>
            <a:picLocks noChangeAspect="1" noChangeArrowheads="1"/>
          </p:cNvPicPr>
          <p:nvPr/>
        </p:nvPicPr>
        <p:blipFill>
          <a:blip r:embed="rId3" cstate="print"/>
          <a:srcRect/>
          <a:stretch>
            <a:fillRect/>
          </a:stretch>
        </p:blipFill>
        <p:spPr bwMode="auto">
          <a:xfrm>
            <a:off x="1066800" y="1600200"/>
            <a:ext cx="871538" cy="436563"/>
          </a:xfrm>
          <a:prstGeom prst="rect">
            <a:avLst/>
          </a:prstGeom>
          <a:noFill/>
          <a:ln w="12700">
            <a:noFill/>
            <a:miter lim="800000"/>
            <a:headEnd type="none" w="sm" len="sm"/>
            <a:tailEnd type="none" w="sm" len="sm"/>
          </a:ln>
        </p:spPr>
      </p:pic>
      <p:pic>
        <p:nvPicPr>
          <p:cNvPr id="29699" name="Picture 4"/>
          <p:cNvPicPr>
            <a:picLocks noChangeAspect="1" noChangeArrowheads="1"/>
          </p:cNvPicPr>
          <p:nvPr/>
        </p:nvPicPr>
        <p:blipFill>
          <a:blip r:embed="rId4" cstate="print"/>
          <a:srcRect/>
          <a:stretch>
            <a:fillRect/>
          </a:stretch>
        </p:blipFill>
        <p:spPr bwMode="auto">
          <a:xfrm>
            <a:off x="3276600" y="1524000"/>
            <a:ext cx="1871663" cy="1117600"/>
          </a:xfrm>
          <a:prstGeom prst="rect">
            <a:avLst/>
          </a:prstGeom>
          <a:noFill/>
          <a:ln w="12700">
            <a:noFill/>
            <a:miter lim="800000"/>
            <a:headEnd type="none" w="sm" len="sm"/>
            <a:tailEnd type="none" w="sm" len="sm"/>
          </a:ln>
        </p:spPr>
      </p:pic>
      <p:pic>
        <p:nvPicPr>
          <p:cNvPr id="29700" name="Picture 5"/>
          <p:cNvPicPr>
            <a:picLocks noChangeAspect="1" noChangeArrowheads="1"/>
          </p:cNvPicPr>
          <p:nvPr/>
        </p:nvPicPr>
        <p:blipFill>
          <a:blip r:embed="rId5" cstate="print"/>
          <a:srcRect/>
          <a:stretch>
            <a:fillRect/>
          </a:stretch>
        </p:blipFill>
        <p:spPr bwMode="auto">
          <a:xfrm>
            <a:off x="6400800" y="1447800"/>
            <a:ext cx="1871663" cy="1333500"/>
          </a:xfrm>
          <a:prstGeom prst="rect">
            <a:avLst/>
          </a:prstGeom>
          <a:noFill/>
          <a:ln w="12700">
            <a:noFill/>
            <a:miter lim="800000"/>
            <a:headEnd type="none" w="sm" len="sm"/>
            <a:tailEnd type="none" w="sm" len="sm"/>
          </a:ln>
        </p:spPr>
      </p:pic>
      <p:sp>
        <p:nvSpPr>
          <p:cNvPr id="29701" name="Text Box 6"/>
          <p:cNvSpPr txBox="1">
            <a:spLocks noChangeArrowheads="1"/>
          </p:cNvSpPr>
          <p:nvPr/>
        </p:nvSpPr>
        <p:spPr bwMode="auto">
          <a:xfrm>
            <a:off x="777875" y="1143000"/>
            <a:ext cx="1584325"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2000" b="0">
                <a:latin typeface="Arial" charset="0"/>
                <a:ea typeface="新細明體" pitchFamily="18" charset="-120"/>
              </a:rPr>
              <a:t>Ideal Model</a:t>
            </a:r>
          </a:p>
        </p:txBody>
      </p:sp>
      <p:sp>
        <p:nvSpPr>
          <p:cNvPr id="29702" name="Text Box 7"/>
          <p:cNvSpPr txBox="1">
            <a:spLocks noChangeArrowheads="1"/>
          </p:cNvSpPr>
          <p:nvPr/>
        </p:nvSpPr>
        <p:spPr bwMode="auto">
          <a:xfrm>
            <a:off x="3254375" y="1143000"/>
            <a:ext cx="1812925"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2000" b="0">
                <a:latin typeface="Arial" charset="0"/>
                <a:ea typeface="新細明體" pitchFamily="18" charset="-120"/>
              </a:rPr>
              <a:t>Better Model</a:t>
            </a:r>
          </a:p>
        </p:txBody>
      </p:sp>
      <p:sp>
        <p:nvSpPr>
          <p:cNvPr id="29703" name="Text Box 8"/>
          <p:cNvSpPr txBox="1">
            <a:spLocks noChangeArrowheads="1"/>
          </p:cNvSpPr>
          <p:nvPr/>
        </p:nvSpPr>
        <p:spPr bwMode="auto">
          <a:xfrm>
            <a:off x="6629400" y="1066800"/>
            <a:ext cx="1600200"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zh-TW" sz="2000" b="0">
                <a:latin typeface="Arial" charset="0"/>
                <a:ea typeface="新細明體" pitchFamily="18" charset="-120"/>
              </a:rPr>
              <a:t>Best Model</a:t>
            </a:r>
          </a:p>
        </p:txBody>
      </p:sp>
      <p:sp>
        <p:nvSpPr>
          <p:cNvPr id="29704" name="Line 9"/>
          <p:cNvSpPr>
            <a:spLocks noChangeShapeType="1"/>
          </p:cNvSpPr>
          <p:nvPr/>
        </p:nvSpPr>
        <p:spPr bwMode="auto">
          <a:xfrm>
            <a:off x="2209800" y="1905000"/>
            <a:ext cx="914400" cy="0"/>
          </a:xfrm>
          <a:prstGeom prst="line">
            <a:avLst/>
          </a:prstGeom>
          <a:noFill/>
          <a:ln w="76200">
            <a:solidFill>
              <a:srgbClr val="0000FF"/>
            </a:solidFill>
            <a:round/>
            <a:headEnd type="none" w="sm" len="sm"/>
            <a:tailEnd type="stealth" w="lg" len="lg"/>
          </a:ln>
        </p:spPr>
        <p:txBody>
          <a:bodyPr/>
          <a:lstStyle/>
          <a:p>
            <a:endParaRPr lang="en-US"/>
          </a:p>
        </p:txBody>
      </p:sp>
      <p:sp>
        <p:nvSpPr>
          <p:cNvPr id="29705" name="Line 10"/>
          <p:cNvSpPr>
            <a:spLocks noChangeShapeType="1"/>
          </p:cNvSpPr>
          <p:nvPr/>
        </p:nvSpPr>
        <p:spPr bwMode="auto">
          <a:xfrm>
            <a:off x="5181600" y="1905000"/>
            <a:ext cx="914400" cy="0"/>
          </a:xfrm>
          <a:prstGeom prst="line">
            <a:avLst/>
          </a:prstGeom>
          <a:noFill/>
          <a:ln w="76200">
            <a:solidFill>
              <a:srgbClr val="0000FF"/>
            </a:solidFill>
            <a:round/>
            <a:headEnd type="none" w="sm" len="sm"/>
            <a:tailEnd type="stealth" w="lg" len="lg"/>
          </a:ln>
        </p:spPr>
        <p:txBody>
          <a:bodyPr/>
          <a:lstStyle/>
          <a:p>
            <a:endParaRPr lang="en-US"/>
          </a:p>
        </p:txBody>
      </p:sp>
      <p:sp>
        <p:nvSpPr>
          <p:cNvPr id="29706" name="Rectangle 12"/>
          <p:cNvSpPr>
            <a:spLocks noGrp="1" noChangeArrowheads="1"/>
          </p:cNvSpPr>
          <p:nvPr>
            <p:ph type="body" idx="1"/>
          </p:nvPr>
        </p:nvSpPr>
        <p:spPr>
          <a:xfrm>
            <a:off x="431800" y="2819400"/>
            <a:ext cx="8216900" cy="3400425"/>
          </a:xfrm>
          <a:solidFill>
            <a:srgbClr val="FFFFCC"/>
          </a:solidFill>
          <a:ln>
            <a:solidFill>
              <a:schemeClr val="tx1"/>
            </a:solidFill>
          </a:ln>
        </p:spPr>
        <p:txBody>
          <a:bodyPr/>
          <a:lstStyle/>
          <a:p>
            <a:pPr eaLnBrk="1" hangingPunct="1">
              <a:lnSpc>
                <a:spcPct val="90000"/>
              </a:lnSpc>
              <a:spcBef>
                <a:spcPct val="0"/>
              </a:spcBef>
              <a:spcAft>
                <a:spcPct val="50000"/>
              </a:spcAft>
              <a:buFont typeface="Wingdings" pitchFamily="2" charset="2"/>
              <a:buChar char="Ø"/>
            </a:pPr>
            <a:r>
              <a:rPr lang="en-US" altLang="zh-TW" sz="1800" smtClean="0">
                <a:solidFill>
                  <a:srgbClr val="0000CC"/>
                </a:solidFill>
                <a:ea typeface="新細明體" pitchFamily="18" charset="-120"/>
              </a:rPr>
              <a:t>Using SMT resistors minimizes lead inductance to the point that PCB traces are the limiting factor</a:t>
            </a:r>
          </a:p>
          <a:p>
            <a:pPr eaLnBrk="1" hangingPunct="1">
              <a:lnSpc>
                <a:spcPct val="90000"/>
              </a:lnSpc>
              <a:spcBef>
                <a:spcPct val="0"/>
              </a:spcBef>
              <a:spcAft>
                <a:spcPct val="50000"/>
              </a:spcAft>
              <a:buFont typeface="Wingdings" pitchFamily="2" charset="2"/>
              <a:buChar char="Ø"/>
            </a:pPr>
            <a:r>
              <a:rPr lang="en-US" altLang="zh-TW" sz="1800" smtClean="0">
                <a:solidFill>
                  <a:srgbClr val="0000CC"/>
                </a:solidFill>
                <a:ea typeface="新細明體" pitchFamily="18" charset="-120"/>
              </a:rPr>
              <a:t>SMT packages also minimize the capacitance between the leads such that this parasitic is usually insignificant</a:t>
            </a:r>
          </a:p>
          <a:p>
            <a:pPr eaLnBrk="1" hangingPunct="1">
              <a:lnSpc>
                <a:spcPct val="90000"/>
              </a:lnSpc>
              <a:spcBef>
                <a:spcPct val="0"/>
              </a:spcBef>
              <a:spcAft>
                <a:spcPct val="50000"/>
              </a:spcAft>
              <a:buFont typeface="Wingdings" pitchFamily="2" charset="2"/>
              <a:buChar char="Ø"/>
            </a:pPr>
            <a:r>
              <a:rPr lang="en-US" altLang="zh-TW" sz="1800" smtClean="0">
                <a:solidFill>
                  <a:srgbClr val="0000CC"/>
                </a:solidFill>
                <a:ea typeface="新細明體" pitchFamily="18" charset="-120"/>
              </a:rPr>
              <a:t>Note that resistor packs CAN have significant lead inductance and resistor-to-resistor capacitance, so choose wisely based on the application</a:t>
            </a:r>
          </a:p>
          <a:p>
            <a:pPr eaLnBrk="1" hangingPunct="1">
              <a:lnSpc>
                <a:spcPct val="90000"/>
              </a:lnSpc>
              <a:spcBef>
                <a:spcPct val="0"/>
              </a:spcBef>
              <a:spcAft>
                <a:spcPct val="50000"/>
              </a:spcAft>
              <a:buFont typeface="Wingdings" pitchFamily="2" charset="2"/>
              <a:buChar char="Ø"/>
            </a:pPr>
            <a:r>
              <a:rPr lang="en-US" altLang="zh-TW" sz="1800" smtClean="0">
                <a:solidFill>
                  <a:srgbClr val="0000CC"/>
                </a:solidFill>
                <a:ea typeface="新細明體" pitchFamily="18" charset="-120"/>
              </a:rPr>
              <a:t>Resistors will have temperature coefficients, 200PPM is common, but higher precision is available</a:t>
            </a:r>
          </a:p>
          <a:p>
            <a:pPr eaLnBrk="1" hangingPunct="1">
              <a:lnSpc>
                <a:spcPct val="90000"/>
              </a:lnSpc>
              <a:spcBef>
                <a:spcPct val="0"/>
              </a:spcBef>
              <a:spcAft>
                <a:spcPct val="20000"/>
              </a:spcAft>
              <a:buFont typeface="Wingdings" pitchFamily="2" charset="2"/>
              <a:buChar char="Ø"/>
            </a:pPr>
            <a:r>
              <a:rPr lang="en-US" altLang="zh-TW" sz="1800" smtClean="0">
                <a:solidFill>
                  <a:srgbClr val="0000CC"/>
                </a:solidFill>
                <a:ea typeface="新細明體" pitchFamily="18" charset="-120"/>
              </a:rPr>
              <a:t>AVOID Wire-wound resistors and leaded resistors for high speed applications due to their large inductance</a:t>
            </a:r>
          </a:p>
        </p:txBody>
      </p:sp>
      <p:sp>
        <p:nvSpPr>
          <p:cNvPr id="29707" name="Rectangle 13"/>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Resistor Models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a:xfrm>
            <a:off x="1130300" y="0"/>
            <a:ext cx="8013699" cy="914400"/>
          </a:xfrm>
        </p:spPr>
        <p:txBody>
          <a:bodyPr/>
          <a:lstStyle/>
          <a:p>
            <a:r>
              <a:rPr lang="en-US" altLang="zh-TW" sz="3200" dirty="0" smtClean="0">
                <a:ea typeface="新細明體" pitchFamily="18" charset="-120"/>
              </a:rPr>
              <a:t>Top and Bottom Traces Are Antennas</a:t>
            </a:r>
          </a:p>
        </p:txBody>
      </p:sp>
      <p:sp>
        <p:nvSpPr>
          <p:cNvPr id="204803" name="AutoShape 25"/>
          <p:cNvSpPr>
            <a:spLocks noChangeArrowheads="1"/>
          </p:cNvSpPr>
          <p:nvPr/>
        </p:nvSpPr>
        <p:spPr bwMode="auto">
          <a:xfrm flipV="1">
            <a:off x="4233863" y="892175"/>
            <a:ext cx="2992437" cy="381000"/>
          </a:xfrm>
          <a:prstGeom prst="curvedUpArrow">
            <a:avLst>
              <a:gd name="adj1" fmla="val 96500"/>
              <a:gd name="adj2" fmla="val 193000"/>
              <a:gd name="adj3" fmla="val 30000"/>
            </a:avLst>
          </a:prstGeom>
          <a:noFill/>
          <a:ln w="9525">
            <a:solidFill>
              <a:schemeClr val="tx1"/>
            </a:solidFill>
            <a:prstDash val="sysDot"/>
            <a:miter lim="800000"/>
            <a:headEnd/>
            <a:tailEnd/>
          </a:ln>
        </p:spPr>
        <p:txBody>
          <a:bodyPr wrap="none" anchor="ctr"/>
          <a:lstStyle/>
          <a:p>
            <a:pPr eaLnBrk="0" hangingPunct="0"/>
            <a:endParaRPr lang="zh-TW" altLang="en-US">
              <a:ea typeface="新細明體" pitchFamily="18" charset="-120"/>
            </a:endParaRPr>
          </a:p>
        </p:txBody>
      </p:sp>
      <p:sp>
        <p:nvSpPr>
          <p:cNvPr id="204804" name="Line 26"/>
          <p:cNvSpPr>
            <a:spLocks noChangeShapeType="1"/>
          </p:cNvSpPr>
          <p:nvPr/>
        </p:nvSpPr>
        <p:spPr bwMode="auto">
          <a:xfrm>
            <a:off x="3246438" y="1765300"/>
            <a:ext cx="0" cy="2028825"/>
          </a:xfrm>
          <a:prstGeom prst="line">
            <a:avLst/>
          </a:prstGeom>
          <a:noFill/>
          <a:ln w="19050">
            <a:solidFill>
              <a:schemeClr val="tx1"/>
            </a:solidFill>
            <a:round/>
            <a:headEnd/>
            <a:tailEnd/>
          </a:ln>
        </p:spPr>
        <p:txBody>
          <a:bodyPr/>
          <a:lstStyle/>
          <a:p>
            <a:endParaRPr lang="en-US"/>
          </a:p>
        </p:txBody>
      </p:sp>
      <p:sp>
        <p:nvSpPr>
          <p:cNvPr id="204805" name="Line 27"/>
          <p:cNvSpPr>
            <a:spLocks noChangeShapeType="1"/>
          </p:cNvSpPr>
          <p:nvPr/>
        </p:nvSpPr>
        <p:spPr bwMode="auto">
          <a:xfrm flipH="1">
            <a:off x="3332163" y="2136775"/>
            <a:ext cx="0" cy="1209675"/>
          </a:xfrm>
          <a:prstGeom prst="line">
            <a:avLst/>
          </a:prstGeom>
          <a:noFill/>
          <a:ln w="9525">
            <a:solidFill>
              <a:schemeClr val="tx1"/>
            </a:solidFill>
            <a:round/>
            <a:headEnd/>
            <a:tailEnd/>
          </a:ln>
        </p:spPr>
        <p:txBody>
          <a:bodyPr/>
          <a:lstStyle/>
          <a:p>
            <a:endParaRPr lang="en-US"/>
          </a:p>
        </p:txBody>
      </p:sp>
      <p:sp>
        <p:nvSpPr>
          <p:cNvPr id="204806" name="Text Box 28"/>
          <p:cNvSpPr txBox="1">
            <a:spLocks noChangeArrowheads="1"/>
          </p:cNvSpPr>
          <p:nvPr/>
        </p:nvSpPr>
        <p:spPr bwMode="auto">
          <a:xfrm rot="-5400000">
            <a:off x="2857500" y="3475038"/>
            <a:ext cx="522287" cy="274638"/>
          </a:xfrm>
          <a:prstGeom prst="rect">
            <a:avLst/>
          </a:prstGeom>
          <a:noFill/>
          <a:ln w="9525">
            <a:noFill/>
            <a:miter lim="800000"/>
            <a:headEnd/>
            <a:tailEnd/>
          </a:ln>
        </p:spPr>
        <p:txBody>
          <a:bodyPr wrap="none">
            <a:spAutoFit/>
          </a:bodyPr>
          <a:lstStyle/>
          <a:p>
            <a:pPr eaLnBrk="0" hangingPunct="0"/>
            <a:r>
              <a:rPr lang="en-US" altLang="zh-TW" sz="1200">
                <a:ea typeface="新細明體" pitchFamily="18" charset="-120"/>
              </a:rPr>
              <a:t>GND</a:t>
            </a:r>
          </a:p>
        </p:txBody>
      </p:sp>
      <p:sp>
        <p:nvSpPr>
          <p:cNvPr id="204807" name="Text Box 29"/>
          <p:cNvSpPr txBox="1">
            <a:spLocks noChangeArrowheads="1"/>
          </p:cNvSpPr>
          <p:nvPr/>
        </p:nvSpPr>
        <p:spPr bwMode="auto">
          <a:xfrm>
            <a:off x="3394075" y="1463675"/>
            <a:ext cx="2079415" cy="338554"/>
          </a:xfrm>
          <a:prstGeom prst="rect">
            <a:avLst/>
          </a:prstGeom>
          <a:noFill/>
          <a:ln w="9525">
            <a:noFill/>
            <a:miter lim="800000"/>
            <a:headEnd/>
            <a:tailEnd/>
          </a:ln>
        </p:spPr>
        <p:txBody>
          <a:bodyPr wrap="none">
            <a:spAutoFit/>
          </a:bodyPr>
          <a:lstStyle/>
          <a:p>
            <a:pPr eaLnBrk="0" hangingPunct="0"/>
            <a:r>
              <a:rPr lang="en-US" altLang="zh-TW" sz="1600" dirty="0" smtClean="0">
                <a:ea typeface="新細明體" pitchFamily="18" charset="-120"/>
              </a:rPr>
              <a:t>Power/Signals/Clocks</a:t>
            </a:r>
            <a:endParaRPr lang="en-US" altLang="zh-TW" sz="1600" dirty="0">
              <a:ea typeface="新細明體" pitchFamily="18" charset="-120"/>
            </a:endParaRPr>
          </a:p>
        </p:txBody>
      </p:sp>
      <p:sp>
        <p:nvSpPr>
          <p:cNvPr id="204808" name="Rectangle 35"/>
          <p:cNvSpPr>
            <a:spLocks noChangeArrowheads="1"/>
          </p:cNvSpPr>
          <p:nvPr/>
        </p:nvSpPr>
        <p:spPr bwMode="auto">
          <a:xfrm>
            <a:off x="446088" y="1727200"/>
            <a:ext cx="2362200" cy="2066925"/>
          </a:xfrm>
          <a:prstGeom prst="rect">
            <a:avLst/>
          </a:prstGeom>
          <a:solidFill>
            <a:srgbClr val="00FF00"/>
          </a:solidFill>
          <a:ln w="9525">
            <a:noFill/>
            <a:miter lim="800000"/>
            <a:headEnd/>
            <a:tailEnd/>
          </a:ln>
        </p:spPr>
        <p:txBody>
          <a:bodyPr wrap="none" anchor="ctr"/>
          <a:lstStyle/>
          <a:p>
            <a:pPr eaLnBrk="0" hangingPunct="0"/>
            <a:endParaRPr lang="zh-TW" altLang="en-US">
              <a:ea typeface="新細明體" pitchFamily="18" charset="-120"/>
            </a:endParaRPr>
          </a:p>
        </p:txBody>
      </p:sp>
      <p:sp>
        <p:nvSpPr>
          <p:cNvPr id="204809" name="Freeform 36"/>
          <p:cNvSpPr>
            <a:spLocks/>
          </p:cNvSpPr>
          <p:nvPr/>
        </p:nvSpPr>
        <p:spPr bwMode="auto">
          <a:xfrm>
            <a:off x="1008063" y="2060575"/>
            <a:ext cx="895350" cy="1504950"/>
          </a:xfrm>
          <a:custGeom>
            <a:avLst/>
            <a:gdLst>
              <a:gd name="T0" fmla="*/ 150 w 564"/>
              <a:gd name="T1" fmla="*/ 792 h 798"/>
              <a:gd name="T2" fmla="*/ 558 w 564"/>
              <a:gd name="T3" fmla="*/ 798 h 798"/>
              <a:gd name="T4" fmla="*/ 564 w 564"/>
              <a:gd name="T5" fmla="*/ 234 h 798"/>
              <a:gd name="T6" fmla="*/ 366 w 564"/>
              <a:gd name="T7" fmla="*/ 228 h 798"/>
              <a:gd name="T8" fmla="*/ 366 w 564"/>
              <a:gd name="T9" fmla="*/ 12 h 798"/>
              <a:gd name="T10" fmla="*/ 186 w 564"/>
              <a:gd name="T11" fmla="*/ 0 h 798"/>
              <a:gd name="T12" fmla="*/ 162 w 564"/>
              <a:gd name="T13" fmla="*/ 576 h 798"/>
              <a:gd name="T14" fmla="*/ 0 w 564"/>
              <a:gd name="T15" fmla="*/ 576 h 798"/>
              <a:gd name="T16" fmla="*/ 0 w 564"/>
              <a:gd name="T17" fmla="*/ 792 h 798"/>
              <a:gd name="T18" fmla="*/ 150 w 564"/>
              <a:gd name="T19" fmla="*/ 792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798"/>
              <a:gd name="T32" fmla="*/ 564 w 564"/>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798">
                <a:moveTo>
                  <a:pt x="150" y="792"/>
                </a:moveTo>
                <a:lnTo>
                  <a:pt x="558" y="798"/>
                </a:lnTo>
                <a:lnTo>
                  <a:pt x="564" y="234"/>
                </a:lnTo>
                <a:lnTo>
                  <a:pt x="366" y="228"/>
                </a:lnTo>
                <a:lnTo>
                  <a:pt x="366" y="12"/>
                </a:lnTo>
                <a:lnTo>
                  <a:pt x="186" y="0"/>
                </a:lnTo>
                <a:lnTo>
                  <a:pt x="162" y="576"/>
                </a:lnTo>
                <a:lnTo>
                  <a:pt x="0" y="576"/>
                </a:lnTo>
                <a:lnTo>
                  <a:pt x="0" y="792"/>
                </a:lnTo>
                <a:lnTo>
                  <a:pt x="150" y="792"/>
                </a:lnTo>
                <a:close/>
              </a:path>
            </a:pathLst>
          </a:custGeom>
          <a:solidFill>
            <a:srgbClr val="00CC00"/>
          </a:solidFill>
          <a:ln w="9525">
            <a:noFill/>
            <a:round/>
            <a:headEnd/>
            <a:tailEnd/>
          </a:ln>
        </p:spPr>
        <p:txBody>
          <a:bodyPr/>
          <a:lstStyle/>
          <a:p>
            <a:endParaRPr lang="en-US"/>
          </a:p>
        </p:txBody>
      </p:sp>
      <p:sp>
        <p:nvSpPr>
          <p:cNvPr id="204810" name="Text Box 37"/>
          <p:cNvSpPr txBox="1">
            <a:spLocks noChangeArrowheads="1"/>
          </p:cNvSpPr>
          <p:nvPr/>
        </p:nvSpPr>
        <p:spPr bwMode="auto">
          <a:xfrm>
            <a:off x="675482" y="2748756"/>
            <a:ext cx="1356518" cy="338554"/>
          </a:xfrm>
          <a:prstGeom prst="rect">
            <a:avLst/>
          </a:prstGeom>
          <a:noFill/>
          <a:ln w="9525">
            <a:noFill/>
            <a:miter lim="800000"/>
            <a:headEnd/>
            <a:tailEnd/>
          </a:ln>
        </p:spPr>
        <p:txBody>
          <a:bodyPr wrap="square">
            <a:spAutoFit/>
          </a:bodyPr>
          <a:lstStyle/>
          <a:p>
            <a:pPr eaLnBrk="0" hangingPunct="0"/>
            <a:r>
              <a:rPr lang="en-US" altLang="zh-TW" sz="1600" dirty="0" smtClean="0">
                <a:ea typeface="新細明體" pitchFamily="18" charset="-120"/>
              </a:rPr>
              <a:t>Power Planes</a:t>
            </a:r>
            <a:endParaRPr lang="en-US" altLang="zh-TW" sz="1600" dirty="0">
              <a:ea typeface="新細明體" pitchFamily="18" charset="-120"/>
            </a:endParaRPr>
          </a:p>
        </p:txBody>
      </p:sp>
      <p:sp>
        <p:nvSpPr>
          <p:cNvPr id="204811" name="Line 38"/>
          <p:cNvSpPr>
            <a:spLocks noChangeShapeType="1"/>
          </p:cNvSpPr>
          <p:nvPr/>
        </p:nvSpPr>
        <p:spPr bwMode="auto">
          <a:xfrm flipV="1">
            <a:off x="2312988" y="2298700"/>
            <a:ext cx="0" cy="1228725"/>
          </a:xfrm>
          <a:prstGeom prst="line">
            <a:avLst/>
          </a:prstGeom>
          <a:noFill/>
          <a:ln w="9525">
            <a:solidFill>
              <a:schemeClr val="tx1"/>
            </a:solidFill>
            <a:round/>
            <a:headEnd/>
            <a:tailEnd/>
          </a:ln>
        </p:spPr>
        <p:txBody>
          <a:bodyPr/>
          <a:lstStyle/>
          <a:p>
            <a:endParaRPr lang="en-US"/>
          </a:p>
        </p:txBody>
      </p:sp>
      <p:sp>
        <p:nvSpPr>
          <p:cNvPr id="204812" name="Text Box 39"/>
          <p:cNvSpPr txBox="1">
            <a:spLocks noChangeArrowheads="1"/>
          </p:cNvSpPr>
          <p:nvPr/>
        </p:nvSpPr>
        <p:spPr bwMode="auto">
          <a:xfrm rot="-5400000">
            <a:off x="1784351" y="2746375"/>
            <a:ext cx="812800" cy="339725"/>
          </a:xfrm>
          <a:prstGeom prst="rect">
            <a:avLst/>
          </a:prstGeom>
          <a:noFill/>
          <a:ln w="9525">
            <a:noFill/>
            <a:miter lim="800000"/>
            <a:headEnd/>
            <a:tailEnd/>
          </a:ln>
        </p:spPr>
        <p:txBody>
          <a:bodyPr wrap="none">
            <a:spAutoFit/>
          </a:bodyPr>
          <a:lstStyle/>
          <a:p>
            <a:pPr eaLnBrk="0" hangingPunct="0"/>
            <a:r>
              <a:rPr lang="en-US" altLang="zh-TW" sz="1600">
                <a:ea typeface="新細明體" pitchFamily="18" charset="-120"/>
              </a:rPr>
              <a:t>Signals</a:t>
            </a:r>
          </a:p>
        </p:txBody>
      </p:sp>
      <p:sp>
        <p:nvSpPr>
          <p:cNvPr id="204813" name="Line 40"/>
          <p:cNvSpPr>
            <a:spLocks noChangeShapeType="1"/>
          </p:cNvSpPr>
          <p:nvPr/>
        </p:nvSpPr>
        <p:spPr bwMode="auto">
          <a:xfrm flipV="1">
            <a:off x="2370138" y="2327275"/>
            <a:ext cx="0" cy="1228725"/>
          </a:xfrm>
          <a:prstGeom prst="line">
            <a:avLst/>
          </a:prstGeom>
          <a:noFill/>
          <a:ln w="9525">
            <a:solidFill>
              <a:schemeClr val="tx1"/>
            </a:solidFill>
            <a:round/>
            <a:headEnd/>
            <a:tailEnd/>
          </a:ln>
        </p:spPr>
        <p:txBody>
          <a:bodyPr/>
          <a:lstStyle/>
          <a:p>
            <a:endParaRPr lang="en-US"/>
          </a:p>
        </p:txBody>
      </p:sp>
      <p:sp>
        <p:nvSpPr>
          <p:cNvPr id="204814" name="Line 41"/>
          <p:cNvSpPr>
            <a:spLocks noChangeShapeType="1"/>
          </p:cNvSpPr>
          <p:nvPr/>
        </p:nvSpPr>
        <p:spPr bwMode="auto">
          <a:xfrm flipV="1">
            <a:off x="2446338" y="2317750"/>
            <a:ext cx="0" cy="1228725"/>
          </a:xfrm>
          <a:prstGeom prst="line">
            <a:avLst/>
          </a:prstGeom>
          <a:noFill/>
          <a:ln w="9525">
            <a:solidFill>
              <a:schemeClr val="tx1"/>
            </a:solidFill>
            <a:round/>
            <a:headEnd/>
            <a:tailEnd/>
          </a:ln>
        </p:spPr>
        <p:txBody>
          <a:bodyPr/>
          <a:lstStyle/>
          <a:p>
            <a:endParaRPr lang="en-US"/>
          </a:p>
        </p:txBody>
      </p:sp>
      <p:sp>
        <p:nvSpPr>
          <p:cNvPr id="204815" name="Line 42"/>
          <p:cNvSpPr>
            <a:spLocks noChangeShapeType="1"/>
          </p:cNvSpPr>
          <p:nvPr/>
        </p:nvSpPr>
        <p:spPr bwMode="auto">
          <a:xfrm flipV="1">
            <a:off x="2732088" y="2317750"/>
            <a:ext cx="0" cy="1228725"/>
          </a:xfrm>
          <a:prstGeom prst="line">
            <a:avLst/>
          </a:prstGeom>
          <a:noFill/>
          <a:ln w="9525">
            <a:solidFill>
              <a:schemeClr val="tx1"/>
            </a:solidFill>
            <a:round/>
            <a:headEnd/>
            <a:tailEnd/>
          </a:ln>
        </p:spPr>
        <p:txBody>
          <a:bodyPr/>
          <a:lstStyle/>
          <a:p>
            <a:endParaRPr lang="en-US"/>
          </a:p>
        </p:txBody>
      </p:sp>
      <p:sp>
        <p:nvSpPr>
          <p:cNvPr id="204816" name="Text Box 43"/>
          <p:cNvSpPr txBox="1">
            <a:spLocks noChangeArrowheads="1"/>
          </p:cNvSpPr>
          <p:nvPr/>
        </p:nvSpPr>
        <p:spPr bwMode="auto">
          <a:xfrm rot="-5400000">
            <a:off x="2326481" y="2647157"/>
            <a:ext cx="682625" cy="274638"/>
          </a:xfrm>
          <a:prstGeom prst="rect">
            <a:avLst/>
          </a:prstGeom>
          <a:noFill/>
          <a:ln w="9525">
            <a:noFill/>
            <a:miter lim="800000"/>
            <a:headEnd/>
            <a:tailEnd/>
          </a:ln>
        </p:spPr>
        <p:txBody>
          <a:bodyPr wrap="none">
            <a:spAutoFit/>
          </a:bodyPr>
          <a:lstStyle/>
          <a:p>
            <a:pPr eaLnBrk="0" hangingPunct="0"/>
            <a:r>
              <a:rPr lang="en-US" altLang="zh-TW" sz="1200" dirty="0">
                <a:ea typeface="新細明體" pitchFamily="18" charset="-120"/>
              </a:rPr>
              <a:t>Clocks</a:t>
            </a:r>
          </a:p>
        </p:txBody>
      </p:sp>
      <p:sp>
        <p:nvSpPr>
          <p:cNvPr id="204818" name="Rectangle 45"/>
          <p:cNvSpPr>
            <a:spLocks noGrp="1" noChangeArrowheads="1"/>
          </p:cNvSpPr>
          <p:nvPr>
            <p:ph type="body" idx="1"/>
          </p:nvPr>
        </p:nvSpPr>
        <p:spPr>
          <a:xfrm>
            <a:off x="441325" y="4983163"/>
            <a:ext cx="8313738" cy="1252537"/>
          </a:xfrm>
        </p:spPr>
        <p:txBody>
          <a:bodyPr/>
          <a:lstStyle/>
          <a:p>
            <a:r>
              <a:rPr lang="en-US" altLang="zh-TW" sz="2000" dirty="0" smtClean="0">
                <a:ea typeface="新細明體" pitchFamily="18" charset="-120"/>
              </a:rPr>
              <a:t>Top/bottom layer traces </a:t>
            </a:r>
            <a:r>
              <a:rPr lang="en-US" altLang="zh-TW" sz="2000" dirty="0" smtClean="0">
                <a:solidFill>
                  <a:srgbClr val="0000CC"/>
                </a:solidFill>
                <a:ea typeface="新細明體" pitchFamily="18" charset="-120"/>
              </a:rPr>
              <a:t>act as an antennas</a:t>
            </a:r>
            <a:endParaRPr lang="en-US" altLang="zh-TW" sz="2000" dirty="0" smtClean="0">
              <a:ea typeface="新細明體" pitchFamily="18" charset="-120"/>
            </a:endParaRPr>
          </a:p>
          <a:p>
            <a:r>
              <a:rPr lang="en-US" altLang="zh-TW" sz="2000" dirty="0" smtClean="0">
                <a:ea typeface="新細明體" pitchFamily="18" charset="-120"/>
              </a:rPr>
              <a:t>Radiation increases as frequency approaches multiples of </a:t>
            </a:r>
            <a:r>
              <a:rPr lang="en-US" altLang="zh-TW" sz="2000" dirty="0" smtClean="0">
                <a:latin typeface="Symbol" pitchFamily="18" charset="2"/>
                <a:ea typeface="新細明體" pitchFamily="18" charset="-120"/>
              </a:rPr>
              <a:t>l/4</a:t>
            </a:r>
            <a:endParaRPr lang="en-US" altLang="zh-TW" sz="2000" dirty="0" smtClean="0">
              <a:ea typeface="新細明體" pitchFamily="18" charset="-120"/>
            </a:endParaRPr>
          </a:p>
          <a:p>
            <a:pPr lvl="1"/>
            <a:r>
              <a:rPr lang="en-US" altLang="zh-TW" sz="2000" dirty="0" smtClean="0">
                <a:solidFill>
                  <a:srgbClr val="000000"/>
                </a:solidFill>
                <a:ea typeface="新細明體" pitchFamily="18" charset="-120"/>
              </a:rPr>
              <a:t>Remember </a:t>
            </a:r>
            <a:r>
              <a:rPr lang="en-US" altLang="zh-TW" sz="2000" dirty="0" smtClean="0">
                <a:solidFill>
                  <a:srgbClr val="0000CC"/>
                </a:solidFill>
                <a:latin typeface="Symbol" pitchFamily="18" charset="2"/>
                <a:ea typeface="新細明體" pitchFamily="18" charset="-120"/>
              </a:rPr>
              <a:t>l/4</a:t>
            </a:r>
            <a:r>
              <a:rPr lang="en-US" altLang="zh-TW" sz="2000" dirty="0" smtClean="0">
                <a:solidFill>
                  <a:srgbClr val="0000CC"/>
                </a:solidFill>
                <a:ea typeface="新細明體" pitchFamily="18" charset="-120"/>
              </a:rPr>
              <a:t>  is quarter wave antenna</a:t>
            </a:r>
          </a:p>
          <a:p>
            <a:endParaRPr lang="en-US" altLang="zh-TW" sz="2000" dirty="0" smtClean="0">
              <a:ea typeface="新細明體" pitchFamily="18" charset="-120"/>
            </a:endParaRPr>
          </a:p>
        </p:txBody>
      </p:sp>
      <p:sp>
        <p:nvSpPr>
          <p:cNvPr id="204819" name="Line 48"/>
          <p:cNvSpPr>
            <a:spLocks noChangeShapeType="1"/>
          </p:cNvSpPr>
          <p:nvPr/>
        </p:nvSpPr>
        <p:spPr bwMode="auto">
          <a:xfrm flipH="1">
            <a:off x="3370263" y="1822450"/>
            <a:ext cx="1019175" cy="704850"/>
          </a:xfrm>
          <a:prstGeom prst="line">
            <a:avLst/>
          </a:prstGeom>
          <a:noFill/>
          <a:ln w="9525">
            <a:solidFill>
              <a:schemeClr val="tx1"/>
            </a:solidFill>
            <a:round/>
            <a:headEnd/>
            <a:tailEnd type="triangle" w="med" len="med"/>
          </a:ln>
        </p:spPr>
        <p:txBody>
          <a:bodyPr/>
          <a:lstStyle/>
          <a:p>
            <a:endParaRPr lang="en-US"/>
          </a:p>
        </p:txBody>
      </p:sp>
      <p:grpSp>
        <p:nvGrpSpPr>
          <p:cNvPr id="204820" name="Group 49"/>
          <p:cNvGrpSpPr>
            <a:grpSpLocks/>
          </p:cNvGrpSpPr>
          <p:nvPr/>
        </p:nvGrpSpPr>
        <p:grpSpPr bwMode="auto">
          <a:xfrm flipH="1">
            <a:off x="8431213" y="6362700"/>
            <a:ext cx="339725" cy="400050"/>
            <a:chOff x="5019" y="693"/>
            <a:chExt cx="540" cy="528"/>
          </a:xfrm>
        </p:grpSpPr>
        <p:sp>
          <p:nvSpPr>
            <p:cNvPr id="204821" name="AutoShape 50"/>
            <p:cNvSpPr>
              <a:spLocks noChangeAspect="1" noChangeArrowheads="1" noTextEdit="1"/>
            </p:cNvSpPr>
            <p:nvPr/>
          </p:nvSpPr>
          <p:spPr bwMode="auto">
            <a:xfrm>
              <a:off x="5019" y="693"/>
              <a:ext cx="540" cy="527"/>
            </a:xfrm>
            <a:prstGeom prst="rect">
              <a:avLst/>
            </a:prstGeom>
            <a:noFill/>
            <a:ln w="9525">
              <a:noFill/>
              <a:miter lim="800000"/>
              <a:headEnd/>
              <a:tailEnd/>
            </a:ln>
          </p:spPr>
          <p:txBody>
            <a:bodyPr/>
            <a:lstStyle/>
            <a:p>
              <a:endParaRPr lang="en-US"/>
            </a:p>
          </p:txBody>
        </p:sp>
        <p:sp>
          <p:nvSpPr>
            <p:cNvPr id="204822" name="Freeform 51"/>
            <p:cNvSpPr>
              <a:spLocks/>
            </p:cNvSpPr>
            <p:nvPr/>
          </p:nvSpPr>
          <p:spPr bwMode="auto">
            <a:xfrm>
              <a:off x="5191" y="962"/>
              <a:ext cx="158" cy="189"/>
            </a:xfrm>
            <a:custGeom>
              <a:avLst/>
              <a:gdLst>
                <a:gd name="T0" fmla="*/ 515 w 542"/>
                <a:gd name="T1" fmla="*/ 0 h 753"/>
                <a:gd name="T2" fmla="*/ 542 w 542"/>
                <a:gd name="T3" fmla="*/ 74 h 753"/>
                <a:gd name="T4" fmla="*/ 487 w 542"/>
                <a:gd name="T5" fmla="*/ 188 h 753"/>
                <a:gd name="T6" fmla="*/ 415 w 542"/>
                <a:gd name="T7" fmla="*/ 322 h 753"/>
                <a:gd name="T8" fmla="*/ 343 w 542"/>
                <a:gd name="T9" fmla="*/ 471 h 753"/>
                <a:gd name="T10" fmla="*/ 277 w 542"/>
                <a:gd name="T11" fmla="*/ 565 h 753"/>
                <a:gd name="T12" fmla="*/ 188 w 542"/>
                <a:gd name="T13" fmla="*/ 693 h 753"/>
                <a:gd name="T14" fmla="*/ 133 w 542"/>
                <a:gd name="T15" fmla="*/ 753 h 753"/>
                <a:gd name="T16" fmla="*/ 78 w 542"/>
                <a:gd name="T17" fmla="*/ 726 h 753"/>
                <a:gd name="T18" fmla="*/ 17 w 542"/>
                <a:gd name="T19" fmla="*/ 646 h 753"/>
                <a:gd name="T20" fmla="*/ 0 w 542"/>
                <a:gd name="T21" fmla="*/ 591 h 753"/>
                <a:gd name="T22" fmla="*/ 50 w 542"/>
                <a:gd name="T23" fmla="*/ 450 h 753"/>
                <a:gd name="T24" fmla="*/ 127 w 542"/>
                <a:gd name="T25" fmla="*/ 303 h 753"/>
                <a:gd name="T26" fmla="*/ 205 w 542"/>
                <a:gd name="T27" fmla="*/ 181 h 753"/>
                <a:gd name="T28" fmla="*/ 310 w 542"/>
                <a:gd name="T29" fmla="*/ 87 h 753"/>
                <a:gd name="T30" fmla="*/ 415 w 542"/>
                <a:gd name="T31" fmla="*/ 33 h 753"/>
                <a:gd name="T32" fmla="*/ 515 w 542"/>
                <a:gd name="T33" fmla="*/ 0 h 7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2"/>
                <a:gd name="T52" fmla="*/ 0 h 753"/>
                <a:gd name="T53" fmla="*/ 542 w 542"/>
                <a:gd name="T54" fmla="*/ 753 h 7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2" h="753">
                  <a:moveTo>
                    <a:pt x="515" y="0"/>
                  </a:moveTo>
                  <a:lnTo>
                    <a:pt x="542" y="74"/>
                  </a:lnTo>
                  <a:lnTo>
                    <a:pt x="487" y="188"/>
                  </a:lnTo>
                  <a:lnTo>
                    <a:pt x="415" y="322"/>
                  </a:lnTo>
                  <a:lnTo>
                    <a:pt x="343" y="471"/>
                  </a:lnTo>
                  <a:lnTo>
                    <a:pt x="277" y="565"/>
                  </a:lnTo>
                  <a:lnTo>
                    <a:pt x="188" y="693"/>
                  </a:lnTo>
                  <a:lnTo>
                    <a:pt x="133" y="753"/>
                  </a:lnTo>
                  <a:lnTo>
                    <a:pt x="78" y="726"/>
                  </a:lnTo>
                  <a:lnTo>
                    <a:pt x="17" y="646"/>
                  </a:lnTo>
                  <a:lnTo>
                    <a:pt x="0" y="591"/>
                  </a:lnTo>
                  <a:lnTo>
                    <a:pt x="50" y="450"/>
                  </a:lnTo>
                  <a:lnTo>
                    <a:pt x="127" y="303"/>
                  </a:lnTo>
                  <a:lnTo>
                    <a:pt x="205" y="181"/>
                  </a:lnTo>
                  <a:lnTo>
                    <a:pt x="310" y="87"/>
                  </a:lnTo>
                  <a:lnTo>
                    <a:pt x="415" y="33"/>
                  </a:lnTo>
                  <a:lnTo>
                    <a:pt x="515" y="0"/>
                  </a:lnTo>
                  <a:close/>
                </a:path>
              </a:pathLst>
            </a:custGeom>
            <a:solidFill>
              <a:srgbClr val="777777"/>
            </a:solidFill>
            <a:ln w="9525">
              <a:noFill/>
              <a:round/>
              <a:headEnd/>
              <a:tailEnd/>
            </a:ln>
          </p:spPr>
          <p:txBody>
            <a:bodyPr/>
            <a:lstStyle/>
            <a:p>
              <a:endParaRPr lang="en-US"/>
            </a:p>
          </p:txBody>
        </p:sp>
        <p:sp>
          <p:nvSpPr>
            <p:cNvPr id="204823" name="Freeform 52"/>
            <p:cNvSpPr>
              <a:spLocks/>
            </p:cNvSpPr>
            <p:nvPr/>
          </p:nvSpPr>
          <p:spPr bwMode="auto">
            <a:xfrm>
              <a:off x="5341" y="721"/>
              <a:ext cx="217" cy="259"/>
            </a:xfrm>
            <a:custGeom>
              <a:avLst/>
              <a:gdLst>
                <a:gd name="T0" fmla="*/ 484 w 650"/>
                <a:gd name="T1" fmla="*/ 0 h 1035"/>
                <a:gd name="T2" fmla="*/ 627 w 650"/>
                <a:gd name="T3" fmla="*/ 94 h 1035"/>
                <a:gd name="T4" fmla="*/ 650 w 650"/>
                <a:gd name="T5" fmla="*/ 263 h 1035"/>
                <a:gd name="T6" fmla="*/ 634 w 650"/>
                <a:gd name="T7" fmla="*/ 477 h 1035"/>
                <a:gd name="T8" fmla="*/ 589 w 650"/>
                <a:gd name="T9" fmla="*/ 631 h 1035"/>
                <a:gd name="T10" fmla="*/ 545 w 650"/>
                <a:gd name="T11" fmla="*/ 759 h 1035"/>
                <a:gd name="T12" fmla="*/ 463 w 650"/>
                <a:gd name="T13" fmla="*/ 847 h 1035"/>
                <a:gd name="T14" fmla="*/ 385 w 650"/>
                <a:gd name="T15" fmla="*/ 921 h 1035"/>
                <a:gd name="T16" fmla="*/ 275 w 650"/>
                <a:gd name="T17" fmla="*/ 968 h 1035"/>
                <a:gd name="T18" fmla="*/ 99 w 650"/>
                <a:gd name="T19" fmla="*/ 960 h 1035"/>
                <a:gd name="T20" fmla="*/ 49 w 650"/>
                <a:gd name="T21" fmla="*/ 1035 h 1035"/>
                <a:gd name="T22" fmla="*/ 0 w 650"/>
                <a:gd name="T23" fmla="*/ 960 h 1035"/>
                <a:gd name="T24" fmla="*/ 55 w 650"/>
                <a:gd name="T25" fmla="*/ 874 h 1035"/>
                <a:gd name="T26" fmla="*/ 214 w 650"/>
                <a:gd name="T27" fmla="*/ 847 h 1035"/>
                <a:gd name="T28" fmla="*/ 347 w 650"/>
                <a:gd name="T29" fmla="*/ 753 h 1035"/>
                <a:gd name="T30" fmla="*/ 430 w 650"/>
                <a:gd name="T31" fmla="*/ 631 h 1035"/>
                <a:gd name="T32" fmla="*/ 501 w 650"/>
                <a:gd name="T33" fmla="*/ 471 h 1035"/>
                <a:gd name="T34" fmla="*/ 523 w 650"/>
                <a:gd name="T35" fmla="*/ 329 h 1035"/>
                <a:gd name="T36" fmla="*/ 528 w 650"/>
                <a:gd name="T37" fmla="*/ 169 h 1035"/>
                <a:gd name="T38" fmla="*/ 501 w 650"/>
                <a:gd name="T39" fmla="*/ 67 h 1035"/>
                <a:gd name="T40" fmla="*/ 484 w 650"/>
                <a:gd name="T41" fmla="*/ 0 h 10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0"/>
                <a:gd name="T64" fmla="*/ 0 h 1035"/>
                <a:gd name="T65" fmla="*/ 650 w 650"/>
                <a:gd name="T66" fmla="*/ 1035 h 10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0" h="1035">
                  <a:moveTo>
                    <a:pt x="484" y="0"/>
                  </a:moveTo>
                  <a:lnTo>
                    <a:pt x="627" y="94"/>
                  </a:lnTo>
                  <a:lnTo>
                    <a:pt x="650" y="263"/>
                  </a:lnTo>
                  <a:lnTo>
                    <a:pt x="634" y="477"/>
                  </a:lnTo>
                  <a:lnTo>
                    <a:pt x="589" y="631"/>
                  </a:lnTo>
                  <a:lnTo>
                    <a:pt x="545" y="759"/>
                  </a:lnTo>
                  <a:lnTo>
                    <a:pt x="463" y="847"/>
                  </a:lnTo>
                  <a:lnTo>
                    <a:pt x="385" y="921"/>
                  </a:lnTo>
                  <a:lnTo>
                    <a:pt x="275" y="968"/>
                  </a:lnTo>
                  <a:lnTo>
                    <a:pt x="99" y="960"/>
                  </a:lnTo>
                  <a:lnTo>
                    <a:pt x="49" y="1035"/>
                  </a:lnTo>
                  <a:lnTo>
                    <a:pt x="0" y="960"/>
                  </a:lnTo>
                  <a:lnTo>
                    <a:pt x="55" y="874"/>
                  </a:lnTo>
                  <a:lnTo>
                    <a:pt x="214" y="847"/>
                  </a:lnTo>
                  <a:lnTo>
                    <a:pt x="347" y="753"/>
                  </a:lnTo>
                  <a:lnTo>
                    <a:pt x="430" y="631"/>
                  </a:lnTo>
                  <a:lnTo>
                    <a:pt x="501" y="471"/>
                  </a:lnTo>
                  <a:lnTo>
                    <a:pt x="523" y="329"/>
                  </a:lnTo>
                  <a:lnTo>
                    <a:pt x="528" y="169"/>
                  </a:lnTo>
                  <a:lnTo>
                    <a:pt x="501" y="67"/>
                  </a:lnTo>
                  <a:lnTo>
                    <a:pt x="484" y="0"/>
                  </a:lnTo>
                  <a:close/>
                </a:path>
              </a:pathLst>
            </a:custGeom>
            <a:solidFill>
              <a:srgbClr val="CECECE"/>
            </a:solidFill>
            <a:ln w="9525">
              <a:noFill/>
              <a:round/>
              <a:headEnd/>
              <a:tailEnd/>
            </a:ln>
          </p:spPr>
          <p:txBody>
            <a:bodyPr/>
            <a:lstStyle/>
            <a:p>
              <a:endParaRPr lang="en-US"/>
            </a:p>
          </p:txBody>
        </p:sp>
        <p:sp>
          <p:nvSpPr>
            <p:cNvPr id="204824" name="Freeform 53"/>
            <p:cNvSpPr>
              <a:spLocks/>
            </p:cNvSpPr>
            <p:nvPr/>
          </p:nvSpPr>
          <p:spPr bwMode="auto">
            <a:xfrm>
              <a:off x="5377" y="710"/>
              <a:ext cx="182" cy="258"/>
            </a:xfrm>
            <a:custGeom>
              <a:avLst/>
              <a:gdLst>
                <a:gd name="T0" fmla="*/ 66 w 546"/>
                <a:gd name="T1" fmla="*/ 986 h 1033"/>
                <a:gd name="T2" fmla="*/ 160 w 546"/>
                <a:gd name="T3" fmla="*/ 986 h 1033"/>
                <a:gd name="T4" fmla="*/ 259 w 546"/>
                <a:gd name="T5" fmla="*/ 939 h 1033"/>
                <a:gd name="T6" fmla="*/ 330 w 546"/>
                <a:gd name="T7" fmla="*/ 879 h 1033"/>
                <a:gd name="T8" fmla="*/ 403 w 546"/>
                <a:gd name="T9" fmla="*/ 791 h 1033"/>
                <a:gd name="T10" fmla="*/ 457 w 546"/>
                <a:gd name="T11" fmla="*/ 677 h 1033"/>
                <a:gd name="T12" fmla="*/ 491 w 546"/>
                <a:gd name="T13" fmla="*/ 556 h 1033"/>
                <a:gd name="T14" fmla="*/ 513 w 546"/>
                <a:gd name="T15" fmla="*/ 442 h 1033"/>
                <a:gd name="T16" fmla="*/ 518 w 546"/>
                <a:gd name="T17" fmla="*/ 335 h 1033"/>
                <a:gd name="T18" fmla="*/ 513 w 546"/>
                <a:gd name="T19" fmla="*/ 241 h 1033"/>
                <a:gd name="T20" fmla="*/ 508 w 546"/>
                <a:gd name="T21" fmla="*/ 167 h 1033"/>
                <a:gd name="T22" fmla="*/ 469 w 546"/>
                <a:gd name="T23" fmla="*/ 128 h 1033"/>
                <a:gd name="T24" fmla="*/ 419 w 546"/>
                <a:gd name="T25" fmla="*/ 87 h 1033"/>
                <a:gd name="T26" fmla="*/ 397 w 546"/>
                <a:gd name="T27" fmla="*/ 81 h 1033"/>
                <a:gd name="T28" fmla="*/ 364 w 546"/>
                <a:gd name="T29" fmla="*/ 34 h 1033"/>
                <a:gd name="T30" fmla="*/ 370 w 546"/>
                <a:gd name="T31" fmla="*/ 0 h 1033"/>
                <a:gd name="T32" fmla="*/ 408 w 546"/>
                <a:gd name="T33" fmla="*/ 34 h 1033"/>
                <a:gd name="T34" fmla="*/ 529 w 546"/>
                <a:gd name="T35" fmla="*/ 141 h 1033"/>
                <a:gd name="T36" fmla="*/ 546 w 546"/>
                <a:gd name="T37" fmla="*/ 214 h 1033"/>
                <a:gd name="T38" fmla="*/ 546 w 546"/>
                <a:gd name="T39" fmla="*/ 314 h 1033"/>
                <a:gd name="T40" fmla="*/ 546 w 546"/>
                <a:gd name="T41" fmla="*/ 415 h 1033"/>
                <a:gd name="T42" fmla="*/ 541 w 546"/>
                <a:gd name="T43" fmla="*/ 530 h 1033"/>
                <a:gd name="T44" fmla="*/ 513 w 546"/>
                <a:gd name="T45" fmla="*/ 624 h 1033"/>
                <a:gd name="T46" fmla="*/ 491 w 546"/>
                <a:gd name="T47" fmla="*/ 710 h 1033"/>
                <a:gd name="T48" fmla="*/ 457 w 546"/>
                <a:gd name="T49" fmla="*/ 785 h 1033"/>
                <a:gd name="T50" fmla="*/ 419 w 546"/>
                <a:gd name="T51" fmla="*/ 845 h 1033"/>
                <a:gd name="T52" fmla="*/ 375 w 546"/>
                <a:gd name="T53" fmla="*/ 905 h 1033"/>
                <a:gd name="T54" fmla="*/ 309 w 546"/>
                <a:gd name="T55" fmla="*/ 952 h 1033"/>
                <a:gd name="T56" fmla="*/ 231 w 546"/>
                <a:gd name="T57" fmla="*/ 999 h 1033"/>
                <a:gd name="T58" fmla="*/ 160 w 546"/>
                <a:gd name="T59" fmla="*/ 1026 h 1033"/>
                <a:gd name="T60" fmla="*/ 55 w 546"/>
                <a:gd name="T61" fmla="*/ 1033 h 1033"/>
                <a:gd name="T62" fmla="*/ 0 w 546"/>
                <a:gd name="T63" fmla="*/ 999 h 1033"/>
                <a:gd name="T64" fmla="*/ 66 w 546"/>
                <a:gd name="T65" fmla="*/ 986 h 10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6"/>
                <a:gd name="T100" fmla="*/ 0 h 1033"/>
                <a:gd name="T101" fmla="*/ 546 w 546"/>
                <a:gd name="T102" fmla="*/ 1033 h 10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6" h="1033">
                  <a:moveTo>
                    <a:pt x="66" y="986"/>
                  </a:moveTo>
                  <a:lnTo>
                    <a:pt x="160" y="986"/>
                  </a:lnTo>
                  <a:lnTo>
                    <a:pt x="259" y="939"/>
                  </a:lnTo>
                  <a:lnTo>
                    <a:pt x="330" y="879"/>
                  </a:lnTo>
                  <a:lnTo>
                    <a:pt x="403" y="791"/>
                  </a:lnTo>
                  <a:lnTo>
                    <a:pt x="457" y="677"/>
                  </a:lnTo>
                  <a:lnTo>
                    <a:pt x="491" y="556"/>
                  </a:lnTo>
                  <a:lnTo>
                    <a:pt x="513" y="442"/>
                  </a:lnTo>
                  <a:lnTo>
                    <a:pt x="518" y="335"/>
                  </a:lnTo>
                  <a:lnTo>
                    <a:pt x="513" y="241"/>
                  </a:lnTo>
                  <a:lnTo>
                    <a:pt x="508" y="167"/>
                  </a:lnTo>
                  <a:lnTo>
                    <a:pt x="469" y="128"/>
                  </a:lnTo>
                  <a:lnTo>
                    <a:pt x="419" y="87"/>
                  </a:lnTo>
                  <a:lnTo>
                    <a:pt x="397" y="81"/>
                  </a:lnTo>
                  <a:lnTo>
                    <a:pt x="364" y="34"/>
                  </a:lnTo>
                  <a:lnTo>
                    <a:pt x="370" y="0"/>
                  </a:lnTo>
                  <a:lnTo>
                    <a:pt x="408" y="34"/>
                  </a:lnTo>
                  <a:lnTo>
                    <a:pt x="529" y="141"/>
                  </a:lnTo>
                  <a:lnTo>
                    <a:pt x="546" y="214"/>
                  </a:lnTo>
                  <a:lnTo>
                    <a:pt x="546" y="314"/>
                  </a:lnTo>
                  <a:lnTo>
                    <a:pt x="546" y="415"/>
                  </a:lnTo>
                  <a:lnTo>
                    <a:pt x="541" y="530"/>
                  </a:lnTo>
                  <a:lnTo>
                    <a:pt x="513" y="624"/>
                  </a:lnTo>
                  <a:lnTo>
                    <a:pt x="491" y="710"/>
                  </a:lnTo>
                  <a:lnTo>
                    <a:pt x="457" y="785"/>
                  </a:lnTo>
                  <a:lnTo>
                    <a:pt x="419" y="845"/>
                  </a:lnTo>
                  <a:lnTo>
                    <a:pt x="375" y="905"/>
                  </a:lnTo>
                  <a:lnTo>
                    <a:pt x="309" y="952"/>
                  </a:lnTo>
                  <a:lnTo>
                    <a:pt x="231" y="999"/>
                  </a:lnTo>
                  <a:lnTo>
                    <a:pt x="160" y="1026"/>
                  </a:lnTo>
                  <a:lnTo>
                    <a:pt x="55" y="1033"/>
                  </a:lnTo>
                  <a:lnTo>
                    <a:pt x="0" y="999"/>
                  </a:lnTo>
                  <a:lnTo>
                    <a:pt x="66" y="986"/>
                  </a:lnTo>
                  <a:close/>
                </a:path>
              </a:pathLst>
            </a:custGeom>
            <a:solidFill>
              <a:srgbClr val="000000"/>
            </a:solidFill>
            <a:ln w="9525">
              <a:noFill/>
              <a:round/>
              <a:headEnd/>
              <a:tailEnd/>
            </a:ln>
          </p:spPr>
          <p:txBody>
            <a:bodyPr/>
            <a:lstStyle/>
            <a:p>
              <a:endParaRPr lang="en-US"/>
            </a:p>
          </p:txBody>
        </p:sp>
        <p:sp>
          <p:nvSpPr>
            <p:cNvPr id="204825" name="Freeform 54"/>
            <p:cNvSpPr>
              <a:spLocks/>
            </p:cNvSpPr>
            <p:nvPr/>
          </p:nvSpPr>
          <p:spPr bwMode="auto">
            <a:xfrm>
              <a:off x="5328" y="708"/>
              <a:ext cx="193" cy="283"/>
            </a:xfrm>
            <a:custGeom>
              <a:avLst/>
              <a:gdLst>
                <a:gd name="T0" fmla="*/ 116 w 579"/>
                <a:gd name="T1" fmla="*/ 1080 h 1134"/>
                <a:gd name="T2" fmla="*/ 171 w 579"/>
                <a:gd name="T3" fmla="*/ 993 h 1134"/>
                <a:gd name="T4" fmla="*/ 171 w 579"/>
                <a:gd name="T5" fmla="*/ 933 h 1134"/>
                <a:gd name="T6" fmla="*/ 253 w 579"/>
                <a:gd name="T7" fmla="*/ 905 h 1134"/>
                <a:gd name="T8" fmla="*/ 342 w 579"/>
                <a:gd name="T9" fmla="*/ 858 h 1134"/>
                <a:gd name="T10" fmla="*/ 408 w 579"/>
                <a:gd name="T11" fmla="*/ 792 h 1134"/>
                <a:gd name="T12" fmla="*/ 469 w 579"/>
                <a:gd name="T13" fmla="*/ 698 h 1134"/>
                <a:gd name="T14" fmla="*/ 518 w 579"/>
                <a:gd name="T15" fmla="*/ 610 h 1134"/>
                <a:gd name="T16" fmla="*/ 551 w 579"/>
                <a:gd name="T17" fmla="*/ 503 h 1134"/>
                <a:gd name="T18" fmla="*/ 563 w 579"/>
                <a:gd name="T19" fmla="*/ 402 h 1134"/>
                <a:gd name="T20" fmla="*/ 579 w 579"/>
                <a:gd name="T21" fmla="*/ 323 h 1134"/>
                <a:gd name="T22" fmla="*/ 579 w 579"/>
                <a:gd name="T23" fmla="*/ 188 h 1134"/>
                <a:gd name="T24" fmla="*/ 556 w 579"/>
                <a:gd name="T25" fmla="*/ 101 h 1134"/>
                <a:gd name="T26" fmla="*/ 523 w 579"/>
                <a:gd name="T27" fmla="*/ 34 h 1134"/>
                <a:gd name="T28" fmla="*/ 474 w 579"/>
                <a:gd name="T29" fmla="*/ 0 h 1134"/>
                <a:gd name="T30" fmla="*/ 502 w 579"/>
                <a:gd name="T31" fmla="*/ 60 h 1134"/>
                <a:gd name="T32" fmla="*/ 535 w 579"/>
                <a:gd name="T33" fmla="*/ 128 h 1134"/>
                <a:gd name="T34" fmla="*/ 551 w 579"/>
                <a:gd name="T35" fmla="*/ 201 h 1134"/>
                <a:gd name="T36" fmla="*/ 546 w 579"/>
                <a:gd name="T37" fmla="*/ 282 h 1134"/>
                <a:gd name="T38" fmla="*/ 540 w 579"/>
                <a:gd name="T39" fmla="*/ 376 h 1134"/>
                <a:gd name="T40" fmla="*/ 523 w 579"/>
                <a:gd name="T41" fmla="*/ 490 h 1134"/>
                <a:gd name="T42" fmla="*/ 502 w 579"/>
                <a:gd name="T43" fmla="*/ 577 h 1134"/>
                <a:gd name="T44" fmla="*/ 452 w 579"/>
                <a:gd name="T45" fmla="*/ 664 h 1134"/>
                <a:gd name="T46" fmla="*/ 403 w 579"/>
                <a:gd name="T47" fmla="*/ 745 h 1134"/>
                <a:gd name="T48" fmla="*/ 347 w 579"/>
                <a:gd name="T49" fmla="*/ 805 h 1134"/>
                <a:gd name="T50" fmla="*/ 270 w 579"/>
                <a:gd name="T51" fmla="*/ 858 h 1134"/>
                <a:gd name="T52" fmla="*/ 204 w 579"/>
                <a:gd name="T53" fmla="*/ 892 h 1134"/>
                <a:gd name="T54" fmla="*/ 133 w 579"/>
                <a:gd name="T55" fmla="*/ 899 h 1134"/>
                <a:gd name="T56" fmla="*/ 83 w 579"/>
                <a:gd name="T57" fmla="*/ 879 h 1134"/>
                <a:gd name="T58" fmla="*/ 50 w 579"/>
                <a:gd name="T59" fmla="*/ 926 h 1134"/>
                <a:gd name="T60" fmla="*/ 0 w 579"/>
                <a:gd name="T61" fmla="*/ 1014 h 1134"/>
                <a:gd name="T62" fmla="*/ 39 w 579"/>
                <a:gd name="T63" fmla="*/ 1061 h 1134"/>
                <a:gd name="T64" fmla="*/ 105 w 579"/>
                <a:gd name="T65" fmla="*/ 959 h 1134"/>
                <a:gd name="T66" fmla="*/ 143 w 579"/>
                <a:gd name="T67" fmla="*/ 967 h 1134"/>
                <a:gd name="T68" fmla="*/ 61 w 579"/>
                <a:gd name="T69" fmla="*/ 1087 h 1134"/>
                <a:gd name="T70" fmla="*/ 83 w 579"/>
                <a:gd name="T71" fmla="*/ 1134 h 1134"/>
                <a:gd name="T72" fmla="*/ 116 w 579"/>
                <a:gd name="T73" fmla="*/ 1080 h 11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9"/>
                <a:gd name="T112" fmla="*/ 0 h 1134"/>
                <a:gd name="T113" fmla="*/ 579 w 579"/>
                <a:gd name="T114" fmla="*/ 1134 h 11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9" h="1134">
                  <a:moveTo>
                    <a:pt x="116" y="1080"/>
                  </a:moveTo>
                  <a:lnTo>
                    <a:pt x="171" y="993"/>
                  </a:lnTo>
                  <a:lnTo>
                    <a:pt x="171" y="933"/>
                  </a:lnTo>
                  <a:lnTo>
                    <a:pt x="253" y="905"/>
                  </a:lnTo>
                  <a:lnTo>
                    <a:pt x="342" y="858"/>
                  </a:lnTo>
                  <a:lnTo>
                    <a:pt x="408" y="792"/>
                  </a:lnTo>
                  <a:lnTo>
                    <a:pt x="469" y="698"/>
                  </a:lnTo>
                  <a:lnTo>
                    <a:pt x="518" y="610"/>
                  </a:lnTo>
                  <a:lnTo>
                    <a:pt x="551" y="503"/>
                  </a:lnTo>
                  <a:lnTo>
                    <a:pt x="563" y="402"/>
                  </a:lnTo>
                  <a:lnTo>
                    <a:pt x="579" y="323"/>
                  </a:lnTo>
                  <a:lnTo>
                    <a:pt x="579" y="188"/>
                  </a:lnTo>
                  <a:lnTo>
                    <a:pt x="556" y="101"/>
                  </a:lnTo>
                  <a:lnTo>
                    <a:pt x="523" y="34"/>
                  </a:lnTo>
                  <a:lnTo>
                    <a:pt x="474" y="0"/>
                  </a:lnTo>
                  <a:lnTo>
                    <a:pt x="502" y="60"/>
                  </a:lnTo>
                  <a:lnTo>
                    <a:pt x="535" y="128"/>
                  </a:lnTo>
                  <a:lnTo>
                    <a:pt x="551" y="201"/>
                  </a:lnTo>
                  <a:lnTo>
                    <a:pt x="546" y="282"/>
                  </a:lnTo>
                  <a:lnTo>
                    <a:pt x="540" y="376"/>
                  </a:lnTo>
                  <a:lnTo>
                    <a:pt x="523" y="490"/>
                  </a:lnTo>
                  <a:lnTo>
                    <a:pt x="502" y="577"/>
                  </a:lnTo>
                  <a:lnTo>
                    <a:pt x="452" y="664"/>
                  </a:lnTo>
                  <a:lnTo>
                    <a:pt x="403" y="745"/>
                  </a:lnTo>
                  <a:lnTo>
                    <a:pt x="347" y="805"/>
                  </a:lnTo>
                  <a:lnTo>
                    <a:pt x="270" y="858"/>
                  </a:lnTo>
                  <a:lnTo>
                    <a:pt x="204" y="892"/>
                  </a:lnTo>
                  <a:lnTo>
                    <a:pt x="133" y="899"/>
                  </a:lnTo>
                  <a:lnTo>
                    <a:pt x="83" y="879"/>
                  </a:lnTo>
                  <a:lnTo>
                    <a:pt x="50" y="926"/>
                  </a:lnTo>
                  <a:lnTo>
                    <a:pt x="0" y="1014"/>
                  </a:lnTo>
                  <a:lnTo>
                    <a:pt x="39" y="1061"/>
                  </a:lnTo>
                  <a:lnTo>
                    <a:pt x="105" y="959"/>
                  </a:lnTo>
                  <a:lnTo>
                    <a:pt x="143" y="967"/>
                  </a:lnTo>
                  <a:lnTo>
                    <a:pt x="61" y="1087"/>
                  </a:lnTo>
                  <a:lnTo>
                    <a:pt x="83" y="1134"/>
                  </a:lnTo>
                  <a:lnTo>
                    <a:pt x="116" y="1080"/>
                  </a:lnTo>
                  <a:close/>
                </a:path>
              </a:pathLst>
            </a:custGeom>
            <a:solidFill>
              <a:srgbClr val="000000"/>
            </a:solidFill>
            <a:ln w="9525">
              <a:noFill/>
              <a:round/>
              <a:headEnd/>
              <a:tailEnd/>
            </a:ln>
          </p:spPr>
          <p:txBody>
            <a:bodyPr/>
            <a:lstStyle/>
            <a:p>
              <a:endParaRPr lang="en-US"/>
            </a:p>
          </p:txBody>
        </p:sp>
        <p:sp>
          <p:nvSpPr>
            <p:cNvPr id="204826" name="Freeform 55"/>
            <p:cNvSpPr>
              <a:spLocks/>
            </p:cNvSpPr>
            <p:nvPr/>
          </p:nvSpPr>
          <p:spPr bwMode="auto">
            <a:xfrm>
              <a:off x="5326" y="704"/>
              <a:ext cx="186" cy="237"/>
            </a:xfrm>
            <a:custGeom>
              <a:avLst/>
              <a:gdLst>
                <a:gd name="T0" fmla="*/ 77 w 557"/>
                <a:gd name="T1" fmla="*/ 928 h 948"/>
                <a:gd name="T2" fmla="*/ 38 w 557"/>
                <a:gd name="T3" fmla="*/ 860 h 948"/>
                <a:gd name="T4" fmla="*/ 11 w 557"/>
                <a:gd name="T5" fmla="*/ 794 h 948"/>
                <a:gd name="T6" fmla="*/ 0 w 557"/>
                <a:gd name="T7" fmla="*/ 706 h 948"/>
                <a:gd name="T8" fmla="*/ 5 w 557"/>
                <a:gd name="T9" fmla="*/ 598 h 948"/>
                <a:gd name="T10" fmla="*/ 22 w 557"/>
                <a:gd name="T11" fmla="*/ 478 h 948"/>
                <a:gd name="T12" fmla="*/ 56 w 557"/>
                <a:gd name="T13" fmla="*/ 350 h 948"/>
                <a:gd name="T14" fmla="*/ 105 w 557"/>
                <a:gd name="T15" fmla="*/ 235 h 948"/>
                <a:gd name="T16" fmla="*/ 183 w 557"/>
                <a:gd name="T17" fmla="*/ 121 h 948"/>
                <a:gd name="T18" fmla="*/ 287 w 557"/>
                <a:gd name="T19" fmla="*/ 40 h 948"/>
                <a:gd name="T20" fmla="*/ 381 w 557"/>
                <a:gd name="T21" fmla="*/ 0 h 948"/>
                <a:gd name="T22" fmla="*/ 447 w 557"/>
                <a:gd name="T23" fmla="*/ 6 h 948"/>
                <a:gd name="T24" fmla="*/ 502 w 557"/>
                <a:gd name="T25" fmla="*/ 34 h 948"/>
                <a:gd name="T26" fmla="*/ 557 w 557"/>
                <a:gd name="T27" fmla="*/ 81 h 948"/>
                <a:gd name="T28" fmla="*/ 546 w 557"/>
                <a:gd name="T29" fmla="*/ 121 h 948"/>
                <a:gd name="T30" fmla="*/ 480 w 557"/>
                <a:gd name="T31" fmla="*/ 60 h 948"/>
                <a:gd name="T32" fmla="*/ 441 w 557"/>
                <a:gd name="T33" fmla="*/ 40 h 948"/>
                <a:gd name="T34" fmla="*/ 386 w 557"/>
                <a:gd name="T35" fmla="*/ 40 h 948"/>
                <a:gd name="T36" fmla="*/ 336 w 557"/>
                <a:gd name="T37" fmla="*/ 60 h 948"/>
                <a:gd name="T38" fmla="*/ 275 w 557"/>
                <a:gd name="T39" fmla="*/ 87 h 948"/>
                <a:gd name="T40" fmla="*/ 232 w 557"/>
                <a:gd name="T41" fmla="*/ 128 h 948"/>
                <a:gd name="T42" fmla="*/ 183 w 557"/>
                <a:gd name="T43" fmla="*/ 168 h 948"/>
                <a:gd name="T44" fmla="*/ 149 w 557"/>
                <a:gd name="T45" fmla="*/ 228 h 948"/>
                <a:gd name="T46" fmla="*/ 116 w 557"/>
                <a:gd name="T47" fmla="*/ 296 h 948"/>
                <a:gd name="T48" fmla="*/ 83 w 557"/>
                <a:gd name="T49" fmla="*/ 376 h 948"/>
                <a:gd name="T50" fmla="*/ 56 w 557"/>
                <a:gd name="T51" fmla="*/ 463 h 948"/>
                <a:gd name="T52" fmla="*/ 38 w 557"/>
                <a:gd name="T53" fmla="*/ 572 h 948"/>
                <a:gd name="T54" fmla="*/ 38 w 557"/>
                <a:gd name="T55" fmla="*/ 692 h 948"/>
                <a:gd name="T56" fmla="*/ 44 w 557"/>
                <a:gd name="T57" fmla="*/ 794 h 948"/>
                <a:gd name="T58" fmla="*/ 83 w 557"/>
                <a:gd name="T59" fmla="*/ 881 h 948"/>
                <a:gd name="T60" fmla="*/ 160 w 557"/>
                <a:gd name="T61" fmla="*/ 948 h 948"/>
                <a:gd name="T62" fmla="*/ 77 w 557"/>
                <a:gd name="T63" fmla="*/ 928 h 9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7"/>
                <a:gd name="T97" fmla="*/ 0 h 948"/>
                <a:gd name="T98" fmla="*/ 557 w 557"/>
                <a:gd name="T99" fmla="*/ 948 h 9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7" h="948">
                  <a:moveTo>
                    <a:pt x="77" y="928"/>
                  </a:moveTo>
                  <a:lnTo>
                    <a:pt x="38" y="860"/>
                  </a:lnTo>
                  <a:lnTo>
                    <a:pt x="11" y="794"/>
                  </a:lnTo>
                  <a:lnTo>
                    <a:pt x="0" y="706"/>
                  </a:lnTo>
                  <a:lnTo>
                    <a:pt x="5" y="598"/>
                  </a:lnTo>
                  <a:lnTo>
                    <a:pt x="22" y="478"/>
                  </a:lnTo>
                  <a:lnTo>
                    <a:pt x="56" y="350"/>
                  </a:lnTo>
                  <a:lnTo>
                    <a:pt x="105" y="235"/>
                  </a:lnTo>
                  <a:lnTo>
                    <a:pt x="183" y="121"/>
                  </a:lnTo>
                  <a:lnTo>
                    <a:pt x="287" y="40"/>
                  </a:lnTo>
                  <a:lnTo>
                    <a:pt x="381" y="0"/>
                  </a:lnTo>
                  <a:lnTo>
                    <a:pt x="447" y="6"/>
                  </a:lnTo>
                  <a:lnTo>
                    <a:pt x="502" y="34"/>
                  </a:lnTo>
                  <a:lnTo>
                    <a:pt x="557" y="81"/>
                  </a:lnTo>
                  <a:lnTo>
                    <a:pt x="546" y="121"/>
                  </a:lnTo>
                  <a:lnTo>
                    <a:pt x="480" y="60"/>
                  </a:lnTo>
                  <a:lnTo>
                    <a:pt x="441" y="40"/>
                  </a:lnTo>
                  <a:lnTo>
                    <a:pt x="386" y="40"/>
                  </a:lnTo>
                  <a:lnTo>
                    <a:pt x="336" y="60"/>
                  </a:lnTo>
                  <a:lnTo>
                    <a:pt x="275" y="87"/>
                  </a:lnTo>
                  <a:lnTo>
                    <a:pt x="232" y="128"/>
                  </a:lnTo>
                  <a:lnTo>
                    <a:pt x="183" y="168"/>
                  </a:lnTo>
                  <a:lnTo>
                    <a:pt x="149" y="228"/>
                  </a:lnTo>
                  <a:lnTo>
                    <a:pt x="116" y="296"/>
                  </a:lnTo>
                  <a:lnTo>
                    <a:pt x="83" y="376"/>
                  </a:lnTo>
                  <a:lnTo>
                    <a:pt x="56" y="463"/>
                  </a:lnTo>
                  <a:lnTo>
                    <a:pt x="38" y="572"/>
                  </a:lnTo>
                  <a:lnTo>
                    <a:pt x="38" y="692"/>
                  </a:lnTo>
                  <a:lnTo>
                    <a:pt x="44" y="794"/>
                  </a:lnTo>
                  <a:lnTo>
                    <a:pt x="83" y="881"/>
                  </a:lnTo>
                  <a:lnTo>
                    <a:pt x="160" y="948"/>
                  </a:lnTo>
                  <a:lnTo>
                    <a:pt x="77" y="928"/>
                  </a:lnTo>
                  <a:close/>
                </a:path>
              </a:pathLst>
            </a:custGeom>
            <a:solidFill>
              <a:srgbClr val="000000"/>
            </a:solidFill>
            <a:ln w="9525">
              <a:noFill/>
              <a:round/>
              <a:headEnd/>
              <a:tailEnd/>
            </a:ln>
          </p:spPr>
          <p:txBody>
            <a:bodyPr/>
            <a:lstStyle/>
            <a:p>
              <a:endParaRPr lang="en-US"/>
            </a:p>
          </p:txBody>
        </p:sp>
        <p:sp>
          <p:nvSpPr>
            <p:cNvPr id="204827" name="Freeform 56"/>
            <p:cNvSpPr>
              <a:spLocks/>
            </p:cNvSpPr>
            <p:nvPr/>
          </p:nvSpPr>
          <p:spPr bwMode="auto">
            <a:xfrm>
              <a:off x="5446" y="766"/>
              <a:ext cx="21" cy="63"/>
            </a:xfrm>
            <a:custGeom>
              <a:avLst/>
              <a:gdLst>
                <a:gd name="T0" fmla="*/ 0 w 63"/>
                <a:gd name="T1" fmla="*/ 0 h 249"/>
                <a:gd name="T2" fmla="*/ 32 w 63"/>
                <a:gd name="T3" fmla="*/ 48 h 249"/>
                <a:gd name="T4" fmla="*/ 50 w 63"/>
                <a:gd name="T5" fmla="*/ 104 h 249"/>
                <a:gd name="T6" fmla="*/ 63 w 63"/>
                <a:gd name="T7" fmla="*/ 186 h 249"/>
                <a:gd name="T8" fmla="*/ 56 w 63"/>
                <a:gd name="T9" fmla="*/ 249 h 249"/>
                <a:gd name="T10" fmla="*/ 37 w 63"/>
                <a:gd name="T11" fmla="*/ 222 h 249"/>
                <a:gd name="T12" fmla="*/ 32 w 63"/>
                <a:gd name="T13" fmla="*/ 152 h 249"/>
                <a:gd name="T14" fmla="*/ 13 w 63"/>
                <a:gd name="T15" fmla="*/ 75 h 249"/>
                <a:gd name="T16" fmla="*/ 0 w 63"/>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249"/>
                <a:gd name="T29" fmla="*/ 63 w 63"/>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249">
                  <a:moveTo>
                    <a:pt x="0" y="0"/>
                  </a:moveTo>
                  <a:lnTo>
                    <a:pt x="32" y="48"/>
                  </a:lnTo>
                  <a:lnTo>
                    <a:pt x="50" y="104"/>
                  </a:lnTo>
                  <a:lnTo>
                    <a:pt x="63" y="186"/>
                  </a:lnTo>
                  <a:lnTo>
                    <a:pt x="56" y="249"/>
                  </a:lnTo>
                  <a:lnTo>
                    <a:pt x="37" y="222"/>
                  </a:lnTo>
                  <a:lnTo>
                    <a:pt x="32" y="152"/>
                  </a:lnTo>
                  <a:lnTo>
                    <a:pt x="13" y="75"/>
                  </a:lnTo>
                  <a:lnTo>
                    <a:pt x="0" y="0"/>
                  </a:lnTo>
                  <a:close/>
                </a:path>
              </a:pathLst>
            </a:custGeom>
            <a:solidFill>
              <a:srgbClr val="000000"/>
            </a:solidFill>
            <a:ln w="9525">
              <a:noFill/>
              <a:round/>
              <a:headEnd/>
              <a:tailEnd/>
            </a:ln>
          </p:spPr>
          <p:txBody>
            <a:bodyPr/>
            <a:lstStyle/>
            <a:p>
              <a:endParaRPr lang="en-US"/>
            </a:p>
          </p:txBody>
        </p:sp>
        <p:sp>
          <p:nvSpPr>
            <p:cNvPr id="204828" name="Freeform 57"/>
            <p:cNvSpPr>
              <a:spLocks/>
            </p:cNvSpPr>
            <p:nvPr/>
          </p:nvSpPr>
          <p:spPr bwMode="auto">
            <a:xfrm>
              <a:off x="5165" y="957"/>
              <a:ext cx="199" cy="195"/>
            </a:xfrm>
            <a:custGeom>
              <a:avLst/>
              <a:gdLst>
                <a:gd name="T0" fmla="*/ 529 w 595"/>
                <a:gd name="T1" fmla="*/ 0 h 781"/>
                <a:gd name="T2" fmla="*/ 440 w 595"/>
                <a:gd name="T3" fmla="*/ 19 h 781"/>
                <a:gd name="T4" fmla="*/ 364 w 595"/>
                <a:gd name="T5" fmla="*/ 47 h 781"/>
                <a:gd name="T6" fmla="*/ 275 w 595"/>
                <a:gd name="T7" fmla="*/ 121 h 781"/>
                <a:gd name="T8" fmla="*/ 193 w 595"/>
                <a:gd name="T9" fmla="*/ 215 h 781"/>
                <a:gd name="T10" fmla="*/ 116 w 595"/>
                <a:gd name="T11" fmla="*/ 330 h 781"/>
                <a:gd name="T12" fmla="*/ 33 w 595"/>
                <a:gd name="T13" fmla="*/ 484 h 781"/>
                <a:gd name="T14" fmla="*/ 0 w 595"/>
                <a:gd name="T15" fmla="*/ 593 h 781"/>
                <a:gd name="T16" fmla="*/ 0 w 595"/>
                <a:gd name="T17" fmla="*/ 633 h 781"/>
                <a:gd name="T18" fmla="*/ 33 w 595"/>
                <a:gd name="T19" fmla="*/ 680 h 781"/>
                <a:gd name="T20" fmla="*/ 76 w 595"/>
                <a:gd name="T21" fmla="*/ 740 h 781"/>
                <a:gd name="T22" fmla="*/ 149 w 595"/>
                <a:gd name="T23" fmla="*/ 781 h 781"/>
                <a:gd name="T24" fmla="*/ 198 w 595"/>
                <a:gd name="T25" fmla="*/ 753 h 781"/>
                <a:gd name="T26" fmla="*/ 281 w 595"/>
                <a:gd name="T27" fmla="*/ 625 h 781"/>
                <a:gd name="T28" fmla="*/ 364 w 595"/>
                <a:gd name="T29" fmla="*/ 497 h 781"/>
                <a:gd name="T30" fmla="*/ 440 w 595"/>
                <a:gd name="T31" fmla="*/ 343 h 781"/>
                <a:gd name="T32" fmla="*/ 518 w 595"/>
                <a:gd name="T33" fmla="*/ 215 h 781"/>
                <a:gd name="T34" fmla="*/ 595 w 595"/>
                <a:gd name="T35" fmla="*/ 100 h 781"/>
                <a:gd name="T36" fmla="*/ 579 w 595"/>
                <a:gd name="T37" fmla="*/ 34 h 781"/>
                <a:gd name="T38" fmla="*/ 529 w 595"/>
                <a:gd name="T39" fmla="*/ 40 h 781"/>
                <a:gd name="T40" fmla="*/ 518 w 595"/>
                <a:gd name="T41" fmla="*/ 94 h 781"/>
                <a:gd name="T42" fmla="*/ 496 w 595"/>
                <a:gd name="T43" fmla="*/ 175 h 781"/>
                <a:gd name="T44" fmla="*/ 430 w 595"/>
                <a:gd name="T45" fmla="*/ 283 h 781"/>
                <a:gd name="T46" fmla="*/ 381 w 595"/>
                <a:gd name="T47" fmla="*/ 384 h 781"/>
                <a:gd name="T48" fmla="*/ 320 w 595"/>
                <a:gd name="T49" fmla="*/ 484 h 781"/>
                <a:gd name="T50" fmla="*/ 281 w 595"/>
                <a:gd name="T51" fmla="*/ 572 h 781"/>
                <a:gd name="T52" fmla="*/ 209 w 595"/>
                <a:gd name="T53" fmla="*/ 666 h 781"/>
                <a:gd name="T54" fmla="*/ 165 w 595"/>
                <a:gd name="T55" fmla="*/ 727 h 781"/>
                <a:gd name="T56" fmla="*/ 132 w 595"/>
                <a:gd name="T57" fmla="*/ 740 h 781"/>
                <a:gd name="T58" fmla="*/ 71 w 595"/>
                <a:gd name="T59" fmla="*/ 706 h 781"/>
                <a:gd name="T60" fmla="*/ 43 w 595"/>
                <a:gd name="T61" fmla="*/ 646 h 781"/>
                <a:gd name="T62" fmla="*/ 38 w 595"/>
                <a:gd name="T63" fmla="*/ 593 h 781"/>
                <a:gd name="T64" fmla="*/ 66 w 595"/>
                <a:gd name="T65" fmla="*/ 505 h 781"/>
                <a:gd name="T66" fmla="*/ 110 w 595"/>
                <a:gd name="T67" fmla="*/ 403 h 781"/>
                <a:gd name="T68" fmla="*/ 170 w 595"/>
                <a:gd name="T69" fmla="*/ 290 h 781"/>
                <a:gd name="T70" fmla="*/ 254 w 595"/>
                <a:gd name="T71" fmla="*/ 196 h 781"/>
                <a:gd name="T72" fmla="*/ 325 w 595"/>
                <a:gd name="T73" fmla="*/ 121 h 781"/>
                <a:gd name="T74" fmla="*/ 407 w 595"/>
                <a:gd name="T75" fmla="*/ 68 h 781"/>
                <a:gd name="T76" fmla="*/ 473 w 595"/>
                <a:gd name="T77" fmla="*/ 53 h 781"/>
                <a:gd name="T78" fmla="*/ 524 w 595"/>
                <a:gd name="T79" fmla="*/ 40 h 781"/>
                <a:gd name="T80" fmla="*/ 529 w 595"/>
                <a:gd name="T81" fmla="*/ 0 h 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5"/>
                <a:gd name="T124" fmla="*/ 0 h 781"/>
                <a:gd name="T125" fmla="*/ 595 w 595"/>
                <a:gd name="T126" fmla="*/ 781 h 7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5" h="781">
                  <a:moveTo>
                    <a:pt x="529" y="0"/>
                  </a:moveTo>
                  <a:lnTo>
                    <a:pt x="440" y="19"/>
                  </a:lnTo>
                  <a:lnTo>
                    <a:pt x="364" y="47"/>
                  </a:lnTo>
                  <a:lnTo>
                    <a:pt x="275" y="121"/>
                  </a:lnTo>
                  <a:lnTo>
                    <a:pt x="193" y="215"/>
                  </a:lnTo>
                  <a:lnTo>
                    <a:pt x="116" y="330"/>
                  </a:lnTo>
                  <a:lnTo>
                    <a:pt x="33" y="484"/>
                  </a:lnTo>
                  <a:lnTo>
                    <a:pt x="0" y="593"/>
                  </a:lnTo>
                  <a:lnTo>
                    <a:pt x="0" y="633"/>
                  </a:lnTo>
                  <a:lnTo>
                    <a:pt x="33" y="680"/>
                  </a:lnTo>
                  <a:lnTo>
                    <a:pt x="76" y="740"/>
                  </a:lnTo>
                  <a:lnTo>
                    <a:pt x="149" y="781"/>
                  </a:lnTo>
                  <a:lnTo>
                    <a:pt x="198" y="753"/>
                  </a:lnTo>
                  <a:lnTo>
                    <a:pt x="281" y="625"/>
                  </a:lnTo>
                  <a:lnTo>
                    <a:pt x="364" y="497"/>
                  </a:lnTo>
                  <a:lnTo>
                    <a:pt x="440" y="343"/>
                  </a:lnTo>
                  <a:lnTo>
                    <a:pt x="518" y="215"/>
                  </a:lnTo>
                  <a:lnTo>
                    <a:pt x="595" y="100"/>
                  </a:lnTo>
                  <a:lnTo>
                    <a:pt x="579" y="34"/>
                  </a:lnTo>
                  <a:lnTo>
                    <a:pt x="529" y="40"/>
                  </a:lnTo>
                  <a:lnTo>
                    <a:pt x="518" y="94"/>
                  </a:lnTo>
                  <a:lnTo>
                    <a:pt x="496" y="175"/>
                  </a:lnTo>
                  <a:lnTo>
                    <a:pt x="430" y="283"/>
                  </a:lnTo>
                  <a:lnTo>
                    <a:pt x="381" y="384"/>
                  </a:lnTo>
                  <a:lnTo>
                    <a:pt x="320" y="484"/>
                  </a:lnTo>
                  <a:lnTo>
                    <a:pt x="281" y="572"/>
                  </a:lnTo>
                  <a:lnTo>
                    <a:pt x="209" y="666"/>
                  </a:lnTo>
                  <a:lnTo>
                    <a:pt x="165" y="727"/>
                  </a:lnTo>
                  <a:lnTo>
                    <a:pt x="132" y="740"/>
                  </a:lnTo>
                  <a:lnTo>
                    <a:pt x="71" y="706"/>
                  </a:lnTo>
                  <a:lnTo>
                    <a:pt x="43" y="646"/>
                  </a:lnTo>
                  <a:lnTo>
                    <a:pt x="38" y="593"/>
                  </a:lnTo>
                  <a:lnTo>
                    <a:pt x="66" y="505"/>
                  </a:lnTo>
                  <a:lnTo>
                    <a:pt x="110" y="403"/>
                  </a:lnTo>
                  <a:lnTo>
                    <a:pt x="170" y="290"/>
                  </a:lnTo>
                  <a:lnTo>
                    <a:pt x="254" y="196"/>
                  </a:lnTo>
                  <a:lnTo>
                    <a:pt x="325" y="121"/>
                  </a:lnTo>
                  <a:lnTo>
                    <a:pt x="407" y="68"/>
                  </a:lnTo>
                  <a:lnTo>
                    <a:pt x="473" y="53"/>
                  </a:lnTo>
                  <a:lnTo>
                    <a:pt x="524" y="40"/>
                  </a:lnTo>
                  <a:lnTo>
                    <a:pt x="529" y="0"/>
                  </a:lnTo>
                  <a:close/>
                </a:path>
              </a:pathLst>
            </a:custGeom>
            <a:solidFill>
              <a:srgbClr val="000000"/>
            </a:solidFill>
            <a:ln w="9525">
              <a:noFill/>
              <a:round/>
              <a:headEnd/>
              <a:tailEnd/>
            </a:ln>
          </p:spPr>
          <p:txBody>
            <a:bodyPr/>
            <a:lstStyle/>
            <a:p>
              <a:endParaRPr lang="en-US"/>
            </a:p>
          </p:txBody>
        </p:sp>
        <p:grpSp>
          <p:nvGrpSpPr>
            <p:cNvPr id="204829" name="Group 58"/>
            <p:cNvGrpSpPr>
              <a:grpSpLocks/>
            </p:cNvGrpSpPr>
            <p:nvPr/>
          </p:nvGrpSpPr>
          <p:grpSpPr bwMode="auto">
            <a:xfrm>
              <a:off x="5019" y="693"/>
              <a:ext cx="338" cy="528"/>
              <a:chOff x="5019" y="693"/>
              <a:chExt cx="338" cy="528"/>
            </a:xfrm>
          </p:grpSpPr>
          <p:sp>
            <p:nvSpPr>
              <p:cNvPr id="204830" name="Freeform 59"/>
              <p:cNvSpPr>
                <a:spLocks/>
              </p:cNvSpPr>
              <p:nvPr/>
            </p:nvSpPr>
            <p:spPr bwMode="auto">
              <a:xfrm>
                <a:off x="5194" y="693"/>
                <a:ext cx="132" cy="102"/>
              </a:xfrm>
              <a:custGeom>
                <a:avLst/>
                <a:gdLst>
                  <a:gd name="T0" fmla="*/ 272 w 394"/>
                  <a:gd name="T1" fmla="*/ 239 h 409"/>
                  <a:gd name="T2" fmla="*/ 305 w 394"/>
                  <a:gd name="T3" fmla="*/ 170 h 409"/>
                  <a:gd name="T4" fmla="*/ 321 w 394"/>
                  <a:gd name="T5" fmla="*/ 102 h 409"/>
                  <a:gd name="T6" fmla="*/ 311 w 394"/>
                  <a:gd name="T7" fmla="*/ 55 h 409"/>
                  <a:gd name="T8" fmla="*/ 294 w 394"/>
                  <a:gd name="T9" fmla="*/ 21 h 409"/>
                  <a:gd name="T10" fmla="*/ 250 w 394"/>
                  <a:gd name="T11" fmla="*/ 0 h 409"/>
                  <a:gd name="T12" fmla="*/ 200 w 394"/>
                  <a:gd name="T13" fmla="*/ 0 h 409"/>
                  <a:gd name="T14" fmla="*/ 128 w 394"/>
                  <a:gd name="T15" fmla="*/ 27 h 409"/>
                  <a:gd name="T16" fmla="*/ 56 w 394"/>
                  <a:gd name="T17" fmla="*/ 108 h 409"/>
                  <a:gd name="T18" fmla="*/ 11 w 394"/>
                  <a:gd name="T19" fmla="*/ 197 h 409"/>
                  <a:gd name="T20" fmla="*/ 0 w 394"/>
                  <a:gd name="T21" fmla="*/ 293 h 409"/>
                  <a:gd name="T22" fmla="*/ 17 w 394"/>
                  <a:gd name="T23" fmla="*/ 347 h 409"/>
                  <a:gd name="T24" fmla="*/ 56 w 394"/>
                  <a:gd name="T25" fmla="*/ 388 h 409"/>
                  <a:gd name="T26" fmla="*/ 106 w 394"/>
                  <a:gd name="T27" fmla="*/ 409 h 409"/>
                  <a:gd name="T28" fmla="*/ 161 w 394"/>
                  <a:gd name="T29" fmla="*/ 396 h 409"/>
                  <a:gd name="T30" fmla="*/ 222 w 394"/>
                  <a:gd name="T31" fmla="*/ 347 h 409"/>
                  <a:gd name="T32" fmla="*/ 255 w 394"/>
                  <a:gd name="T33" fmla="*/ 300 h 409"/>
                  <a:gd name="T34" fmla="*/ 321 w 394"/>
                  <a:gd name="T35" fmla="*/ 341 h 409"/>
                  <a:gd name="T36" fmla="*/ 366 w 394"/>
                  <a:gd name="T37" fmla="*/ 375 h 409"/>
                  <a:gd name="T38" fmla="*/ 383 w 394"/>
                  <a:gd name="T39" fmla="*/ 375 h 409"/>
                  <a:gd name="T40" fmla="*/ 394 w 394"/>
                  <a:gd name="T41" fmla="*/ 334 h 409"/>
                  <a:gd name="T42" fmla="*/ 377 w 394"/>
                  <a:gd name="T43" fmla="*/ 307 h 409"/>
                  <a:gd name="T44" fmla="*/ 333 w 394"/>
                  <a:gd name="T45" fmla="*/ 313 h 409"/>
                  <a:gd name="T46" fmla="*/ 300 w 394"/>
                  <a:gd name="T47" fmla="*/ 293 h 409"/>
                  <a:gd name="T48" fmla="*/ 272 w 394"/>
                  <a:gd name="T49" fmla="*/ 239 h 4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4"/>
                  <a:gd name="T76" fmla="*/ 0 h 409"/>
                  <a:gd name="T77" fmla="*/ 394 w 394"/>
                  <a:gd name="T78" fmla="*/ 409 h 4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4" h="409">
                    <a:moveTo>
                      <a:pt x="272" y="239"/>
                    </a:moveTo>
                    <a:lnTo>
                      <a:pt x="305" y="170"/>
                    </a:lnTo>
                    <a:lnTo>
                      <a:pt x="321" y="102"/>
                    </a:lnTo>
                    <a:lnTo>
                      <a:pt x="311" y="55"/>
                    </a:lnTo>
                    <a:lnTo>
                      <a:pt x="294" y="21"/>
                    </a:lnTo>
                    <a:lnTo>
                      <a:pt x="250" y="0"/>
                    </a:lnTo>
                    <a:lnTo>
                      <a:pt x="200" y="0"/>
                    </a:lnTo>
                    <a:lnTo>
                      <a:pt x="128" y="27"/>
                    </a:lnTo>
                    <a:lnTo>
                      <a:pt x="56" y="108"/>
                    </a:lnTo>
                    <a:lnTo>
                      <a:pt x="11" y="197"/>
                    </a:lnTo>
                    <a:lnTo>
                      <a:pt x="0" y="293"/>
                    </a:lnTo>
                    <a:lnTo>
                      <a:pt x="17" y="347"/>
                    </a:lnTo>
                    <a:lnTo>
                      <a:pt x="56" y="388"/>
                    </a:lnTo>
                    <a:lnTo>
                      <a:pt x="106" y="409"/>
                    </a:lnTo>
                    <a:lnTo>
                      <a:pt x="161" y="396"/>
                    </a:lnTo>
                    <a:lnTo>
                      <a:pt x="222" y="347"/>
                    </a:lnTo>
                    <a:lnTo>
                      <a:pt x="255" y="300"/>
                    </a:lnTo>
                    <a:lnTo>
                      <a:pt x="321" y="341"/>
                    </a:lnTo>
                    <a:lnTo>
                      <a:pt x="366" y="375"/>
                    </a:lnTo>
                    <a:lnTo>
                      <a:pt x="383" y="375"/>
                    </a:lnTo>
                    <a:lnTo>
                      <a:pt x="394" y="334"/>
                    </a:lnTo>
                    <a:lnTo>
                      <a:pt x="377" y="307"/>
                    </a:lnTo>
                    <a:lnTo>
                      <a:pt x="333" y="313"/>
                    </a:lnTo>
                    <a:lnTo>
                      <a:pt x="300" y="293"/>
                    </a:lnTo>
                    <a:lnTo>
                      <a:pt x="272" y="239"/>
                    </a:lnTo>
                    <a:close/>
                  </a:path>
                </a:pathLst>
              </a:custGeom>
              <a:solidFill>
                <a:srgbClr val="000000"/>
              </a:solidFill>
              <a:ln w="9525">
                <a:noFill/>
                <a:round/>
                <a:headEnd/>
                <a:tailEnd/>
              </a:ln>
            </p:spPr>
            <p:txBody>
              <a:bodyPr/>
              <a:lstStyle/>
              <a:p>
                <a:endParaRPr lang="en-US"/>
              </a:p>
            </p:txBody>
          </p:sp>
          <p:sp>
            <p:nvSpPr>
              <p:cNvPr id="204831" name="Freeform 60"/>
              <p:cNvSpPr>
                <a:spLocks/>
              </p:cNvSpPr>
              <p:nvPr/>
            </p:nvSpPr>
            <p:spPr bwMode="auto">
              <a:xfrm>
                <a:off x="5087" y="798"/>
                <a:ext cx="128" cy="169"/>
              </a:xfrm>
              <a:custGeom>
                <a:avLst/>
                <a:gdLst>
                  <a:gd name="T0" fmla="*/ 139 w 384"/>
                  <a:gd name="T1" fmla="*/ 102 h 675"/>
                  <a:gd name="T2" fmla="*/ 223 w 384"/>
                  <a:gd name="T3" fmla="*/ 28 h 675"/>
                  <a:gd name="T4" fmla="*/ 284 w 384"/>
                  <a:gd name="T5" fmla="*/ 0 h 675"/>
                  <a:gd name="T6" fmla="*/ 323 w 384"/>
                  <a:gd name="T7" fmla="*/ 0 h 675"/>
                  <a:gd name="T8" fmla="*/ 356 w 384"/>
                  <a:gd name="T9" fmla="*/ 21 h 675"/>
                  <a:gd name="T10" fmla="*/ 384 w 384"/>
                  <a:gd name="T11" fmla="*/ 75 h 675"/>
                  <a:gd name="T12" fmla="*/ 384 w 384"/>
                  <a:gd name="T13" fmla="*/ 122 h 675"/>
                  <a:gd name="T14" fmla="*/ 351 w 384"/>
                  <a:gd name="T15" fmla="*/ 209 h 675"/>
                  <a:gd name="T16" fmla="*/ 289 w 384"/>
                  <a:gd name="T17" fmla="*/ 264 h 675"/>
                  <a:gd name="T18" fmla="*/ 251 w 384"/>
                  <a:gd name="T19" fmla="*/ 324 h 675"/>
                  <a:gd name="T20" fmla="*/ 223 w 384"/>
                  <a:gd name="T21" fmla="*/ 399 h 675"/>
                  <a:gd name="T22" fmla="*/ 211 w 384"/>
                  <a:gd name="T23" fmla="*/ 493 h 675"/>
                  <a:gd name="T24" fmla="*/ 228 w 384"/>
                  <a:gd name="T25" fmla="*/ 567 h 675"/>
                  <a:gd name="T26" fmla="*/ 223 w 384"/>
                  <a:gd name="T27" fmla="*/ 622 h 675"/>
                  <a:gd name="T28" fmla="*/ 195 w 384"/>
                  <a:gd name="T29" fmla="*/ 655 h 675"/>
                  <a:gd name="T30" fmla="*/ 145 w 384"/>
                  <a:gd name="T31" fmla="*/ 675 h 675"/>
                  <a:gd name="T32" fmla="*/ 78 w 384"/>
                  <a:gd name="T33" fmla="*/ 642 h 675"/>
                  <a:gd name="T34" fmla="*/ 28 w 384"/>
                  <a:gd name="T35" fmla="*/ 581 h 675"/>
                  <a:gd name="T36" fmla="*/ 0 w 384"/>
                  <a:gd name="T37" fmla="*/ 467 h 675"/>
                  <a:gd name="T38" fmla="*/ 0 w 384"/>
                  <a:gd name="T39" fmla="*/ 371 h 675"/>
                  <a:gd name="T40" fmla="*/ 22 w 384"/>
                  <a:gd name="T41" fmla="*/ 271 h 675"/>
                  <a:gd name="T42" fmla="*/ 61 w 384"/>
                  <a:gd name="T43" fmla="*/ 196 h 675"/>
                  <a:gd name="T44" fmla="*/ 95 w 384"/>
                  <a:gd name="T45" fmla="*/ 143 h 675"/>
                  <a:gd name="T46" fmla="*/ 139 w 384"/>
                  <a:gd name="T47" fmla="*/ 102 h 6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4"/>
                  <a:gd name="T73" fmla="*/ 0 h 675"/>
                  <a:gd name="T74" fmla="*/ 384 w 384"/>
                  <a:gd name="T75" fmla="*/ 675 h 6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4" h="675">
                    <a:moveTo>
                      <a:pt x="139" y="102"/>
                    </a:moveTo>
                    <a:lnTo>
                      <a:pt x="223" y="28"/>
                    </a:lnTo>
                    <a:lnTo>
                      <a:pt x="284" y="0"/>
                    </a:lnTo>
                    <a:lnTo>
                      <a:pt x="323" y="0"/>
                    </a:lnTo>
                    <a:lnTo>
                      <a:pt x="356" y="21"/>
                    </a:lnTo>
                    <a:lnTo>
                      <a:pt x="384" y="75"/>
                    </a:lnTo>
                    <a:lnTo>
                      <a:pt x="384" y="122"/>
                    </a:lnTo>
                    <a:lnTo>
                      <a:pt x="351" y="209"/>
                    </a:lnTo>
                    <a:lnTo>
                      <a:pt x="289" y="264"/>
                    </a:lnTo>
                    <a:lnTo>
                      <a:pt x="251" y="324"/>
                    </a:lnTo>
                    <a:lnTo>
                      <a:pt x="223" y="399"/>
                    </a:lnTo>
                    <a:lnTo>
                      <a:pt x="211" y="493"/>
                    </a:lnTo>
                    <a:lnTo>
                      <a:pt x="228" y="567"/>
                    </a:lnTo>
                    <a:lnTo>
                      <a:pt x="223" y="622"/>
                    </a:lnTo>
                    <a:lnTo>
                      <a:pt x="195" y="655"/>
                    </a:lnTo>
                    <a:lnTo>
                      <a:pt x="145" y="675"/>
                    </a:lnTo>
                    <a:lnTo>
                      <a:pt x="78" y="642"/>
                    </a:lnTo>
                    <a:lnTo>
                      <a:pt x="28" y="581"/>
                    </a:lnTo>
                    <a:lnTo>
                      <a:pt x="0" y="467"/>
                    </a:lnTo>
                    <a:lnTo>
                      <a:pt x="0" y="371"/>
                    </a:lnTo>
                    <a:lnTo>
                      <a:pt x="22" y="271"/>
                    </a:lnTo>
                    <a:lnTo>
                      <a:pt x="61" y="196"/>
                    </a:lnTo>
                    <a:lnTo>
                      <a:pt x="95" y="143"/>
                    </a:lnTo>
                    <a:lnTo>
                      <a:pt x="139" y="102"/>
                    </a:lnTo>
                    <a:close/>
                  </a:path>
                </a:pathLst>
              </a:custGeom>
              <a:solidFill>
                <a:srgbClr val="000000"/>
              </a:solidFill>
              <a:ln w="9525">
                <a:noFill/>
                <a:round/>
                <a:headEnd/>
                <a:tailEnd/>
              </a:ln>
            </p:spPr>
            <p:txBody>
              <a:bodyPr/>
              <a:lstStyle/>
              <a:p>
                <a:endParaRPr lang="en-US"/>
              </a:p>
            </p:txBody>
          </p:sp>
          <p:sp>
            <p:nvSpPr>
              <p:cNvPr id="204832" name="Freeform 61"/>
              <p:cNvSpPr>
                <a:spLocks/>
              </p:cNvSpPr>
              <p:nvPr/>
            </p:nvSpPr>
            <p:spPr bwMode="auto">
              <a:xfrm>
                <a:off x="5019" y="793"/>
                <a:ext cx="173" cy="158"/>
              </a:xfrm>
              <a:custGeom>
                <a:avLst/>
                <a:gdLst>
                  <a:gd name="T0" fmla="*/ 425 w 519"/>
                  <a:gd name="T1" fmla="*/ 0 h 635"/>
                  <a:gd name="T2" fmla="*/ 519 w 519"/>
                  <a:gd name="T3" fmla="*/ 21 h 635"/>
                  <a:gd name="T4" fmla="*/ 508 w 519"/>
                  <a:gd name="T5" fmla="*/ 68 h 635"/>
                  <a:gd name="T6" fmla="*/ 452 w 519"/>
                  <a:gd name="T7" fmla="*/ 81 h 635"/>
                  <a:gd name="T8" fmla="*/ 392 w 519"/>
                  <a:gd name="T9" fmla="*/ 68 h 635"/>
                  <a:gd name="T10" fmla="*/ 303 w 519"/>
                  <a:gd name="T11" fmla="*/ 75 h 635"/>
                  <a:gd name="T12" fmla="*/ 198 w 519"/>
                  <a:gd name="T13" fmla="*/ 109 h 635"/>
                  <a:gd name="T14" fmla="*/ 105 w 519"/>
                  <a:gd name="T15" fmla="*/ 143 h 635"/>
                  <a:gd name="T16" fmla="*/ 71 w 519"/>
                  <a:gd name="T17" fmla="*/ 183 h 635"/>
                  <a:gd name="T18" fmla="*/ 77 w 519"/>
                  <a:gd name="T19" fmla="*/ 209 h 635"/>
                  <a:gd name="T20" fmla="*/ 122 w 519"/>
                  <a:gd name="T21" fmla="*/ 305 h 635"/>
                  <a:gd name="T22" fmla="*/ 160 w 519"/>
                  <a:gd name="T23" fmla="*/ 392 h 635"/>
                  <a:gd name="T24" fmla="*/ 204 w 519"/>
                  <a:gd name="T25" fmla="*/ 452 h 635"/>
                  <a:gd name="T26" fmla="*/ 226 w 519"/>
                  <a:gd name="T27" fmla="*/ 473 h 635"/>
                  <a:gd name="T28" fmla="*/ 221 w 519"/>
                  <a:gd name="T29" fmla="*/ 520 h 635"/>
                  <a:gd name="T30" fmla="*/ 171 w 519"/>
                  <a:gd name="T31" fmla="*/ 554 h 635"/>
                  <a:gd name="T32" fmla="*/ 132 w 519"/>
                  <a:gd name="T33" fmla="*/ 595 h 635"/>
                  <a:gd name="T34" fmla="*/ 116 w 519"/>
                  <a:gd name="T35" fmla="*/ 635 h 635"/>
                  <a:gd name="T36" fmla="*/ 83 w 519"/>
                  <a:gd name="T37" fmla="*/ 635 h 635"/>
                  <a:gd name="T38" fmla="*/ 77 w 519"/>
                  <a:gd name="T39" fmla="*/ 588 h 635"/>
                  <a:gd name="T40" fmla="*/ 116 w 519"/>
                  <a:gd name="T41" fmla="*/ 533 h 635"/>
                  <a:gd name="T42" fmla="*/ 165 w 519"/>
                  <a:gd name="T43" fmla="*/ 486 h 635"/>
                  <a:gd name="T44" fmla="*/ 160 w 519"/>
                  <a:gd name="T45" fmla="*/ 467 h 635"/>
                  <a:gd name="T46" fmla="*/ 116 w 519"/>
                  <a:gd name="T47" fmla="*/ 392 h 635"/>
                  <a:gd name="T48" fmla="*/ 66 w 519"/>
                  <a:gd name="T49" fmla="*/ 305 h 635"/>
                  <a:gd name="T50" fmla="*/ 22 w 519"/>
                  <a:gd name="T51" fmla="*/ 209 h 635"/>
                  <a:gd name="T52" fmla="*/ 0 w 519"/>
                  <a:gd name="T53" fmla="*/ 156 h 635"/>
                  <a:gd name="T54" fmla="*/ 33 w 519"/>
                  <a:gd name="T55" fmla="*/ 115 h 635"/>
                  <a:gd name="T56" fmla="*/ 105 w 519"/>
                  <a:gd name="T57" fmla="*/ 75 h 635"/>
                  <a:gd name="T58" fmla="*/ 232 w 519"/>
                  <a:gd name="T59" fmla="*/ 21 h 635"/>
                  <a:gd name="T60" fmla="*/ 348 w 519"/>
                  <a:gd name="T61" fmla="*/ 7 h 635"/>
                  <a:gd name="T62" fmla="*/ 425 w 519"/>
                  <a:gd name="T63" fmla="*/ 0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635"/>
                  <a:gd name="T98" fmla="*/ 519 w 51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635">
                    <a:moveTo>
                      <a:pt x="425" y="0"/>
                    </a:moveTo>
                    <a:lnTo>
                      <a:pt x="519" y="21"/>
                    </a:lnTo>
                    <a:lnTo>
                      <a:pt x="508" y="68"/>
                    </a:lnTo>
                    <a:lnTo>
                      <a:pt x="452" y="81"/>
                    </a:lnTo>
                    <a:lnTo>
                      <a:pt x="392" y="68"/>
                    </a:lnTo>
                    <a:lnTo>
                      <a:pt x="303" y="75"/>
                    </a:lnTo>
                    <a:lnTo>
                      <a:pt x="198" y="109"/>
                    </a:lnTo>
                    <a:lnTo>
                      <a:pt x="105" y="143"/>
                    </a:lnTo>
                    <a:lnTo>
                      <a:pt x="71" y="183"/>
                    </a:lnTo>
                    <a:lnTo>
                      <a:pt x="77" y="209"/>
                    </a:lnTo>
                    <a:lnTo>
                      <a:pt x="122" y="305"/>
                    </a:lnTo>
                    <a:lnTo>
                      <a:pt x="160" y="392"/>
                    </a:lnTo>
                    <a:lnTo>
                      <a:pt x="204" y="452"/>
                    </a:lnTo>
                    <a:lnTo>
                      <a:pt x="226" y="473"/>
                    </a:lnTo>
                    <a:lnTo>
                      <a:pt x="221" y="520"/>
                    </a:lnTo>
                    <a:lnTo>
                      <a:pt x="171" y="554"/>
                    </a:lnTo>
                    <a:lnTo>
                      <a:pt x="132" y="595"/>
                    </a:lnTo>
                    <a:lnTo>
                      <a:pt x="116" y="635"/>
                    </a:lnTo>
                    <a:lnTo>
                      <a:pt x="83" y="635"/>
                    </a:lnTo>
                    <a:lnTo>
                      <a:pt x="77" y="588"/>
                    </a:lnTo>
                    <a:lnTo>
                      <a:pt x="116" y="533"/>
                    </a:lnTo>
                    <a:lnTo>
                      <a:pt x="165" y="486"/>
                    </a:lnTo>
                    <a:lnTo>
                      <a:pt x="160" y="467"/>
                    </a:lnTo>
                    <a:lnTo>
                      <a:pt x="116" y="392"/>
                    </a:lnTo>
                    <a:lnTo>
                      <a:pt x="66" y="305"/>
                    </a:lnTo>
                    <a:lnTo>
                      <a:pt x="22" y="209"/>
                    </a:lnTo>
                    <a:lnTo>
                      <a:pt x="0" y="156"/>
                    </a:lnTo>
                    <a:lnTo>
                      <a:pt x="33" y="115"/>
                    </a:lnTo>
                    <a:lnTo>
                      <a:pt x="105" y="75"/>
                    </a:lnTo>
                    <a:lnTo>
                      <a:pt x="232" y="21"/>
                    </a:lnTo>
                    <a:lnTo>
                      <a:pt x="348" y="7"/>
                    </a:lnTo>
                    <a:lnTo>
                      <a:pt x="425" y="0"/>
                    </a:lnTo>
                    <a:close/>
                  </a:path>
                </a:pathLst>
              </a:custGeom>
              <a:solidFill>
                <a:srgbClr val="000000"/>
              </a:solidFill>
              <a:ln w="9525">
                <a:noFill/>
                <a:round/>
                <a:headEnd/>
                <a:tailEnd/>
              </a:ln>
            </p:spPr>
            <p:txBody>
              <a:bodyPr/>
              <a:lstStyle/>
              <a:p>
                <a:endParaRPr lang="en-US"/>
              </a:p>
            </p:txBody>
          </p:sp>
          <p:sp>
            <p:nvSpPr>
              <p:cNvPr id="204833" name="Freeform 62"/>
              <p:cNvSpPr>
                <a:spLocks/>
              </p:cNvSpPr>
              <p:nvPr/>
            </p:nvSpPr>
            <p:spPr bwMode="auto">
              <a:xfrm>
                <a:off x="5193" y="813"/>
                <a:ext cx="164" cy="159"/>
              </a:xfrm>
              <a:custGeom>
                <a:avLst/>
                <a:gdLst>
                  <a:gd name="T0" fmla="*/ 55 w 492"/>
                  <a:gd name="T1" fmla="*/ 0 h 636"/>
                  <a:gd name="T2" fmla="*/ 0 w 492"/>
                  <a:gd name="T3" fmla="*/ 21 h 636"/>
                  <a:gd name="T4" fmla="*/ 0 w 492"/>
                  <a:gd name="T5" fmla="*/ 68 h 636"/>
                  <a:gd name="T6" fmla="*/ 28 w 492"/>
                  <a:gd name="T7" fmla="*/ 102 h 636"/>
                  <a:gd name="T8" fmla="*/ 94 w 492"/>
                  <a:gd name="T9" fmla="*/ 149 h 636"/>
                  <a:gd name="T10" fmla="*/ 215 w 492"/>
                  <a:gd name="T11" fmla="*/ 244 h 636"/>
                  <a:gd name="T12" fmla="*/ 287 w 492"/>
                  <a:gd name="T13" fmla="*/ 304 h 636"/>
                  <a:gd name="T14" fmla="*/ 332 w 492"/>
                  <a:gd name="T15" fmla="*/ 392 h 636"/>
                  <a:gd name="T16" fmla="*/ 387 w 492"/>
                  <a:gd name="T17" fmla="*/ 508 h 636"/>
                  <a:gd name="T18" fmla="*/ 393 w 492"/>
                  <a:gd name="T19" fmla="*/ 602 h 636"/>
                  <a:gd name="T20" fmla="*/ 426 w 492"/>
                  <a:gd name="T21" fmla="*/ 636 h 636"/>
                  <a:gd name="T22" fmla="*/ 492 w 492"/>
                  <a:gd name="T23" fmla="*/ 562 h 636"/>
                  <a:gd name="T24" fmla="*/ 442 w 492"/>
                  <a:gd name="T25" fmla="*/ 528 h 636"/>
                  <a:gd name="T26" fmla="*/ 393 w 492"/>
                  <a:gd name="T27" fmla="*/ 426 h 636"/>
                  <a:gd name="T28" fmla="*/ 348 w 492"/>
                  <a:gd name="T29" fmla="*/ 332 h 636"/>
                  <a:gd name="T30" fmla="*/ 332 w 492"/>
                  <a:gd name="T31" fmla="*/ 277 h 636"/>
                  <a:gd name="T32" fmla="*/ 293 w 492"/>
                  <a:gd name="T33" fmla="*/ 217 h 636"/>
                  <a:gd name="T34" fmla="*/ 221 w 492"/>
                  <a:gd name="T35" fmla="*/ 149 h 636"/>
                  <a:gd name="T36" fmla="*/ 137 w 492"/>
                  <a:gd name="T37" fmla="*/ 81 h 636"/>
                  <a:gd name="T38" fmla="*/ 55 w 492"/>
                  <a:gd name="T39" fmla="*/ 0 h 6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2"/>
                  <a:gd name="T61" fmla="*/ 0 h 636"/>
                  <a:gd name="T62" fmla="*/ 492 w 492"/>
                  <a:gd name="T63" fmla="*/ 636 h 6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2" h="636">
                    <a:moveTo>
                      <a:pt x="55" y="0"/>
                    </a:moveTo>
                    <a:lnTo>
                      <a:pt x="0" y="21"/>
                    </a:lnTo>
                    <a:lnTo>
                      <a:pt x="0" y="68"/>
                    </a:lnTo>
                    <a:lnTo>
                      <a:pt x="28" y="102"/>
                    </a:lnTo>
                    <a:lnTo>
                      <a:pt x="94" y="149"/>
                    </a:lnTo>
                    <a:lnTo>
                      <a:pt x="215" y="244"/>
                    </a:lnTo>
                    <a:lnTo>
                      <a:pt x="287" y="304"/>
                    </a:lnTo>
                    <a:lnTo>
                      <a:pt x="332" y="392"/>
                    </a:lnTo>
                    <a:lnTo>
                      <a:pt x="387" y="508"/>
                    </a:lnTo>
                    <a:lnTo>
                      <a:pt x="393" y="602"/>
                    </a:lnTo>
                    <a:lnTo>
                      <a:pt x="426" y="636"/>
                    </a:lnTo>
                    <a:lnTo>
                      <a:pt x="492" y="562"/>
                    </a:lnTo>
                    <a:lnTo>
                      <a:pt x="442" y="528"/>
                    </a:lnTo>
                    <a:lnTo>
                      <a:pt x="393" y="426"/>
                    </a:lnTo>
                    <a:lnTo>
                      <a:pt x="348" y="332"/>
                    </a:lnTo>
                    <a:lnTo>
                      <a:pt x="332" y="277"/>
                    </a:lnTo>
                    <a:lnTo>
                      <a:pt x="293" y="217"/>
                    </a:lnTo>
                    <a:lnTo>
                      <a:pt x="221" y="149"/>
                    </a:lnTo>
                    <a:lnTo>
                      <a:pt x="137" y="81"/>
                    </a:lnTo>
                    <a:lnTo>
                      <a:pt x="55" y="0"/>
                    </a:lnTo>
                    <a:close/>
                  </a:path>
                </a:pathLst>
              </a:custGeom>
              <a:solidFill>
                <a:srgbClr val="000000"/>
              </a:solidFill>
              <a:ln w="9525">
                <a:noFill/>
                <a:round/>
                <a:headEnd/>
                <a:tailEnd/>
              </a:ln>
            </p:spPr>
            <p:txBody>
              <a:bodyPr/>
              <a:lstStyle/>
              <a:p>
                <a:endParaRPr lang="en-US"/>
              </a:p>
            </p:txBody>
          </p:sp>
          <p:sp>
            <p:nvSpPr>
              <p:cNvPr id="204834" name="Freeform 63"/>
              <p:cNvSpPr>
                <a:spLocks/>
              </p:cNvSpPr>
              <p:nvPr/>
            </p:nvSpPr>
            <p:spPr bwMode="auto">
              <a:xfrm>
                <a:off x="5131" y="932"/>
                <a:ext cx="90" cy="259"/>
              </a:xfrm>
              <a:custGeom>
                <a:avLst/>
                <a:gdLst>
                  <a:gd name="T0" fmla="*/ 40 w 269"/>
                  <a:gd name="T1" fmla="*/ 0 h 1036"/>
                  <a:gd name="T2" fmla="*/ 0 w 269"/>
                  <a:gd name="T3" fmla="*/ 20 h 1036"/>
                  <a:gd name="T4" fmla="*/ 6 w 269"/>
                  <a:gd name="T5" fmla="*/ 74 h 1036"/>
                  <a:gd name="T6" fmla="*/ 23 w 269"/>
                  <a:gd name="T7" fmla="*/ 107 h 1036"/>
                  <a:gd name="T8" fmla="*/ 67 w 269"/>
                  <a:gd name="T9" fmla="*/ 216 h 1036"/>
                  <a:gd name="T10" fmla="*/ 112 w 269"/>
                  <a:gd name="T11" fmla="*/ 410 h 1036"/>
                  <a:gd name="T12" fmla="*/ 124 w 269"/>
                  <a:gd name="T13" fmla="*/ 525 h 1036"/>
                  <a:gd name="T14" fmla="*/ 84 w 269"/>
                  <a:gd name="T15" fmla="*/ 692 h 1036"/>
                  <a:gd name="T16" fmla="*/ 40 w 269"/>
                  <a:gd name="T17" fmla="*/ 827 h 1036"/>
                  <a:gd name="T18" fmla="*/ 23 w 269"/>
                  <a:gd name="T19" fmla="*/ 942 h 1036"/>
                  <a:gd name="T20" fmla="*/ 40 w 269"/>
                  <a:gd name="T21" fmla="*/ 969 h 1036"/>
                  <a:gd name="T22" fmla="*/ 84 w 269"/>
                  <a:gd name="T23" fmla="*/ 982 h 1036"/>
                  <a:gd name="T24" fmla="*/ 185 w 269"/>
                  <a:gd name="T25" fmla="*/ 1029 h 1036"/>
                  <a:gd name="T26" fmla="*/ 224 w 269"/>
                  <a:gd name="T27" fmla="*/ 1036 h 1036"/>
                  <a:gd name="T28" fmla="*/ 269 w 269"/>
                  <a:gd name="T29" fmla="*/ 989 h 1036"/>
                  <a:gd name="T30" fmla="*/ 202 w 269"/>
                  <a:gd name="T31" fmla="*/ 961 h 1036"/>
                  <a:gd name="T32" fmla="*/ 107 w 269"/>
                  <a:gd name="T33" fmla="*/ 942 h 1036"/>
                  <a:gd name="T34" fmla="*/ 73 w 269"/>
                  <a:gd name="T35" fmla="*/ 908 h 1036"/>
                  <a:gd name="T36" fmla="*/ 67 w 269"/>
                  <a:gd name="T37" fmla="*/ 861 h 1036"/>
                  <a:gd name="T38" fmla="*/ 107 w 269"/>
                  <a:gd name="T39" fmla="*/ 773 h 1036"/>
                  <a:gd name="T40" fmla="*/ 140 w 269"/>
                  <a:gd name="T41" fmla="*/ 652 h 1036"/>
                  <a:gd name="T42" fmla="*/ 174 w 269"/>
                  <a:gd name="T43" fmla="*/ 504 h 1036"/>
                  <a:gd name="T44" fmla="*/ 169 w 269"/>
                  <a:gd name="T45" fmla="*/ 438 h 1036"/>
                  <a:gd name="T46" fmla="*/ 162 w 269"/>
                  <a:gd name="T47" fmla="*/ 336 h 1036"/>
                  <a:gd name="T48" fmla="*/ 135 w 269"/>
                  <a:gd name="T49" fmla="*/ 216 h 1036"/>
                  <a:gd name="T50" fmla="*/ 112 w 269"/>
                  <a:gd name="T51" fmla="*/ 107 h 1036"/>
                  <a:gd name="T52" fmla="*/ 79 w 269"/>
                  <a:gd name="T53" fmla="*/ 27 h 1036"/>
                  <a:gd name="T54" fmla="*/ 40 w 269"/>
                  <a:gd name="T55" fmla="*/ 0 h 10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9"/>
                  <a:gd name="T85" fmla="*/ 0 h 1036"/>
                  <a:gd name="T86" fmla="*/ 269 w 269"/>
                  <a:gd name="T87" fmla="*/ 1036 h 10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9" h="1036">
                    <a:moveTo>
                      <a:pt x="40" y="0"/>
                    </a:moveTo>
                    <a:lnTo>
                      <a:pt x="0" y="20"/>
                    </a:lnTo>
                    <a:lnTo>
                      <a:pt x="6" y="74"/>
                    </a:lnTo>
                    <a:lnTo>
                      <a:pt x="23" y="107"/>
                    </a:lnTo>
                    <a:lnTo>
                      <a:pt x="67" y="216"/>
                    </a:lnTo>
                    <a:lnTo>
                      <a:pt x="112" y="410"/>
                    </a:lnTo>
                    <a:lnTo>
                      <a:pt x="124" y="525"/>
                    </a:lnTo>
                    <a:lnTo>
                      <a:pt x="84" y="692"/>
                    </a:lnTo>
                    <a:lnTo>
                      <a:pt x="40" y="827"/>
                    </a:lnTo>
                    <a:lnTo>
                      <a:pt x="23" y="942"/>
                    </a:lnTo>
                    <a:lnTo>
                      <a:pt x="40" y="969"/>
                    </a:lnTo>
                    <a:lnTo>
                      <a:pt x="84" y="982"/>
                    </a:lnTo>
                    <a:lnTo>
                      <a:pt x="185" y="1029"/>
                    </a:lnTo>
                    <a:lnTo>
                      <a:pt x="224" y="1036"/>
                    </a:lnTo>
                    <a:lnTo>
                      <a:pt x="269" y="989"/>
                    </a:lnTo>
                    <a:lnTo>
                      <a:pt x="202" y="961"/>
                    </a:lnTo>
                    <a:lnTo>
                      <a:pt x="107" y="942"/>
                    </a:lnTo>
                    <a:lnTo>
                      <a:pt x="73" y="908"/>
                    </a:lnTo>
                    <a:lnTo>
                      <a:pt x="67" y="861"/>
                    </a:lnTo>
                    <a:lnTo>
                      <a:pt x="107" y="773"/>
                    </a:lnTo>
                    <a:lnTo>
                      <a:pt x="140" y="652"/>
                    </a:lnTo>
                    <a:lnTo>
                      <a:pt x="174" y="504"/>
                    </a:lnTo>
                    <a:lnTo>
                      <a:pt x="169" y="438"/>
                    </a:lnTo>
                    <a:lnTo>
                      <a:pt x="162" y="336"/>
                    </a:lnTo>
                    <a:lnTo>
                      <a:pt x="135" y="216"/>
                    </a:lnTo>
                    <a:lnTo>
                      <a:pt x="112" y="107"/>
                    </a:lnTo>
                    <a:lnTo>
                      <a:pt x="79" y="27"/>
                    </a:lnTo>
                    <a:lnTo>
                      <a:pt x="40" y="0"/>
                    </a:lnTo>
                    <a:close/>
                  </a:path>
                </a:pathLst>
              </a:custGeom>
              <a:solidFill>
                <a:srgbClr val="000000"/>
              </a:solidFill>
              <a:ln w="9525">
                <a:noFill/>
                <a:round/>
                <a:headEnd/>
                <a:tailEnd/>
              </a:ln>
            </p:spPr>
            <p:txBody>
              <a:bodyPr/>
              <a:lstStyle/>
              <a:p>
                <a:endParaRPr lang="en-US"/>
              </a:p>
            </p:txBody>
          </p:sp>
          <p:sp>
            <p:nvSpPr>
              <p:cNvPr id="204835" name="Freeform 64"/>
              <p:cNvSpPr>
                <a:spLocks/>
              </p:cNvSpPr>
              <p:nvPr/>
            </p:nvSpPr>
            <p:spPr bwMode="auto">
              <a:xfrm>
                <a:off x="5095" y="929"/>
                <a:ext cx="66" cy="292"/>
              </a:xfrm>
              <a:custGeom>
                <a:avLst/>
                <a:gdLst>
                  <a:gd name="T0" fmla="*/ 46 w 199"/>
                  <a:gd name="T1" fmla="*/ 47 h 1167"/>
                  <a:gd name="T2" fmla="*/ 79 w 199"/>
                  <a:gd name="T3" fmla="*/ 0 h 1167"/>
                  <a:gd name="T4" fmla="*/ 125 w 199"/>
                  <a:gd name="T5" fmla="*/ 13 h 1167"/>
                  <a:gd name="T6" fmla="*/ 137 w 199"/>
                  <a:gd name="T7" fmla="*/ 67 h 1167"/>
                  <a:gd name="T8" fmla="*/ 153 w 199"/>
                  <a:gd name="T9" fmla="*/ 289 h 1167"/>
                  <a:gd name="T10" fmla="*/ 148 w 199"/>
                  <a:gd name="T11" fmla="*/ 469 h 1167"/>
                  <a:gd name="T12" fmla="*/ 137 w 199"/>
                  <a:gd name="T13" fmla="*/ 597 h 1167"/>
                  <a:gd name="T14" fmla="*/ 96 w 199"/>
                  <a:gd name="T15" fmla="*/ 845 h 1167"/>
                  <a:gd name="T16" fmla="*/ 69 w 199"/>
                  <a:gd name="T17" fmla="*/ 965 h 1167"/>
                  <a:gd name="T18" fmla="*/ 79 w 199"/>
                  <a:gd name="T19" fmla="*/ 1006 h 1167"/>
                  <a:gd name="T20" fmla="*/ 153 w 199"/>
                  <a:gd name="T21" fmla="*/ 1066 h 1167"/>
                  <a:gd name="T22" fmla="*/ 199 w 199"/>
                  <a:gd name="T23" fmla="*/ 1139 h 1167"/>
                  <a:gd name="T24" fmla="*/ 187 w 199"/>
                  <a:gd name="T25" fmla="*/ 1160 h 1167"/>
                  <a:gd name="T26" fmla="*/ 131 w 199"/>
                  <a:gd name="T27" fmla="*/ 1167 h 1167"/>
                  <a:gd name="T28" fmla="*/ 96 w 199"/>
                  <a:gd name="T29" fmla="*/ 1154 h 1167"/>
                  <a:gd name="T30" fmla="*/ 86 w 199"/>
                  <a:gd name="T31" fmla="*/ 1113 h 1167"/>
                  <a:gd name="T32" fmla="*/ 79 w 199"/>
                  <a:gd name="T33" fmla="*/ 1073 h 1167"/>
                  <a:gd name="T34" fmla="*/ 34 w 199"/>
                  <a:gd name="T35" fmla="*/ 1012 h 1167"/>
                  <a:gd name="T36" fmla="*/ 0 w 199"/>
                  <a:gd name="T37" fmla="*/ 972 h 1167"/>
                  <a:gd name="T38" fmla="*/ 12 w 199"/>
                  <a:gd name="T39" fmla="*/ 912 h 1167"/>
                  <a:gd name="T40" fmla="*/ 52 w 199"/>
                  <a:gd name="T41" fmla="*/ 852 h 1167"/>
                  <a:gd name="T42" fmla="*/ 79 w 199"/>
                  <a:gd name="T43" fmla="*/ 704 h 1167"/>
                  <a:gd name="T44" fmla="*/ 91 w 199"/>
                  <a:gd name="T45" fmla="*/ 544 h 1167"/>
                  <a:gd name="T46" fmla="*/ 86 w 199"/>
                  <a:gd name="T47" fmla="*/ 375 h 1167"/>
                  <a:gd name="T48" fmla="*/ 62 w 199"/>
                  <a:gd name="T49" fmla="*/ 208 h 1167"/>
                  <a:gd name="T50" fmla="*/ 34 w 199"/>
                  <a:gd name="T51" fmla="*/ 88 h 1167"/>
                  <a:gd name="T52" fmla="*/ 46 w 199"/>
                  <a:gd name="T53" fmla="*/ 47 h 1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9"/>
                  <a:gd name="T82" fmla="*/ 0 h 1167"/>
                  <a:gd name="T83" fmla="*/ 199 w 199"/>
                  <a:gd name="T84" fmla="*/ 1167 h 1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9" h="1167">
                    <a:moveTo>
                      <a:pt x="46" y="47"/>
                    </a:moveTo>
                    <a:lnTo>
                      <a:pt x="79" y="0"/>
                    </a:lnTo>
                    <a:lnTo>
                      <a:pt x="125" y="13"/>
                    </a:lnTo>
                    <a:lnTo>
                      <a:pt x="137" y="67"/>
                    </a:lnTo>
                    <a:lnTo>
                      <a:pt x="153" y="289"/>
                    </a:lnTo>
                    <a:lnTo>
                      <a:pt x="148" y="469"/>
                    </a:lnTo>
                    <a:lnTo>
                      <a:pt x="137" y="597"/>
                    </a:lnTo>
                    <a:lnTo>
                      <a:pt x="96" y="845"/>
                    </a:lnTo>
                    <a:lnTo>
                      <a:pt x="69" y="965"/>
                    </a:lnTo>
                    <a:lnTo>
                      <a:pt x="79" y="1006"/>
                    </a:lnTo>
                    <a:lnTo>
                      <a:pt x="153" y="1066"/>
                    </a:lnTo>
                    <a:lnTo>
                      <a:pt x="199" y="1139"/>
                    </a:lnTo>
                    <a:lnTo>
                      <a:pt x="187" y="1160"/>
                    </a:lnTo>
                    <a:lnTo>
                      <a:pt x="131" y="1167"/>
                    </a:lnTo>
                    <a:lnTo>
                      <a:pt x="96" y="1154"/>
                    </a:lnTo>
                    <a:lnTo>
                      <a:pt x="86" y="1113"/>
                    </a:lnTo>
                    <a:lnTo>
                      <a:pt x="79" y="1073"/>
                    </a:lnTo>
                    <a:lnTo>
                      <a:pt x="34" y="1012"/>
                    </a:lnTo>
                    <a:lnTo>
                      <a:pt x="0" y="972"/>
                    </a:lnTo>
                    <a:lnTo>
                      <a:pt x="12" y="912"/>
                    </a:lnTo>
                    <a:lnTo>
                      <a:pt x="52" y="852"/>
                    </a:lnTo>
                    <a:lnTo>
                      <a:pt x="79" y="704"/>
                    </a:lnTo>
                    <a:lnTo>
                      <a:pt x="91" y="544"/>
                    </a:lnTo>
                    <a:lnTo>
                      <a:pt x="86" y="375"/>
                    </a:lnTo>
                    <a:lnTo>
                      <a:pt x="62" y="208"/>
                    </a:lnTo>
                    <a:lnTo>
                      <a:pt x="34" y="88"/>
                    </a:lnTo>
                    <a:lnTo>
                      <a:pt x="46" y="47"/>
                    </a:lnTo>
                    <a:close/>
                  </a:path>
                </a:pathLst>
              </a:custGeom>
              <a:solidFill>
                <a:srgbClr val="000000"/>
              </a:solidFill>
              <a:ln w="9525">
                <a:noFill/>
                <a:round/>
                <a:headEnd/>
                <a:tailEnd/>
              </a:ln>
            </p:spPr>
            <p:txBody>
              <a:bodyPr/>
              <a:lstStyle/>
              <a:p>
                <a:endParaRPr lang="en-US"/>
              </a:p>
            </p:txBody>
          </p:sp>
        </p:grpSp>
      </p:grpSp>
      <p:grpSp>
        <p:nvGrpSpPr>
          <p:cNvPr id="58" name="Group 16"/>
          <p:cNvGrpSpPr>
            <a:grpSpLocks/>
          </p:cNvGrpSpPr>
          <p:nvPr/>
        </p:nvGrpSpPr>
        <p:grpSpPr bwMode="auto">
          <a:xfrm>
            <a:off x="6604000" y="4838700"/>
            <a:ext cx="304800" cy="304800"/>
            <a:chOff x="1776" y="3024"/>
            <a:chExt cx="192" cy="192"/>
          </a:xfrm>
        </p:grpSpPr>
        <p:sp>
          <p:nvSpPr>
            <p:cNvPr id="59" name="Oval 17"/>
            <p:cNvSpPr>
              <a:spLocks noChangeArrowheads="1"/>
            </p:cNvSpPr>
            <p:nvPr/>
          </p:nvSpPr>
          <p:spPr bwMode="auto">
            <a:xfrm>
              <a:off x="1776" y="3024"/>
              <a:ext cx="192" cy="192"/>
            </a:xfrm>
            <a:prstGeom prst="ellipse">
              <a:avLst/>
            </a:prstGeom>
            <a:noFill/>
            <a:ln w="9525">
              <a:solidFill>
                <a:schemeClr val="tx1"/>
              </a:solidFill>
              <a:round/>
              <a:headEnd/>
              <a:tailEnd/>
            </a:ln>
          </p:spPr>
          <p:txBody>
            <a:bodyPr wrap="none" anchor="ctr"/>
            <a:lstStyle/>
            <a:p>
              <a:pPr eaLnBrk="0" hangingPunct="0"/>
              <a:endParaRPr lang="zh-TW" altLang="en-US">
                <a:ea typeface="新細明體" pitchFamily="18" charset="-120"/>
              </a:endParaRPr>
            </a:p>
          </p:txBody>
        </p:sp>
        <p:grpSp>
          <p:nvGrpSpPr>
            <p:cNvPr id="60" name="Group 18"/>
            <p:cNvGrpSpPr>
              <a:grpSpLocks/>
            </p:cNvGrpSpPr>
            <p:nvPr/>
          </p:nvGrpSpPr>
          <p:grpSpPr bwMode="auto">
            <a:xfrm>
              <a:off x="1824" y="3072"/>
              <a:ext cx="96" cy="96"/>
              <a:chOff x="240" y="3312"/>
              <a:chExt cx="384" cy="336"/>
            </a:xfrm>
          </p:grpSpPr>
          <p:grpSp>
            <p:nvGrpSpPr>
              <p:cNvPr id="61" name="Group 19"/>
              <p:cNvGrpSpPr>
                <a:grpSpLocks/>
              </p:cNvGrpSpPr>
              <p:nvPr/>
            </p:nvGrpSpPr>
            <p:grpSpPr bwMode="auto">
              <a:xfrm>
                <a:off x="240" y="3312"/>
                <a:ext cx="192" cy="144"/>
                <a:chOff x="240" y="2880"/>
                <a:chExt cx="1200" cy="576"/>
              </a:xfrm>
            </p:grpSpPr>
            <p:sp>
              <p:nvSpPr>
                <p:cNvPr id="65" name="Arc 20"/>
                <p:cNvSpPr>
                  <a:spLocks/>
                </p:cNvSpPr>
                <p:nvPr/>
              </p:nvSpPr>
              <p:spPr bwMode="auto">
                <a:xfrm>
                  <a:off x="816" y="2880"/>
                  <a:ext cx="624" cy="576"/>
                </a:xfrm>
                <a:custGeom>
                  <a:avLst/>
                  <a:gdLst>
                    <a:gd name="T0" fmla="*/ 0 w 21600"/>
                    <a:gd name="T1" fmla="*/ 0 h 21600"/>
                    <a:gd name="T2" fmla="*/ 624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66" name="Arc 21"/>
                <p:cNvSpPr>
                  <a:spLocks/>
                </p:cNvSpPr>
                <p:nvPr/>
              </p:nvSpPr>
              <p:spPr bwMode="auto">
                <a:xfrm flipH="1">
                  <a:off x="240" y="2880"/>
                  <a:ext cx="624" cy="576"/>
                </a:xfrm>
                <a:custGeom>
                  <a:avLst/>
                  <a:gdLst>
                    <a:gd name="T0" fmla="*/ 0 w 21600"/>
                    <a:gd name="T1" fmla="*/ 0 h 21600"/>
                    <a:gd name="T2" fmla="*/ 624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grpSp>
            <p:nvGrpSpPr>
              <p:cNvPr id="62" name="Group 22"/>
              <p:cNvGrpSpPr>
                <a:grpSpLocks/>
              </p:cNvGrpSpPr>
              <p:nvPr/>
            </p:nvGrpSpPr>
            <p:grpSpPr bwMode="auto">
              <a:xfrm flipV="1">
                <a:off x="432" y="3456"/>
                <a:ext cx="192" cy="192"/>
                <a:chOff x="240" y="2880"/>
                <a:chExt cx="1200" cy="576"/>
              </a:xfrm>
            </p:grpSpPr>
            <p:sp>
              <p:nvSpPr>
                <p:cNvPr id="63" name="Arc 23"/>
                <p:cNvSpPr>
                  <a:spLocks/>
                </p:cNvSpPr>
                <p:nvPr/>
              </p:nvSpPr>
              <p:spPr bwMode="auto">
                <a:xfrm>
                  <a:off x="816" y="2880"/>
                  <a:ext cx="624" cy="576"/>
                </a:xfrm>
                <a:custGeom>
                  <a:avLst/>
                  <a:gdLst>
                    <a:gd name="T0" fmla="*/ 0 w 21600"/>
                    <a:gd name="T1" fmla="*/ 0 h 21600"/>
                    <a:gd name="T2" fmla="*/ 624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64" name="Arc 24"/>
                <p:cNvSpPr>
                  <a:spLocks/>
                </p:cNvSpPr>
                <p:nvPr/>
              </p:nvSpPr>
              <p:spPr bwMode="auto">
                <a:xfrm flipH="1">
                  <a:off x="240" y="2880"/>
                  <a:ext cx="624" cy="576"/>
                </a:xfrm>
                <a:custGeom>
                  <a:avLst/>
                  <a:gdLst>
                    <a:gd name="T0" fmla="*/ 0 w 21600"/>
                    <a:gd name="T1" fmla="*/ 0 h 21600"/>
                    <a:gd name="T2" fmla="*/ 624 w 21600"/>
                    <a:gd name="T3" fmla="*/ 576 h 21600"/>
                    <a:gd name="T4" fmla="*/ 0 w 21600"/>
                    <a:gd name="T5" fmla="*/ 5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grpSp>
      </p:grpSp>
      <p:grpSp>
        <p:nvGrpSpPr>
          <p:cNvPr id="67" name="Group 25"/>
          <p:cNvGrpSpPr>
            <a:grpSpLocks/>
          </p:cNvGrpSpPr>
          <p:nvPr/>
        </p:nvGrpSpPr>
        <p:grpSpPr bwMode="auto">
          <a:xfrm rot="-5400000">
            <a:off x="7251700" y="4648200"/>
            <a:ext cx="152400" cy="685800"/>
            <a:chOff x="5040" y="1152"/>
            <a:chExt cx="96" cy="816"/>
          </a:xfrm>
        </p:grpSpPr>
        <p:sp>
          <p:nvSpPr>
            <p:cNvPr id="68" name="Rectangle 26"/>
            <p:cNvSpPr>
              <a:spLocks noChangeArrowheads="1"/>
            </p:cNvSpPr>
            <p:nvPr/>
          </p:nvSpPr>
          <p:spPr bwMode="auto">
            <a:xfrm>
              <a:off x="5040" y="1248"/>
              <a:ext cx="96" cy="624"/>
            </a:xfrm>
            <a:prstGeom prst="rect">
              <a:avLst/>
            </a:prstGeom>
            <a:solidFill>
              <a:schemeClr val="accent1"/>
            </a:solidFill>
            <a:ln w="9525">
              <a:solidFill>
                <a:schemeClr val="tx1"/>
              </a:solidFill>
              <a:miter lim="800000"/>
              <a:headEnd/>
              <a:tailEnd/>
            </a:ln>
          </p:spPr>
          <p:txBody>
            <a:bodyPr wrap="none" anchor="ctr"/>
            <a:lstStyle/>
            <a:p>
              <a:pPr eaLnBrk="0" hangingPunct="0"/>
              <a:endParaRPr lang="zh-TW" altLang="en-US">
                <a:ea typeface="新細明體" pitchFamily="18" charset="-120"/>
              </a:endParaRPr>
            </a:p>
          </p:txBody>
        </p:sp>
        <p:sp>
          <p:nvSpPr>
            <p:cNvPr id="69" name="Freeform 27"/>
            <p:cNvSpPr>
              <a:spLocks/>
            </p:cNvSpPr>
            <p:nvPr/>
          </p:nvSpPr>
          <p:spPr bwMode="auto">
            <a:xfrm>
              <a:off x="5040" y="1152"/>
              <a:ext cx="56" cy="96"/>
            </a:xfrm>
            <a:custGeom>
              <a:avLst/>
              <a:gdLst>
                <a:gd name="T0" fmla="*/ 56 w 56"/>
                <a:gd name="T1" fmla="*/ 96 h 96"/>
                <a:gd name="T2" fmla="*/ 8 w 56"/>
                <a:gd name="T3" fmla="*/ 48 h 96"/>
                <a:gd name="T4" fmla="*/ 8 w 56"/>
                <a:gd name="T5" fmla="*/ 0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56" y="96"/>
                  </a:moveTo>
                  <a:cubicBezTo>
                    <a:pt x="36" y="80"/>
                    <a:pt x="16" y="64"/>
                    <a:pt x="8" y="48"/>
                  </a:cubicBezTo>
                  <a:cubicBezTo>
                    <a:pt x="0" y="32"/>
                    <a:pt x="4" y="16"/>
                    <a:pt x="8" y="0"/>
                  </a:cubicBezTo>
                </a:path>
              </a:pathLst>
            </a:custGeom>
            <a:noFill/>
            <a:ln w="12700" cmpd="sng">
              <a:solidFill>
                <a:schemeClr val="tx1"/>
              </a:solidFill>
              <a:round/>
              <a:headEnd/>
              <a:tailEnd/>
            </a:ln>
          </p:spPr>
          <p:txBody>
            <a:bodyPr/>
            <a:lstStyle/>
            <a:p>
              <a:endParaRPr lang="en-US"/>
            </a:p>
          </p:txBody>
        </p:sp>
        <p:sp>
          <p:nvSpPr>
            <p:cNvPr id="70" name="Freeform 28"/>
            <p:cNvSpPr>
              <a:spLocks/>
            </p:cNvSpPr>
            <p:nvPr/>
          </p:nvSpPr>
          <p:spPr bwMode="auto">
            <a:xfrm flipV="1">
              <a:off x="5040" y="1872"/>
              <a:ext cx="56" cy="96"/>
            </a:xfrm>
            <a:custGeom>
              <a:avLst/>
              <a:gdLst>
                <a:gd name="T0" fmla="*/ 56 w 56"/>
                <a:gd name="T1" fmla="*/ 96 h 96"/>
                <a:gd name="T2" fmla="*/ 8 w 56"/>
                <a:gd name="T3" fmla="*/ 48 h 96"/>
                <a:gd name="T4" fmla="*/ 8 w 56"/>
                <a:gd name="T5" fmla="*/ 0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56" y="96"/>
                  </a:moveTo>
                  <a:cubicBezTo>
                    <a:pt x="36" y="80"/>
                    <a:pt x="16" y="64"/>
                    <a:pt x="8" y="48"/>
                  </a:cubicBezTo>
                  <a:cubicBezTo>
                    <a:pt x="0" y="32"/>
                    <a:pt x="4" y="16"/>
                    <a:pt x="8" y="0"/>
                  </a:cubicBezTo>
                </a:path>
              </a:pathLst>
            </a:custGeom>
            <a:noFill/>
            <a:ln w="12700" cmpd="sng">
              <a:solidFill>
                <a:schemeClr val="tx1"/>
              </a:solidFill>
              <a:round/>
              <a:headEnd/>
              <a:tailEnd/>
            </a:ln>
          </p:spPr>
          <p:txBody>
            <a:bodyPr/>
            <a:lstStyle/>
            <a:p>
              <a:endParaRPr lang="en-US"/>
            </a:p>
          </p:txBody>
        </p:sp>
      </p:grpSp>
      <p:sp>
        <p:nvSpPr>
          <p:cNvPr id="71" name="Line 29"/>
          <p:cNvSpPr>
            <a:spLocks noChangeShapeType="1"/>
          </p:cNvSpPr>
          <p:nvPr/>
        </p:nvSpPr>
        <p:spPr bwMode="auto">
          <a:xfrm>
            <a:off x="7289800" y="1790700"/>
            <a:ext cx="0" cy="3048000"/>
          </a:xfrm>
          <a:prstGeom prst="line">
            <a:avLst/>
          </a:prstGeom>
          <a:noFill/>
          <a:ln w="9525">
            <a:solidFill>
              <a:schemeClr val="tx1"/>
            </a:solidFill>
            <a:prstDash val="dash"/>
            <a:round/>
            <a:headEnd/>
            <a:tailEnd/>
          </a:ln>
        </p:spPr>
        <p:txBody>
          <a:bodyPr/>
          <a:lstStyle/>
          <a:p>
            <a:endParaRPr lang="en-US"/>
          </a:p>
        </p:txBody>
      </p:sp>
      <p:grpSp>
        <p:nvGrpSpPr>
          <p:cNvPr id="72" name="Group 30"/>
          <p:cNvGrpSpPr>
            <a:grpSpLocks/>
          </p:cNvGrpSpPr>
          <p:nvPr/>
        </p:nvGrpSpPr>
        <p:grpSpPr bwMode="auto">
          <a:xfrm>
            <a:off x="6908800" y="1455738"/>
            <a:ext cx="774700" cy="2787650"/>
            <a:chOff x="1968" y="893"/>
            <a:chExt cx="488" cy="1756"/>
          </a:xfrm>
        </p:grpSpPr>
        <p:sp>
          <p:nvSpPr>
            <p:cNvPr id="73" name="Freeform 31"/>
            <p:cNvSpPr>
              <a:spLocks/>
            </p:cNvSpPr>
            <p:nvPr/>
          </p:nvSpPr>
          <p:spPr bwMode="auto">
            <a:xfrm>
              <a:off x="2215" y="893"/>
              <a:ext cx="21" cy="132"/>
            </a:xfrm>
            <a:custGeom>
              <a:avLst/>
              <a:gdLst>
                <a:gd name="T0" fmla="*/ 42 w 42"/>
                <a:gd name="T1" fmla="*/ 132 h 132"/>
                <a:gd name="T2" fmla="*/ 42 w 42"/>
                <a:gd name="T3" fmla="*/ 130 h 132"/>
                <a:gd name="T4" fmla="*/ 41 w 42"/>
                <a:gd name="T5" fmla="*/ 130 h 132"/>
                <a:gd name="T6" fmla="*/ 39 w 42"/>
                <a:gd name="T7" fmla="*/ 130 h 132"/>
                <a:gd name="T8" fmla="*/ 38 w 42"/>
                <a:gd name="T9" fmla="*/ 130 h 132"/>
                <a:gd name="T10" fmla="*/ 34 w 42"/>
                <a:gd name="T11" fmla="*/ 130 h 132"/>
                <a:gd name="T12" fmla="*/ 33 w 42"/>
                <a:gd name="T13" fmla="*/ 130 h 132"/>
                <a:gd name="T14" fmla="*/ 28 w 42"/>
                <a:gd name="T15" fmla="*/ 130 h 132"/>
                <a:gd name="T16" fmla="*/ 26 w 42"/>
                <a:gd name="T17" fmla="*/ 130 h 132"/>
                <a:gd name="T18" fmla="*/ 24 w 42"/>
                <a:gd name="T19" fmla="*/ 129 h 132"/>
                <a:gd name="T20" fmla="*/ 22 w 42"/>
                <a:gd name="T21" fmla="*/ 129 h 132"/>
                <a:gd name="T22" fmla="*/ 20 w 42"/>
                <a:gd name="T23" fmla="*/ 129 h 132"/>
                <a:gd name="T24" fmla="*/ 19 w 42"/>
                <a:gd name="T25" fmla="*/ 129 h 132"/>
                <a:gd name="T26" fmla="*/ 15 w 42"/>
                <a:gd name="T27" fmla="*/ 129 h 132"/>
                <a:gd name="T28" fmla="*/ 12 w 42"/>
                <a:gd name="T29" fmla="*/ 129 h 132"/>
                <a:gd name="T30" fmla="*/ 8 w 42"/>
                <a:gd name="T31" fmla="*/ 129 h 132"/>
                <a:gd name="T32" fmla="*/ 5 w 42"/>
                <a:gd name="T33" fmla="*/ 130 h 132"/>
                <a:gd name="T34" fmla="*/ 3 w 42"/>
                <a:gd name="T35" fmla="*/ 130 h 132"/>
                <a:gd name="T36" fmla="*/ 0 w 42"/>
                <a:gd name="T37" fmla="*/ 132 h 132"/>
                <a:gd name="T38" fmla="*/ 14 w 42"/>
                <a:gd name="T39" fmla="*/ 4 h 132"/>
                <a:gd name="T40" fmla="*/ 24 w 42"/>
                <a:gd name="T41" fmla="*/ 0 h 132"/>
                <a:gd name="T42" fmla="*/ 38 w 42"/>
                <a:gd name="T43" fmla="*/ 108 h 132"/>
                <a:gd name="T44" fmla="*/ 42 w 42"/>
                <a:gd name="T45" fmla="*/ 132 h 132"/>
                <a:gd name="T46" fmla="*/ 42 w 42"/>
                <a:gd name="T47" fmla="*/ 132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132"/>
                <a:gd name="T74" fmla="*/ 42 w 42"/>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132">
                  <a:moveTo>
                    <a:pt x="42" y="132"/>
                  </a:moveTo>
                  <a:lnTo>
                    <a:pt x="42" y="130"/>
                  </a:lnTo>
                  <a:lnTo>
                    <a:pt x="41" y="130"/>
                  </a:lnTo>
                  <a:lnTo>
                    <a:pt x="39" y="130"/>
                  </a:lnTo>
                  <a:lnTo>
                    <a:pt x="38" y="130"/>
                  </a:lnTo>
                  <a:lnTo>
                    <a:pt x="34" y="130"/>
                  </a:lnTo>
                  <a:lnTo>
                    <a:pt x="33" y="130"/>
                  </a:lnTo>
                  <a:lnTo>
                    <a:pt x="28" y="130"/>
                  </a:lnTo>
                  <a:lnTo>
                    <a:pt x="26" y="130"/>
                  </a:lnTo>
                  <a:lnTo>
                    <a:pt x="24" y="129"/>
                  </a:lnTo>
                  <a:lnTo>
                    <a:pt x="22" y="129"/>
                  </a:lnTo>
                  <a:lnTo>
                    <a:pt x="20" y="129"/>
                  </a:lnTo>
                  <a:lnTo>
                    <a:pt x="19" y="129"/>
                  </a:lnTo>
                  <a:lnTo>
                    <a:pt x="15" y="129"/>
                  </a:lnTo>
                  <a:lnTo>
                    <a:pt x="12" y="129"/>
                  </a:lnTo>
                  <a:lnTo>
                    <a:pt x="8" y="129"/>
                  </a:lnTo>
                  <a:lnTo>
                    <a:pt x="5" y="130"/>
                  </a:lnTo>
                  <a:lnTo>
                    <a:pt x="3" y="130"/>
                  </a:lnTo>
                  <a:lnTo>
                    <a:pt x="0" y="132"/>
                  </a:lnTo>
                  <a:lnTo>
                    <a:pt x="14" y="4"/>
                  </a:lnTo>
                  <a:lnTo>
                    <a:pt x="24" y="0"/>
                  </a:lnTo>
                  <a:lnTo>
                    <a:pt x="38" y="108"/>
                  </a:lnTo>
                  <a:lnTo>
                    <a:pt x="42" y="132"/>
                  </a:lnTo>
                  <a:close/>
                </a:path>
              </a:pathLst>
            </a:custGeom>
            <a:solidFill>
              <a:srgbClr val="000000"/>
            </a:solidFill>
            <a:ln w="9525">
              <a:noFill/>
              <a:round/>
              <a:headEnd/>
              <a:tailEnd/>
            </a:ln>
          </p:spPr>
          <p:txBody>
            <a:bodyPr/>
            <a:lstStyle/>
            <a:p>
              <a:endParaRPr lang="en-US"/>
            </a:p>
          </p:txBody>
        </p:sp>
        <p:sp>
          <p:nvSpPr>
            <p:cNvPr id="74" name="Freeform 32"/>
            <p:cNvSpPr>
              <a:spLocks/>
            </p:cNvSpPr>
            <p:nvPr/>
          </p:nvSpPr>
          <p:spPr bwMode="auto">
            <a:xfrm>
              <a:off x="2304" y="960"/>
              <a:ext cx="152" cy="121"/>
            </a:xfrm>
            <a:custGeom>
              <a:avLst/>
              <a:gdLst>
                <a:gd name="T0" fmla="*/ 0 w 304"/>
                <a:gd name="T1" fmla="*/ 121 h 121"/>
                <a:gd name="T2" fmla="*/ 64 w 304"/>
                <a:gd name="T3" fmla="*/ 87 h 121"/>
                <a:gd name="T4" fmla="*/ 240 w 304"/>
                <a:gd name="T5" fmla="*/ 0 h 121"/>
                <a:gd name="T6" fmla="*/ 304 w 304"/>
                <a:gd name="T7" fmla="*/ 14 h 121"/>
                <a:gd name="T8" fmla="*/ 28 w 304"/>
                <a:gd name="T9" fmla="*/ 117 h 121"/>
                <a:gd name="T10" fmla="*/ 0 w 304"/>
                <a:gd name="T11" fmla="*/ 121 h 121"/>
                <a:gd name="T12" fmla="*/ 0 w 304"/>
                <a:gd name="T13" fmla="*/ 121 h 121"/>
                <a:gd name="T14" fmla="*/ 0 60000 65536"/>
                <a:gd name="T15" fmla="*/ 0 60000 65536"/>
                <a:gd name="T16" fmla="*/ 0 60000 65536"/>
                <a:gd name="T17" fmla="*/ 0 60000 65536"/>
                <a:gd name="T18" fmla="*/ 0 60000 65536"/>
                <a:gd name="T19" fmla="*/ 0 60000 65536"/>
                <a:gd name="T20" fmla="*/ 0 60000 65536"/>
                <a:gd name="T21" fmla="*/ 0 w 304"/>
                <a:gd name="T22" fmla="*/ 0 h 121"/>
                <a:gd name="T23" fmla="*/ 304 w 30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121">
                  <a:moveTo>
                    <a:pt x="0" y="121"/>
                  </a:moveTo>
                  <a:lnTo>
                    <a:pt x="64" y="87"/>
                  </a:lnTo>
                  <a:lnTo>
                    <a:pt x="240" y="0"/>
                  </a:lnTo>
                  <a:lnTo>
                    <a:pt x="304" y="14"/>
                  </a:lnTo>
                  <a:lnTo>
                    <a:pt x="28" y="117"/>
                  </a:lnTo>
                  <a:lnTo>
                    <a:pt x="0" y="121"/>
                  </a:lnTo>
                  <a:close/>
                </a:path>
              </a:pathLst>
            </a:custGeom>
            <a:solidFill>
              <a:srgbClr val="000000"/>
            </a:solidFill>
            <a:ln w="9525">
              <a:noFill/>
              <a:round/>
              <a:headEnd/>
              <a:tailEnd/>
            </a:ln>
          </p:spPr>
          <p:txBody>
            <a:bodyPr/>
            <a:lstStyle/>
            <a:p>
              <a:endParaRPr lang="en-US"/>
            </a:p>
          </p:txBody>
        </p:sp>
        <p:sp>
          <p:nvSpPr>
            <p:cNvPr id="75" name="Freeform 33"/>
            <p:cNvSpPr>
              <a:spLocks/>
            </p:cNvSpPr>
            <p:nvPr/>
          </p:nvSpPr>
          <p:spPr bwMode="auto">
            <a:xfrm>
              <a:off x="2288" y="1113"/>
              <a:ext cx="139" cy="25"/>
            </a:xfrm>
            <a:custGeom>
              <a:avLst/>
              <a:gdLst>
                <a:gd name="T0" fmla="*/ 29 w 278"/>
                <a:gd name="T1" fmla="*/ 16 h 25"/>
                <a:gd name="T2" fmla="*/ 229 w 278"/>
                <a:gd name="T3" fmla="*/ 0 h 25"/>
                <a:gd name="T4" fmla="*/ 278 w 278"/>
                <a:gd name="T5" fmla="*/ 25 h 25"/>
                <a:gd name="T6" fmla="*/ 51 w 278"/>
                <a:gd name="T7" fmla="*/ 25 h 25"/>
                <a:gd name="T8" fmla="*/ 0 w 278"/>
                <a:gd name="T9" fmla="*/ 25 h 25"/>
                <a:gd name="T10" fmla="*/ 29 w 278"/>
                <a:gd name="T11" fmla="*/ 16 h 25"/>
                <a:gd name="T12" fmla="*/ 29 w 278"/>
                <a:gd name="T13" fmla="*/ 16 h 25"/>
                <a:gd name="T14" fmla="*/ 0 60000 65536"/>
                <a:gd name="T15" fmla="*/ 0 60000 65536"/>
                <a:gd name="T16" fmla="*/ 0 60000 65536"/>
                <a:gd name="T17" fmla="*/ 0 60000 65536"/>
                <a:gd name="T18" fmla="*/ 0 60000 65536"/>
                <a:gd name="T19" fmla="*/ 0 60000 65536"/>
                <a:gd name="T20" fmla="*/ 0 60000 65536"/>
                <a:gd name="T21" fmla="*/ 0 w 278"/>
                <a:gd name="T22" fmla="*/ 0 h 25"/>
                <a:gd name="T23" fmla="*/ 278 w 27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25">
                  <a:moveTo>
                    <a:pt x="29" y="16"/>
                  </a:moveTo>
                  <a:lnTo>
                    <a:pt x="229" y="0"/>
                  </a:lnTo>
                  <a:lnTo>
                    <a:pt x="278" y="25"/>
                  </a:lnTo>
                  <a:lnTo>
                    <a:pt x="51" y="25"/>
                  </a:lnTo>
                  <a:lnTo>
                    <a:pt x="0" y="25"/>
                  </a:lnTo>
                  <a:lnTo>
                    <a:pt x="29" y="16"/>
                  </a:lnTo>
                  <a:close/>
                </a:path>
              </a:pathLst>
            </a:custGeom>
            <a:solidFill>
              <a:srgbClr val="000000"/>
            </a:solidFill>
            <a:ln w="9525">
              <a:noFill/>
              <a:round/>
              <a:headEnd/>
              <a:tailEnd/>
            </a:ln>
          </p:spPr>
          <p:txBody>
            <a:bodyPr/>
            <a:lstStyle/>
            <a:p>
              <a:endParaRPr lang="en-US"/>
            </a:p>
          </p:txBody>
        </p:sp>
        <p:sp>
          <p:nvSpPr>
            <p:cNvPr id="76" name="Freeform 34"/>
            <p:cNvSpPr>
              <a:spLocks/>
            </p:cNvSpPr>
            <p:nvPr/>
          </p:nvSpPr>
          <p:spPr bwMode="auto">
            <a:xfrm>
              <a:off x="2278" y="1187"/>
              <a:ext cx="63" cy="32"/>
            </a:xfrm>
            <a:custGeom>
              <a:avLst/>
              <a:gdLst>
                <a:gd name="T0" fmla="*/ 19 w 127"/>
                <a:gd name="T1" fmla="*/ 0 h 32"/>
                <a:gd name="T2" fmla="*/ 49 w 127"/>
                <a:gd name="T3" fmla="*/ 4 h 32"/>
                <a:gd name="T4" fmla="*/ 127 w 127"/>
                <a:gd name="T5" fmla="*/ 12 h 32"/>
                <a:gd name="T6" fmla="*/ 94 w 127"/>
                <a:gd name="T7" fmla="*/ 32 h 32"/>
                <a:gd name="T8" fmla="*/ 0 w 127"/>
                <a:gd name="T9" fmla="*/ 3 h 32"/>
                <a:gd name="T10" fmla="*/ 19 w 127"/>
                <a:gd name="T11" fmla="*/ 0 h 32"/>
                <a:gd name="T12" fmla="*/ 19 w 127"/>
                <a:gd name="T13" fmla="*/ 0 h 32"/>
                <a:gd name="T14" fmla="*/ 0 60000 65536"/>
                <a:gd name="T15" fmla="*/ 0 60000 65536"/>
                <a:gd name="T16" fmla="*/ 0 60000 65536"/>
                <a:gd name="T17" fmla="*/ 0 60000 65536"/>
                <a:gd name="T18" fmla="*/ 0 60000 65536"/>
                <a:gd name="T19" fmla="*/ 0 60000 65536"/>
                <a:gd name="T20" fmla="*/ 0 60000 65536"/>
                <a:gd name="T21" fmla="*/ 0 w 127"/>
                <a:gd name="T22" fmla="*/ 0 h 32"/>
                <a:gd name="T23" fmla="*/ 127 w 1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2">
                  <a:moveTo>
                    <a:pt x="19" y="0"/>
                  </a:moveTo>
                  <a:lnTo>
                    <a:pt x="49" y="4"/>
                  </a:lnTo>
                  <a:lnTo>
                    <a:pt x="127" y="12"/>
                  </a:lnTo>
                  <a:lnTo>
                    <a:pt x="94" y="32"/>
                  </a:lnTo>
                  <a:lnTo>
                    <a:pt x="0" y="3"/>
                  </a:lnTo>
                  <a:lnTo>
                    <a:pt x="19" y="0"/>
                  </a:lnTo>
                  <a:close/>
                </a:path>
              </a:pathLst>
            </a:custGeom>
            <a:solidFill>
              <a:srgbClr val="000000"/>
            </a:solidFill>
            <a:ln w="9525">
              <a:noFill/>
              <a:round/>
              <a:headEnd/>
              <a:tailEnd/>
            </a:ln>
          </p:spPr>
          <p:txBody>
            <a:bodyPr/>
            <a:lstStyle/>
            <a:p>
              <a:endParaRPr lang="en-US"/>
            </a:p>
          </p:txBody>
        </p:sp>
        <p:sp>
          <p:nvSpPr>
            <p:cNvPr id="77" name="Freeform 35"/>
            <p:cNvSpPr>
              <a:spLocks/>
            </p:cNvSpPr>
            <p:nvPr/>
          </p:nvSpPr>
          <p:spPr bwMode="auto">
            <a:xfrm>
              <a:off x="1976" y="1204"/>
              <a:ext cx="169" cy="96"/>
            </a:xfrm>
            <a:custGeom>
              <a:avLst/>
              <a:gdLst>
                <a:gd name="T0" fmla="*/ 338 w 338"/>
                <a:gd name="T1" fmla="*/ 0 h 96"/>
                <a:gd name="T2" fmla="*/ 29 w 338"/>
                <a:gd name="T3" fmla="*/ 96 h 96"/>
                <a:gd name="T4" fmla="*/ 0 w 338"/>
                <a:gd name="T5" fmla="*/ 74 h 96"/>
                <a:gd name="T6" fmla="*/ 289 w 338"/>
                <a:gd name="T7" fmla="*/ 8 h 96"/>
                <a:gd name="T8" fmla="*/ 325 w 338"/>
                <a:gd name="T9" fmla="*/ 0 h 96"/>
                <a:gd name="T10" fmla="*/ 338 w 338"/>
                <a:gd name="T11" fmla="*/ 0 h 96"/>
                <a:gd name="T12" fmla="*/ 338 w 338"/>
                <a:gd name="T13" fmla="*/ 0 h 96"/>
                <a:gd name="T14" fmla="*/ 0 60000 65536"/>
                <a:gd name="T15" fmla="*/ 0 60000 65536"/>
                <a:gd name="T16" fmla="*/ 0 60000 65536"/>
                <a:gd name="T17" fmla="*/ 0 60000 65536"/>
                <a:gd name="T18" fmla="*/ 0 60000 65536"/>
                <a:gd name="T19" fmla="*/ 0 60000 65536"/>
                <a:gd name="T20" fmla="*/ 0 60000 65536"/>
                <a:gd name="T21" fmla="*/ 0 w 338"/>
                <a:gd name="T22" fmla="*/ 0 h 96"/>
                <a:gd name="T23" fmla="*/ 338 w 3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96">
                  <a:moveTo>
                    <a:pt x="338" y="0"/>
                  </a:moveTo>
                  <a:lnTo>
                    <a:pt x="29" y="96"/>
                  </a:lnTo>
                  <a:lnTo>
                    <a:pt x="0" y="74"/>
                  </a:lnTo>
                  <a:lnTo>
                    <a:pt x="289" y="8"/>
                  </a:lnTo>
                  <a:lnTo>
                    <a:pt x="325" y="0"/>
                  </a:lnTo>
                  <a:lnTo>
                    <a:pt x="338" y="0"/>
                  </a:lnTo>
                  <a:close/>
                </a:path>
              </a:pathLst>
            </a:custGeom>
            <a:solidFill>
              <a:srgbClr val="000000"/>
            </a:solidFill>
            <a:ln w="9525">
              <a:noFill/>
              <a:round/>
              <a:headEnd/>
              <a:tailEnd/>
            </a:ln>
          </p:spPr>
          <p:txBody>
            <a:bodyPr/>
            <a:lstStyle/>
            <a:p>
              <a:endParaRPr lang="en-US"/>
            </a:p>
          </p:txBody>
        </p:sp>
        <p:sp>
          <p:nvSpPr>
            <p:cNvPr id="78" name="Freeform 36"/>
            <p:cNvSpPr>
              <a:spLocks/>
            </p:cNvSpPr>
            <p:nvPr/>
          </p:nvSpPr>
          <p:spPr bwMode="auto">
            <a:xfrm>
              <a:off x="2083" y="1126"/>
              <a:ext cx="71" cy="23"/>
            </a:xfrm>
            <a:custGeom>
              <a:avLst/>
              <a:gdLst>
                <a:gd name="T0" fmla="*/ 143 w 143"/>
                <a:gd name="T1" fmla="*/ 23 h 23"/>
                <a:gd name="T2" fmla="*/ 0 w 143"/>
                <a:gd name="T3" fmla="*/ 23 h 23"/>
                <a:gd name="T4" fmla="*/ 14 w 143"/>
                <a:gd name="T5" fmla="*/ 0 h 23"/>
                <a:gd name="T6" fmla="*/ 101 w 143"/>
                <a:gd name="T7" fmla="*/ 9 h 23"/>
                <a:gd name="T8" fmla="*/ 125 w 143"/>
                <a:gd name="T9" fmla="*/ 12 h 23"/>
                <a:gd name="T10" fmla="*/ 143 w 143"/>
                <a:gd name="T11" fmla="*/ 23 h 23"/>
                <a:gd name="T12" fmla="*/ 143 w 143"/>
                <a:gd name="T13" fmla="*/ 23 h 23"/>
                <a:gd name="T14" fmla="*/ 0 60000 65536"/>
                <a:gd name="T15" fmla="*/ 0 60000 65536"/>
                <a:gd name="T16" fmla="*/ 0 60000 65536"/>
                <a:gd name="T17" fmla="*/ 0 60000 65536"/>
                <a:gd name="T18" fmla="*/ 0 60000 65536"/>
                <a:gd name="T19" fmla="*/ 0 60000 65536"/>
                <a:gd name="T20" fmla="*/ 0 60000 65536"/>
                <a:gd name="T21" fmla="*/ 0 w 143"/>
                <a:gd name="T22" fmla="*/ 0 h 23"/>
                <a:gd name="T23" fmla="*/ 143 w 14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3">
                  <a:moveTo>
                    <a:pt x="143" y="23"/>
                  </a:moveTo>
                  <a:lnTo>
                    <a:pt x="0" y="23"/>
                  </a:lnTo>
                  <a:lnTo>
                    <a:pt x="14" y="0"/>
                  </a:lnTo>
                  <a:lnTo>
                    <a:pt x="101" y="9"/>
                  </a:lnTo>
                  <a:lnTo>
                    <a:pt x="125" y="12"/>
                  </a:lnTo>
                  <a:lnTo>
                    <a:pt x="143" y="23"/>
                  </a:lnTo>
                  <a:close/>
                </a:path>
              </a:pathLst>
            </a:custGeom>
            <a:solidFill>
              <a:srgbClr val="000000"/>
            </a:solidFill>
            <a:ln w="9525">
              <a:noFill/>
              <a:round/>
              <a:headEnd/>
              <a:tailEnd/>
            </a:ln>
          </p:spPr>
          <p:txBody>
            <a:bodyPr/>
            <a:lstStyle/>
            <a:p>
              <a:endParaRPr lang="en-US"/>
            </a:p>
          </p:txBody>
        </p:sp>
        <p:sp>
          <p:nvSpPr>
            <p:cNvPr id="79" name="Freeform 37"/>
            <p:cNvSpPr>
              <a:spLocks/>
            </p:cNvSpPr>
            <p:nvPr/>
          </p:nvSpPr>
          <p:spPr bwMode="auto">
            <a:xfrm>
              <a:off x="2034" y="1019"/>
              <a:ext cx="130" cy="62"/>
            </a:xfrm>
            <a:custGeom>
              <a:avLst/>
              <a:gdLst>
                <a:gd name="T0" fmla="*/ 28 w 261"/>
                <a:gd name="T1" fmla="*/ 0 h 62"/>
                <a:gd name="T2" fmla="*/ 261 w 261"/>
                <a:gd name="T3" fmla="*/ 58 h 62"/>
                <a:gd name="T4" fmla="*/ 242 w 261"/>
                <a:gd name="T5" fmla="*/ 62 h 62"/>
                <a:gd name="T6" fmla="*/ 0 w 261"/>
                <a:gd name="T7" fmla="*/ 23 h 62"/>
                <a:gd name="T8" fmla="*/ 15 w 261"/>
                <a:gd name="T9" fmla="*/ 11 h 62"/>
                <a:gd name="T10" fmla="*/ 28 w 261"/>
                <a:gd name="T11" fmla="*/ 0 h 62"/>
                <a:gd name="T12" fmla="*/ 28 w 261"/>
                <a:gd name="T13" fmla="*/ 0 h 62"/>
                <a:gd name="T14" fmla="*/ 0 60000 65536"/>
                <a:gd name="T15" fmla="*/ 0 60000 65536"/>
                <a:gd name="T16" fmla="*/ 0 60000 65536"/>
                <a:gd name="T17" fmla="*/ 0 60000 65536"/>
                <a:gd name="T18" fmla="*/ 0 60000 65536"/>
                <a:gd name="T19" fmla="*/ 0 60000 65536"/>
                <a:gd name="T20" fmla="*/ 0 60000 65536"/>
                <a:gd name="T21" fmla="*/ 0 w 261"/>
                <a:gd name="T22" fmla="*/ 0 h 62"/>
                <a:gd name="T23" fmla="*/ 261 w 261"/>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62">
                  <a:moveTo>
                    <a:pt x="28" y="0"/>
                  </a:moveTo>
                  <a:lnTo>
                    <a:pt x="261" y="58"/>
                  </a:lnTo>
                  <a:lnTo>
                    <a:pt x="242" y="62"/>
                  </a:lnTo>
                  <a:lnTo>
                    <a:pt x="0" y="23"/>
                  </a:lnTo>
                  <a:lnTo>
                    <a:pt x="15" y="11"/>
                  </a:lnTo>
                  <a:lnTo>
                    <a:pt x="28" y="0"/>
                  </a:lnTo>
                  <a:close/>
                </a:path>
              </a:pathLst>
            </a:custGeom>
            <a:solidFill>
              <a:srgbClr val="000000"/>
            </a:solidFill>
            <a:ln w="9525">
              <a:noFill/>
              <a:round/>
              <a:headEnd/>
              <a:tailEnd/>
            </a:ln>
          </p:spPr>
          <p:txBody>
            <a:bodyPr/>
            <a:lstStyle/>
            <a:p>
              <a:endParaRPr lang="en-US"/>
            </a:p>
          </p:txBody>
        </p:sp>
        <p:sp>
          <p:nvSpPr>
            <p:cNvPr id="80" name="Freeform 38"/>
            <p:cNvSpPr>
              <a:spLocks/>
            </p:cNvSpPr>
            <p:nvPr/>
          </p:nvSpPr>
          <p:spPr bwMode="auto">
            <a:xfrm>
              <a:off x="2272" y="1623"/>
              <a:ext cx="152" cy="121"/>
            </a:xfrm>
            <a:custGeom>
              <a:avLst/>
              <a:gdLst>
                <a:gd name="T0" fmla="*/ 0 w 304"/>
                <a:gd name="T1" fmla="*/ 121 h 121"/>
                <a:gd name="T2" fmla="*/ 64 w 304"/>
                <a:gd name="T3" fmla="*/ 87 h 121"/>
                <a:gd name="T4" fmla="*/ 240 w 304"/>
                <a:gd name="T5" fmla="*/ 0 h 121"/>
                <a:gd name="T6" fmla="*/ 304 w 304"/>
                <a:gd name="T7" fmla="*/ 14 h 121"/>
                <a:gd name="T8" fmla="*/ 28 w 304"/>
                <a:gd name="T9" fmla="*/ 117 h 121"/>
                <a:gd name="T10" fmla="*/ 0 w 304"/>
                <a:gd name="T11" fmla="*/ 121 h 121"/>
                <a:gd name="T12" fmla="*/ 0 w 304"/>
                <a:gd name="T13" fmla="*/ 121 h 121"/>
                <a:gd name="T14" fmla="*/ 0 60000 65536"/>
                <a:gd name="T15" fmla="*/ 0 60000 65536"/>
                <a:gd name="T16" fmla="*/ 0 60000 65536"/>
                <a:gd name="T17" fmla="*/ 0 60000 65536"/>
                <a:gd name="T18" fmla="*/ 0 60000 65536"/>
                <a:gd name="T19" fmla="*/ 0 60000 65536"/>
                <a:gd name="T20" fmla="*/ 0 60000 65536"/>
                <a:gd name="T21" fmla="*/ 0 w 304"/>
                <a:gd name="T22" fmla="*/ 0 h 121"/>
                <a:gd name="T23" fmla="*/ 304 w 30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121">
                  <a:moveTo>
                    <a:pt x="0" y="121"/>
                  </a:moveTo>
                  <a:lnTo>
                    <a:pt x="64" y="87"/>
                  </a:lnTo>
                  <a:lnTo>
                    <a:pt x="240" y="0"/>
                  </a:lnTo>
                  <a:lnTo>
                    <a:pt x="304" y="14"/>
                  </a:lnTo>
                  <a:lnTo>
                    <a:pt x="28" y="117"/>
                  </a:lnTo>
                  <a:lnTo>
                    <a:pt x="0" y="121"/>
                  </a:lnTo>
                  <a:close/>
                </a:path>
              </a:pathLst>
            </a:custGeom>
            <a:solidFill>
              <a:srgbClr val="000000"/>
            </a:solidFill>
            <a:ln w="9525">
              <a:noFill/>
              <a:round/>
              <a:headEnd/>
              <a:tailEnd/>
            </a:ln>
          </p:spPr>
          <p:txBody>
            <a:bodyPr/>
            <a:lstStyle/>
            <a:p>
              <a:endParaRPr lang="en-US"/>
            </a:p>
          </p:txBody>
        </p:sp>
        <p:sp>
          <p:nvSpPr>
            <p:cNvPr id="81" name="Freeform 39"/>
            <p:cNvSpPr>
              <a:spLocks/>
            </p:cNvSpPr>
            <p:nvPr/>
          </p:nvSpPr>
          <p:spPr bwMode="auto">
            <a:xfrm>
              <a:off x="2256" y="1776"/>
              <a:ext cx="139" cy="25"/>
            </a:xfrm>
            <a:custGeom>
              <a:avLst/>
              <a:gdLst>
                <a:gd name="T0" fmla="*/ 29 w 278"/>
                <a:gd name="T1" fmla="*/ 16 h 25"/>
                <a:gd name="T2" fmla="*/ 229 w 278"/>
                <a:gd name="T3" fmla="*/ 0 h 25"/>
                <a:gd name="T4" fmla="*/ 278 w 278"/>
                <a:gd name="T5" fmla="*/ 25 h 25"/>
                <a:gd name="T6" fmla="*/ 51 w 278"/>
                <a:gd name="T7" fmla="*/ 25 h 25"/>
                <a:gd name="T8" fmla="*/ 0 w 278"/>
                <a:gd name="T9" fmla="*/ 25 h 25"/>
                <a:gd name="T10" fmla="*/ 29 w 278"/>
                <a:gd name="T11" fmla="*/ 16 h 25"/>
                <a:gd name="T12" fmla="*/ 29 w 278"/>
                <a:gd name="T13" fmla="*/ 16 h 25"/>
                <a:gd name="T14" fmla="*/ 0 60000 65536"/>
                <a:gd name="T15" fmla="*/ 0 60000 65536"/>
                <a:gd name="T16" fmla="*/ 0 60000 65536"/>
                <a:gd name="T17" fmla="*/ 0 60000 65536"/>
                <a:gd name="T18" fmla="*/ 0 60000 65536"/>
                <a:gd name="T19" fmla="*/ 0 60000 65536"/>
                <a:gd name="T20" fmla="*/ 0 60000 65536"/>
                <a:gd name="T21" fmla="*/ 0 w 278"/>
                <a:gd name="T22" fmla="*/ 0 h 25"/>
                <a:gd name="T23" fmla="*/ 278 w 27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25">
                  <a:moveTo>
                    <a:pt x="29" y="16"/>
                  </a:moveTo>
                  <a:lnTo>
                    <a:pt x="229" y="0"/>
                  </a:lnTo>
                  <a:lnTo>
                    <a:pt x="278" y="25"/>
                  </a:lnTo>
                  <a:lnTo>
                    <a:pt x="51" y="25"/>
                  </a:lnTo>
                  <a:lnTo>
                    <a:pt x="0" y="25"/>
                  </a:lnTo>
                  <a:lnTo>
                    <a:pt x="29" y="16"/>
                  </a:lnTo>
                  <a:close/>
                </a:path>
              </a:pathLst>
            </a:custGeom>
            <a:solidFill>
              <a:srgbClr val="000000"/>
            </a:solidFill>
            <a:ln w="9525">
              <a:noFill/>
              <a:round/>
              <a:headEnd/>
              <a:tailEnd/>
            </a:ln>
          </p:spPr>
          <p:txBody>
            <a:bodyPr/>
            <a:lstStyle/>
            <a:p>
              <a:endParaRPr lang="en-US"/>
            </a:p>
          </p:txBody>
        </p:sp>
        <p:sp>
          <p:nvSpPr>
            <p:cNvPr id="82" name="Freeform 40"/>
            <p:cNvSpPr>
              <a:spLocks/>
            </p:cNvSpPr>
            <p:nvPr/>
          </p:nvSpPr>
          <p:spPr bwMode="auto">
            <a:xfrm>
              <a:off x="2246" y="1850"/>
              <a:ext cx="63" cy="32"/>
            </a:xfrm>
            <a:custGeom>
              <a:avLst/>
              <a:gdLst>
                <a:gd name="T0" fmla="*/ 19 w 127"/>
                <a:gd name="T1" fmla="*/ 0 h 32"/>
                <a:gd name="T2" fmla="*/ 49 w 127"/>
                <a:gd name="T3" fmla="*/ 4 h 32"/>
                <a:gd name="T4" fmla="*/ 127 w 127"/>
                <a:gd name="T5" fmla="*/ 12 h 32"/>
                <a:gd name="T6" fmla="*/ 94 w 127"/>
                <a:gd name="T7" fmla="*/ 32 h 32"/>
                <a:gd name="T8" fmla="*/ 0 w 127"/>
                <a:gd name="T9" fmla="*/ 3 h 32"/>
                <a:gd name="T10" fmla="*/ 19 w 127"/>
                <a:gd name="T11" fmla="*/ 0 h 32"/>
                <a:gd name="T12" fmla="*/ 19 w 127"/>
                <a:gd name="T13" fmla="*/ 0 h 32"/>
                <a:gd name="T14" fmla="*/ 0 60000 65536"/>
                <a:gd name="T15" fmla="*/ 0 60000 65536"/>
                <a:gd name="T16" fmla="*/ 0 60000 65536"/>
                <a:gd name="T17" fmla="*/ 0 60000 65536"/>
                <a:gd name="T18" fmla="*/ 0 60000 65536"/>
                <a:gd name="T19" fmla="*/ 0 60000 65536"/>
                <a:gd name="T20" fmla="*/ 0 60000 65536"/>
                <a:gd name="T21" fmla="*/ 0 w 127"/>
                <a:gd name="T22" fmla="*/ 0 h 32"/>
                <a:gd name="T23" fmla="*/ 127 w 1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2">
                  <a:moveTo>
                    <a:pt x="19" y="0"/>
                  </a:moveTo>
                  <a:lnTo>
                    <a:pt x="49" y="4"/>
                  </a:lnTo>
                  <a:lnTo>
                    <a:pt x="127" y="12"/>
                  </a:lnTo>
                  <a:lnTo>
                    <a:pt x="94" y="32"/>
                  </a:lnTo>
                  <a:lnTo>
                    <a:pt x="0" y="3"/>
                  </a:lnTo>
                  <a:lnTo>
                    <a:pt x="19" y="0"/>
                  </a:lnTo>
                  <a:close/>
                </a:path>
              </a:pathLst>
            </a:custGeom>
            <a:solidFill>
              <a:srgbClr val="000000"/>
            </a:solidFill>
            <a:ln w="9525">
              <a:noFill/>
              <a:round/>
              <a:headEnd/>
              <a:tailEnd/>
            </a:ln>
          </p:spPr>
          <p:txBody>
            <a:bodyPr/>
            <a:lstStyle/>
            <a:p>
              <a:endParaRPr lang="en-US"/>
            </a:p>
          </p:txBody>
        </p:sp>
        <p:sp>
          <p:nvSpPr>
            <p:cNvPr id="83" name="Freeform 41"/>
            <p:cNvSpPr>
              <a:spLocks/>
            </p:cNvSpPr>
            <p:nvPr/>
          </p:nvSpPr>
          <p:spPr bwMode="auto">
            <a:xfrm>
              <a:off x="1968" y="1824"/>
              <a:ext cx="169" cy="96"/>
            </a:xfrm>
            <a:custGeom>
              <a:avLst/>
              <a:gdLst>
                <a:gd name="T0" fmla="*/ 338 w 338"/>
                <a:gd name="T1" fmla="*/ 0 h 96"/>
                <a:gd name="T2" fmla="*/ 29 w 338"/>
                <a:gd name="T3" fmla="*/ 96 h 96"/>
                <a:gd name="T4" fmla="*/ 0 w 338"/>
                <a:gd name="T5" fmla="*/ 74 h 96"/>
                <a:gd name="T6" fmla="*/ 289 w 338"/>
                <a:gd name="T7" fmla="*/ 8 h 96"/>
                <a:gd name="T8" fmla="*/ 325 w 338"/>
                <a:gd name="T9" fmla="*/ 0 h 96"/>
                <a:gd name="T10" fmla="*/ 338 w 338"/>
                <a:gd name="T11" fmla="*/ 0 h 96"/>
                <a:gd name="T12" fmla="*/ 338 w 338"/>
                <a:gd name="T13" fmla="*/ 0 h 96"/>
                <a:gd name="T14" fmla="*/ 0 60000 65536"/>
                <a:gd name="T15" fmla="*/ 0 60000 65536"/>
                <a:gd name="T16" fmla="*/ 0 60000 65536"/>
                <a:gd name="T17" fmla="*/ 0 60000 65536"/>
                <a:gd name="T18" fmla="*/ 0 60000 65536"/>
                <a:gd name="T19" fmla="*/ 0 60000 65536"/>
                <a:gd name="T20" fmla="*/ 0 60000 65536"/>
                <a:gd name="T21" fmla="*/ 0 w 338"/>
                <a:gd name="T22" fmla="*/ 0 h 96"/>
                <a:gd name="T23" fmla="*/ 338 w 3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96">
                  <a:moveTo>
                    <a:pt x="338" y="0"/>
                  </a:moveTo>
                  <a:lnTo>
                    <a:pt x="29" y="96"/>
                  </a:lnTo>
                  <a:lnTo>
                    <a:pt x="0" y="74"/>
                  </a:lnTo>
                  <a:lnTo>
                    <a:pt x="289" y="8"/>
                  </a:lnTo>
                  <a:lnTo>
                    <a:pt x="325" y="0"/>
                  </a:lnTo>
                  <a:lnTo>
                    <a:pt x="338" y="0"/>
                  </a:lnTo>
                  <a:close/>
                </a:path>
              </a:pathLst>
            </a:custGeom>
            <a:solidFill>
              <a:srgbClr val="000000"/>
            </a:solidFill>
            <a:ln w="9525">
              <a:noFill/>
              <a:round/>
              <a:headEnd/>
              <a:tailEnd/>
            </a:ln>
          </p:spPr>
          <p:txBody>
            <a:bodyPr/>
            <a:lstStyle/>
            <a:p>
              <a:endParaRPr lang="en-US"/>
            </a:p>
          </p:txBody>
        </p:sp>
        <p:sp>
          <p:nvSpPr>
            <p:cNvPr id="84" name="Freeform 42"/>
            <p:cNvSpPr>
              <a:spLocks/>
            </p:cNvSpPr>
            <p:nvPr/>
          </p:nvSpPr>
          <p:spPr bwMode="auto">
            <a:xfrm>
              <a:off x="2075" y="1746"/>
              <a:ext cx="71" cy="23"/>
            </a:xfrm>
            <a:custGeom>
              <a:avLst/>
              <a:gdLst>
                <a:gd name="T0" fmla="*/ 143 w 143"/>
                <a:gd name="T1" fmla="*/ 23 h 23"/>
                <a:gd name="T2" fmla="*/ 0 w 143"/>
                <a:gd name="T3" fmla="*/ 23 h 23"/>
                <a:gd name="T4" fmla="*/ 14 w 143"/>
                <a:gd name="T5" fmla="*/ 0 h 23"/>
                <a:gd name="T6" fmla="*/ 101 w 143"/>
                <a:gd name="T7" fmla="*/ 9 h 23"/>
                <a:gd name="T8" fmla="*/ 125 w 143"/>
                <a:gd name="T9" fmla="*/ 12 h 23"/>
                <a:gd name="T10" fmla="*/ 143 w 143"/>
                <a:gd name="T11" fmla="*/ 23 h 23"/>
                <a:gd name="T12" fmla="*/ 143 w 143"/>
                <a:gd name="T13" fmla="*/ 23 h 23"/>
                <a:gd name="T14" fmla="*/ 0 60000 65536"/>
                <a:gd name="T15" fmla="*/ 0 60000 65536"/>
                <a:gd name="T16" fmla="*/ 0 60000 65536"/>
                <a:gd name="T17" fmla="*/ 0 60000 65536"/>
                <a:gd name="T18" fmla="*/ 0 60000 65536"/>
                <a:gd name="T19" fmla="*/ 0 60000 65536"/>
                <a:gd name="T20" fmla="*/ 0 60000 65536"/>
                <a:gd name="T21" fmla="*/ 0 w 143"/>
                <a:gd name="T22" fmla="*/ 0 h 23"/>
                <a:gd name="T23" fmla="*/ 143 w 14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3">
                  <a:moveTo>
                    <a:pt x="143" y="23"/>
                  </a:moveTo>
                  <a:lnTo>
                    <a:pt x="0" y="23"/>
                  </a:lnTo>
                  <a:lnTo>
                    <a:pt x="14" y="0"/>
                  </a:lnTo>
                  <a:lnTo>
                    <a:pt x="101" y="9"/>
                  </a:lnTo>
                  <a:lnTo>
                    <a:pt x="125" y="12"/>
                  </a:lnTo>
                  <a:lnTo>
                    <a:pt x="143" y="23"/>
                  </a:lnTo>
                  <a:close/>
                </a:path>
              </a:pathLst>
            </a:custGeom>
            <a:solidFill>
              <a:srgbClr val="000000"/>
            </a:solidFill>
            <a:ln w="9525">
              <a:noFill/>
              <a:round/>
              <a:headEnd/>
              <a:tailEnd/>
            </a:ln>
          </p:spPr>
          <p:txBody>
            <a:bodyPr/>
            <a:lstStyle/>
            <a:p>
              <a:endParaRPr lang="en-US"/>
            </a:p>
          </p:txBody>
        </p:sp>
        <p:sp>
          <p:nvSpPr>
            <p:cNvPr id="85" name="Freeform 43"/>
            <p:cNvSpPr>
              <a:spLocks/>
            </p:cNvSpPr>
            <p:nvPr/>
          </p:nvSpPr>
          <p:spPr bwMode="auto">
            <a:xfrm>
              <a:off x="2026" y="1639"/>
              <a:ext cx="130" cy="62"/>
            </a:xfrm>
            <a:custGeom>
              <a:avLst/>
              <a:gdLst>
                <a:gd name="T0" fmla="*/ 28 w 261"/>
                <a:gd name="T1" fmla="*/ 0 h 62"/>
                <a:gd name="T2" fmla="*/ 261 w 261"/>
                <a:gd name="T3" fmla="*/ 58 h 62"/>
                <a:gd name="T4" fmla="*/ 242 w 261"/>
                <a:gd name="T5" fmla="*/ 62 h 62"/>
                <a:gd name="T6" fmla="*/ 0 w 261"/>
                <a:gd name="T7" fmla="*/ 23 h 62"/>
                <a:gd name="T8" fmla="*/ 15 w 261"/>
                <a:gd name="T9" fmla="*/ 11 h 62"/>
                <a:gd name="T10" fmla="*/ 28 w 261"/>
                <a:gd name="T11" fmla="*/ 0 h 62"/>
                <a:gd name="T12" fmla="*/ 28 w 261"/>
                <a:gd name="T13" fmla="*/ 0 h 62"/>
                <a:gd name="T14" fmla="*/ 0 60000 65536"/>
                <a:gd name="T15" fmla="*/ 0 60000 65536"/>
                <a:gd name="T16" fmla="*/ 0 60000 65536"/>
                <a:gd name="T17" fmla="*/ 0 60000 65536"/>
                <a:gd name="T18" fmla="*/ 0 60000 65536"/>
                <a:gd name="T19" fmla="*/ 0 60000 65536"/>
                <a:gd name="T20" fmla="*/ 0 60000 65536"/>
                <a:gd name="T21" fmla="*/ 0 w 261"/>
                <a:gd name="T22" fmla="*/ 0 h 62"/>
                <a:gd name="T23" fmla="*/ 261 w 261"/>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62">
                  <a:moveTo>
                    <a:pt x="28" y="0"/>
                  </a:moveTo>
                  <a:lnTo>
                    <a:pt x="261" y="58"/>
                  </a:lnTo>
                  <a:lnTo>
                    <a:pt x="242" y="62"/>
                  </a:lnTo>
                  <a:lnTo>
                    <a:pt x="0" y="23"/>
                  </a:lnTo>
                  <a:lnTo>
                    <a:pt x="15" y="11"/>
                  </a:lnTo>
                  <a:lnTo>
                    <a:pt x="28" y="0"/>
                  </a:lnTo>
                  <a:close/>
                </a:path>
              </a:pathLst>
            </a:custGeom>
            <a:solidFill>
              <a:srgbClr val="000000"/>
            </a:solidFill>
            <a:ln w="9525">
              <a:noFill/>
              <a:round/>
              <a:headEnd/>
              <a:tailEnd/>
            </a:ln>
          </p:spPr>
          <p:txBody>
            <a:bodyPr/>
            <a:lstStyle/>
            <a:p>
              <a:endParaRPr lang="en-US"/>
            </a:p>
          </p:txBody>
        </p:sp>
        <p:sp>
          <p:nvSpPr>
            <p:cNvPr id="86" name="Freeform 44"/>
            <p:cNvSpPr>
              <a:spLocks/>
            </p:cNvSpPr>
            <p:nvPr/>
          </p:nvSpPr>
          <p:spPr bwMode="auto">
            <a:xfrm>
              <a:off x="2304" y="2352"/>
              <a:ext cx="152" cy="121"/>
            </a:xfrm>
            <a:custGeom>
              <a:avLst/>
              <a:gdLst>
                <a:gd name="T0" fmla="*/ 0 w 304"/>
                <a:gd name="T1" fmla="*/ 121 h 121"/>
                <a:gd name="T2" fmla="*/ 64 w 304"/>
                <a:gd name="T3" fmla="*/ 87 h 121"/>
                <a:gd name="T4" fmla="*/ 240 w 304"/>
                <a:gd name="T5" fmla="*/ 0 h 121"/>
                <a:gd name="T6" fmla="*/ 304 w 304"/>
                <a:gd name="T7" fmla="*/ 14 h 121"/>
                <a:gd name="T8" fmla="*/ 28 w 304"/>
                <a:gd name="T9" fmla="*/ 117 h 121"/>
                <a:gd name="T10" fmla="*/ 0 w 304"/>
                <a:gd name="T11" fmla="*/ 121 h 121"/>
                <a:gd name="T12" fmla="*/ 0 w 304"/>
                <a:gd name="T13" fmla="*/ 121 h 121"/>
                <a:gd name="T14" fmla="*/ 0 60000 65536"/>
                <a:gd name="T15" fmla="*/ 0 60000 65536"/>
                <a:gd name="T16" fmla="*/ 0 60000 65536"/>
                <a:gd name="T17" fmla="*/ 0 60000 65536"/>
                <a:gd name="T18" fmla="*/ 0 60000 65536"/>
                <a:gd name="T19" fmla="*/ 0 60000 65536"/>
                <a:gd name="T20" fmla="*/ 0 60000 65536"/>
                <a:gd name="T21" fmla="*/ 0 w 304"/>
                <a:gd name="T22" fmla="*/ 0 h 121"/>
                <a:gd name="T23" fmla="*/ 304 w 30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121">
                  <a:moveTo>
                    <a:pt x="0" y="121"/>
                  </a:moveTo>
                  <a:lnTo>
                    <a:pt x="64" y="87"/>
                  </a:lnTo>
                  <a:lnTo>
                    <a:pt x="240" y="0"/>
                  </a:lnTo>
                  <a:lnTo>
                    <a:pt x="304" y="14"/>
                  </a:lnTo>
                  <a:lnTo>
                    <a:pt x="28" y="117"/>
                  </a:lnTo>
                  <a:lnTo>
                    <a:pt x="0" y="121"/>
                  </a:lnTo>
                  <a:close/>
                </a:path>
              </a:pathLst>
            </a:custGeom>
            <a:solidFill>
              <a:srgbClr val="000000"/>
            </a:solidFill>
            <a:ln w="9525">
              <a:noFill/>
              <a:round/>
              <a:headEnd/>
              <a:tailEnd/>
            </a:ln>
          </p:spPr>
          <p:txBody>
            <a:bodyPr/>
            <a:lstStyle/>
            <a:p>
              <a:endParaRPr lang="en-US"/>
            </a:p>
          </p:txBody>
        </p:sp>
        <p:sp>
          <p:nvSpPr>
            <p:cNvPr id="87" name="Freeform 45"/>
            <p:cNvSpPr>
              <a:spLocks/>
            </p:cNvSpPr>
            <p:nvPr/>
          </p:nvSpPr>
          <p:spPr bwMode="auto">
            <a:xfrm>
              <a:off x="2288" y="2505"/>
              <a:ext cx="139" cy="25"/>
            </a:xfrm>
            <a:custGeom>
              <a:avLst/>
              <a:gdLst>
                <a:gd name="T0" fmla="*/ 29 w 278"/>
                <a:gd name="T1" fmla="*/ 16 h 25"/>
                <a:gd name="T2" fmla="*/ 229 w 278"/>
                <a:gd name="T3" fmla="*/ 0 h 25"/>
                <a:gd name="T4" fmla="*/ 278 w 278"/>
                <a:gd name="T5" fmla="*/ 25 h 25"/>
                <a:gd name="T6" fmla="*/ 51 w 278"/>
                <a:gd name="T7" fmla="*/ 25 h 25"/>
                <a:gd name="T8" fmla="*/ 0 w 278"/>
                <a:gd name="T9" fmla="*/ 25 h 25"/>
                <a:gd name="T10" fmla="*/ 29 w 278"/>
                <a:gd name="T11" fmla="*/ 16 h 25"/>
                <a:gd name="T12" fmla="*/ 29 w 278"/>
                <a:gd name="T13" fmla="*/ 16 h 25"/>
                <a:gd name="T14" fmla="*/ 0 60000 65536"/>
                <a:gd name="T15" fmla="*/ 0 60000 65536"/>
                <a:gd name="T16" fmla="*/ 0 60000 65536"/>
                <a:gd name="T17" fmla="*/ 0 60000 65536"/>
                <a:gd name="T18" fmla="*/ 0 60000 65536"/>
                <a:gd name="T19" fmla="*/ 0 60000 65536"/>
                <a:gd name="T20" fmla="*/ 0 60000 65536"/>
                <a:gd name="T21" fmla="*/ 0 w 278"/>
                <a:gd name="T22" fmla="*/ 0 h 25"/>
                <a:gd name="T23" fmla="*/ 278 w 27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25">
                  <a:moveTo>
                    <a:pt x="29" y="16"/>
                  </a:moveTo>
                  <a:lnTo>
                    <a:pt x="229" y="0"/>
                  </a:lnTo>
                  <a:lnTo>
                    <a:pt x="278" y="25"/>
                  </a:lnTo>
                  <a:lnTo>
                    <a:pt x="51" y="25"/>
                  </a:lnTo>
                  <a:lnTo>
                    <a:pt x="0" y="25"/>
                  </a:lnTo>
                  <a:lnTo>
                    <a:pt x="29" y="16"/>
                  </a:lnTo>
                  <a:close/>
                </a:path>
              </a:pathLst>
            </a:custGeom>
            <a:solidFill>
              <a:srgbClr val="000000"/>
            </a:solidFill>
            <a:ln w="9525">
              <a:noFill/>
              <a:round/>
              <a:headEnd/>
              <a:tailEnd/>
            </a:ln>
          </p:spPr>
          <p:txBody>
            <a:bodyPr/>
            <a:lstStyle/>
            <a:p>
              <a:endParaRPr lang="en-US"/>
            </a:p>
          </p:txBody>
        </p:sp>
        <p:sp>
          <p:nvSpPr>
            <p:cNvPr id="88" name="Freeform 46"/>
            <p:cNvSpPr>
              <a:spLocks/>
            </p:cNvSpPr>
            <p:nvPr/>
          </p:nvSpPr>
          <p:spPr bwMode="auto">
            <a:xfrm>
              <a:off x="2278" y="2579"/>
              <a:ext cx="63" cy="32"/>
            </a:xfrm>
            <a:custGeom>
              <a:avLst/>
              <a:gdLst>
                <a:gd name="T0" fmla="*/ 19 w 127"/>
                <a:gd name="T1" fmla="*/ 0 h 32"/>
                <a:gd name="T2" fmla="*/ 49 w 127"/>
                <a:gd name="T3" fmla="*/ 4 h 32"/>
                <a:gd name="T4" fmla="*/ 127 w 127"/>
                <a:gd name="T5" fmla="*/ 12 h 32"/>
                <a:gd name="T6" fmla="*/ 94 w 127"/>
                <a:gd name="T7" fmla="*/ 32 h 32"/>
                <a:gd name="T8" fmla="*/ 0 w 127"/>
                <a:gd name="T9" fmla="*/ 3 h 32"/>
                <a:gd name="T10" fmla="*/ 19 w 127"/>
                <a:gd name="T11" fmla="*/ 0 h 32"/>
                <a:gd name="T12" fmla="*/ 19 w 127"/>
                <a:gd name="T13" fmla="*/ 0 h 32"/>
                <a:gd name="T14" fmla="*/ 0 60000 65536"/>
                <a:gd name="T15" fmla="*/ 0 60000 65536"/>
                <a:gd name="T16" fmla="*/ 0 60000 65536"/>
                <a:gd name="T17" fmla="*/ 0 60000 65536"/>
                <a:gd name="T18" fmla="*/ 0 60000 65536"/>
                <a:gd name="T19" fmla="*/ 0 60000 65536"/>
                <a:gd name="T20" fmla="*/ 0 60000 65536"/>
                <a:gd name="T21" fmla="*/ 0 w 127"/>
                <a:gd name="T22" fmla="*/ 0 h 32"/>
                <a:gd name="T23" fmla="*/ 127 w 1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2">
                  <a:moveTo>
                    <a:pt x="19" y="0"/>
                  </a:moveTo>
                  <a:lnTo>
                    <a:pt x="49" y="4"/>
                  </a:lnTo>
                  <a:lnTo>
                    <a:pt x="127" y="12"/>
                  </a:lnTo>
                  <a:lnTo>
                    <a:pt x="94" y="32"/>
                  </a:lnTo>
                  <a:lnTo>
                    <a:pt x="0" y="3"/>
                  </a:lnTo>
                  <a:lnTo>
                    <a:pt x="19" y="0"/>
                  </a:lnTo>
                  <a:close/>
                </a:path>
              </a:pathLst>
            </a:custGeom>
            <a:solidFill>
              <a:srgbClr val="000000"/>
            </a:solidFill>
            <a:ln w="9525">
              <a:noFill/>
              <a:round/>
              <a:headEnd/>
              <a:tailEnd/>
            </a:ln>
          </p:spPr>
          <p:txBody>
            <a:bodyPr/>
            <a:lstStyle/>
            <a:p>
              <a:endParaRPr lang="en-US"/>
            </a:p>
          </p:txBody>
        </p:sp>
        <p:sp>
          <p:nvSpPr>
            <p:cNvPr id="89" name="Freeform 47"/>
            <p:cNvSpPr>
              <a:spLocks/>
            </p:cNvSpPr>
            <p:nvPr/>
          </p:nvSpPr>
          <p:spPr bwMode="auto">
            <a:xfrm>
              <a:off x="2000" y="2553"/>
              <a:ext cx="169" cy="96"/>
            </a:xfrm>
            <a:custGeom>
              <a:avLst/>
              <a:gdLst>
                <a:gd name="T0" fmla="*/ 338 w 338"/>
                <a:gd name="T1" fmla="*/ 0 h 96"/>
                <a:gd name="T2" fmla="*/ 29 w 338"/>
                <a:gd name="T3" fmla="*/ 96 h 96"/>
                <a:gd name="T4" fmla="*/ 0 w 338"/>
                <a:gd name="T5" fmla="*/ 74 h 96"/>
                <a:gd name="T6" fmla="*/ 289 w 338"/>
                <a:gd name="T7" fmla="*/ 8 h 96"/>
                <a:gd name="T8" fmla="*/ 325 w 338"/>
                <a:gd name="T9" fmla="*/ 0 h 96"/>
                <a:gd name="T10" fmla="*/ 338 w 338"/>
                <a:gd name="T11" fmla="*/ 0 h 96"/>
                <a:gd name="T12" fmla="*/ 338 w 338"/>
                <a:gd name="T13" fmla="*/ 0 h 96"/>
                <a:gd name="T14" fmla="*/ 0 60000 65536"/>
                <a:gd name="T15" fmla="*/ 0 60000 65536"/>
                <a:gd name="T16" fmla="*/ 0 60000 65536"/>
                <a:gd name="T17" fmla="*/ 0 60000 65536"/>
                <a:gd name="T18" fmla="*/ 0 60000 65536"/>
                <a:gd name="T19" fmla="*/ 0 60000 65536"/>
                <a:gd name="T20" fmla="*/ 0 60000 65536"/>
                <a:gd name="T21" fmla="*/ 0 w 338"/>
                <a:gd name="T22" fmla="*/ 0 h 96"/>
                <a:gd name="T23" fmla="*/ 338 w 33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96">
                  <a:moveTo>
                    <a:pt x="338" y="0"/>
                  </a:moveTo>
                  <a:lnTo>
                    <a:pt x="29" y="96"/>
                  </a:lnTo>
                  <a:lnTo>
                    <a:pt x="0" y="74"/>
                  </a:lnTo>
                  <a:lnTo>
                    <a:pt x="289" y="8"/>
                  </a:lnTo>
                  <a:lnTo>
                    <a:pt x="325" y="0"/>
                  </a:lnTo>
                  <a:lnTo>
                    <a:pt x="338" y="0"/>
                  </a:lnTo>
                  <a:close/>
                </a:path>
              </a:pathLst>
            </a:custGeom>
            <a:solidFill>
              <a:srgbClr val="000000"/>
            </a:solidFill>
            <a:ln w="9525">
              <a:noFill/>
              <a:round/>
              <a:headEnd/>
              <a:tailEnd/>
            </a:ln>
          </p:spPr>
          <p:txBody>
            <a:bodyPr/>
            <a:lstStyle/>
            <a:p>
              <a:endParaRPr lang="en-US"/>
            </a:p>
          </p:txBody>
        </p:sp>
        <p:sp>
          <p:nvSpPr>
            <p:cNvPr id="90" name="Freeform 48"/>
            <p:cNvSpPr>
              <a:spLocks/>
            </p:cNvSpPr>
            <p:nvPr/>
          </p:nvSpPr>
          <p:spPr bwMode="auto">
            <a:xfrm>
              <a:off x="2107" y="2475"/>
              <a:ext cx="71" cy="23"/>
            </a:xfrm>
            <a:custGeom>
              <a:avLst/>
              <a:gdLst>
                <a:gd name="T0" fmla="*/ 143 w 143"/>
                <a:gd name="T1" fmla="*/ 23 h 23"/>
                <a:gd name="T2" fmla="*/ 0 w 143"/>
                <a:gd name="T3" fmla="*/ 23 h 23"/>
                <a:gd name="T4" fmla="*/ 14 w 143"/>
                <a:gd name="T5" fmla="*/ 0 h 23"/>
                <a:gd name="T6" fmla="*/ 101 w 143"/>
                <a:gd name="T7" fmla="*/ 9 h 23"/>
                <a:gd name="T8" fmla="*/ 125 w 143"/>
                <a:gd name="T9" fmla="*/ 12 h 23"/>
                <a:gd name="T10" fmla="*/ 143 w 143"/>
                <a:gd name="T11" fmla="*/ 23 h 23"/>
                <a:gd name="T12" fmla="*/ 143 w 143"/>
                <a:gd name="T13" fmla="*/ 23 h 23"/>
                <a:gd name="T14" fmla="*/ 0 60000 65536"/>
                <a:gd name="T15" fmla="*/ 0 60000 65536"/>
                <a:gd name="T16" fmla="*/ 0 60000 65536"/>
                <a:gd name="T17" fmla="*/ 0 60000 65536"/>
                <a:gd name="T18" fmla="*/ 0 60000 65536"/>
                <a:gd name="T19" fmla="*/ 0 60000 65536"/>
                <a:gd name="T20" fmla="*/ 0 60000 65536"/>
                <a:gd name="T21" fmla="*/ 0 w 143"/>
                <a:gd name="T22" fmla="*/ 0 h 23"/>
                <a:gd name="T23" fmla="*/ 143 w 14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3">
                  <a:moveTo>
                    <a:pt x="143" y="23"/>
                  </a:moveTo>
                  <a:lnTo>
                    <a:pt x="0" y="23"/>
                  </a:lnTo>
                  <a:lnTo>
                    <a:pt x="14" y="0"/>
                  </a:lnTo>
                  <a:lnTo>
                    <a:pt x="101" y="9"/>
                  </a:lnTo>
                  <a:lnTo>
                    <a:pt x="125" y="12"/>
                  </a:lnTo>
                  <a:lnTo>
                    <a:pt x="143" y="23"/>
                  </a:lnTo>
                  <a:close/>
                </a:path>
              </a:pathLst>
            </a:custGeom>
            <a:solidFill>
              <a:srgbClr val="000000"/>
            </a:solidFill>
            <a:ln w="9525">
              <a:noFill/>
              <a:round/>
              <a:headEnd/>
              <a:tailEnd/>
            </a:ln>
          </p:spPr>
          <p:txBody>
            <a:bodyPr/>
            <a:lstStyle/>
            <a:p>
              <a:endParaRPr lang="en-US"/>
            </a:p>
          </p:txBody>
        </p:sp>
        <p:sp>
          <p:nvSpPr>
            <p:cNvPr id="91" name="Freeform 49"/>
            <p:cNvSpPr>
              <a:spLocks/>
            </p:cNvSpPr>
            <p:nvPr/>
          </p:nvSpPr>
          <p:spPr bwMode="auto">
            <a:xfrm>
              <a:off x="2058" y="2368"/>
              <a:ext cx="130" cy="62"/>
            </a:xfrm>
            <a:custGeom>
              <a:avLst/>
              <a:gdLst>
                <a:gd name="T0" fmla="*/ 28 w 261"/>
                <a:gd name="T1" fmla="*/ 0 h 62"/>
                <a:gd name="T2" fmla="*/ 261 w 261"/>
                <a:gd name="T3" fmla="*/ 58 h 62"/>
                <a:gd name="T4" fmla="*/ 242 w 261"/>
                <a:gd name="T5" fmla="*/ 62 h 62"/>
                <a:gd name="T6" fmla="*/ 0 w 261"/>
                <a:gd name="T7" fmla="*/ 23 h 62"/>
                <a:gd name="T8" fmla="*/ 15 w 261"/>
                <a:gd name="T9" fmla="*/ 11 h 62"/>
                <a:gd name="T10" fmla="*/ 28 w 261"/>
                <a:gd name="T11" fmla="*/ 0 h 62"/>
                <a:gd name="T12" fmla="*/ 28 w 261"/>
                <a:gd name="T13" fmla="*/ 0 h 62"/>
                <a:gd name="T14" fmla="*/ 0 60000 65536"/>
                <a:gd name="T15" fmla="*/ 0 60000 65536"/>
                <a:gd name="T16" fmla="*/ 0 60000 65536"/>
                <a:gd name="T17" fmla="*/ 0 60000 65536"/>
                <a:gd name="T18" fmla="*/ 0 60000 65536"/>
                <a:gd name="T19" fmla="*/ 0 60000 65536"/>
                <a:gd name="T20" fmla="*/ 0 60000 65536"/>
                <a:gd name="T21" fmla="*/ 0 w 261"/>
                <a:gd name="T22" fmla="*/ 0 h 62"/>
                <a:gd name="T23" fmla="*/ 261 w 261"/>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62">
                  <a:moveTo>
                    <a:pt x="28" y="0"/>
                  </a:moveTo>
                  <a:lnTo>
                    <a:pt x="261" y="58"/>
                  </a:lnTo>
                  <a:lnTo>
                    <a:pt x="242" y="62"/>
                  </a:lnTo>
                  <a:lnTo>
                    <a:pt x="0" y="23"/>
                  </a:lnTo>
                  <a:lnTo>
                    <a:pt x="15" y="11"/>
                  </a:lnTo>
                  <a:lnTo>
                    <a:pt x="28" y="0"/>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fill="hold" nodeType="afterEffect">
                                  <p:stCondLst>
                                    <p:cond delay="0"/>
                                  </p:stCondLst>
                                  <p:childTnLst>
                                    <p:animScale>
                                      <p:cBhvr>
                                        <p:cTn id="6" dur="500" fill="hold"/>
                                        <p:tgtEl>
                                          <p:spTgt spid="72"/>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a:xfrm>
            <a:off x="1652588" y="69850"/>
            <a:ext cx="7315200" cy="1143000"/>
          </a:xfrm>
        </p:spPr>
        <p:txBody>
          <a:bodyPr/>
          <a:lstStyle/>
          <a:p>
            <a:r>
              <a:rPr lang="en-US" altLang="zh-TW" dirty="0" smtClean="0">
                <a:ea typeface="新細明體" pitchFamily="18" charset="-120"/>
              </a:rPr>
              <a:t>Reduce PCB Trace Radiation </a:t>
            </a:r>
          </a:p>
        </p:txBody>
      </p:sp>
      <p:sp>
        <p:nvSpPr>
          <p:cNvPr id="332824" name="Text Box 24"/>
          <p:cNvSpPr txBox="1">
            <a:spLocks noChangeArrowheads="1"/>
          </p:cNvSpPr>
          <p:nvPr/>
        </p:nvSpPr>
        <p:spPr bwMode="auto">
          <a:xfrm>
            <a:off x="3073400" y="1681163"/>
            <a:ext cx="6070600" cy="4093428"/>
          </a:xfrm>
          <a:prstGeom prst="rect">
            <a:avLst/>
          </a:prstGeom>
          <a:noFill/>
          <a:ln w="9525">
            <a:noFill/>
            <a:miter lim="800000"/>
            <a:headEnd/>
            <a:tailEnd/>
          </a:ln>
          <a:effectLst/>
        </p:spPr>
        <p:txBody>
          <a:bodyPr wrap="square">
            <a:spAutoFit/>
          </a:bodyPr>
          <a:lstStyle/>
          <a:p>
            <a:pPr eaLnBrk="0" hangingPunct="0">
              <a:defRPr/>
            </a:pPr>
            <a:r>
              <a:rPr lang="en-US" dirty="0">
                <a:latin typeface="+mj-lt"/>
              </a:rPr>
              <a:t>Creating a faraday </a:t>
            </a:r>
            <a:r>
              <a:rPr lang="en-US" dirty="0" smtClean="0">
                <a:latin typeface="+mj-lt"/>
              </a:rPr>
              <a:t>cage </a:t>
            </a:r>
            <a:r>
              <a:rPr lang="en-US" dirty="0">
                <a:latin typeface="+mj-lt"/>
              </a:rPr>
              <a:t>on the PCB</a:t>
            </a:r>
          </a:p>
          <a:p>
            <a:pPr eaLnBrk="0" hangingPunct="0">
              <a:defRPr/>
            </a:pPr>
            <a:r>
              <a:rPr lang="en-US" dirty="0">
                <a:latin typeface="+mj-lt"/>
              </a:rPr>
              <a:t>to reduce PCB </a:t>
            </a:r>
            <a:r>
              <a:rPr lang="en-US" dirty="0" smtClean="0">
                <a:latin typeface="+mj-lt"/>
              </a:rPr>
              <a:t>trace radiation</a:t>
            </a:r>
            <a:r>
              <a:rPr lang="en-US" dirty="0">
                <a:latin typeface="+mj-lt"/>
              </a:rPr>
              <a:t>:</a:t>
            </a:r>
          </a:p>
          <a:p>
            <a:pPr eaLnBrk="0" hangingPunct="0">
              <a:defRPr/>
            </a:pPr>
            <a:endParaRPr lang="en-US" dirty="0">
              <a:latin typeface="+mj-lt"/>
            </a:endParaRPr>
          </a:p>
          <a:p>
            <a:pPr marL="457200" indent="-457200" eaLnBrk="0" hangingPunct="0">
              <a:spcAft>
                <a:spcPts val="600"/>
              </a:spcAft>
              <a:buFont typeface="+mj-lt"/>
              <a:buAutoNum type="arabicPeriod"/>
              <a:defRPr/>
            </a:pPr>
            <a:r>
              <a:rPr lang="en-US" sz="2000" dirty="0" smtClean="0">
                <a:latin typeface="+mj-lt"/>
              </a:rPr>
              <a:t>Make </a:t>
            </a:r>
            <a:r>
              <a:rPr lang="en-US" sz="2000" dirty="0" smtClean="0">
                <a:solidFill>
                  <a:srgbClr val="0000CC"/>
                </a:solidFill>
                <a:latin typeface="+mj-lt"/>
              </a:rPr>
              <a:t>top and bottom layers GND</a:t>
            </a:r>
            <a:endParaRPr lang="en-US" sz="2000" dirty="0">
              <a:solidFill>
                <a:srgbClr val="0000CC"/>
              </a:solidFill>
              <a:latin typeface="+mj-lt"/>
            </a:endParaRPr>
          </a:p>
          <a:p>
            <a:pPr marL="457200" indent="-457200" eaLnBrk="0" hangingPunct="0">
              <a:spcAft>
                <a:spcPts val="600"/>
              </a:spcAft>
              <a:buFont typeface="+mj-lt"/>
              <a:buAutoNum type="arabicPeriod"/>
              <a:defRPr/>
            </a:pPr>
            <a:r>
              <a:rPr lang="en-US" sz="2000" dirty="0" smtClean="0">
                <a:solidFill>
                  <a:srgbClr val="0000CC"/>
                </a:solidFill>
                <a:latin typeface="+mj-lt"/>
              </a:rPr>
              <a:t>Inner </a:t>
            </a:r>
            <a:r>
              <a:rPr lang="en-US" sz="2000" dirty="0">
                <a:solidFill>
                  <a:srgbClr val="0000CC"/>
                </a:solidFill>
                <a:latin typeface="+mj-lt"/>
              </a:rPr>
              <a:t>layers </a:t>
            </a:r>
            <a:r>
              <a:rPr lang="en-US" sz="2000" dirty="0" smtClean="0">
                <a:solidFill>
                  <a:srgbClr val="0000CC"/>
                </a:solidFill>
                <a:latin typeface="+mj-lt"/>
              </a:rPr>
              <a:t>VCC planes and signal traces should </a:t>
            </a:r>
            <a:r>
              <a:rPr lang="en-US" sz="2000" dirty="0">
                <a:solidFill>
                  <a:srgbClr val="0000CC"/>
                </a:solidFill>
                <a:latin typeface="+mj-lt"/>
              </a:rPr>
              <a:t>be retracted from the board edge</a:t>
            </a:r>
          </a:p>
          <a:p>
            <a:pPr marL="457200" indent="-457200" eaLnBrk="0" hangingPunct="0">
              <a:spcAft>
                <a:spcPts val="600"/>
              </a:spcAft>
              <a:buFont typeface="+mj-lt"/>
              <a:buAutoNum type="arabicPeriod"/>
              <a:defRPr/>
            </a:pPr>
            <a:r>
              <a:rPr lang="en-US" sz="2000" dirty="0" smtClean="0">
                <a:solidFill>
                  <a:srgbClr val="0000CC"/>
                </a:solidFill>
                <a:latin typeface="+mj-lt"/>
              </a:rPr>
              <a:t>GND Layers </a:t>
            </a:r>
            <a:r>
              <a:rPr lang="en-US" sz="2000" dirty="0">
                <a:solidFill>
                  <a:srgbClr val="0000CC"/>
                </a:solidFill>
                <a:latin typeface="+mj-lt"/>
              </a:rPr>
              <a:t>should be </a:t>
            </a:r>
            <a:r>
              <a:rPr lang="en-US" sz="2000" dirty="0" smtClean="0">
                <a:solidFill>
                  <a:srgbClr val="0000CC"/>
                </a:solidFill>
                <a:latin typeface="+mj-lt"/>
              </a:rPr>
              <a:t>via </a:t>
            </a:r>
            <a:r>
              <a:rPr lang="en-US" sz="2000" dirty="0">
                <a:solidFill>
                  <a:srgbClr val="0000CC"/>
                </a:solidFill>
                <a:latin typeface="+mj-lt"/>
              </a:rPr>
              <a:t>s</a:t>
            </a:r>
            <a:r>
              <a:rPr lang="en-US" sz="2000" dirty="0" smtClean="0">
                <a:solidFill>
                  <a:srgbClr val="0000CC"/>
                </a:solidFill>
                <a:latin typeface="+mj-lt"/>
              </a:rPr>
              <a:t>titched </a:t>
            </a:r>
            <a:r>
              <a:rPr lang="en-US" sz="2000" dirty="0">
                <a:solidFill>
                  <a:srgbClr val="0000CC"/>
                </a:solidFill>
                <a:latin typeface="+mj-lt"/>
              </a:rPr>
              <a:t>to create the PCB faraday </a:t>
            </a:r>
            <a:r>
              <a:rPr lang="en-US" sz="2000" dirty="0" smtClean="0">
                <a:solidFill>
                  <a:srgbClr val="0000CC"/>
                </a:solidFill>
                <a:latin typeface="+mj-lt"/>
              </a:rPr>
              <a:t>cage</a:t>
            </a:r>
          </a:p>
          <a:p>
            <a:pPr marL="914400" lvl="1" indent="-457200" eaLnBrk="0" hangingPunct="0">
              <a:spcAft>
                <a:spcPts val="600"/>
              </a:spcAft>
              <a:buFont typeface="+mj-lt"/>
              <a:buAutoNum type="alphaLcParenR"/>
              <a:defRPr/>
            </a:pPr>
            <a:r>
              <a:rPr lang="en-US" sz="2000" dirty="0" smtClean="0">
                <a:latin typeface="+mj-lt"/>
              </a:rPr>
              <a:t>Spacing </a:t>
            </a:r>
            <a:r>
              <a:rPr lang="en-US" sz="2000" dirty="0" smtClean="0">
                <a:solidFill>
                  <a:srgbClr val="0000CC"/>
                </a:solidFill>
                <a:latin typeface="+mj-lt"/>
              </a:rPr>
              <a:t>≤ </a:t>
            </a:r>
            <a:r>
              <a:rPr lang="en-US" sz="2000" dirty="0" smtClean="0">
                <a:solidFill>
                  <a:srgbClr val="0000CC"/>
                </a:solidFill>
                <a:latin typeface="Symbol" pitchFamily="18" charset="2"/>
              </a:rPr>
              <a:t>l</a:t>
            </a:r>
            <a:r>
              <a:rPr lang="en-US" sz="2000" dirty="0" smtClean="0">
                <a:solidFill>
                  <a:srgbClr val="0000CC"/>
                </a:solidFill>
                <a:latin typeface="+mj-lt"/>
              </a:rPr>
              <a:t>/10 </a:t>
            </a:r>
            <a:r>
              <a:rPr lang="en-US" sz="2000" dirty="0" smtClean="0">
                <a:latin typeface="+mj-lt"/>
              </a:rPr>
              <a:t>of </a:t>
            </a:r>
            <a:r>
              <a:rPr lang="en-US" sz="2000" dirty="0">
                <a:latin typeface="+mj-lt"/>
              </a:rPr>
              <a:t>the highest </a:t>
            </a:r>
            <a:r>
              <a:rPr lang="en-US" sz="2000" dirty="0" smtClean="0">
                <a:latin typeface="+mj-lt"/>
              </a:rPr>
              <a:t>harmonic</a:t>
            </a:r>
            <a:endParaRPr lang="en-US" sz="2000" dirty="0">
              <a:latin typeface="+mj-lt"/>
            </a:endParaRPr>
          </a:p>
          <a:p>
            <a:pPr eaLnBrk="0" hangingPunct="0">
              <a:defRPr/>
            </a:pPr>
            <a:endParaRPr lang="en-US" dirty="0">
              <a:latin typeface="+mj-lt"/>
            </a:endParaRPr>
          </a:p>
          <a:p>
            <a:pPr eaLnBrk="0" hangingPunct="0">
              <a:defRPr/>
            </a:pPr>
            <a:endParaRPr lang="en-US" i="1" dirty="0">
              <a:latin typeface="+mj-lt"/>
            </a:endParaRPr>
          </a:p>
        </p:txBody>
      </p:sp>
      <p:grpSp>
        <p:nvGrpSpPr>
          <p:cNvPr id="119814" name="Group 25"/>
          <p:cNvGrpSpPr>
            <a:grpSpLocks/>
          </p:cNvGrpSpPr>
          <p:nvPr/>
        </p:nvGrpSpPr>
        <p:grpSpPr bwMode="auto">
          <a:xfrm>
            <a:off x="276225" y="3363913"/>
            <a:ext cx="2317750" cy="1735137"/>
            <a:chOff x="322" y="2680"/>
            <a:chExt cx="1460" cy="1093"/>
          </a:xfrm>
        </p:grpSpPr>
        <p:sp>
          <p:nvSpPr>
            <p:cNvPr id="119841" name="Rectangle 26"/>
            <p:cNvSpPr>
              <a:spLocks noChangeArrowheads="1"/>
            </p:cNvSpPr>
            <p:nvPr/>
          </p:nvSpPr>
          <p:spPr bwMode="auto">
            <a:xfrm>
              <a:off x="322" y="2680"/>
              <a:ext cx="1460" cy="1093"/>
            </a:xfrm>
            <a:prstGeom prst="rect">
              <a:avLst/>
            </a:prstGeom>
            <a:solidFill>
              <a:srgbClr val="00CC00"/>
            </a:solidFill>
            <a:ln w="9525">
              <a:solidFill>
                <a:schemeClr val="tx1"/>
              </a:solidFill>
              <a:miter lim="800000"/>
              <a:headEnd/>
              <a:tailEnd/>
            </a:ln>
          </p:spPr>
          <p:txBody>
            <a:bodyPr wrap="none" anchor="ctr"/>
            <a:lstStyle/>
            <a:p>
              <a:pPr eaLnBrk="0" hangingPunct="0"/>
              <a:endParaRPr lang="zh-TW" altLang="en-US">
                <a:ea typeface="新細明體" pitchFamily="18" charset="-120"/>
              </a:endParaRPr>
            </a:p>
          </p:txBody>
        </p:sp>
        <p:sp>
          <p:nvSpPr>
            <p:cNvPr id="119842" name="Oval 27"/>
            <p:cNvSpPr>
              <a:spLocks noChangeArrowheads="1"/>
            </p:cNvSpPr>
            <p:nvPr/>
          </p:nvSpPr>
          <p:spPr bwMode="auto">
            <a:xfrm>
              <a:off x="1743" y="2716"/>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43" name="Oval 28"/>
            <p:cNvSpPr>
              <a:spLocks noChangeArrowheads="1"/>
            </p:cNvSpPr>
            <p:nvPr/>
          </p:nvSpPr>
          <p:spPr bwMode="auto">
            <a:xfrm>
              <a:off x="1743" y="281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44" name="Oval 29"/>
            <p:cNvSpPr>
              <a:spLocks noChangeArrowheads="1"/>
            </p:cNvSpPr>
            <p:nvPr/>
          </p:nvSpPr>
          <p:spPr bwMode="auto">
            <a:xfrm>
              <a:off x="1743" y="2910"/>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45" name="Oval 30"/>
            <p:cNvSpPr>
              <a:spLocks noChangeArrowheads="1"/>
            </p:cNvSpPr>
            <p:nvPr/>
          </p:nvSpPr>
          <p:spPr bwMode="auto">
            <a:xfrm>
              <a:off x="1743" y="3007"/>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46" name="Oval 31"/>
            <p:cNvSpPr>
              <a:spLocks noChangeArrowheads="1"/>
            </p:cNvSpPr>
            <p:nvPr/>
          </p:nvSpPr>
          <p:spPr bwMode="auto">
            <a:xfrm>
              <a:off x="1743" y="3104"/>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47" name="Oval 32"/>
            <p:cNvSpPr>
              <a:spLocks noChangeArrowheads="1"/>
            </p:cNvSpPr>
            <p:nvPr/>
          </p:nvSpPr>
          <p:spPr bwMode="auto">
            <a:xfrm>
              <a:off x="1743" y="3201"/>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48" name="Oval 33"/>
            <p:cNvSpPr>
              <a:spLocks noChangeArrowheads="1"/>
            </p:cNvSpPr>
            <p:nvPr/>
          </p:nvSpPr>
          <p:spPr bwMode="auto">
            <a:xfrm>
              <a:off x="1743" y="3295"/>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49" name="Oval 34"/>
            <p:cNvSpPr>
              <a:spLocks noChangeArrowheads="1"/>
            </p:cNvSpPr>
            <p:nvPr/>
          </p:nvSpPr>
          <p:spPr bwMode="auto">
            <a:xfrm>
              <a:off x="1743" y="33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0" name="Oval 35"/>
            <p:cNvSpPr>
              <a:spLocks noChangeArrowheads="1"/>
            </p:cNvSpPr>
            <p:nvPr/>
          </p:nvSpPr>
          <p:spPr bwMode="auto">
            <a:xfrm>
              <a:off x="1743" y="3489"/>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1" name="Oval 36"/>
            <p:cNvSpPr>
              <a:spLocks noChangeArrowheads="1"/>
            </p:cNvSpPr>
            <p:nvPr/>
          </p:nvSpPr>
          <p:spPr bwMode="auto">
            <a:xfrm>
              <a:off x="1743" y="3586"/>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2" name="Oval 37"/>
            <p:cNvSpPr>
              <a:spLocks noChangeArrowheads="1"/>
            </p:cNvSpPr>
            <p:nvPr/>
          </p:nvSpPr>
          <p:spPr bwMode="auto">
            <a:xfrm>
              <a:off x="1743" y="368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3" name="Oval 38"/>
            <p:cNvSpPr>
              <a:spLocks noChangeArrowheads="1"/>
            </p:cNvSpPr>
            <p:nvPr/>
          </p:nvSpPr>
          <p:spPr bwMode="auto">
            <a:xfrm>
              <a:off x="1695"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4" name="Oval 39"/>
            <p:cNvSpPr>
              <a:spLocks noChangeArrowheads="1"/>
            </p:cNvSpPr>
            <p:nvPr/>
          </p:nvSpPr>
          <p:spPr bwMode="auto">
            <a:xfrm>
              <a:off x="1622"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5" name="Oval 40"/>
            <p:cNvSpPr>
              <a:spLocks noChangeArrowheads="1"/>
            </p:cNvSpPr>
            <p:nvPr/>
          </p:nvSpPr>
          <p:spPr bwMode="auto">
            <a:xfrm>
              <a:off x="1550"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6" name="Oval 41"/>
            <p:cNvSpPr>
              <a:spLocks noChangeArrowheads="1"/>
            </p:cNvSpPr>
            <p:nvPr/>
          </p:nvSpPr>
          <p:spPr bwMode="auto">
            <a:xfrm>
              <a:off x="1477"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7" name="Oval 42"/>
            <p:cNvSpPr>
              <a:spLocks noChangeArrowheads="1"/>
            </p:cNvSpPr>
            <p:nvPr/>
          </p:nvSpPr>
          <p:spPr bwMode="auto">
            <a:xfrm>
              <a:off x="1405"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8" name="Oval 43"/>
            <p:cNvSpPr>
              <a:spLocks noChangeArrowheads="1"/>
            </p:cNvSpPr>
            <p:nvPr/>
          </p:nvSpPr>
          <p:spPr bwMode="auto">
            <a:xfrm>
              <a:off x="1332"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59" name="Oval 44"/>
            <p:cNvSpPr>
              <a:spLocks noChangeArrowheads="1"/>
            </p:cNvSpPr>
            <p:nvPr/>
          </p:nvSpPr>
          <p:spPr bwMode="auto">
            <a:xfrm>
              <a:off x="1260"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0" name="Oval 45"/>
            <p:cNvSpPr>
              <a:spLocks noChangeArrowheads="1"/>
            </p:cNvSpPr>
            <p:nvPr/>
          </p:nvSpPr>
          <p:spPr bwMode="auto">
            <a:xfrm>
              <a:off x="1187"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1" name="Oval 46"/>
            <p:cNvSpPr>
              <a:spLocks noChangeArrowheads="1"/>
            </p:cNvSpPr>
            <p:nvPr/>
          </p:nvSpPr>
          <p:spPr bwMode="auto">
            <a:xfrm>
              <a:off x="1114"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2" name="Oval 47"/>
            <p:cNvSpPr>
              <a:spLocks noChangeArrowheads="1"/>
            </p:cNvSpPr>
            <p:nvPr/>
          </p:nvSpPr>
          <p:spPr bwMode="auto">
            <a:xfrm>
              <a:off x="1041"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3" name="Oval 48"/>
            <p:cNvSpPr>
              <a:spLocks noChangeArrowheads="1"/>
            </p:cNvSpPr>
            <p:nvPr/>
          </p:nvSpPr>
          <p:spPr bwMode="auto">
            <a:xfrm>
              <a:off x="969"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4" name="Oval 49"/>
            <p:cNvSpPr>
              <a:spLocks noChangeArrowheads="1"/>
            </p:cNvSpPr>
            <p:nvPr/>
          </p:nvSpPr>
          <p:spPr bwMode="auto">
            <a:xfrm>
              <a:off x="896"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5" name="Oval 50"/>
            <p:cNvSpPr>
              <a:spLocks noChangeArrowheads="1"/>
            </p:cNvSpPr>
            <p:nvPr/>
          </p:nvSpPr>
          <p:spPr bwMode="auto">
            <a:xfrm>
              <a:off x="824"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6" name="Oval 51"/>
            <p:cNvSpPr>
              <a:spLocks noChangeArrowheads="1"/>
            </p:cNvSpPr>
            <p:nvPr/>
          </p:nvSpPr>
          <p:spPr bwMode="auto">
            <a:xfrm>
              <a:off x="751"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7" name="Oval 52"/>
            <p:cNvSpPr>
              <a:spLocks noChangeArrowheads="1"/>
            </p:cNvSpPr>
            <p:nvPr/>
          </p:nvSpPr>
          <p:spPr bwMode="auto">
            <a:xfrm>
              <a:off x="679"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8" name="Oval 53"/>
            <p:cNvSpPr>
              <a:spLocks noChangeArrowheads="1"/>
            </p:cNvSpPr>
            <p:nvPr/>
          </p:nvSpPr>
          <p:spPr bwMode="auto">
            <a:xfrm>
              <a:off x="606"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69" name="Oval 54"/>
            <p:cNvSpPr>
              <a:spLocks noChangeArrowheads="1"/>
            </p:cNvSpPr>
            <p:nvPr/>
          </p:nvSpPr>
          <p:spPr bwMode="auto">
            <a:xfrm>
              <a:off x="533"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0" name="Oval 55"/>
            <p:cNvSpPr>
              <a:spLocks noChangeArrowheads="1"/>
            </p:cNvSpPr>
            <p:nvPr/>
          </p:nvSpPr>
          <p:spPr bwMode="auto">
            <a:xfrm>
              <a:off x="461" y="3733"/>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1" name="Oval 56"/>
            <p:cNvSpPr>
              <a:spLocks noChangeArrowheads="1"/>
            </p:cNvSpPr>
            <p:nvPr/>
          </p:nvSpPr>
          <p:spPr bwMode="auto">
            <a:xfrm>
              <a:off x="388" y="3733"/>
              <a:ext cx="27" cy="27"/>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2" name="Oval 57"/>
            <p:cNvSpPr>
              <a:spLocks noChangeArrowheads="1"/>
            </p:cNvSpPr>
            <p:nvPr/>
          </p:nvSpPr>
          <p:spPr bwMode="auto">
            <a:xfrm>
              <a:off x="1671"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3" name="Oval 58"/>
            <p:cNvSpPr>
              <a:spLocks noChangeArrowheads="1"/>
            </p:cNvSpPr>
            <p:nvPr/>
          </p:nvSpPr>
          <p:spPr bwMode="auto">
            <a:xfrm>
              <a:off x="1598"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4" name="Oval 59"/>
            <p:cNvSpPr>
              <a:spLocks noChangeArrowheads="1"/>
            </p:cNvSpPr>
            <p:nvPr/>
          </p:nvSpPr>
          <p:spPr bwMode="auto">
            <a:xfrm>
              <a:off x="1526"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5" name="Oval 60"/>
            <p:cNvSpPr>
              <a:spLocks noChangeArrowheads="1"/>
            </p:cNvSpPr>
            <p:nvPr/>
          </p:nvSpPr>
          <p:spPr bwMode="auto">
            <a:xfrm>
              <a:off x="1453"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6" name="Oval 61"/>
            <p:cNvSpPr>
              <a:spLocks noChangeArrowheads="1"/>
            </p:cNvSpPr>
            <p:nvPr/>
          </p:nvSpPr>
          <p:spPr bwMode="auto">
            <a:xfrm>
              <a:off x="1381"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7" name="Oval 62"/>
            <p:cNvSpPr>
              <a:spLocks noChangeArrowheads="1"/>
            </p:cNvSpPr>
            <p:nvPr/>
          </p:nvSpPr>
          <p:spPr bwMode="auto">
            <a:xfrm>
              <a:off x="1308"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8" name="Oval 63"/>
            <p:cNvSpPr>
              <a:spLocks noChangeArrowheads="1"/>
            </p:cNvSpPr>
            <p:nvPr/>
          </p:nvSpPr>
          <p:spPr bwMode="auto">
            <a:xfrm>
              <a:off x="1236"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79" name="Oval 64"/>
            <p:cNvSpPr>
              <a:spLocks noChangeArrowheads="1"/>
            </p:cNvSpPr>
            <p:nvPr/>
          </p:nvSpPr>
          <p:spPr bwMode="auto">
            <a:xfrm>
              <a:off x="1163"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0" name="Oval 65"/>
            <p:cNvSpPr>
              <a:spLocks noChangeArrowheads="1"/>
            </p:cNvSpPr>
            <p:nvPr/>
          </p:nvSpPr>
          <p:spPr bwMode="auto">
            <a:xfrm>
              <a:off x="1090"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1" name="Oval 66"/>
            <p:cNvSpPr>
              <a:spLocks noChangeArrowheads="1"/>
            </p:cNvSpPr>
            <p:nvPr/>
          </p:nvSpPr>
          <p:spPr bwMode="auto">
            <a:xfrm>
              <a:off x="1017"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2" name="Oval 67"/>
            <p:cNvSpPr>
              <a:spLocks noChangeArrowheads="1"/>
            </p:cNvSpPr>
            <p:nvPr/>
          </p:nvSpPr>
          <p:spPr bwMode="auto">
            <a:xfrm>
              <a:off x="945"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3" name="Oval 68"/>
            <p:cNvSpPr>
              <a:spLocks noChangeArrowheads="1"/>
            </p:cNvSpPr>
            <p:nvPr/>
          </p:nvSpPr>
          <p:spPr bwMode="auto">
            <a:xfrm>
              <a:off x="872"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4" name="Oval 69"/>
            <p:cNvSpPr>
              <a:spLocks noChangeArrowheads="1"/>
            </p:cNvSpPr>
            <p:nvPr/>
          </p:nvSpPr>
          <p:spPr bwMode="auto">
            <a:xfrm>
              <a:off x="800"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5" name="Oval 70"/>
            <p:cNvSpPr>
              <a:spLocks noChangeArrowheads="1"/>
            </p:cNvSpPr>
            <p:nvPr/>
          </p:nvSpPr>
          <p:spPr bwMode="auto">
            <a:xfrm>
              <a:off x="727"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6" name="Oval 71"/>
            <p:cNvSpPr>
              <a:spLocks noChangeArrowheads="1"/>
            </p:cNvSpPr>
            <p:nvPr/>
          </p:nvSpPr>
          <p:spPr bwMode="auto">
            <a:xfrm>
              <a:off x="655"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7" name="Oval 72"/>
            <p:cNvSpPr>
              <a:spLocks noChangeArrowheads="1"/>
            </p:cNvSpPr>
            <p:nvPr/>
          </p:nvSpPr>
          <p:spPr bwMode="auto">
            <a:xfrm>
              <a:off x="582"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8" name="Oval 73"/>
            <p:cNvSpPr>
              <a:spLocks noChangeArrowheads="1"/>
            </p:cNvSpPr>
            <p:nvPr/>
          </p:nvSpPr>
          <p:spPr bwMode="auto">
            <a:xfrm>
              <a:off x="509"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89" name="Oval 74"/>
            <p:cNvSpPr>
              <a:spLocks noChangeArrowheads="1"/>
            </p:cNvSpPr>
            <p:nvPr/>
          </p:nvSpPr>
          <p:spPr bwMode="auto">
            <a:xfrm>
              <a:off x="437"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0" name="Oval 75"/>
            <p:cNvSpPr>
              <a:spLocks noChangeArrowheads="1"/>
            </p:cNvSpPr>
            <p:nvPr/>
          </p:nvSpPr>
          <p:spPr bwMode="auto">
            <a:xfrm>
              <a:off x="364" y="269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1" name="Oval 76"/>
            <p:cNvSpPr>
              <a:spLocks noChangeArrowheads="1"/>
            </p:cNvSpPr>
            <p:nvPr/>
          </p:nvSpPr>
          <p:spPr bwMode="auto">
            <a:xfrm>
              <a:off x="340" y="2741"/>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2" name="Oval 77"/>
            <p:cNvSpPr>
              <a:spLocks noChangeArrowheads="1"/>
            </p:cNvSpPr>
            <p:nvPr/>
          </p:nvSpPr>
          <p:spPr bwMode="auto">
            <a:xfrm>
              <a:off x="340" y="2838"/>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3" name="Oval 78"/>
            <p:cNvSpPr>
              <a:spLocks noChangeArrowheads="1"/>
            </p:cNvSpPr>
            <p:nvPr/>
          </p:nvSpPr>
          <p:spPr bwMode="auto">
            <a:xfrm>
              <a:off x="340" y="2935"/>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4" name="Oval 79"/>
            <p:cNvSpPr>
              <a:spLocks noChangeArrowheads="1"/>
            </p:cNvSpPr>
            <p:nvPr/>
          </p:nvSpPr>
          <p:spPr bwMode="auto">
            <a:xfrm>
              <a:off x="340" y="3032"/>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5" name="Oval 80"/>
            <p:cNvSpPr>
              <a:spLocks noChangeArrowheads="1"/>
            </p:cNvSpPr>
            <p:nvPr/>
          </p:nvSpPr>
          <p:spPr bwMode="auto">
            <a:xfrm>
              <a:off x="340" y="3129"/>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6" name="Oval 81"/>
            <p:cNvSpPr>
              <a:spLocks noChangeArrowheads="1"/>
            </p:cNvSpPr>
            <p:nvPr/>
          </p:nvSpPr>
          <p:spPr bwMode="auto">
            <a:xfrm>
              <a:off x="340" y="3226"/>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7" name="Oval 82"/>
            <p:cNvSpPr>
              <a:spLocks noChangeArrowheads="1"/>
            </p:cNvSpPr>
            <p:nvPr/>
          </p:nvSpPr>
          <p:spPr bwMode="auto">
            <a:xfrm>
              <a:off x="340" y="3320"/>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8" name="Oval 83"/>
            <p:cNvSpPr>
              <a:spLocks noChangeArrowheads="1"/>
            </p:cNvSpPr>
            <p:nvPr/>
          </p:nvSpPr>
          <p:spPr bwMode="auto">
            <a:xfrm>
              <a:off x="340" y="3417"/>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899" name="Oval 84"/>
            <p:cNvSpPr>
              <a:spLocks noChangeArrowheads="1"/>
            </p:cNvSpPr>
            <p:nvPr/>
          </p:nvSpPr>
          <p:spPr bwMode="auto">
            <a:xfrm>
              <a:off x="340" y="3514"/>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900" name="Oval 85"/>
            <p:cNvSpPr>
              <a:spLocks noChangeArrowheads="1"/>
            </p:cNvSpPr>
            <p:nvPr/>
          </p:nvSpPr>
          <p:spPr bwMode="auto">
            <a:xfrm>
              <a:off x="340" y="3611"/>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901" name="Oval 86"/>
            <p:cNvSpPr>
              <a:spLocks noChangeArrowheads="1"/>
            </p:cNvSpPr>
            <p:nvPr/>
          </p:nvSpPr>
          <p:spPr bwMode="auto">
            <a:xfrm>
              <a:off x="340" y="3708"/>
              <a:ext cx="24" cy="25"/>
            </a:xfrm>
            <a:prstGeom prst="ellipse">
              <a:avLst/>
            </a:prstGeom>
            <a:solidFill>
              <a:schemeClr val="accent1"/>
            </a:solidFill>
            <a:ln w="9525">
              <a:solidFill>
                <a:schemeClr val="tx1"/>
              </a:solidFill>
              <a:round/>
              <a:headEnd/>
              <a:tailEnd/>
            </a:ln>
          </p:spPr>
          <p:txBody>
            <a:bodyPr wrap="none" anchor="ctr"/>
            <a:lstStyle/>
            <a:p>
              <a:pPr eaLnBrk="0" hangingPunct="0"/>
              <a:endParaRPr lang="zh-TW" altLang="en-US">
                <a:ea typeface="新細明體" pitchFamily="18" charset="-120"/>
              </a:endParaRPr>
            </a:p>
          </p:txBody>
        </p:sp>
        <p:sp>
          <p:nvSpPr>
            <p:cNvPr id="119902" name="Rectangle 87"/>
            <p:cNvSpPr>
              <a:spLocks noChangeArrowheads="1"/>
            </p:cNvSpPr>
            <p:nvPr/>
          </p:nvSpPr>
          <p:spPr bwMode="auto">
            <a:xfrm>
              <a:off x="858" y="3072"/>
              <a:ext cx="360" cy="312"/>
            </a:xfrm>
            <a:prstGeom prst="rect">
              <a:avLst/>
            </a:prstGeom>
            <a:solidFill>
              <a:srgbClr val="292929"/>
            </a:solidFill>
            <a:ln w="9525">
              <a:solidFill>
                <a:schemeClr val="tx1"/>
              </a:solidFill>
              <a:miter lim="800000"/>
              <a:headEnd/>
              <a:tailEnd/>
            </a:ln>
          </p:spPr>
          <p:txBody>
            <a:bodyPr wrap="none" anchor="ctr"/>
            <a:lstStyle/>
            <a:p>
              <a:pPr eaLnBrk="0" hangingPunct="0"/>
              <a:endParaRPr lang="zh-TW" altLang="en-US">
                <a:ea typeface="新細明體" pitchFamily="18" charset="-120"/>
              </a:endParaRPr>
            </a:p>
          </p:txBody>
        </p:sp>
        <p:graphicFrame>
          <p:nvGraphicFramePr>
            <p:cNvPr id="119810" name="Object 2"/>
            <p:cNvGraphicFramePr>
              <a:graphicFrameLocks noChangeAspect="1"/>
            </p:cNvGraphicFramePr>
            <p:nvPr/>
          </p:nvGraphicFramePr>
          <p:xfrm>
            <a:off x="902" y="3093"/>
            <a:ext cx="148" cy="139"/>
          </p:xfrm>
          <a:graphic>
            <a:graphicData uri="http://schemas.openxmlformats.org/presentationml/2006/ole">
              <p:oleObj spid="_x0000_s119810" name="Visio" r:id="rId4" imgW="371302" imgH="348449" progId="Visio.Drawing.11">
                <p:embed/>
              </p:oleObj>
            </a:graphicData>
          </a:graphic>
        </p:graphicFrame>
      </p:grpSp>
      <p:pic>
        <p:nvPicPr>
          <p:cNvPr id="119815" name="Picture 89" descr="MCj03910340000[1]"/>
          <p:cNvPicPr>
            <a:picLocks noChangeAspect="1" noChangeArrowheads="1"/>
          </p:cNvPicPr>
          <p:nvPr/>
        </p:nvPicPr>
        <p:blipFill>
          <a:blip r:embed="rId5" cstate="print"/>
          <a:srcRect/>
          <a:stretch>
            <a:fillRect/>
          </a:stretch>
        </p:blipFill>
        <p:spPr bwMode="auto">
          <a:xfrm>
            <a:off x="8450263" y="6351588"/>
            <a:ext cx="333375" cy="404812"/>
          </a:xfrm>
          <a:prstGeom prst="rect">
            <a:avLst/>
          </a:prstGeom>
          <a:noFill/>
          <a:ln w="9525">
            <a:noFill/>
            <a:miter lim="800000"/>
            <a:headEnd/>
            <a:tailEnd/>
          </a:ln>
        </p:spPr>
      </p:pic>
      <p:sp>
        <p:nvSpPr>
          <p:cNvPr id="332890" name="Rectangle 90"/>
          <p:cNvSpPr>
            <a:spLocks noChangeArrowheads="1"/>
          </p:cNvSpPr>
          <p:nvPr/>
        </p:nvSpPr>
        <p:spPr bwMode="auto">
          <a:xfrm>
            <a:off x="229091" y="1915752"/>
            <a:ext cx="2489200" cy="1190625"/>
          </a:xfrm>
          <a:prstGeom prst="rect">
            <a:avLst/>
          </a:prstGeom>
          <a:gradFill rotWithShape="1">
            <a:gsLst>
              <a:gs pos="0">
                <a:srgbClr val="CC9900">
                  <a:gamma/>
                  <a:shade val="73725"/>
                  <a:invGamma/>
                  <a:alpha val="88000"/>
                </a:srgbClr>
              </a:gs>
              <a:gs pos="50000">
                <a:srgbClr val="CC9900">
                  <a:alpha val="84000"/>
                </a:srgbClr>
              </a:gs>
              <a:gs pos="100000">
                <a:srgbClr val="CC9900">
                  <a:gamma/>
                  <a:shade val="73725"/>
                  <a:invGamma/>
                  <a:alpha val="88000"/>
                </a:srgbClr>
              </a:gs>
            </a:gsLst>
            <a:lin ang="5400000" scaled="1"/>
          </a:gradFill>
          <a:ln w="9525">
            <a:noFill/>
            <a:miter lim="800000"/>
            <a:headEnd/>
            <a:tailEnd/>
          </a:ln>
          <a:effectLst/>
        </p:spPr>
        <p:txBody>
          <a:bodyPr wrap="none" anchor="ctr"/>
          <a:lstStyle/>
          <a:p>
            <a:pPr eaLnBrk="0" hangingPunct="0">
              <a:defRPr/>
            </a:pPr>
            <a:endParaRPr lang="en-US"/>
          </a:p>
        </p:txBody>
      </p:sp>
      <p:sp>
        <p:nvSpPr>
          <p:cNvPr id="119819" name="Line 91"/>
          <p:cNvSpPr>
            <a:spLocks noChangeShapeType="1"/>
          </p:cNvSpPr>
          <p:nvPr/>
        </p:nvSpPr>
        <p:spPr bwMode="auto">
          <a:xfrm>
            <a:off x="227013" y="2001838"/>
            <a:ext cx="2495550" cy="0"/>
          </a:xfrm>
          <a:prstGeom prst="line">
            <a:avLst/>
          </a:prstGeom>
          <a:noFill/>
          <a:ln w="38100">
            <a:solidFill>
              <a:schemeClr val="tx1"/>
            </a:solidFill>
            <a:round/>
            <a:headEnd/>
            <a:tailEnd/>
          </a:ln>
        </p:spPr>
        <p:txBody>
          <a:bodyPr/>
          <a:lstStyle/>
          <a:p>
            <a:endParaRPr lang="en-US"/>
          </a:p>
        </p:txBody>
      </p:sp>
      <p:sp>
        <p:nvSpPr>
          <p:cNvPr id="119820" name="Line 92"/>
          <p:cNvSpPr>
            <a:spLocks noChangeShapeType="1"/>
          </p:cNvSpPr>
          <p:nvPr/>
        </p:nvSpPr>
        <p:spPr bwMode="auto">
          <a:xfrm>
            <a:off x="227013" y="1900238"/>
            <a:ext cx="2495550" cy="0"/>
          </a:xfrm>
          <a:prstGeom prst="line">
            <a:avLst/>
          </a:prstGeom>
          <a:noFill/>
          <a:ln w="28575">
            <a:solidFill>
              <a:srgbClr val="00CC00"/>
            </a:solidFill>
            <a:round/>
            <a:headEnd/>
            <a:tailEnd/>
          </a:ln>
        </p:spPr>
        <p:txBody>
          <a:bodyPr/>
          <a:lstStyle/>
          <a:p>
            <a:endParaRPr lang="en-US"/>
          </a:p>
        </p:txBody>
      </p:sp>
      <p:sp>
        <p:nvSpPr>
          <p:cNvPr id="119821" name="Line 93"/>
          <p:cNvSpPr>
            <a:spLocks noChangeShapeType="1"/>
          </p:cNvSpPr>
          <p:nvPr/>
        </p:nvSpPr>
        <p:spPr bwMode="auto">
          <a:xfrm>
            <a:off x="227013" y="2106613"/>
            <a:ext cx="2497137" cy="0"/>
          </a:xfrm>
          <a:prstGeom prst="line">
            <a:avLst/>
          </a:prstGeom>
          <a:noFill/>
          <a:ln w="76200">
            <a:solidFill>
              <a:srgbClr val="CC9900"/>
            </a:solidFill>
            <a:round/>
            <a:headEnd/>
            <a:tailEnd/>
          </a:ln>
        </p:spPr>
        <p:txBody>
          <a:bodyPr/>
          <a:lstStyle/>
          <a:p>
            <a:endParaRPr lang="en-US"/>
          </a:p>
        </p:txBody>
      </p:sp>
      <p:sp>
        <p:nvSpPr>
          <p:cNvPr id="119822" name="Line 94"/>
          <p:cNvSpPr>
            <a:spLocks noChangeShapeType="1"/>
          </p:cNvSpPr>
          <p:nvPr/>
        </p:nvSpPr>
        <p:spPr bwMode="auto">
          <a:xfrm>
            <a:off x="227013" y="2208213"/>
            <a:ext cx="2343150" cy="0"/>
          </a:xfrm>
          <a:prstGeom prst="line">
            <a:avLst/>
          </a:prstGeom>
          <a:noFill/>
          <a:ln w="38100">
            <a:solidFill>
              <a:schemeClr val="tx1"/>
            </a:solidFill>
            <a:round/>
            <a:headEnd/>
            <a:tailEnd/>
          </a:ln>
        </p:spPr>
        <p:txBody>
          <a:bodyPr/>
          <a:lstStyle/>
          <a:p>
            <a:endParaRPr lang="en-US"/>
          </a:p>
        </p:txBody>
      </p:sp>
      <p:sp>
        <p:nvSpPr>
          <p:cNvPr id="119823" name="Line 95"/>
          <p:cNvSpPr>
            <a:spLocks noChangeShapeType="1"/>
          </p:cNvSpPr>
          <p:nvPr/>
        </p:nvSpPr>
        <p:spPr bwMode="auto">
          <a:xfrm>
            <a:off x="227013" y="2309813"/>
            <a:ext cx="2497137" cy="0"/>
          </a:xfrm>
          <a:prstGeom prst="line">
            <a:avLst/>
          </a:prstGeom>
          <a:noFill/>
          <a:ln w="76200">
            <a:solidFill>
              <a:srgbClr val="CC9900"/>
            </a:solidFill>
            <a:round/>
            <a:headEnd/>
            <a:tailEnd/>
          </a:ln>
        </p:spPr>
        <p:txBody>
          <a:bodyPr/>
          <a:lstStyle/>
          <a:p>
            <a:endParaRPr lang="en-US"/>
          </a:p>
        </p:txBody>
      </p:sp>
      <p:sp>
        <p:nvSpPr>
          <p:cNvPr id="119824" name="Line 96"/>
          <p:cNvSpPr>
            <a:spLocks noChangeShapeType="1"/>
          </p:cNvSpPr>
          <p:nvPr/>
        </p:nvSpPr>
        <p:spPr bwMode="auto">
          <a:xfrm>
            <a:off x="227013" y="2409825"/>
            <a:ext cx="2343150" cy="0"/>
          </a:xfrm>
          <a:prstGeom prst="line">
            <a:avLst/>
          </a:prstGeom>
          <a:noFill/>
          <a:ln w="38100">
            <a:solidFill>
              <a:schemeClr val="tx1"/>
            </a:solidFill>
            <a:round/>
            <a:headEnd/>
            <a:tailEnd/>
          </a:ln>
        </p:spPr>
        <p:txBody>
          <a:bodyPr/>
          <a:lstStyle/>
          <a:p>
            <a:endParaRPr lang="en-US"/>
          </a:p>
        </p:txBody>
      </p:sp>
      <p:sp>
        <p:nvSpPr>
          <p:cNvPr id="119825" name="Line 97"/>
          <p:cNvSpPr>
            <a:spLocks noChangeShapeType="1"/>
          </p:cNvSpPr>
          <p:nvPr/>
        </p:nvSpPr>
        <p:spPr bwMode="auto">
          <a:xfrm>
            <a:off x="227013" y="2511425"/>
            <a:ext cx="2497137" cy="0"/>
          </a:xfrm>
          <a:prstGeom prst="line">
            <a:avLst/>
          </a:prstGeom>
          <a:noFill/>
          <a:ln w="76200">
            <a:solidFill>
              <a:srgbClr val="CC9900"/>
            </a:solidFill>
            <a:round/>
            <a:headEnd/>
            <a:tailEnd/>
          </a:ln>
        </p:spPr>
        <p:txBody>
          <a:bodyPr/>
          <a:lstStyle/>
          <a:p>
            <a:endParaRPr lang="en-US"/>
          </a:p>
        </p:txBody>
      </p:sp>
      <p:sp>
        <p:nvSpPr>
          <p:cNvPr id="119826" name="Line 98"/>
          <p:cNvSpPr>
            <a:spLocks noChangeShapeType="1"/>
          </p:cNvSpPr>
          <p:nvPr/>
        </p:nvSpPr>
        <p:spPr bwMode="auto">
          <a:xfrm>
            <a:off x="227013" y="2616200"/>
            <a:ext cx="2343150" cy="0"/>
          </a:xfrm>
          <a:prstGeom prst="line">
            <a:avLst/>
          </a:prstGeom>
          <a:noFill/>
          <a:ln w="38100">
            <a:solidFill>
              <a:schemeClr val="tx1"/>
            </a:solidFill>
            <a:round/>
            <a:headEnd/>
            <a:tailEnd/>
          </a:ln>
        </p:spPr>
        <p:txBody>
          <a:bodyPr/>
          <a:lstStyle/>
          <a:p>
            <a:endParaRPr lang="en-US"/>
          </a:p>
        </p:txBody>
      </p:sp>
      <p:sp>
        <p:nvSpPr>
          <p:cNvPr id="119827" name="Line 99"/>
          <p:cNvSpPr>
            <a:spLocks noChangeShapeType="1"/>
          </p:cNvSpPr>
          <p:nvPr/>
        </p:nvSpPr>
        <p:spPr bwMode="auto">
          <a:xfrm>
            <a:off x="227013" y="2717800"/>
            <a:ext cx="2497137" cy="0"/>
          </a:xfrm>
          <a:prstGeom prst="line">
            <a:avLst/>
          </a:prstGeom>
          <a:noFill/>
          <a:ln w="76200">
            <a:solidFill>
              <a:srgbClr val="CC9900"/>
            </a:solidFill>
            <a:round/>
            <a:headEnd/>
            <a:tailEnd/>
          </a:ln>
        </p:spPr>
        <p:txBody>
          <a:bodyPr/>
          <a:lstStyle/>
          <a:p>
            <a:endParaRPr lang="en-US"/>
          </a:p>
        </p:txBody>
      </p:sp>
      <p:sp>
        <p:nvSpPr>
          <p:cNvPr id="119828" name="Line 100"/>
          <p:cNvSpPr>
            <a:spLocks noChangeShapeType="1"/>
          </p:cNvSpPr>
          <p:nvPr/>
        </p:nvSpPr>
        <p:spPr bwMode="auto">
          <a:xfrm>
            <a:off x="227013" y="2819400"/>
            <a:ext cx="2343150" cy="0"/>
          </a:xfrm>
          <a:prstGeom prst="line">
            <a:avLst/>
          </a:prstGeom>
          <a:noFill/>
          <a:ln w="38100">
            <a:solidFill>
              <a:schemeClr val="tx1"/>
            </a:solidFill>
            <a:round/>
            <a:headEnd/>
            <a:tailEnd/>
          </a:ln>
        </p:spPr>
        <p:txBody>
          <a:bodyPr/>
          <a:lstStyle/>
          <a:p>
            <a:endParaRPr lang="en-US"/>
          </a:p>
        </p:txBody>
      </p:sp>
      <p:sp>
        <p:nvSpPr>
          <p:cNvPr id="119829" name="Line 101"/>
          <p:cNvSpPr>
            <a:spLocks noChangeShapeType="1"/>
          </p:cNvSpPr>
          <p:nvPr/>
        </p:nvSpPr>
        <p:spPr bwMode="auto">
          <a:xfrm>
            <a:off x="227013" y="2921000"/>
            <a:ext cx="2497137" cy="0"/>
          </a:xfrm>
          <a:prstGeom prst="line">
            <a:avLst/>
          </a:prstGeom>
          <a:noFill/>
          <a:ln w="76200">
            <a:solidFill>
              <a:srgbClr val="CC9900"/>
            </a:solidFill>
            <a:round/>
            <a:headEnd/>
            <a:tailEnd/>
          </a:ln>
        </p:spPr>
        <p:txBody>
          <a:bodyPr/>
          <a:lstStyle/>
          <a:p>
            <a:endParaRPr lang="en-US"/>
          </a:p>
        </p:txBody>
      </p:sp>
      <p:sp>
        <p:nvSpPr>
          <p:cNvPr id="119830" name="Line 102"/>
          <p:cNvSpPr>
            <a:spLocks noChangeShapeType="1"/>
          </p:cNvSpPr>
          <p:nvPr/>
        </p:nvSpPr>
        <p:spPr bwMode="auto">
          <a:xfrm>
            <a:off x="227013" y="3021013"/>
            <a:ext cx="2495550" cy="0"/>
          </a:xfrm>
          <a:prstGeom prst="line">
            <a:avLst/>
          </a:prstGeom>
          <a:noFill/>
          <a:ln w="38100">
            <a:solidFill>
              <a:schemeClr val="tx1"/>
            </a:solidFill>
            <a:round/>
            <a:headEnd/>
            <a:tailEnd/>
          </a:ln>
        </p:spPr>
        <p:txBody>
          <a:bodyPr/>
          <a:lstStyle/>
          <a:p>
            <a:endParaRPr lang="en-US"/>
          </a:p>
        </p:txBody>
      </p:sp>
      <p:sp>
        <p:nvSpPr>
          <p:cNvPr id="119831" name="Line 103"/>
          <p:cNvSpPr>
            <a:spLocks noChangeShapeType="1"/>
          </p:cNvSpPr>
          <p:nvPr/>
        </p:nvSpPr>
        <p:spPr bwMode="auto">
          <a:xfrm>
            <a:off x="227013" y="3122613"/>
            <a:ext cx="2495550" cy="0"/>
          </a:xfrm>
          <a:prstGeom prst="line">
            <a:avLst/>
          </a:prstGeom>
          <a:noFill/>
          <a:ln w="28575">
            <a:solidFill>
              <a:srgbClr val="00CC00"/>
            </a:solidFill>
            <a:round/>
            <a:headEnd/>
            <a:tailEnd/>
          </a:ln>
        </p:spPr>
        <p:txBody>
          <a:bodyPr/>
          <a:lstStyle/>
          <a:p>
            <a:endParaRPr lang="en-US"/>
          </a:p>
        </p:txBody>
      </p:sp>
      <p:sp>
        <p:nvSpPr>
          <p:cNvPr id="119832" name="Line 104"/>
          <p:cNvSpPr>
            <a:spLocks noChangeShapeType="1"/>
          </p:cNvSpPr>
          <p:nvPr/>
        </p:nvSpPr>
        <p:spPr bwMode="auto">
          <a:xfrm>
            <a:off x="2646363" y="2001838"/>
            <a:ext cx="0" cy="1019175"/>
          </a:xfrm>
          <a:prstGeom prst="line">
            <a:avLst/>
          </a:prstGeom>
          <a:noFill/>
          <a:ln w="19050">
            <a:solidFill>
              <a:schemeClr val="tx1"/>
            </a:solidFill>
            <a:round/>
            <a:headEnd/>
            <a:tailEnd/>
          </a:ln>
        </p:spPr>
        <p:txBody>
          <a:bodyPr/>
          <a:lstStyle/>
          <a:p>
            <a:endParaRPr lang="en-US"/>
          </a:p>
        </p:txBody>
      </p:sp>
      <p:sp>
        <p:nvSpPr>
          <p:cNvPr id="332905" name="Oval 105"/>
          <p:cNvSpPr>
            <a:spLocks noChangeArrowheads="1"/>
          </p:cNvSpPr>
          <p:nvPr/>
        </p:nvSpPr>
        <p:spPr bwMode="auto">
          <a:xfrm>
            <a:off x="733425" y="2141538"/>
            <a:ext cx="47625" cy="44450"/>
          </a:xfrm>
          <a:prstGeom prst="ellipse">
            <a:avLst/>
          </a:prstGeom>
          <a:solidFill>
            <a:srgbClr val="FFFF00"/>
          </a:solidFill>
          <a:ln w="9525">
            <a:noFill/>
            <a:round/>
            <a:headEnd/>
            <a:tailEnd/>
          </a:ln>
        </p:spPr>
        <p:txBody>
          <a:bodyPr wrap="none" anchor="ctr"/>
          <a:lstStyle/>
          <a:p>
            <a:pPr eaLnBrk="0" hangingPunct="0"/>
            <a:endParaRPr lang="zh-TW" altLang="en-US">
              <a:ea typeface="新細明體" pitchFamily="18" charset="-120"/>
            </a:endParaRPr>
          </a:p>
        </p:txBody>
      </p:sp>
      <p:sp>
        <p:nvSpPr>
          <p:cNvPr id="332906" name="Oval 106"/>
          <p:cNvSpPr>
            <a:spLocks noChangeArrowheads="1"/>
          </p:cNvSpPr>
          <p:nvPr/>
        </p:nvSpPr>
        <p:spPr bwMode="auto">
          <a:xfrm>
            <a:off x="412750" y="2224088"/>
            <a:ext cx="47625" cy="42862"/>
          </a:xfrm>
          <a:prstGeom prst="ellipse">
            <a:avLst/>
          </a:prstGeom>
          <a:solidFill>
            <a:srgbClr val="FFFF00"/>
          </a:solidFill>
          <a:ln w="9525">
            <a:noFill/>
            <a:round/>
            <a:headEnd/>
            <a:tailEnd/>
          </a:ln>
        </p:spPr>
        <p:txBody>
          <a:bodyPr wrap="none" anchor="ctr"/>
          <a:lstStyle/>
          <a:p>
            <a:pPr eaLnBrk="0" hangingPunct="0"/>
            <a:endParaRPr lang="zh-TW" altLang="en-US">
              <a:ea typeface="新細明體" pitchFamily="18" charset="-120"/>
            </a:endParaRPr>
          </a:p>
        </p:txBody>
      </p:sp>
      <p:sp>
        <p:nvSpPr>
          <p:cNvPr id="332907" name="Oval 107"/>
          <p:cNvSpPr>
            <a:spLocks noChangeArrowheads="1"/>
          </p:cNvSpPr>
          <p:nvPr/>
        </p:nvSpPr>
        <p:spPr bwMode="auto">
          <a:xfrm>
            <a:off x="2193925" y="2430463"/>
            <a:ext cx="47625" cy="42862"/>
          </a:xfrm>
          <a:prstGeom prst="ellipse">
            <a:avLst/>
          </a:prstGeom>
          <a:solidFill>
            <a:srgbClr val="FFFF00"/>
          </a:solidFill>
          <a:ln w="9525">
            <a:noFill/>
            <a:round/>
            <a:headEnd/>
            <a:tailEnd/>
          </a:ln>
        </p:spPr>
        <p:txBody>
          <a:bodyPr wrap="none" anchor="ctr"/>
          <a:lstStyle/>
          <a:p>
            <a:pPr eaLnBrk="0" hangingPunct="0"/>
            <a:endParaRPr lang="zh-TW" altLang="en-US">
              <a:ea typeface="新細明體" pitchFamily="18" charset="-120"/>
            </a:endParaRPr>
          </a:p>
        </p:txBody>
      </p:sp>
      <p:sp>
        <p:nvSpPr>
          <p:cNvPr id="332908" name="Oval 108"/>
          <p:cNvSpPr>
            <a:spLocks noChangeArrowheads="1"/>
          </p:cNvSpPr>
          <p:nvPr/>
        </p:nvSpPr>
        <p:spPr bwMode="auto">
          <a:xfrm>
            <a:off x="2505075" y="2636838"/>
            <a:ext cx="44450" cy="42862"/>
          </a:xfrm>
          <a:prstGeom prst="ellipse">
            <a:avLst/>
          </a:prstGeom>
          <a:solidFill>
            <a:srgbClr val="FFFF00"/>
          </a:solidFill>
          <a:ln w="9525">
            <a:noFill/>
            <a:round/>
            <a:headEnd/>
            <a:tailEnd/>
          </a:ln>
        </p:spPr>
        <p:txBody>
          <a:bodyPr wrap="none" anchor="ctr"/>
          <a:lstStyle/>
          <a:p>
            <a:pPr eaLnBrk="0" hangingPunct="0"/>
            <a:endParaRPr lang="zh-TW" altLang="en-US">
              <a:ea typeface="新細明體" pitchFamily="18" charset="-120"/>
            </a:endParaRPr>
          </a:p>
        </p:txBody>
      </p:sp>
      <p:sp>
        <p:nvSpPr>
          <p:cNvPr id="332909" name="Oval 109"/>
          <p:cNvSpPr>
            <a:spLocks noChangeArrowheads="1"/>
          </p:cNvSpPr>
          <p:nvPr/>
        </p:nvSpPr>
        <p:spPr bwMode="auto">
          <a:xfrm>
            <a:off x="1336675" y="2963863"/>
            <a:ext cx="42863" cy="42862"/>
          </a:xfrm>
          <a:prstGeom prst="ellipse">
            <a:avLst/>
          </a:prstGeom>
          <a:solidFill>
            <a:srgbClr val="FFFF00"/>
          </a:solidFill>
          <a:ln w="9525">
            <a:noFill/>
            <a:round/>
            <a:headEnd/>
            <a:tailEnd/>
          </a:ln>
        </p:spPr>
        <p:txBody>
          <a:bodyPr wrap="none" anchor="ctr"/>
          <a:lstStyle/>
          <a:p>
            <a:pPr eaLnBrk="0" hangingPunct="0"/>
            <a:endParaRPr lang="zh-TW" altLang="en-US">
              <a:ea typeface="新細明體" pitchFamily="18" charset="-120"/>
            </a:endParaRPr>
          </a:p>
        </p:txBody>
      </p:sp>
      <p:sp>
        <p:nvSpPr>
          <p:cNvPr id="332910" name="Text Box 110"/>
          <p:cNvSpPr txBox="1">
            <a:spLocks noChangeArrowheads="1"/>
          </p:cNvSpPr>
          <p:nvPr/>
        </p:nvSpPr>
        <p:spPr bwMode="auto">
          <a:xfrm>
            <a:off x="2146300" y="1835150"/>
            <a:ext cx="268288" cy="274638"/>
          </a:xfrm>
          <a:prstGeom prst="rect">
            <a:avLst/>
          </a:prstGeom>
          <a:noFill/>
          <a:ln w="9525">
            <a:noFill/>
            <a:miter lim="800000"/>
            <a:headEnd/>
            <a:tailEnd/>
          </a:ln>
          <a:effectLst/>
        </p:spPr>
        <p:txBody>
          <a:bodyPr wrap="none">
            <a:spAutoFit/>
          </a:bodyPr>
          <a:lstStyle/>
          <a:p>
            <a:pPr eaLnBrk="0" hangingPunct="0">
              <a:defRPr/>
            </a:pPr>
            <a:r>
              <a:rPr lang="en-US" sz="1200">
                <a:solidFill>
                  <a:srgbClr val="FF3300"/>
                </a:solidFill>
                <a:effectLst>
                  <a:outerShdw blurRad="38100" dist="38100" dir="2700000" algn="tl">
                    <a:srgbClr val="C0C0C0"/>
                  </a:outerShdw>
                </a:effectLst>
              </a:rPr>
              <a:t>1</a:t>
            </a:r>
          </a:p>
        </p:txBody>
      </p:sp>
      <p:sp>
        <p:nvSpPr>
          <p:cNvPr id="332911" name="Text Box 111"/>
          <p:cNvSpPr txBox="1">
            <a:spLocks noChangeArrowheads="1"/>
          </p:cNvSpPr>
          <p:nvPr/>
        </p:nvSpPr>
        <p:spPr bwMode="auto">
          <a:xfrm>
            <a:off x="2328863" y="2046288"/>
            <a:ext cx="268287" cy="274637"/>
          </a:xfrm>
          <a:prstGeom prst="rect">
            <a:avLst/>
          </a:prstGeom>
          <a:noFill/>
          <a:ln w="9525">
            <a:noFill/>
            <a:miter lim="800000"/>
            <a:headEnd/>
            <a:tailEnd/>
          </a:ln>
          <a:effectLst/>
        </p:spPr>
        <p:txBody>
          <a:bodyPr wrap="none">
            <a:spAutoFit/>
          </a:bodyPr>
          <a:lstStyle/>
          <a:p>
            <a:pPr eaLnBrk="0" hangingPunct="0">
              <a:defRPr/>
            </a:pPr>
            <a:r>
              <a:rPr lang="en-US" sz="1200">
                <a:solidFill>
                  <a:srgbClr val="FF3300"/>
                </a:solidFill>
                <a:effectLst>
                  <a:outerShdw blurRad="38100" dist="38100" dir="2700000" algn="tl">
                    <a:srgbClr val="C0C0C0"/>
                  </a:outerShdw>
                </a:effectLst>
              </a:rPr>
              <a:t>2</a:t>
            </a:r>
          </a:p>
        </p:txBody>
      </p:sp>
      <p:sp>
        <p:nvSpPr>
          <p:cNvPr id="332912" name="Text Box 112"/>
          <p:cNvSpPr txBox="1">
            <a:spLocks noChangeArrowheads="1"/>
          </p:cNvSpPr>
          <p:nvPr/>
        </p:nvSpPr>
        <p:spPr bwMode="auto">
          <a:xfrm>
            <a:off x="2524125" y="2225675"/>
            <a:ext cx="268288" cy="274638"/>
          </a:xfrm>
          <a:prstGeom prst="rect">
            <a:avLst/>
          </a:prstGeom>
          <a:noFill/>
          <a:ln w="9525">
            <a:noFill/>
            <a:miter lim="800000"/>
            <a:headEnd/>
            <a:tailEnd/>
          </a:ln>
          <a:effectLst/>
        </p:spPr>
        <p:txBody>
          <a:bodyPr wrap="none">
            <a:spAutoFit/>
          </a:bodyPr>
          <a:lstStyle/>
          <a:p>
            <a:pPr eaLnBrk="0" hangingPunct="0">
              <a:defRPr/>
            </a:pPr>
            <a:r>
              <a:rPr lang="en-US" sz="1200">
                <a:solidFill>
                  <a:srgbClr val="FF3300"/>
                </a:solidFill>
                <a:effectLst>
                  <a:outerShdw blurRad="38100" dist="38100" dir="2700000" algn="tl">
                    <a:srgbClr val="C0C0C0"/>
                  </a:outerShdw>
                </a:effectLst>
              </a:rPr>
              <a:t>3</a:t>
            </a:r>
          </a:p>
        </p:txBody>
      </p:sp>
      <p:sp>
        <p:nvSpPr>
          <p:cNvPr id="113" name="TextBox 112"/>
          <p:cNvSpPr txBox="1"/>
          <p:nvPr/>
        </p:nvSpPr>
        <p:spPr>
          <a:xfrm>
            <a:off x="622300" y="5527675"/>
            <a:ext cx="7672388" cy="461963"/>
          </a:xfrm>
          <a:prstGeom prst="rect">
            <a:avLst/>
          </a:prstGeom>
          <a:noFill/>
        </p:spPr>
        <p:txBody>
          <a:bodyPr wrap="none">
            <a:spAutoFit/>
          </a:bodyPr>
          <a:lstStyle/>
          <a:p>
            <a:pPr eaLnBrk="0" hangingPunct="0">
              <a:defRPr/>
            </a:pPr>
            <a:r>
              <a:rPr lang="en-US" dirty="0">
                <a:latin typeface="+mj-lt"/>
              </a:rPr>
              <a:t>Clocks are usually biggest source of EMI in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afterEffect">
                                  <p:stCondLst>
                                    <p:cond delay="0"/>
                                  </p:stCondLst>
                                  <p:childTnLst>
                                    <p:animMotion origin="layout" path="M 0.0033 -0.00093 C 0.00868 -0.00579 0.01319 -0.01181 0.01857 -0.01667 C 0.01996 -0.01319 0.021 -0.00926 0.02309 -0.00648 C 0.02378 -0.0037 0.02517 -0.00162 0.02691 -3.7037E-7 C 0.0276 0.00301 0.02934 0.00347 0.03142 0.00417 C 0.03663 0.00232 0.04062 -0.00278 0.04566 -0.00509 C 0.04687 -0.00625 0.04809 -0.00764 0.04948 -0.00833 C 0.05017 -0.0088 0.05156 -0.00926 0.05156 -0.00926 C 0.05364 -0.00833 0.05416 -0.00486 0.05573 -0.00278 C 0.05798 0.00023 0.06041 0.00278 0.06337 0.00417 C 0.07222 0.0037 0.07847 0.00139 0.08663 -0.00231 C 0.08993 -0.00556 0.09375 -0.00741 0.09774 -0.00926 C 0.10087 -0.00833 0.10173 -0.00486 0.10399 -0.00231 C 0.10659 0.00069 0.10972 0.00301 0.11302 0.00417 C 0.12291 0.00278 0.12482 -0.00694 0.13316 -0.00972 C 0.13715 -0.00903 0.14027 -0.00671 0.14392 -0.00556 C 0.14618 -0.00347 0.1493 -0.00185 0.15191 -0.00046 C 0.15312 0.00023 0.15538 0.00139 0.15538 0.00139 C 0.15694 0.00116 0.15989 -3.7037E-7 0.15989 -3.7037E-7 C 0.16146 -0.00162 0.16319 -0.00255 0.16441 -0.00463 C 0.16562 -0.00648 0.16527 -0.00833 0.16718 -0.00926 C 0.17309 -0.00856 0.17795 -0.00579 0.1835 -0.00324 C 0.1868 -0.00417 0.18802 -0.00833 0.1908 -0.01065 C 0.19271 -0.00995 0.1934 -0.0081 0.19462 -0.00602 C 0.19548 -0.00463 0.19774 -0.00278 0.19774 -0.00278 C 0.20052 -0.0037 0.20208 -0.00579 0.20434 -0.00787 C 0.20451 -0.0088 0.20486 -0.00972 0.20503 -0.01065 C 0.20521 -0.01134 0.20364 -0.01273 0.2033 -0.01296 C 0.19948 -0.01528 0.19687 -0.01829 0.19357 -0.0213 C 0.1908 -0.02037 0.18975 -0.01829 0.18802 -0.01574 C 0.18698 -0.01435 0.18489 -0.01157 0.18489 -0.01157 C 0.18437 -0.00926 0.18298 -0.00764 0.18142 -0.00648 C 0.18073 -0.00602 0.17934 -0.00463 0.17934 -0.00463 C 0.17517 -0.00602 0.17274 -0.01296 0.16996 -0.01667 C 0.16771 -0.01574 0.16649 -0.01296 0.16441 -0.01111 C 0.16406 -0.00972 0.16215 -0.00718 0.16128 -0.00602 C 0.16076 -0.0037 0.15989 -0.00486 0.1585 -0.00556 C 0.15538 -0.00718 0.15225 -0.00926 0.14913 -0.01111 C 0.14791 -0.01181 0.14687 -0.01273 0.14566 -0.01343 C 0.14496 -0.01389 0.14357 -0.01435 0.14357 -0.01435 C 0.14097 -0.01204 0.14409 -0.01505 0.14184 -0.01157 C 0.14062 -0.00972 0.13889 -0.0088 0.13732 -0.00787 C 0.12882 -0.0088 0.12135 -0.01667 0.11302 -0.01944 C 0.10746 -0.0169 0.10451 -0.00787 0.09913 -0.00602 C 0.09583 -0.00648 0.09271 -0.0081 0.08941 -0.0088 C 0.08802 -0.01018 0.08646 -0.01018 0.08489 -0.01111 C 0.08246 -0.01273 0.0809 -0.01505 0.07899 -0.01759 C 0.07482 -0.0162 0.07257 -0.01111 0.06857 -0.00972 C 0.06267 -0.01088 0.05937 -0.01389 0.05607 -0.02037 C 0.05312 -0.01968 0.05243 -0.01713 0.05017 -0.01481 C 0.04896 -0.01181 0.04757 -0.0081 0.04496 -0.00694 C 0.04392 -0.01111 0.04218 -0.01481 0.03906 -0.0162 C 0.03524 -0.01551 0.0309 -0.01157 0.0276 -0.0088 C 0.02343 -0.00532 0.02916 -0.00926 0.02448 -0.00648 C 0.02361 -0.00602 0.0217 -0.00463 0.0217 -0.00463 C 0.02014 -0.00486 0.0184 -0.00463 0.01684 -0.00509 C 0.01545 -0.00532 0.01441 -0.00833 0.01371 -0.00972 C 0.01198 -0.01296 0.01024 -0.01551 0.00746 -0.01667 C 0.00399 -0.01597 0.00069 -0.01366 -0.00226 -0.01111 C -0.0033 -0.01018 -0.00417 -0.0088 -0.00538 -0.00787 C -0.00608 -0.00741 -0.00747 -0.00694 -0.00747 -0.00694 C -0.00868 -0.00718 -0.01007 -0.00694 -0.01129 -0.00741 C -0.01372 -0.00856 -0.01407 -0.01643 -0.01788 -0.01806 C -0.02118 -0.01667 -0.02361 -0.01366 -0.02622 -0.01111 C -0.02639 -0.01088 -0.0283 -0.0088 -0.029 -0.00833 C -0.02969 -0.00787 -0.03108 -0.00741 -0.03108 -0.00741 C -0.03368 -0.00787 -0.03386 -0.0081 -0.03525 -0.01065 C -0.03681 -0.00995 -0.03698 -0.00903 -0.03733 -0.00694 C -0.03716 -0.00278 -0.03768 -0.00023 -0.03525 0.00185 C -0.03282 0.00116 -0.03125 -0.00069 -0.029 -0.00139 C -0.02483 -0.00509 -0.01893 -0.00718 -0.01441 -0.01018 C -0.01233 -0.01157 -0.00973 -0.01528 -0.00747 -0.0162 C -0.00452 -0.01435 -0.00278 -0.01042 -0.00052 -0.00741 C 0.00191 -0.00417 0.00694 -0.00023 0.01024 0.00093 C 0.01146 0.00208 0.01232 0.00232 0.01371 0.00278 C 0.0158 0.00463 0.01823 0.00301 0.02031 0.00185 C 0.02673 -0.00208 0.03246 -0.00787 0.03871 -0.01204 C 0.04253 -0.01134 0.04323 -0.0088 0.04566 -0.00602 C 0.04896 -0.00208 0.05225 0.00139 0.05642 0.00324 C 0.06284 0.00162 0.06701 -0.00671 0.07309 -0.0088 C 0.07587 -0.01111 0.0743 -0.01018 0.07725 -0.01157 C 0.0776 -0.01181 0.0783 -0.01204 0.0783 -0.01204 C 0.08316 -0.01157 0.08489 -0.00995 0.08906 -0.00787 C 0.09097 -0.00393 0.09618 -0.00185 0.09948 -0.00046 C 0.10173 -0.00116 0.10399 -0.00185 0.10573 -0.00417 C 0.10816 -0.00741 0.11007 -0.01134 0.11371 -0.0125 C 0.12031 -0.01181 0.12066 -0.00903 0.12552 -0.00417 C 0.12639 -0.00324 0.12708 -0.00208 0.12795 -0.00139 C 0.12882 -0.00069 0.13073 0.00046 0.13073 0.00046 C 0.13767 -0.00023 0.13646 -0.00162 0.14114 -0.0037 C 0.14392 -0.00671 0.14705 -0.00903 0.15052 -0.01018 C 0.15191 -0.01065 0.15468 -0.01111 0.15468 -0.01111 C 0.15868 -0.01065 0.16041 -0.00972 0.16371 -0.00833 C 0.16684 -0.00417 0.171 -0.00278 0.17517 -0.00093 C 0.17777 -0.00324 0.17986 -0.00694 0.18281 -0.00833 C 0.18437 -0.00764 0.18576 -0.00532 0.18698 -0.0037 C 0.18975 -0.00046 0.19288 0.00278 0.19635 0.00509 C 0.19826 0.0044 0.19826 0.0037 0.19948 0.00185 C 0.20017 0.00093 0.20156 -0.00093 0.20156 -0.00093 C 0.20312 -0.00023 0.20538 0.0037 0.20538 0.0037 C 0.20712 0.00023 0.20555 -0.00602 0.20295 -0.00833 C 0.20243 -0.00579 0.20156 -0.00417 0.20017 -0.00231 C 0.19705 -0.00648 0.19323 -0.00926 0.18906 -0.01018 C 0.18576 -0.00995 0.18229 -0.00995 0.17899 -0.00972 C 0.17777 -0.00949 0.17552 -0.0088 0.17552 -0.0088 C 0.17291 -0.00694 0.17014 -0.00463 0.16718 -0.0037 C 0.16562 -0.00231 0.16441 -0.00231 0.16267 -0.00185 C 0.15364 -0.00255 0.14861 -0.00694 0.14045 -0.00972 C 0.13871 -0.01204 0.1368 -0.01435 0.13455 -0.01528 C 0.12916 -0.01389 0.1243 -0.00995 0.11892 -0.0088 C 0.11649 -0.00764 0.11406 -0.00694 0.11163 -0.00648 C 0.1092 -0.00486 0.10625 -0.00463 0.10364 -0.0037 C 0.09149 -0.00486 0.08021 -0.00995 0.06823 -0.01111 C 0.06423 -0.01319 0.05955 -0.01435 0.05538 -0.01481 C 0.04861 -0.01435 0.04687 -0.01181 0.04114 -0.00972 C 0.03732 -0.00833 0.0342 -0.0081 0.03038 -0.00787 C 0.0283 -0.0081 0.02621 -0.00787 0.02413 -0.00833 C 0.0217 -0.0088 0.01944 -0.01157 0.01684 -0.0125 C 0.01458 -0.01435 0.01319 -0.01435 0.01059 -0.01481 C 0.0059 -0.01435 0.00312 -0.01389 -0.00087 -0.01065 C -0.00382 -0.0081 -0.00052 -0.00995 -0.004 -0.0088 C -0.00469 -0.00856 -0.00608 -0.00787 -0.00608 -0.00787 C -0.01007 -0.00833 -0.01389 -0.00949 -0.01788 -0.01018 C -0.0217 -0.01273 -0.02639 -0.0125 -0.03038 -0.01435 C -0.03143 -0.01412 -0.03247 -0.01435 -0.03351 -0.01389 C -0.03455 -0.01343 -0.03577 -0.01018 -0.03663 -0.00926 C -0.0382 -0.00741 -0.04011 -0.00671 -0.04184 -0.00556 C -0.04427 -0.00602 -0.04601 -0.00741 -0.04775 -0.00972 C -0.04844 -0.01065 -0.04983 -0.0125 -0.04983 -0.0125 C -0.054 -0.00139 -0.04879 0.00046 -0.04288 0.00139 C -0.03542 0.00093 -0.029 -0.00231 -0.0217 -0.0037 C -0.01528 -0.00648 -0.00903 -0.01018 -0.00226 -0.01111 C -0.00157 -0.01111 0.00208 -0.01134 0.00364 -0.01018 C 0.00694 -0.0081 0.00746 -0.00347 0.01024 -0.00093 C 0.0125 0.0037 0.01597 0.00671 0.01996 0.00741 C 0.02361 0.00694 0.02587 0.00602 0.02934 0.00509 C 0.03541 -0.00093 0.04166 -0.00741 0.04843 -0.0125 C 0.05173 -0.01481 0.05399 -0.01736 0.05781 -0.01806 C 0.05937 -0.01782 0.06111 -0.01806 0.06267 -0.01759 C 0.06475 -0.0169 0.06684 -0.01389 0.06857 -0.01204 C 0.07326 -0.00718 0.07864 -0.00093 0.08455 0.00093 C 0.0901 -0.00023 0.09531 -0.00324 0.10087 -0.00463 C 0.10347 -0.00648 0.10659 -0.00764 0.10955 -0.00833 C 0.11337 -0.01042 0.11701 -0.01181 0.121 -0.01296 C 0.12534 -0.01204 0.12604 -0.00787 0.12934 -0.00509 C 0.13073 -0.00231 0.13316 -0.00093 0.13524 0.00093 C 0.13628 0.00185 0.13871 0.00232 0.13871 0.00232 C 0.14305 0.00162 0.14566 -0.00023 0.14843 -0.00509 C 0.14965 -0.00972 0.15225 -0.01065 0.15538 -0.01204 C 0.16232 -0.01111 0.1651 -0.00486 0.171 -0.00093 C 0.17656 -0.00278 0.17639 -0.01296 0.18177 -0.01481 C 0.18611 -0.01343 0.18767 -0.00718 0.19114 -0.00556 C 0.19323 -0.00139 0.196 -0.00532 0.19843 -0.00741 C 0.20052 -0.00648 0.20173 -0.0037 0.20399 -0.00278 C 0.2059 -0.0037 0.2059 -0.00694 0.20642 -0.00926 C 0.20607 -0.01134 0.2059 -0.01227 0.20434 -0.01296 C 0.19982 -0.00486 0.19149 0.00347 0.18385 0.00509 C 0.17951 0.0044 0.17604 0.00208 0.17413 -0.0037 C 0.17361 -0.00532 0.17343 -0.00671 0.17274 -0.00833 C 0.17222 -0.0125 0.17257 -0.01065 0.1717 -0.01435 C 0.17152 -0.01481 0.17135 -0.01574 0.17135 -0.01574 C 0.16753 -0.01481 0.16684 -0.00787 0.16371 -0.00509 C 0.16093 0.00069 0.1559 0.00208 0.15121 0.00324 C 0.14479 0.00232 0.1375 -0.00278 0.13246 -0.00833 C 0.13038 -0.01042 0.12986 -0.01412 0.12795 -0.01574 C 0.12413 -0.01181 0.12066 -0.0044 0.11614 -0.00231 C 0.11337 -0.00347 0.11128 -0.00648 0.10989 -0.00972 C 0.1092 -0.01111 0.1085 -0.01435 0.1085 -0.01435 C 0.1092 -0.01852 0.1092 -0.02037 0.11232 -0.02176 C 0.11319 -0.02176 0.11614 -0.02176 0.11753 -0.02083 C 0.1217 -0.01806 0.12343 -0.01111 0.12656 -0.00694 C 0.1283 -0.00463 0.13003 -0.00208 0.13212 -0.00046 C 0.13298 0.00023 0.13489 0.00139 0.13489 0.00139 C 0.13975 0.00023 0.14218 -0.00579 0.146 -0.00926 C 0.14705 -0.01018 0.14809 -0.01157 0.14913 -0.0125 C 0.15 -0.01319 0.15191 -0.01435 0.15191 -0.01435 C 0.15382 -0.01366 0.15382 -0.01273 0.15503 -0.01065 C 0.15607 -0.00671 0.15868 -0.00278 0.16128 -0.00046 C 0.16562 -0.00162 0.16788 -0.00671 0.1717 -0.00926 C 0.17343 -0.00856 0.1743 -0.00579 0.17552 -0.00417 C 0.17604 -0.00231 0.17691 -0.00185 0.17795 -0.00046 C 0.18246 -0.00116 0.18402 -0.00278 0.18663 -0.00787 C 0.1875 -0.00972 0.1901 -0.0125 0.1901 -0.0125 C 0.19462 -0.01042 0.19531 -0.00208 0.20017 -3.7037E-7 C 0.20208 -0.00162 0.2033 -0.00556 0.20503 -0.00787 C 0.20538 -0.00995 0.20555 -0.01088 0.20712 -0.01157 C 0.20642 -0.00486 0.2059 -0.00648 0.20017 -0.00694 C 0.19566 -0.00856 0.19253 -0.01551 0.18802 -0.01759 C 0.18593 -0.0169 0.18715 -0.01759 0.18524 -0.01574 C 0.18455 -0.01505 0.18316 -0.01389 0.18316 -0.01389 C 0.18212 -0.01181 0.18003 -0.01111 0.17864 -0.00926 C 0.17639 -0.00625 0.17309 -0.00231 0.16996 -0.00093 C 0.16684 0.00208 0.15989 -0.00185 0.15746 -0.00556 C 0.15607 -0.00764 0.15555 -0.00995 0.15399 -0.01204 C 0.15225 -0.01134 0.15104 -0.01042 0.14948 -0.00972 C 0.14739 -0.00694 0.14375 -0.00417 0.1408 -0.00324 C 0.13958 -0.00162 0.13767 -3.7037E-7 0.13593 0.00093 C 0.13507 0.00139 0.13316 0.00185 0.13316 0.00185 C 0.12864 0.00046 0.1243 -0.00093 0.12135 -0.00602 C 0.12083 -0.0081 0.11996 -0.00972 0.11892 -0.01157 C 0.11875 -0.01227 0.11857 -0.01389 0.11753 -0.01343 C 0.1158 -0.01273 0.11493 -0.01042 0.11371 -0.0088 C 0.11146 -0.00579 0.10798 -0.00231 0.10503 -0.00139 C 0.10173 -0.00185 0.10139 -0.00162 0.09878 -0.0037 C 0.09791 -0.00556 0.09652 -0.00602 0.09531 -0.00741 C 0.0934 -0.00949 0.09184 -0.0125 0.08975 -0.01435 C 0.08698 -0.01319 0.08507 -0.00949 0.08246 -0.00833 C 0.07951 -0.0044 0.075 -0.00255 0.071 -0.00139 C 0.0684 -0.00208 0.06527 -0.00255 0.06302 -0.00463 C 0.05937 -0.0081 0.05659 -0.01204 0.05225 -0.01343 C 0.04982 -0.01273 0.04948 -0.01134 0.04878 -0.00833 C 0.04913 -0.00579 0.0493 -0.00509 0.05121 -0.00417 C 0.05382 -0.00463 0.0559 -0.00509 0.0585 -0.00602 C 0.05972 -0.00718 0.06198 -0.01018 0.06198 -0.01018 C 0.0625 -0.01204 0.06337 -0.01319 0.06406 -0.01481 C 0.06701 -0.01227 0.06354 -0.01574 0.06545 -0.0125 C 0.06823 -0.00787 0.07361 -0.00393 0.07795 -0.00278 C 0.0809 -0.00347 0.08316 -0.00556 0.08524 -0.00833 C 0.08559 -0.0037 0.08489 -0.00069 0.08837 0.00093 C 0.09097 0.00023 0.09392 -0.00069 0.096 -0.00324 C 0.09705 -0.0044 0.09791 -0.00579 0.09878 -0.00694 C 0.0993 -0.00764 0.10052 -0.00926 0.10052 -0.00926 C 0.10121 -0.01227 0.10191 -0.01389 0.10052 -0.01667 C 0.09861 -0.01574 0.09878 -0.01296 0.09843 -0.01065 C 0.09861 -0.00926 0.09843 -0.00787 0.09878 -0.00648 C 0.0993 -0.00417 0.10955 -0.00255 0.11093 -0.00231 C 0.1125 -0.00116 0.11354 -0.00093 0.11545 -0.00046 C 0.11736 0.00093 0.11701 0.00162 0.1151 0.00232 C 0.11302 0.00185 0.11232 0.00185 0.11163 -0.00093 C 0.11215 -0.00532 0.11267 -0.00486 0.11545 -0.00602 C 0.11788 -0.00579 0.12031 -0.00579 0.12274 -0.00556 C 0.12691 -0.00509 0.12882 -0.00093 0.13177 0.00185 C 0.13264 0.0037 0.13402 0.00486 0.13524 0.00648 C 0.13646 -0.00023 0.14392 -0.01065 0.14913 -0.01204 C 0.15399 -0.01111 0.15538 -0.00393 0.1592 -0.00046 C 0.16024 0.00162 0.1618 0.00232 0.16337 0.0037 C 0.16753 0.00255 0.16875 -0.00208 0.17205 -0.00509 C 0.17309 -0.00718 0.17413 -0.00995 0.17587 -0.01065 C 0.1783 -0.00903 0.17899 -0.00532 0.18142 -0.0037 C 0.18246 -0.00301 0.18489 -0.00185 0.18489 -0.00185 C 0.1875 -0.00417 0.18802 -0.00926 0.18941 -0.01296 C 0.19514 -0.01042 0.19826 -0.00093 0.20434 0.00185 C 0.2059 0.00116 0.2059 -0.00093 0.20677 -0.00278 C 0.20712 -0.00509 0.20798 -0.00556 0.20642 -0.00694 C 0.2026 -0.0037 0.19948 0.00093 0.19496 0.00232 C 0.18906 0.00093 0.1875 -0.00972 0.18281 -0.01389 C 0.18021 -0.01204 0.1783 -0.0088 0.17621 -0.00602 C 0.17413 -0.00324 0.16944 -0.00046 0.16649 0.00046 C 0.16319 -0.00069 0.16093 -0.00463 0.15816 -0.00741 C 0.15764 -0.00949 0.15659 -0.00995 0.15538 -0.01111 C 0.1493 -0.01065 0.14496 -0.00671 0.13941 -0.0037 C 0.13298 -0.00023 0.12656 0.00162 0.11962 0.00232 C 0.11545 0.00324 0.11441 0.00301 0.1092 0.00232 C 0.1059 0.00116 0.10364 -0.00069 0.10156 -0.00417 C 0.10104 -0.00625 0.10087 -0.00694 0.09913 -0.00741 C 0.09548 -0.00671 0.09236 -0.00486 0.08871 -0.0037 C 0.0868 -0.00324 0.08281 -0.00231 0.08281 -0.00231 C 0.07777 -0.00255 0.07257 -0.00255 0.06753 -0.00278 C 0.06423 -0.00301 0.06128 -0.00741 0.05816 -0.00833 C 0.05746 -0.00926 0.05625 -0.00949 0.05573 -0.01065 C 0.05521 -0.01134 0.05503 -0.01343 0.05503 -0.01343 C 0.05243 -0.01296 0.05087 -0.01088 0.04843 -0.01018 C 0.046 -0.00833 0.04392 -0.00694 0.04114 -0.00602 C 0.03177 -0.00648 0.02673 -0.0088 0.01823 -0.0125 C 0.01736 -0.0088 0.01527 -0.00463 0.01232 -0.00324 C 0.00798 -0.00417 0.00382 -0.0081 -0.00018 -0.01065 C -0.00226 -0.01204 -0.00382 -0.01528 -0.00608 -0.0162 C -0.00782 -0.01968 -0.01146 -0.01204 -0.01441 -0.01065 C -0.01563 -0.00926 -0.01702 -0.00787 -0.01858 -0.00694 C -0.01962 -0.00625 -0.0217 -0.00556 -0.0217 -0.00556 C -0.02657 -0.00648 -0.02813 -0.0125 -0.03212 -0.01435 C -0.03282 -0.01319 -0.03351 -0.01181 -0.0342 -0.01065 C -0.03473 -0.00995 -0.0349 -0.00787 -0.0349 -0.00787 C -0.0342 -0.0037 -0.03247 -0.00301 -0.02934 -0.00231 C -0.02813 -0.00255 -0.02709 -0.00255 -0.02587 -0.00278 C -0.025 -0.00301 -0.02309 -0.0037 -0.02309 -0.0037 C -0.02153 -0.00509 -0.01667 -0.00833 -0.01511 -0.0088 C -0.01268 -0.01088 -0.01025 -0.01181 -0.00747 -0.0125 C -0.00625 -0.01227 -0.00486 -0.0125 -0.00365 -0.01204 C -0.00174 -0.01134 -0.00139 -0.00833 -0.00052 -0.00648 C 0.00173 -0.00208 0.00312 0.00185 0.00712 0.0037 C 0.01284 0.00208 0.01805 -0.0037 0.02378 -0.00556 C 0.02517 -0.00671 0.02465 -0.00648 0.02656 -0.00741 C 0.02725 -0.00764 0.02864 -0.00833 0.02864 -0.00833 C 0.03212 -0.00718 0.03489 -0.00162 0.03802 0.00093 C 0.03975 0.00232 0.03975 0.00162 0.04149 0.00232 C 0.04271 0.00278 0.04496 0.00417 0.04496 0.00417 C 0.05052 0.0037 0.05295 0.0037 0.05746 0.00185 C 0.06371 -0.00069 0.06857 -0.00718 0.07482 -0.00926 C 0.07986 -0.0081 0.08281 -0.00162 0.08732 0.00139 C 0.08923 0.00116 0.0908 0.00069 0.09253 -0.00046 C 0.09357 -0.00139 0.09566 -0.00324 0.09566 -0.00324 C 0.09687 -0.00556 0.09878 -0.00787 0.10087 -0.0088 C 0.10538 -0.00787 0.10816 -0.00069 0.11267 0.00139 C 0.1151 0.00093 0.11614 -0.00046 0.11823 -0.00139 C 0.12014 -0.00393 0.12222 -0.00694 0.12482 -0.00787 C 0.12986 -0.00694 0.13402 0.00093 0.13975 0.00278 C 0.14184 0.00232 0.14323 0.00185 0.14531 0.00093 C 0.14652 -0.00023 0.14722 -0.00162 0.14843 -0.00278 C 0.14948 -0.00486 0.15191 -0.00718 0.15364 -0.00787 C 0.15642 -0.00602 0.15868 -0.00301 0.16128 -0.00046 C 0.16232 0.00069 0.1651 0.00139 0.1651 0.00139 C 0.16875 -0.00023 0.16909 -0.00671 0.17274 -0.00833 C 0.17569 -0.00741 0.17639 -0.00393 0.17864 -0.00185 C 0.17934 -0.00046 0.18142 0.00139 0.18142 0.00139 C 0.18576 0.00069 0.18507 -0.00116 0.18767 -0.00463 C 0.18923 -0.00324 0.18975 -0.00116 0.19149 -0.00046 C 0.19305 -0.00116 0.19323 -0.00231 0.19427 -0.0037 C 0.19496 -0.0044 0.19635 -0.00556 0.19635 -0.00556 C 0.19774 -0.0044 0.19826 -0.0044 0.19878 -0.00648 C 0.19861 -0.0088 0.19948 -0.01157 0.19843 -0.01343 C 0.19774 -0.01458 0.19618 -0.01319 0.19496 -0.01296 C 0.19149 -0.01227 0.18784 -0.01065 0.18455 -0.00926 C 0.18194 -0.0081 0.18229 -0.00856 0.18003 -0.00787 C 0.17916 -0.00764 0.17725 -0.00694 0.17725 -0.00694 C 0.17361 -0.00741 0.17291 -0.00694 0.17031 -0.0088 C 0.16962 -0.01018 0.16753 -0.01204 0.16753 -0.01204 C 0.16458 -0.01157 0.16267 -0.00972 0.15989 -0.00833 C 0.15816 -0.00602 0.15 -0.00069 0.14739 0.00046 C 0.14462 -0.00069 0.14288 -0.0037 0.13975 -0.00463 C 0.13264 -0.00417 0.12934 -0.00255 0.12309 -0.00093 C 0.12239 -0.00116 0.121 -0.00139 0.121 -0.00139 " pathEditMode="relative" rAng="0"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
                                      <p:cBhvr>
                                        <p:cTn id="6" dur="2000" fill="hold"/>
                                        <p:tgtEl>
                                          <p:spTgt spid="332905"/>
                                        </p:tgtEl>
                                        <p:attrNameLst>
                                          <p:attrName>ppt_x</p:attrName>
                                          <p:attrName>ppt_y</p:attrName>
                                        </p:attrNameLst>
                                      </p:cBhvr>
                                      <p:rCtr x="0" y="0"/>
                                    </p:animMotion>
                                  </p:childTnLst>
                                </p:cTn>
                              </p:par>
                            </p:childTnLst>
                          </p:cTn>
                        </p:par>
                        <p:par>
                          <p:cTn id="7" fill="hold">
                            <p:stCondLst>
                              <p:cond delay="2000"/>
                            </p:stCondLst>
                            <p:childTnLst>
                              <p:par>
                                <p:cTn id="8" presetID="0" presetClass="path" presetSubtype="0" repeatCount="indefinite" accel="50000" decel="50000" fill="hold" grpId="0" nodeType="afterEffect">
                                  <p:stCondLst>
                                    <p:cond delay="0"/>
                                  </p:stCondLst>
                                  <p:childTnLst>
                                    <p:animMotion origin="layout" path="M -8.33333E-7 -3.33333E-6 C 0.00139 0.00579 0.00382 0.01134 0.00521 0.01713 C 0.00781 0.01597 0.01024 0.00856 0.01111 0.00509 C 0.01146 0.00347 0.01319 0.00093 0.01319 0.00093 C 0.01597 0.00185 0.0217 0.00764 0.02361 0.01065 C 0.02413 0.01157 0.02465 0.01273 0.02535 0.01343 C 0.02604 0.01412 0.02743 0.01528 0.02743 0.01528 C 0.03038 0.01505 0.0342 0.01481 0.0368 0.0125 C 0.03889 0.01065 0.04114 0.00856 0.04305 0.00648 C 0.04444 0.00486 0.04653 0.00116 0.04826 -3.33333E-6 C 0.04982 -0.00093 0.05243 -0.00139 0.05417 -0.00185 C 0.06024 -0.00093 0.06389 0.0044 0.06701 0.01111 C 0.06823 0.01366 0.06892 0.01458 0.07083 0.0162 C 0.07118 0.01643 0.07187 0.01713 0.07187 0.01713 C 0.07899 0.01643 0.07899 0.01528 0.08298 0.00833 C 0.08368 0.00579 0.08559 0.00347 0.0868 0.00139 C 0.08767 -3.33333E-6 0.08993 -0.00185 0.08993 -0.00185 C 0.09392 -0.00093 0.09705 0.00579 0.1 0.00972 C 0.10121 0.01134 0.10278 0.01273 0.10417 0.01389 C 0.10451 0.01412 0.10521 0.01481 0.10521 0.01481 C 0.11024 0.01412 0.11701 0.01111 0.12083 0.00602 C 0.12187 0.00463 0.12222 0.00301 0.12361 0.00185 C 0.12535 -0.00162 0.12413 -0.00116 0.12708 -0.00046 C 0.13368 0.00532 0.13854 0.01435 0.14653 0.01713 C 0.14844 0.01875 0.15035 0.01921 0.15243 0.01991 C 0.15347 0.01944 0.15555 0.01852 0.15555 0.01852 C 0.15903 0.01505 0.16059 0.01111 0.16319 0.00694 C 0.16423 0.00532 0.1651 0.00278 0.16667 0.00185 C 0.16736 0.00139 0.16875 0.00093 0.16875 0.00093 C 0.1717 0.00162 0.17708 0.00602 0.17917 0.00926 C 0.18038 0.01111 0.18073 0.01343 0.18264 0.01435 C 0.18646 0.01389 0.1901 0.01319 0.19375 0.01157 C 0.19444 0.00995 0.19965 0.00255 0.20104 0.00185 C 0.20434 0.00393 0.20573 0.0081 0.20833 0.01111 C 0.20972 0.01273 0.21163 0.01319 0.21319 0.01389 C 0.21562 0.01273 0.21597 0.01319 0.21771 0.00972 C 0.2184 0.00856 0.2191 0.00555 0.2191 0.00555 C 0.21927 0.00347 0.21875 0.00116 0.21944 -0.00093 C 0.21962 -0.00139 0.22083 0.00023 0.22222 0.00139 C 0.22344 0.00255 0.22465 0.0037 0.22535 0.00555 C 0.22621 0.00787 0.22587 0.01065 0.22778 0.01157 C 0.23038 0.01111 0.23038 0.01065 0.23229 0.0088 C 0.2342 0.01065 0.23663 0.01065 0.23889 0.01157 C 0.23958 0.01458 0.24045 0.01389 0.24271 0.01343 C 0.24531 0.01227 0.24375 0.00926 0.24167 0.00833 C 0.2375 0.00648 0.23316 0.00555 0.22882 0.00509 C 0.22726 0.0044 0.22569 0.00324 0.22396 0.00278 C 0.22292 0.00185 0.22187 0.00139 0.22083 0.00046 C 0.2191 -0.00324 0.22101 -0.00255 0.21597 -0.00185 C 0.21371 -0.00116 0.21163 -0.00046 0.20937 -3.33333E-6 C 0.20798 0.00093 0.20694 0.00139 0.20555 0.00185 C 0.20451 0.00324 0.20278 0.00555 0.20139 0.00648 C 0.20069 0.00694 0.1993 0.00741 0.1993 0.00741 C 0.19722 0.00694 0.19514 0.00648 0.19305 0.00555 C 0.19184 0.00393 0.19114 0.00185 0.18958 0.00046 C 0.18611 0.00208 0.18246 0.0037 0.17917 0.00602 C 0.17812 0.00694 0.17708 0.00787 0.17604 0.0088 C 0.17535 0.00949 0.17396 0.01065 0.17396 0.01065 C 0.16979 0.00949 0.16788 0.00463 0.16389 0.00278 C 0.15868 0.00393 0.15347 0.00671 0.14826 0.00833 C 0.14705 0.0081 0.14583 0.00856 0.14479 0.00787 C 0.14375 0.00718 0.14288 0.00393 0.14167 0.00278 C 0.13715 0.00347 0.13316 0.00579 0.12847 0.00648 C 0.12639 0.00741 0.1243 0.00833 0.12222 0.0088 C 0.11996 0.00833 0.1191 0.00856 0.11736 0.00694 C 0.11649 0.00532 0.11667 0.0044 0.11528 0.0037 C 0.11198 0.00509 0.10833 0.00718 0.10486 0.00787 C 0.1033 0.00833 0.1 0.0088 0.1 0.0088 C 0.0941 0.00833 0.09323 0.00764 0.08854 0.00555 C 0.08698 0.00231 0.08663 0.00625 0.08542 0.00787 C 0.08455 0.00903 0.08316 0.00926 0.08194 0.00972 C 0.07917 0.00926 0.07743 0.0081 0.075 0.00694 C 0.07482 0.00648 0.07465 0.00555 0.0743 0.00555 C 0.07378 0.00579 0.07292 0.00833 0.07257 0.0088 C 0.07118 0.01018 0.06857 0.01111 0.06701 0.01157 C 0.06354 0.01088 0.06354 0.01088 0.0618 0.00741 C 0.06267 0.00278 0.06406 0.00602 0.06458 0.0088 C 0.06406 0.01319 0.06406 0.01366 0.06076 0.01296 C 0.0566 0.00926 0.06319 0.00833 0.05486 0.00926 C 0.05243 0.01134 0.05 0.01227 0.04722 0.01296 C 0.04323 0.01204 0.03889 0.01088 0.03542 0.00787 C 0.03472 0.00718 0.03368 0.00718 0.03298 0.00648 C 0.03229 0.00602 0.0309 0.00463 0.0309 0.00463 C 0.03003 0.00301 0.03003 0.00208 0.02882 0.00093 C 0.02569 0.00231 0.02326 0.00555 0.02014 0.00694 C 0.01805 0.00602 0.01667 0.0044 0.01458 0.0037 C 0.0118 0.0044 0.01128 0.00579 0.00903 0.00787 C 0.00712 0.00972 0.00503 0.01065 0.00278 0.01157 C -8.33333E-7 0.01111 -0.00156 0.01088 -0.00382 0.0088 C -0.00521 0.00949 -0.00643 0.00949 -0.00764 0.01065 C -0.01042 0.00995 -0.01337 0.00856 -0.01563 0.00648 C -0.01615 0.00555 -0.01667 0.00486 -0.01702 0.0037 C -0.01719 0.00278 -0.01771 0.00093 -0.01771 0.00093 C -0.01754 0.00347 -0.01771 0.00602 -0.01736 0.00833 C -0.01702 0.01042 -0.01389 0.0125 -0.01389 0.0125 C -0.00955 0.01134 -0.00417 0.00856 -0.00035 0.00555 C 0.00121 0.0044 0.00243 0.00347 0.00417 0.00278 C 0.00486 0.00255 0.00625 0.00185 0.00625 0.00185 C 0.01337 0.00301 0.01267 0.0118 0.0191 0.01389 C 0.02569 0.01042 0.02812 0.00393 0.03576 0.00139 C 0.0408 0.00208 0.03976 0.00393 0.0434 0.00648 C 0.04427 0.00718 0.04514 0.0081 0.04618 0.00833 C 0.04705 0.00856 0.04896 0.00926 0.04896 0.00926 C 0.05139 0.0088 0.05208 0.0081 0.05417 0.00741 C 0.05729 0.00463 0.05989 0.00231 0.06319 -3.33333E-6 C 0.06423 0.00023 0.06528 0.00046 0.06632 0.00093 C 0.06788 0.00185 0.06701 0.00231 0.06771 0.0037 C 0.06892 0.00602 0.07083 0.0088 0.07292 0.00972 C 0.0809 0.00903 0.08923 0.00486 0.09687 0.00139 C 0.09757 0.00324 0.09948 0.00972 0.10104 0.01111 C 0.10191 0.0118 0.10382 0.01204 0.10382 0.01204 C 0.10694 0.01065 0.10937 0.00718 0.1125 0.00602 C 0.11493 0.00532 0.11736 0.00463 0.11979 0.00417 C 0.12257 0.00579 0.12274 0.00972 0.1243 0.01296 C 0.12847 0.0118 0.12986 0.00625 0.13368 0.00463 C 0.13559 0.00208 0.13732 0.00463 0.13923 0.00648 C 0.1401 0.00741 0.14236 0.00833 0.14236 0.00833 C 0.1467 0.0081 0.14739 0.0081 0.15069 0.00694 C 0.15208 0.00579 0.15521 0.0037 0.15521 0.0037 C 0.15521 0.0037 0.15434 0.00393 0.15382 0.00417 C 0.15642 0.00602 0.1592 0.00741 0.1618 0.00926 C 0.16597 0.00903 0.16719 0.0088 0.17048 0.00787 C 0.17135 0.0081 0.17239 0.00764 0.17326 0.00833 C 0.17396 0.0088 0.17413 0.01042 0.17465 0.01111 C 0.17708 0.01435 0.17812 0.0162 0.1816 0.01713 C 0.18646 0.01643 0.19114 0.01366 0.19514 0.01018 C 0.19844 0.01111 0.19826 0.01574 0.20139 0.01713 C 0.20451 0.0162 0.20694 0.0125 0.20937 0.00972 C 0.21024 0.0088 0.21128 0.00787 0.21215 0.00694 C 0.21285 0.00625 0.21423 0.00509 0.21423 0.00509 C 0.21597 0.00833 0.21771 0.01065 0.22048 0.01204 C 0.22378 0.01134 0.22587 0.01088 0.22847 0.00833 C 0.22951 0.00741 0.23194 0.00602 0.23194 0.00602 C 0.23298 0.00694 0.23316 0.00926 0.23437 0.00972 C 0.23507 0.00995 0.23646 0.01065 0.23646 0.01065 C 0.23715 0.0081 0.23785 0.00463 0.23507 0.00555 C 0.23107 0.00926 0.22639 0.01134 0.22187 0.01343 C 0.21719 0.01227 0.21632 0.01042 0.21493 0.00463 C 0.21024 0.00555 0.2066 0.00995 0.20173 0.01111 C 0.19913 0.0125 0.1967 0.01319 0.1941 0.01389 C 0.19271 0.01366 0.19114 0.01435 0.18993 0.01343 C 0.18837 0.01227 0.18785 0.00694 0.18785 0.00694 C 0.18142 0.00833 0.17535 0.01204 0.16944 0.01528 C 0.16406 0.01389 0.16441 0.01227 0.1618 0.00741 C 0.16094 0.00417 0.15521 0.00718 0.15312 0.00787 C 0.14444 0.00741 0.14028 0.00602 0.13437 -0.00185 C 0.13298 -0.0037 0.13281 -0.00648 0.13125 -0.00787 C 0.12587 -0.00648 0.12048 -0.00185 0.11528 0.00046 C 0.11146 0.00208 0.1158 0.00069 0.11146 0.00185 C 0.11024 0.00208 0.10798 0.00278 0.10798 0.00278 C 0.10399 0.00231 0.10364 0.00347 0.10278 -0.00093 C 0.10017 -3.33333E-6 0.09896 0.00347 0.09618 0.00463 C 0.09323 0.00417 0.09288 0.00301 0.09062 0.00093 C 0.08802 0.00185 0.09028 0.00069 0.0875 0.0037 C 0.08507 0.00648 0.0816 0.00856 0.07847 0.00926 C 0.075 0.00856 0.07292 0.00625 0.07187 0.00185 C 0.07031 0.00324 0.06962 0.00509 0.06805 0.00648 C 0.06632 0.0081 0.06441 0.0088 0.0625 0.00972 C 0.05903 0.00926 0.0566 0.00903 0.05451 0.00509 C 0.05382 0.00139 0.05278 0.00486 0.05139 0.00602 C 0.04982 0.00926 0.04687 0.00972 0.04444 0.01111 C 0.03976 0.01042 0.03663 0.01088 0.03333 0.00648 C 0.03351 0.00579 0.03316 0.00393 0.03368 0.00417 C 0.03455 0.0044 0.03507 0.00694 0.03507 0.00694 C 0.03594 0.01111 0.03663 0.01759 0.03264 0.01944 C 0.03055 0.01852 0.02969 0.01528 0.02847 0.01296 C 0.02812 0.01204 0.02778 0.01018 0.02778 0.01018 C 0.02812 0.00995 0.02847 0.00972 0.02882 0.00972 C 0.02917 0.00972 0.03021 0.01065 0.02986 0.01065 C 0.02899 0.01065 0.02795 0.00995 0.02708 0.00972 C 0.02014 0.01018 0.01562 0.01042 0.00833 0.01018 C 0.00851 0.00949 0.00868 0.00903 0.00868 0.00833 C 0.00868 0.00787 0.00851 0.00926 0.00833 0.00972 C 0.00798 0.01065 0.00729 0.0118 0.0066 0.0125 C 0.00434 0.01505 0.00312 0.01597 0.00035 0.01713 C -0.00191 0.01667 -0.00243 0.0162 -0.00417 0.01435 C -0.00521 0.0118 -0.00521 0.01134 -0.00486 0.00833 C -0.00347 0.01111 -0.00504 0.01319 -0.00729 0.01389 C -0.00938 0.01296 -0.0099 0.01273 -0.01146 0.01065 C -0.01233 0.00694 -0.01129 0.00532 -0.00903 0.0037 C -0.00417 0.00509 -0.00139 0.00995 0.00347 0.01157 C 0.00538 0.01111 0.00746 0.01157 0.00903 0.01018 C 0.01076 0.00856 0.01128 0.00555 0.01354 0.00463 C 0.01649 0.00602 0.0184 0.00903 0.02118 0.01111 C 0.02239 0.01204 0.025 0.01296 0.025 0.01296 C 0.02882 0.01204 0.03038 0.00602 0.03403 0.0037 C 0.03871 0.00579 0.04097 0.01227 0.04618 0.01389 C 0.04844 0.01366 0.05 0.01296 0.05208 0.0125 C 0.05486 0.01065 0.05712 0.0088 0.06007 0.00787 C 0.06423 0.00856 0.06597 0.01343 0.07014 0.01481 C 0.07326 0.01389 0.06962 0.01528 0.07326 0.01296 C 0.07396 0.0125 0.07535 0.01204 0.07535 0.01204 C 0.07673 0.01065 0.0783 0.00949 0.07986 0.00833 C 0.08316 0.00903 0.08281 0.01088 0.08542 0.01204 C 0.08802 0.01111 0.09045 0.00949 0.09305 0.00833 C 0.09427 0.00787 0.09687 0.00694 0.09687 0.00694 C 0.10173 0.00787 0.10573 0.00926 0.11076 0.00972 C 0.11371 0.00949 0.11684 0.00903 0.11979 0.00926 C 0.12014 0.00926 0.11996 0.01018 0.12014 0.01065 C 0.12048 0.01111 0.12083 0.01134 0.12118 0.01157 C 0.12135 0.01065 0.12205 0.00764 0.12257 0.00694 C 0.12309 0.00602 0.12465 0.00509 0.12465 0.00509 C 0.12708 0.00625 0.12951 0.01204 0.13298 0.01435 C 0.13594 0.01366 0.13819 0.01065 0.14132 0.00972 C 0.14444 0.01088 0.14618 0.01528 0.1493 0.01667 C 0.15746 0.01505 0.16059 0.01018 0.16771 0.00694 C 0.16996 0.00787 0.17031 0.01204 0.17222 0.01389 C 0.17517 0.01296 0.17726 0.00926 0.18021 0.00833 C 0.18316 0.00903 0.18316 0.0118 0.18576 0.01296 C 0.18923 0.01643 0.18993 0.0125 0.19305 0.01111 C 0.19392 0.01481 0.19444 0.01667 0.19722 0.01759 C 0.20017 0.01667 0.20226 0.01343 0.20486 0.01111 C 0.20694 0.01134 0.20868 0.01204 0.21076 0.0125 C 0.21285 0.01204 0.21354 0.01111 0.21562 0.01157 C 0.21857 0.01412 0.22014 0.01111 0.22257 0.0088 C 0.22361 0.00787 0.22569 0.00602 0.22569 0.00602 C 0.22708 0.00671 0.22691 0.00764 0.22812 0.0088 C 0.22847 0.0081 0.22917 0.00579 0.22847 0.00602 C 0.22795 0.00625 0.22812 0.00741 0.22778 0.00787 C 0.22691 0.00949 0.22569 0.00972 0.2243 0.01018 C 0.22135 0.0088 0.22205 0.00648 0.2191 0.00555 C 0.21406 0.01065 0.20937 0.01412 0.20312 0.0162 C 0.20208 0.01597 0.20087 0.01597 0.2 0.01528 C 0.19896 0.01458 0.20017 0.01111 0.19896 0.01065 C 0.1967 0.00972 0.1941 0.01042 0.19167 0.01018 C 0.19062 0.00995 0.18958 0.00995 0.18854 0.00972 C 0.18785 0.00949 0.18646 0.0088 0.18646 0.0088 C 0.18628 0.00787 0.18611 0.00602 0.18472 0.00648 C 0.18281 0.00694 0.18021 0.01018 0.17847 0.01157 C 0.17587 0.01366 0.17292 0.01458 0.17014 0.01574 C 0.16545 0.01458 0.16944 0.0088 0.16528 0.00741 C 0.16128 0.00949 0.15729 0.01042 0.15312 0.01157 C 0.14861 0.01134 0.14305 0.0125 0.14132 0.00555 C 0.13628 0.00671 0.13212 0.01042 0.12708 0.01157 C 0.12309 0.00972 0.12378 0.00393 0.12118 0.00278 C 0.11614 0.0037 0.11128 0.00532 0.10625 0.00648 C 0.10226 0.00625 0.09844 0.00602 0.09444 0.00555 C 0.09305 0.00532 0.09028 0.00463 0.09028 0.00463 C 0.08906 0.0037 0.08785 0.00347 0.08646 0.00278 C 0.08403 0.00602 0.08298 0.00741 0.07951 0.00833 C 0.0776 0.00741 0.07587 0.00648 0.07396 0.00555 C 0.07274 0.00393 0.07274 0.00231 0.07118 0.0037 C 0.06944 0.00718 0.06753 0.0088 0.06458 0.01018 C 0.05955 0.00926 0.05434 0.00718 0.05069 0.00231 C 0.05035 0.00278 0.05 0.00324 0.04965 0.0037 C 0.0493 0.0044 0.04913 0.00532 0.04861 0.00602 C 0.04583 0.01042 0.04114 0.0118 0.0375 0.01389 C 0.0368 0.01389 0.0309 0.01366 0.02882 0.01296 C 0.02743 0.0125 0.02465 0.01111 0.02465 0.01111 C 0.02292 0.00926 0.02135 0.0088 0.02014 0.00648 C 0.01996 0.00579 0.02031 0.00463 0.01979 0.00463 C 0.01927 0.00463 0.0191 0.00579 0.01875 0.00648 C 0.01753 0.00833 0.01614 0.00949 0.01458 0.01065 C 0.0118 0.01018 0.01163 0.01065 0.01076 0.00741 C 0.0092 0.01042 0.00746 0.0125 0.00486 0.01343 C 0.00347 0.01273 0.00364 0.01296 0.00243 0.01157 C 0.00173 0.01065 0.00035 0.0088 0.00035 0.0088 C 0.00017 0.00787 0.00035 0.0044 0.00035 0.00555 C 0.00035 0.00926 -0.00104 0.0118 -0.00347 0.01296 C -0.00573 0.01157 -0.00729 0.01088 -0.00903 0.00833 C -0.00955 0.00764 -0.01007 0.00602 -0.01042 0.00509 C -0.01059 0.00463 -0.01111 0.00347 -0.01077 0.0037 C -0.0092 0.00417 -0.00833 0.00625 -0.00695 0.00741 C -0.00486 0.00903 -0.00243 0.01018 -0.00035 0.01204 C 0.00017 0.01296 0.00017 0.01574 0.00104 0.01528 C 0.00156 0.01505 0.00121 0.01366 0.00139 0.01296 C 0.00173 0.0118 0.00226 0.01065 0.00278 0.00972 C 0.00451 0.00625 0.0066 0.00486 0.00903 0.00278 C 0.01476 0.00417 0.01667 0.00718 0.01979 0.01343 C 0.02187 0.01273 0.02517 0.00972 0.02743 0.00833 C 0.03107 0.0088 0.03107 0.00972 0.03368 0.01204 C 0.03663 0.01065 0.03854 0.00648 0.04132 0.00463 C 0.04392 0.00555 0.04462 0.00949 0.04722 0.01065 C 0.05139 0.00995 0.05278 0.00972 0.0559 0.00694 C 0.05607 0.00718 0.05746 0.00926 0.05798 0.00926 C 0.06076 0.00926 0.07066 0.00486 0.07361 0.00324 C 0.07517 0.00347 0.07673 0.00301 0.07812 0.0037 C 0.0809 0.00532 0.08125 0.0088 0.08472 0.00972 C 0.08854 0.00926 0.09201 0.00787 0.09583 0.00694 C 0.0967 0.00671 0.09861 0.00602 0.09861 0.00602 C 0.10278 0.00694 0.10434 0.00949 0.10798 0.01204 C 0.11441 0.01111 0.11979 0.00671 0.12604 0.00463 C 0.12726 0.00486 0.1283 0.00463 0.12951 0.00509 C 0.12986 0.00532 0.13021 0.00579 0.13055 0.00602 C 0.13142 0.00648 0.13333 0.00694 0.13333 0.00694 C 0.13455 0.00648 0.13524 0.00555 0.13646 0.00509 C 0.14149 0.00579 0.14305 0.00787 0.14722 0.01065 C 0.1493 0.00972 0.15139 0.00856 0.15347 0.00787 C 0.15677 0.00509 0.16146 0.00278 0.16528 0.00185 C 0.1684 0.00208 0.17187 0.00185 0.175 0.00324 C 0.17621 0.00301 0.18212 0.00046 0.18055 0.0037 C 0.18177 0.00417 0.18246 0.00509 0.18368 0.00555 C 0.18698 0.00509 0.19028 0.00486 0.1934 0.0037 C 0.19548 0.00417 0.19548 0.00486 0.19618 0.00741 C 0.19878 0.00671 0.20017 0.00532 0.20243 0.0037 C 0.20364 0.00532 0.20434 0.00741 0.2059 0.0088 C 0.20746 0.00833 0.21146 0.00532 0.21319 0.0037 C 0.21614 0.00463 0.21632 0.0088 0.21944 0.00972 C 0.21979 0.00949 0.22014 0.00949 0.22048 0.00926 C 0.22083 0.00903 0.22118 0.00856 0.22153 0.00833 C 0.22222 0.00787 0.22361 0.00741 0.22361 0.00741 C 0.22552 0.00833 0.22413 0.00949 0.22639 0.0088 C 0.22812 0.00718 0.22882 0.00741 0.2309 0.00787 C 0.23246 0.01111 0.23194 0.00949 0.23264 0.01204 C 0.22864 0.01389 0.22396 0.01343 0.21979 0.01435 C 0.21701 0.01389 0.21476 0.01296 0.21215 0.01204 C 0.21146 0.01111 0.21059 0.01018 0.21042 0.0088 C 0.21024 0.00532 0.2118 0.00509 0.20972 0.00602 C 0.2059 0.01018 0.20139 0.01204 0.19653 0.01343 C 0.19288 0.0125 0.19305 0.01343 0.19062 0.01111 C 0.18732 0.00787 0.18489 0.00231 0.1809 0.00093 C 0.17812 0.00162 0.17292 0.00231 0.17083 0.00509 C 0.17066 0.00532 0.17153 0.00463 0.17187 0.00463 C 0.17726 0.00301 0.17031 0.00555 0.17639 0.00324 C 0.18455 0.0037 0.18576 0.00324 0.19167 0.00648 C 0.19236 0.0081 0.19305 0.00949 0.19375 0.01111 C 0.19618 0.00903 0.19739 0.00718 0.20035 0.00648 C 0.2026 0.00671 0.20469 0.00648 0.20694 0.00694 C 0.20989 0.00741 0.20955 0.0125 0.2118 0.01343 C 0.21319 0.01204 0.21441 0.01088 0.21597 0.01018 C 0.21354 0.01343 0.21094 0.01343 0.20764 0.01389 C 0.19462 0.01273 0.18264 0.01018 0.17014 0.00602 C 0.16823 0.0044 0.15729 0.00903 0.15451 0.00926 C 0.14635 0.00903 0.14167 0.00856 0.13437 0.00741 C 0.13264 0.00648 0.13073 0.00625 0.12917 0.00463 C 0.12847 0.0037 0.12708 0.00185 0.12708 0.00185 C 0.11944 0.00347 0.11805 0.00509 0.10868 0.00555 C 0.10295 0.0081 0.10243 0.00694 0.09375 0.00648 C 0.09149 0.00625 0.08889 0.00509 0.08646 0.00509 " pathEditMode="relative"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
                                      <p:cBhvr>
                                        <p:cTn id="9" dur="2000" fill="hold"/>
                                        <p:tgtEl>
                                          <p:spTgt spid="332906"/>
                                        </p:tgtEl>
                                        <p:attrNameLst>
                                          <p:attrName>ppt_x</p:attrName>
                                          <p:attrName>ppt_y</p:attrName>
                                        </p:attrNameLst>
                                      </p:cBhvr>
                                    </p:animMotion>
                                  </p:childTnLst>
                                </p:cTn>
                              </p:par>
                            </p:childTnLst>
                          </p:cTn>
                        </p:par>
                        <p:par>
                          <p:cTn id="10" fill="hold">
                            <p:stCondLst>
                              <p:cond delay="4000"/>
                            </p:stCondLst>
                            <p:childTnLst>
                              <p:par>
                                <p:cTn id="11" presetID="0" presetClass="path" presetSubtype="0" repeatCount="indefinite" accel="50000" decel="50000" fill="hold" grpId="0" nodeType="afterEffect">
                                  <p:stCondLst>
                                    <p:cond delay="0"/>
                                  </p:stCondLst>
                                  <p:childTnLst>
                                    <p:animMotion origin="layout" path="M -1.94444E-6 -3.33333E-6 C -0.00069 0.00278 -0.00278 0.00741 -0.00469 0.00972 C -0.00538 0.01088 -0.00694 0.01389 -0.00694 0.01389 C -0.01163 0.01273 -0.01476 0.00787 -0.0191 0.00602 C -0.02031 0.00463 -0.02066 0.00347 -0.02187 0.00278 C -0.02778 0.00533 -0.03246 0.01134 -0.03854 0.01343 C -0.04062 0.01296 -0.04184 0.01204 -0.0441 0.01158 C -0.04722 0.00949 -0.04601 0.01042 -0.04792 0.0088 C -0.04878 0.00695 -0.05121 0.00486 -0.05278 0.00371 C -0.05382 0.00278 -0.05625 0.00185 -0.05625 0.00185 C -0.05972 0.00232 -0.06163 0.00417 -0.06493 0.00509 C -0.06823 0.00787 -0.07101 0.00996 -0.07465 0.01158 C -0.07778 0.01088 -0.07882 0.00834 -0.08125 0.00602 C -0.08194 0.00533 -0.08246 0.0044 -0.08333 0.00371 C -0.08403 0.00324 -0.08542 0.00278 -0.08542 0.00278 C -0.09184 0.00371 -0.0967 0.00949 -0.1026 0.01204 C -0.10417 0.01181 -0.10538 0.01204 -0.10625 0.01065 C -0.10781 0.00857 -0.10746 0.00579 -0.11024 0.00463 C -0.11423 0.00579 -0.11788 0.00926 -0.12205 0.01111 C -0.125 0.01065 -0.12691 0.01019 -0.12951 0.00787 C -0.13073 0.00533 -0.13142 0.00255 -0.13333 0.00093 C -0.13576 0.00209 -0.13785 0.00463 -0.13993 0.00648 C -0.14062 0.00718 -0.14132 0.00764 -0.14201 0.00834 C -0.14271 0.0088 -0.1441 0.00926 -0.1441 0.00926 C -0.14531 0.00903 -0.1467 0.00926 -0.14757 0.00787 C -0.15 0.00394 -0.14826 -0.00139 -0.15243 -0.00324 C -0.15521 -0.00301 -0.15833 -0.00347 -0.16111 -0.00185 C -0.16233 -0.00116 -0.16458 0.00093 -0.16458 0.00093 C -0.16545 0.0044 -0.16805 0.00857 -0.17048 0.01019 C -0.17153 0.00996 -0.17257 0.00996 -0.17361 0.00972 C -0.17587 0.00903 -0.17587 0.00509 -0.17778 0.00417 C -0.18212 0.00602 -0.18368 0.01273 -0.18854 0.01435 C -0.19132 0.01389 -0.19583 0.0125 -0.19792 0.00972 C -0.19913 0.0081 -0.20035 0.00579 -0.20173 0.00463 C -0.20364 0.00602 -0.20555 0.0081 -0.20694 0.01019 C -0.20746 0.01111 -0.2092 0.0132 -0.20833 0.01296 C -0.20347 0.01181 -0.20573 0.01227 -0.20139 0.01158 C -0.1993 0.01065 -0.19705 0.01019 -0.19479 0.00972 C -0.1941 0.00949 -0.1934 0.00926 -0.19271 0.0088 C -0.19201 0.0081 -0.19062 0.00695 -0.19062 0.00695 C -0.18871 0.00787 -0.18923 0.01065 -0.1875 0.01204 C -0.18628 0.01296 -0.18489 0.0132 -0.18368 0.01389 C -0.17882 0.01343 -0.17969 0.01366 -0.17639 0.01158 C -0.17535 0.00949 -0.17326 0.00625 -0.17153 0.00509 C -0.17048 0.0044 -0.1684 0.00371 -0.1684 0.00371 C -0.16493 0.00671 -0.16163 0.01134 -0.15868 0.01528 C -0.15764 0.01667 -0.15451 0.01759 -0.15451 0.01759 C -0.15052 0.0169 -0.14844 0.01412 -0.14514 0.01158 C -0.14219 0.00949 -0.13854 0.00926 -0.13542 0.00787 C -0.13403 0.0081 -0.13264 0.00787 -0.13125 0.00834 C -0.1283 0.00926 -0.12708 0.01412 -0.12257 0.01528 C -0.12239 0.01528 -0.11337 0.01574 -0.11076 0.01389 C -0.10573 0.01065 -0.10156 0.00602 -0.09635 0.00417 C -0.0934 0.00486 -0.09201 0.00857 -0.08923 0.01019 C -0.08333 0.01366 -0.07778 0.0132 -0.07118 0.01343 C -0.06701 0.01296 -0.0658 0.0125 -0.0625 0.01111 C -0.06493 0.00996 -0.06163 0.00949 -0.06076 0.00926 C -0.05885 0.00764 -0.05746 0.00533 -0.05555 0.00371 C -0.05469 0.00209 -0.05486 0.00116 -0.05347 0.00046 C -0.05087 0.00394 -0.04861 0.00695 -0.04548 0.00972 C -0.04462 0.01134 -0.04271 0.01296 -0.04132 0.01389 C -0.04062 0.01435 -0.03923 0.01482 -0.03923 0.01482 C -0.03611 0.01389 -0.03489 0.00926 -0.03177 0.00787 C -0.02778 0.01042 -0.02465 0.01482 -0.02083 0.01806 C -0.01719 0.01713 -0.01788 0.0132 -0.01562 0.01019 C -0.01441 0.00857 -0.01285 0.00718 -0.01128 0.00648 C -0.00851 0.01019 -0.00729 0.01343 -0.00312 0.01482 C 0.00052 0.01389 0.0033 0.01088 0.00677 0.00926 C 0.00903 0.01134 0.01077 0.01366 0.01302 0.01482 C 0.0158 0.0125 0.01858 0.01111 0.02136 0.00972 C 0.02136 0.00903 0.02083 0.0081 0.02101 0.00741 C 0.0217 0.00625 0.02292 0.00671 0.02379 0.00602 C 0.02517 0.00509 0.02604 0.00394 0.02674 0.00232 C 0.02882 0.00509 0.02952 0.00926 0.03108 0.0125 C 0.03438 0.01181 0.03594 0.00903 0.03698 0.00509 C 0.0382 0.00718 0.03785 0.00972 0.03854 0.01204 C 0.04028 0.01111 0.03906 0.01181 0.04167 0.00972 C 0.04184 0.00949 0.04254 0.0088 0.04254 0.0088 C 0.0434 0.00741 0.04462 0.00463 0.04462 0.00463 C 0.04445 0.00324 0.04497 0.0007 0.0434 0.00093 C 0.04167 0.00116 0.03976 0.00255 0.03854 0.00324 C 0.03785 0.00371 0.03629 0.00417 0.03629 0.00417 C 0.03577 0.00232 0.03542 0.00116 0.03438 -0.00046 C 0.02917 0.0007 0.0257 0.00625 0.02049 0.00787 C 0.01858 0.00718 0.01858 0.00509 0.01771 0.00324 C 0.01389 0.0081 0.01077 0.00903 0.0059 0.01065 C 0.00278 0.01019 0.00087 0.00926 -0.00139 0.00648 C -0.0026 0.00533 -0.00417 0.00278 -0.00417 0.00278 C -0.01094 0.00417 -0.01684 0.00787 -0.02361 0.00926 C -0.02708 0.00903 -0.03055 0.0088 -0.03403 0.00834 C -0.03576 0.0081 -0.03559 0.00486 -0.03715 0.00417 C -0.04236 0.00695 -0.0467 0.00996 -0.05243 0.01111 C -0.0559 0.01065 -0.06111 0.01088 -0.06493 0.00926 C -0.06562 0.00648 -0.07535 0.00787 -0.07535 0.00787 C -0.07778 0.00718 -0.07917 0.00671 -0.0809 0.00417 C -0.08177 0.00301 -0.08298 0.00046 -0.08298 0.00046 C -0.08333 -0.00116 -0.08472 -0.0037 -0.08472 -0.0037 C -0.08802 -0.00254 -0.09062 0.00116 -0.09392 0.00232 C -0.09844 0.00417 -0.10295 0.00463 -0.10764 0.00509 C -0.11094 0.00579 -0.11371 0.00556 -0.11667 0.00371 C -0.11823 0.00255 -0.12066 -0.00139 -0.12066 -0.00139 C -0.12274 -0.00046 -0.12483 0.00093 -0.12708 0.00139 C -0.12899 0.00255 -0.13073 0.00301 -0.13264 0.00371 C -0.13767 0.00301 -0.13524 0.00139 -0.13854 -3.33333E-6 C -0.13889 0.00023 -0.13923 0.00023 -0.13958 0.00046 C -0.14062 0.00139 -0.14149 0.00301 -0.14271 0.00371 C -0.14618 0.00602 -0.14913 0.0081 -0.15278 0.00926 C -0.15625 0.0088 -0.15694 0.00834 -0.15798 0.00417 C -0.16094 0.00509 -0.16267 0.00834 -0.16562 0.00926 C -0.16771 0.00834 -0.16649 0.00602 -0.1684 0.00509 C -0.16996 0.00718 -0.17066 0.00834 -0.17257 0.00926 C -0.17587 0.0088 -0.17708 0.00764 -0.17882 0.00417 C -0.18177 0.00602 -0.1842 0.00903 -0.18715 0.01111 C -0.19097 0.01065 -0.1901 0.01065 -0.19271 0.00834 C -0.19427 0.00417 -0.19305 0.00509 -0.19514 0.00417 C -0.19757 0.00648 -0.19965 0.00903 -0.20243 0.01019 C -0.20399 0.00949 -0.20364 0.0081 -0.20451 0.00648 C -0.20503 0.00394 -0.20503 0.00232 -0.2066 0.00509 C -0.20712 0.0081 -0.20816 0.01204 -0.20521 0.01343 C -0.20226 0.01088 -0.19948 0.0088 -0.19618 0.00695 C -0.19548 0.00648 -0.19427 0.00579 -0.1934 0.00556 C -0.19253 0.00533 -0.19062 0.00463 -0.19062 0.00463 C -0.18889 0.00533 -0.18923 0.00718 -0.18889 0.00926 C -0.18733 0.0088 -0.18663 0.0081 -0.18542 0.00648 C -0.18489 0.00417 -0.18368 0.00301 -0.18194 0.00232 C -0.17743 0.00347 -0.17569 0.00625 -0.17187 0.00787 C -0.17465 0.01019 -0.17951 0.00463 -0.1816 0.00185 C -0.18264 0.00046 -0.18298 -0.00139 -0.18403 -0.00278 C -0.18698 -0.00185 -0.18993 0.00139 -0.19271 0.00324 C -0.19358 0.00301 -0.19444 0.00324 -0.19514 0.00278 C -0.19618 0.00209 -0.19757 -0.00046 -0.19757 -0.00046 C -0.19844 -0.00393 -0.19757 -0.00347 -0.19965 -0.00278 C -0.2033 0.00093 -0.19878 -0.00393 -0.20208 0.00046 C -0.20243 0.00093 -0.20295 0.00139 -0.20347 0.00185 C -0.20382 0.00232 -0.20503 0.00324 -0.20451 0.00324 C -0.20278 0.00347 -0.20104 0.00232 -0.1993 0.00185 C -0.19878 0.00162 -0.19757 0.00139 -0.19757 0.00139 C -0.19028 0.00255 -0.1908 0.01088 -0.18507 0.01343 C -0.18142 0.01019 -0.17917 0.00671 -0.17465 0.00556 C -0.17257 0.00417 -0.17048 0.00417 -0.16875 0.00648 C -0.16788 0.00926 -0.16684 0.01111 -0.16458 0.01204 C -0.16215 0.01158 -0.15972 0.01158 -0.15764 0.00972 C -0.15573 0.0081 -0.15417 0.00579 -0.15173 0.00509 C -0.14983 0.00347 -0.14948 0.00371 -0.14687 0.00417 C -0.14548 0.00602 -0.14531 0.00787 -0.1434 0.0088 C -0.14062 0.00834 -0.13785 0.00648 -0.13542 0.00463 C -0.1316 0.00509 -0.13125 0.00579 -0.12917 0.00926 C -0.1283 0.01042 -0.12639 0.0125 -0.12639 0.0125 C -0.1217 0.01181 -0.1191 0.00926 -0.11476 0.00741 C -0.11337 0.00764 -0.11215 0.00741 -0.11128 0.00787 C -0.11024 0.00834 -0.10851 0.0125 -0.10625 0.01343 C -0.10347 0.01065 -0.10139 0.00903 -0.09809 0.00787 C -0.09548 0.0088 -0.0941 0.01181 -0.09184 0.01296 C -0.09097 0.01343 -0.08889 0.01389 -0.08889 0.01389 C -0.08455 0.0132 -0.08229 0.00926 -0.07847 0.00787 C -0.07708 0.00741 -0.07569 0.00741 -0.0743 0.00695 C -0.07274 0.00718 -0.07118 0.00718 -0.06979 0.00787 C -0.0684 0.00857 -0.06771 0.01227 -0.06632 0.01343 C -0.06337 0.01134 -0.06215 0.00718 -0.05868 0.00602 C -0.0559 0.00695 -0.05521 0.01088 -0.05243 0.01204 C -0.04809 0.01065 -0.04392 0.00834 -0.03958 0.00695 C -0.03923 0.00857 -0.03941 0.00857 -0.03819 0.00926 C -0.0375 0.00972 -0.03611 0.01019 -0.03611 0.01019 C -0.03333 0.00949 -0.03281 0.0081 -0.03055 0.00602 C -0.02951 0.00625 -0.02864 0.00602 -0.02743 0.00648 C -0.02656 0.00718 -0.02656 0.00857 -0.02621 0.00972 C -0.025 0.01273 -0.02396 0.01505 -0.02187 0.01713 C -0.01771 0.01621 -0.01441 0.01158 -0.00972 0.01019 C -0.00729 0.01111 -0.00694 0.01482 -0.00469 0.01667 C -0.00156 0.01574 -0.00069 0.01227 0.00208 0.01065 C 0.00399 0.01158 0.00486 0.01459 0.00677 0.01621 C 0.01077 0.01551 0.01233 0.01088 0.0158 0.00926 C 0.01979 0.00996 0.01927 0.01343 0.02327 0.01528 C 0.02691 0.01412 0.02691 0.00972 0.02952 0.00741 C 0.02917 0.00695 0.02952 0.00602 0.02917 0.00602 C 0.02847 0.00602 0.02761 0.00834 0.02726 0.0088 C 0.02674 0.00949 0.0257 0.00972 0.02483 0.01019 C 0.02361 0.00996 0.02136 0.01042 0.02049 0.0088 C 0.01927 0.00695 0.01892 0.00301 0.01736 0.00232 C 0.0158 0.00371 0.01458 0.00486 0.01302 0.00556 C 0.01198 0.00347 0.01111 -3.33333E-6 0.0092 -0.00092 C 0.00677 -0.00046 0.00556 0.0007 0.0033 0.00139 C -0.00226 0.0088 -0.01059 0.00926 -0.01771 0.00972 C -0.01927 0.01042 -0.02066 0.01134 -0.02222 0.01204 C -0.02344 0.0132 -0.02361 0.01366 -0.025 0.01435 C -0.02587 0.01482 -0.02708 0.01528 -0.02708 0.01528 C -0.03055 0.01412 -0.03333 0.01042 -0.03646 0.00834 C -0.03819 0.00718 -0.0401 0.00671 -0.04167 0.00509 C -0.04288 0.00394 -0.0441 0.00301 -0.04548 0.00232 C -0.04635 0.00185 -0.04826 0.00139 -0.04826 0.00139 C -0.04861 0.00116 -0.04896 0.00046 -0.0493 0.00046 C -0.05052 0.00023 -0.05156 0.00185 -0.05243 0.00278 C -0.05469 0.00509 -0.05694 0.00671 -0.05937 0.0088 C -0.06302 0.01204 -0.05746 0.00695 -0.06146 0.01111 C -0.06215 0.01181 -0.06354 0.01296 -0.06354 0.01296 C -0.06614 0.01181 -0.06632 0.00648 -0.06771 0.00371 C -0.06805 0.00162 -0.06823 0.00046 -0.0691 -0.00139 C -0.07066 -0.00092 -0.07118 0.00023 -0.07257 0.00093 C -0.07396 0.00278 -0.07517 0.00324 -0.07673 0.00463 C -0.0809 0.00324 -0.08177 -0.00509 -0.08611 -0.00648 C -0.08976 -0.00486 -0.09236 -0.00092 -0.09583 0.00139 C -0.09687 0.00209 -0.09792 0.00255 -0.09861 0.00324 C -0.09948 0.00371 -0.10087 0.00509 -0.10087 0.00509 C -0.10434 0.0044 -0.10798 0.00347 -0.10989 -0.00139 C -0.1118 -0.00023 -0.11233 0.00232 -0.11441 0.00324 C -0.11545 0.00579 -0.11823 0.00533 -0.12031 0.00695 C -0.12361 0.00625 -0.12535 0.00509 -0.12917 0.00463 C -0.13125 0.00417 -0.13229 0.00209 -0.13403 0.00139 C -0.13507 0.00093 -0.13611 0.00046 -0.13715 -3.33333E-6 C -0.1375 -0.00023 -0.13819 -0.00046 -0.13819 -0.00046 C -0.14201 -3.33333E-6 -0.14479 0.00116 -0.14826 0.00324 C -0.14948 0.00394 -0.15208 0.00556 -0.15208 0.00556 C -0.1559 0.00486 -0.15798 0.00185 -0.16007 -0.00231 C -0.16285 -0.00185 -0.16528 -0.00023 -0.16805 0.00046 C -0.17014 0.00185 -0.17274 0.00301 -0.175 0.00371 C -0.1783 0.00324 -0.17812 0.00301 -0.18055 0.00185 C -0.18264 0.00278 -0.18455 0.00394 -0.1868 0.00463 C -0.1908 0.00394 -0.19149 0.00232 -0.19479 -3.33333E-6 C -0.19687 0.00093 -0.19861 0.00139 -0.20069 0.00185 C -0.20278 0.00162 -0.20486 0.00162 -0.20694 0.00139 C -0.20764 0.00116 -0.20903 0.00046 -0.20903 0.00046 C -0.21215 0.00093 -0.21354 0.00023 -0.21458 0.00417 C -0.21354 0.00625 -0.21007 0.00834 -0.21007 0.00834 C -0.20694 0.00764 -0.20469 0.00602 -0.20173 0.00509 C -0.19861 0.00602 -0.19896 0.00926 -0.19687 0.01158 C -0.19618 0.01227 -0.19479 0.01343 -0.19479 0.01343 C -0.19219 0.0132 -0.18993 0.01273 -0.1875 0.01158 C -0.18663 0.01181 -0.18559 0.01158 -0.18472 0.01204 C -0.18298 0.01296 -0.18316 0.01644 -0.18125 0.01759 C -0.17778 0.01644 -0.1743 0.01459 -0.17083 0.01343 C -0.1658 0.01412 -0.16076 0.01852 -0.1566 0.02222 C -0.14809 0.02176 -0.14062 0.01875 -0.13229 0.01806 C -0.12691 0.01829 -0.12517 0.01759 -0.1217 0.02084 C -0.1191 0.01759 -0.11614 0.01597 -0.1125 0.01528 C -0.11146 0.01482 -0.10868 0.01389 -0.10868 0.01389 C -0.1033 0.01459 -0.10573 0.01597 -0.10226 0.01759 C -0.09896 0.01343 -0.0967 0.01204 -0.09236 0.01065 C -0.0875 0.01181 -0.08281 0.01644 -0.07812 0.01852 C -0.07378 0.01759 -0.07083 0.0125 -0.06632 0.01158 C -0.06233 0.01227 -0.05955 0.01551 -0.05555 0.01667 C -0.0526 0.01621 -0.05 0.01551 -0.04722 0.01435 C -0.04739 0.01366 -0.04792 0.01273 -0.04757 0.01204 C -0.04739 0.01158 -0.04687 0.01273 -0.04653 0.01296 C -0.04531 0.01343 -0.04392 0.01343 -0.04271 0.01389 C -0.04028 0.01343 -0.03976 0.01273 -0.03785 0.01111 C -0.0375 0.00949 -0.03767 0.00949 -0.03646 0.0088 C -0.03576 0.00834 -0.03455 0.00787 -0.03455 0.00787 C -0.03368 0.01042 -0.03385 0.01227 -0.03212 0.01389 C -0.02656 0.0132 -0.02274 0.00972 -0.01771 0.00741 C -0.01319 0.00834 -0.01493 0.01343 -0.01094 0.01482 C -0.00781 0.01389 -0.00573 0.01019 -0.00312 0.00787 C -0.00035 0.0088 -0.00069 0.01389 0.00243 0.01528 C 0.00608 0.01412 0.00764 0.00926 0.01111 0.00787 C 0.01267 0.00625 0.01302 0.00579 0.01493 0.00648 C 0.01545 0.0081 0.01667 0.01111 0.01771 0.0125 C 0.01858 0.01366 0.02083 0.01435 0.02083 0.01435 C 0.02379 0.0132 0.0257 0.00972 0.02882 0.00834 C 0.03004 0.01042 0.03073 0.01273 0.03195 0.01435 C 0.03472 0.0125 0.03542 0.00926 0.0375 0.00648 C 0.03785 0.00602 0.03698 0.00741 0.03663 0.00787 C 0.03663 0.00857 0.03629 0.00926 0.03594 0.00972 C 0.03472 0.0125 0.03195 0.0132 0.02986 0.01389 C 0.02483 0.0132 0.0217 0.01296 0.01771 0.01019 C 0.01702 0.00926 0.01667 0.00834 0.01615 0.00741 C 0.0158 0.00671 0.01511 0.00787 0.01458 0.00834 C 0.01267 0.00972 0.01111 0.01204 0.00903 0.01296 C 0.00903 0.01296 0.00452 0.01412 0.00365 0.01435 C 0.00243 0.01459 0.00017 0.01528 0.00017 0.01528 C -0.00312 0.01459 -0.0066 0.01412 -0.00972 0.01296 C -0.01215 0.01088 -0.01094 0.01158 -0.01285 0.01065 C -0.01371 0.0088 -0.01406 0.00857 -0.01562 0.00926 C -0.01788 0.01158 -0.02031 0.01389 -0.02309 0.01482 C -0.0243 0.01528 -0.02656 0.01574 -0.02656 0.01574 C -0.0309 0.01482 -0.0342 0.01435 -0.0368 0.00926 C -0.03958 0.00996 -0.04114 0.0125 -0.04375 0.01389 C -0.04496 0.01459 -0.04757 0.01528 -0.04757 0.01528 C -0.05243 0.01435 -0.05278 0.01459 -0.05625 0.01158 C -0.05694 0.01019 -0.05833 0.00741 -0.05833 0.00741 C -0.06059 0.00834 -0.06267 0.00996 -0.06493 0.01065 C -0.06545 0.01065 -0.06805 0.01042 -0.0691 0.00972 C -0.06979 0.00926 -0.07118 0.00787 -0.07118 0.00787 C -0.07153 0.00695 -0.07153 0.00533 -0.07222 0.00509 C -0.07326 0.00486 -0.07552 0.00764 -0.07639 0.00834 C -0.07951 0.01065 -0.08212 0.01273 -0.08576 0.01343 C -0.0901 0.01296 -0.09184 0.01343 -0.0941 0.00926 C -0.09427 0.00857 -0.09392 0.00741 -0.09444 0.00695 C -0.09514 0.00648 -0.09635 0.00926 -0.09635 0.00926 C -0.09757 0.01088 -0.1 0.01204 -0.10173 0.01296 C -0.10694 0.01227 -0.11076 0.00949 -0.11354 0.00371 C -0.1158 0.00556 -0.11719 0.00648 -0.11944 0.00741 C -0.12326 0.00695 -0.12552 0.00625 -0.12812 0.00278 C -0.12778 0.00255 -0.12708 0.00185 -0.12708 0.00232 C -0.12673 0.00556 -0.12917 0.01065 -0.13125 0.01158 C -0.13264 0.01343 -0.13403 0.01366 -0.13576 0.01435 C -0.13767 0.01389 -0.13837 0.01296 -0.13993 0.01158 C -0.1401 0.01088 -0.14028 0.00996 -0.14028 0.00926 C -0.14028 0.0088 -0.13976 0.00764 -0.13993 0.00787 C -0.14236 0.01111 -0.14149 0.01296 -0.14583 0.01389 C -0.15 0.01366 -0.15191 0.01389 -0.15521 0.01158 C -0.15625 0.00764 -0.15712 0.01296 -0.16042 0.01389 C -0.16389 0.01621 -0.1651 0.01505 -0.16979 0.01482 C -0.17448 0.01412 -0.17917 0.0125 -0.18333 0.00972 C -0.18351 0.00926 -0.18368 0.00834 -0.18403 0.00834 C -0.18437 0.00834 -0.18351 0.00926 -0.18368 0.00972 C -0.18403 0.01088 -0.18524 0.01134 -0.18611 0.01204 C -0.18958 0.01158 -0.19219 0.01088 -0.19479 0.00741 C -0.1941 0.00232 -0.19392 0.00556 -0.19548 0.0088 C -0.19583 0.00926 -0.19514 0.00741 -0.19479 0.00695 C -0.1941 0.00579 -0.19323 0.00486 -0.19236 0.00417 C -0.19045 0.00232 -0.18733 0.00232 -0.18507 0.00185 C -0.1809 0.00255 -0.17847 0.00463 -0.17708 0.01019 C -0.17014 0.00556 -0.16562 0.00139 -0.15729 -0.00046 C -0.15243 -3.33333E-6 -0.15121 0.00093 -0.14861 0.00602 C -0.14844 0.00671 -0.14826 0.00764 -0.14826 0.00834 C -0.14826 0.00903 -0.14878 0.01134 -0.14861 0.01065 C -0.14722 0.00533 -0.14548 0.00347 -0.14132 0.00232 C -0.13542 0.00301 -0.13351 0.00463 -0.13194 0.0125 C -0.13212 0.0132 -0.13177 0.01435 -0.13229 0.01482 C -0.13333 0.01551 -0.13229 0.00972 -0.13194 0.00926 C -0.13003 0.00625 -0.12726 0.00579 -0.12483 0.00509 C -0.11944 0.00556 -0.11771 0.00556 -0.11528 0.01158 C -0.11545 0.0125 -0.11528 0.01366 -0.1158 0.01435 C -0.11597 0.01482 -0.11614 0.01343 -0.11614 0.01296 C -0.11614 0.01181 -0.1158 0.01065 -0.11528 0.00972 C -0.11458 0.00671 -0.1118 0.00509 -0.10989 0.00417 C -0.10625 0.00486 -0.10573 0.00741 -0.10764 0.01158 C -0.10903 0.00625 -0.10608 0.00324 -0.10278 0.00139 C -0.09983 0.00209 -0.09896 0.00278 -0.09844 0.00648 C -0.09878 0.00926 -0.09983 0.00996 -0.09722 0.00926 C -0.09496 0.00718 -0.09305 0.00463 -0.09045 0.00371 C -0.08715 0.00463 -0.08767 0.00671 -0.08576 0.00926 C -0.08472 0.01065 -0.0816 0.01204 -0.0816 0.01204 C -0.08055 0.00926 -0.08142 0.00625 -0.08333 0.00463 C -0.08281 0.0081 -0.0816 0.00834 -0.07917 0.00926 C -0.07778 0.00972 -0.075 0.01065 -0.075 0.01065 C -0.07083 0.01042 -0.0684 0.01065 -0.06528 0.00787 C -0.06441 0.00463 -0.06927 0.00509 -0.06771 0.00834 C -0.06493 0.00787 -0.06215 0.00695 -0.05937 0.00602 C -0.05955 0.00671 -0.06007 0.00903 -0.05937 0.00972 C -0.05903 0.00996 -0.05434 0.00602 -0.05347 0.00556 C -0.05156 0.00625 -0.05173 0.00764 -0.05347 0.00834 C -0.05608 0.0081 -0.05868 0.0088 -0.06111 0.00741 C -0.06545 0.00509 -0.06927 0.00209 -0.07396 0.00093 C -0.07986 0.00139 -0.08559 0.00301 -0.09132 0.00509 C -0.09496 0.00486 -0.09896 0.00671 -0.10121 0.00278 C -0.10677 0.00486 -0.11163 0.00718 -0.11753 0.00787 C -0.11996 0.00741 -0.12292 0.00834 -0.12535 0.00648 C -0.12708 0.00533 -0.12743 0.00301 -0.12917 0.00232 C -0.13177 0.00579 -0.13403 0.00695 -0.1375 0.0088 C -0.13923 0.00972 -0.14305 0.01065 -0.14305 0.01065 C -0.14635 0.00996 -0.14792 0.01042 -0.15035 0.00834 C -0.15156 0.00533 -0.15156 0.00741 -0.15312 0.0088 C -0.1533 0.00926 -0.15382 0.01065 -0.15382 0.01019 C -0.15382 0.00903 -0.14948 0.00324 -0.14861 0.00232 C -0.14774 0.00139 -0.14548 0.00046 -0.14548 0.00046 C -0.14618 0.00671 -0.14844 0.00972 -0.15278 0.0125 C -0.15191 0.00602 -0.14705 0.00301 -0.14236 0.00185 C -0.13698 0.00232 -0.13559 0.00209 -0.13437 0.0088 C -0.13021 0.00509 -0.12726 0.00301 -0.12222 0.00232 C -0.12083 0.00255 -0.11927 0.00209 -0.11805 0.00324 C -0.11667 0.0044 -0.11476 0.00787 -0.11476 0.00787 C -0.11371 0.01134 -0.11458 0.01134 -0.1125 0.00926 C -0.11076 0.00533 -0.10868 0.00463 -0.10573 0.00371 C -0.10417 0.00394 -0.10243 0.00371 -0.10087 0.00417 C -0.09896 0.00463 -0.09844 0.00787 -0.09687 0.00926 C -0.0934 0.00602 -0.08941 0.00394 -0.08507 0.00324 C -0.08021 0.00371 -0.07708 0.00463 -0.0743 0.01019 C -0.07292 0.00834 -0.07135 0.00648 -0.06944 0.00556 C -0.06719 0.00579 -0.06476 0.00602 -0.0625 0.00648 C -0.06059 0.00695 -0.06007 0.01042 -0.05798 0.01111 C -0.05608 0.00972 -0.05451 0.00787 -0.05243 0.00695 C -0.05191 0.00926 -0.05312 0.00926 -0.05451 0.01019 C -0.05798 0.00996 -0.06007 0.01019 -0.06285 0.00787 C -0.06406 0.00695 -0.06632 0.00463 -0.06632 0.00463 C -0.06892 0.00509 -0.07135 0.00625 -0.07396 0.00695 C -0.08055 0.01065 -0.08837 0.01065 -0.09548 0.01204 C -0.11285 0.01158 -0.12639 0.01134 -0.14236 0.00417 C -0.14358 0.00301 -0.1441 0.00162 -0.14548 0.00093 C -0.14896 0.0044 -0.15312 0.00556 -0.15729 0.00602 C -0.16302 0.00764 -0.17552 0.00764 -0.1816 0.00232 C -0.18229 0.0007 -0.18298 -0.00069 -0.18368 -0.00231 C -0.18611 -0.00185 -0.18802 -0.00092 -0.19028 -3.33333E-6 C -0.19097 -0.00023 -0.19184 0.00023 -0.19236 -0.00046 C -0.19288 -0.00116 -0.19305 -0.00324 -0.19305 -0.00324 C -0.19548 -3.33333E-6 -0.19705 0.00324 -0.20035 0.00509 C -0.20173 0.0081 -0.2 0.00394 -0.19861 0.00324 C -0.19722 0.00185 -0.19601 0.00139 -0.19444 0.00046 C -0.18976 0.00093 -0.18733 -3.33333E-6 -0.18472 0.00463 C -0.1842 0.00695 -0.18351 0.00857 -0.18194 0.00972 C -0.1743 0.0088 -0.16667 0.0044 -0.15903 0.00278 C -0.1533 0.00324 -0.15399 0.00301 -0.15035 0.00463 C -0.14896 0.00602 -0.14861 0.00741 -0.14757 0.00926 C -0.14462 0.00625 -0.1408 0.00417 -0.13715 0.00371 C -0.13368 0.00417 -0.13194 0.00347 -0.1309 0.00787 C -0.12708 0.00625 -0.12483 0.00371 -0.12066 0.00324 C -0.1191 0.00347 -0.11771 0.00347 -0.11632 0.00417 C -0.11545 0.00463 -0.11736 0.00741 -0.11632 0.00787 C -0.11597 0.0081 -0.11545 0.00671 -0.11493 0.00648 C -0.11389 0.00579 -0.1118 0.00509 -0.1118 0.00509 C -0.10833 0.00556 -0.10486 0.00486 -0.10347 0.01019 C -0.0993 0.00787 -0.09548 0.00579 -0.0908 0.00463 C -0.08246 0.00509 -0.08246 0.00486 -0.07743 0.01158 C -0.0743 0.00949 -0.07222 0.00834 -0.06875 0.00741 C -0.06667 0.00764 -0.06441 0.00764 -0.0625 0.0088 C -0.06163 0.00926 -0.05972 0.01065 -0.05972 0.01065 C -0.05729 0.01019 -0.05573 0.0081 -0.05347 0.00741 C -0.0526 0.00764 -0.05173 0.00718 -0.05104 0.00787 C -0.05069 0.0081 -0.05173 0.00926 -0.05139 0.00926 C -0.05087 0.00926 -0.05052 0.00671 -0.05035 0.00648 C -0.04913 0.00463 -0.04757 0.00394 -0.04583 0.00324 C -0.04271 0.00394 -0.04184 0.00301 -0.03993 0.00556 C -0.03889 0.00695 -0.0375 0.01065 -0.0375 0.01065 C -0.03611 0.00764 -0.03333 0.00579 -0.03055 0.00509 C -0.02656 0.00648 -0.02778 0.00764 -0.02535 0.0088 C -0.0243 0.00764 -0.02309 0.00718 -0.02153 0.00648 C -0.0184 0.00695 -0.01562 0.00741 -0.0125 0.0088 C -0.0125 0.0088 -0.01094 0.00903 -0.01007 0.00926 C -0.00868 0.01065 -0.00746 0.0132 -0.0059 0.01389 C -0.00382 0.01296 -0.00156 0.01158 0.00052 0.01111 C -0.00139 0.00718 -0.00295 0.00903 0.00052 0.01065 C 0.00208 0.00926 0.0033 0.00741 0.00521 0.00648 C 0.0092 0.00695 0.01077 0.00787 0.01198 0.01296 C 0.01389 0.01134 0.01493 0.01019 0.01702 0.00926 C 0.01771 0.00903 0.01892 0.00834 0.01892 0.00834 C 0.01979 0.00857 0.02083 0.0081 0.02136 0.0088 C 0.02205 0.00949 0.02292 0.01158 0.02292 0.01158 C 0.02639 0.00996 0.02882 0.00695 0.03264 0.00602 C 0.03351 0.00625 0.03438 0.00579 0.03507 0.00648 C 0.03577 0.00718 0.03629 0.00926 0.03629 0.00926 C 0.03872 0.00764 0.04028 0.0044 0.04288 0.00278 C 0.0434 0.00301 0.0441 0.00278 0.04445 0.00324 C 0.04462 0.00347 0.04445 0.00486 0.04462 0.00463 C 0.04531 0.00417 0.04653 0.00093 0.04601 0.00185 C 0.04445 0.00463 0.04132 0.00741 0.03872 0.00834 C 0.03698 0.00996 0.03542 0.01065 0.03316 0.01111 C 0.02952 0.01088 0.02795 0.01111 0.02483 0.00972 C 0.02361 0.00834 0.02361 0.00671 0.02205 0.00741 C 0.01927 0.01042 0.0158 0.01134 0.01198 0.01204 C 0.01024 0.01181 0.00833 0.01204 0.00642 0.01158 C 0.00608 0.01158 0.00642 0.01019 0.00608 0.01019 C 0.00556 0.00996 0.00486 0.01088 0.00399 0.01111 C 0.00087 0.0125 -0.00104 0.01343 -0.00469 0.01389 C -0.00746 0.01366 -0.01059 0.01389 -0.01371 0.01343 C -0.01441 0.01343 -0.01632 0.0125 -0.01632 0.0125 C -0.01805 0.01088 -0.01996 0.00834 -0.01684 0.00741 C -0.01406 0.0081 -0.01319 0.01111 -0.01042 0.01204 C -0.00816 0.01134 -0.0066 0.00949 -0.00417 0.0088 C -0.00226 0.00602 0.00017 0.00533 0.00278 0.00417 C 0.00677 0.00463 0.00677 0.00394 0.00764 0.0088 C 0.01024 0.00533 0.01302 0.00417 0.01667 0.00232 C 0.02049 0.00255 0.02327 0.00139 0.02448 0.00648 C 0.0257 0.00486 0.02674 0.00463 0.02795 0.00371 C 0.03195 0.00417 0.0316 0.00371 0.03264 0.00787 C 0.03386 0.00625 0.03507 0.00556 0.03629 0.00417 C 0.03872 0.00486 0.0375 0.00394 0.0375 0.00741 C 0.0375 0.00787 0.03785 0.00625 0.03785 0.00602 C 0.0375 0.00579 0.03698 0.00625 0.03663 0.00648 C 0.03316 0.00834 0.03073 0.0088 0.02674 0.00926 C 0.02327 0.00903 0.01979 0.00926 0.01615 0.0088 C 0.0158 0.0088 0.01545 0.00787 0.01545 0.00741 C 0.0158 0.00602 0.01858 0.00556 0.01858 0.00556 C 0.02049 0.00648 0.01945 0.00857 0.01788 0.00926 C 0.01736 0.00972 0.01649 0.00949 0.01545 0.00972 C 0.01077 0.00926 0.00677 0.0081 0.00278 0.00463 C 0.00122 0.01088 -0.0059 0.01111 -0.00972 0.0125 C -0.01753 0.01181 -0.02118 0.01065 -0.02778 0.00834 C -0.03246 0.00949 -0.03733 0.00857 -0.04201 0.00787 C -0.04236 0.00764 -0.04271 0.00764 -0.04305 0.00741 C -0.04358 0.00718 -0.04496 0.00695 -0.04444 0.00695 C -0.03559 0.00695 -0.02656 0.00718 -0.01771 0.00741 C -0.00816 0.00903 0.00122 0.00671 0.01077 0.00602 C 0.01702 0.00625 0.02327 0.00602 0.02952 0.00741 C 0.0316 0.00718 0.03854 0.00695 0.03629 0.00695 C 0.03351 0.00695 0.03038 0.00718 0.02726 0.00741 C 0.02257 0.00764 0.02292 0.00764 0.01945 0.00834 C 0.01458 0.0081 0.0092 0.00972 0.00486 0.00741 C 0.0033 0.00671 0.00764 0.00671 0.0092 0.00648 C 0.01354 0.00602 0.01771 0.00556 0.02205 0.00509 C 0.02413 0.00463 0.03577 0.00324 0.02847 0.00463 C 0.01667 0.0044 0.01615 0.00486 0.00868 0.00324 C 0.01667 0.00139 0.02448 0.00046 0.03264 -0.00046 C 0.03316 -0.00069 0.03351 -0.00092 0.03386 -0.00092 C 0.03507 -0.00116 0.03906 -0.00254 0.03594 -3.33333E-6 C 0.03507 0.0007 0.03438 0.00162 0.03316 0.00185 C 0.0316 0.00232 0.03038 0.00278 0.02882 0.00324 C 0.02674 0.00463 0.02795 0.00394 0.02517 0.00509 C 0.02413 0.00556 0.02726 0.0044 0.02847 0.00417 C 0.03038 0.00371 0.03195 0.00347 0.03386 0.00324 C 0.03698 0.00278 0.04011 0.00232 0.04288 0.00185 C 0.04965 0.00301 0.04219 0.00417 0.04063 0.00556 C 0.03941 0.00648 0.03854 0.00787 0.0375 0.0088 C 0.03698 0.00903 0.03594 0.00926 0.03629 0.00926 C 0.03698 0.00926 0.03854 0.0088 0.0382 0.0088 C 0.03594 0.0088 0.03386 0.00903 0.03195 0.00926 C 0.02917 0.00949 0.02639 0.00996 0.02361 0.01019 C 0.0224 0.01042 0.01979 0.01065 0.01979 0.01065 C 0.01702 0.00996 0.01736 0.01042 0.02083 0.00926 C 0.02292 0.00857 0.0217 0.0088 0.02448 0.00834 C 0.02691 0.00949 0.02101 0.01042 0.02014 0.01111 C 0.01024 0.01088 0.0033 0.01019 -0.0059 0.0088 C -0.00694 0.00857 -0.00781 0.0081 -0.00868 0.00787 C -0.00972 0.00764 -0.01059 0.00764 -0.01163 0.00741 C -0.01285 0.00695 -0.01528 0.00556 -0.01528 0.00556 C -0.01562 0.00509 -0.01528 0.00417 -0.01562 0.00417 C -0.01684 0.00417 -0.01684 0.00648 -0.01771 0.00695 C -0.01962 0.0081 -0.02222 0.00834 -0.0243 0.0088 C -0.03055 0.0081 -0.03611 0.00718 -0.04201 0.00602 C -0.0434 0.00533 -0.04479 0.00486 -0.04618 0.00417 C -0.04653 0.00394 -0.04722 0.00371 -0.04722 0.00371 C -0.05 0.00093 -0.05052 0.00463 -0.05312 0.00602 C -0.05608 0.00764 -0.05937 0.0081 -0.0625 0.0088 C -0.06545 0.00857 -0.06858 0.00857 -0.07153 0.00834 C -0.07274 0.00834 -0.075 0.00602 -0.075 0.00602 C -0.07882 0.00764 -0.08246 0.00949 -0.08646 0.01019 C -0.08854 0.01042 -0.09271 0.01111 -0.09271 0.01111 C -0.0993 0.01088 -0.10434 0.01019 -0.11042 0.00926 C -0.11319 0.00834 -0.11545 0.00764 -0.11805 0.00648 C -0.1191 0.0044 -0.12187 0.00625 -0.12361 0.00695 C -0.12673 0.00671 -0.12986 0.00695 -0.13298 0.00648 C -0.13437 0.00625 -0.13715 0.00509 -0.13715 0.00509 C -0.13941 0.00695 -0.1408 0.00787 -0.1434 0.00834 C -0.15121 0.0081 -0.16042 0.00857 -0.16805 0.00509 C -0.16979 0.00741 -0.17118 0.00834 -0.17326 0.00972 C -0.17847 0.0081 -0.17673 0.00949 -0.17917 0.00741 C -0.17969 0.00533 -0.17882 0.00486 -0.17743 0.00417 C -0.17361 0.00556 -0.17535 0.0044 -0.17187 0.00787 L -0.17187 0.00787 C -0.16979 0.0088 -0.16753 0.00949 -0.16562 0.01065 " pathEditMode="relative"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
                                      <p:cBhvr>
                                        <p:cTn id="12" dur="2000" fill="hold"/>
                                        <p:tgtEl>
                                          <p:spTgt spid="332907"/>
                                        </p:tgtEl>
                                        <p:attrNameLst>
                                          <p:attrName>ppt_x</p:attrName>
                                          <p:attrName>ppt_y</p:attrName>
                                        </p:attrNameLst>
                                      </p:cBhvr>
                                    </p:animMotion>
                                  </p:childTnLst>
                                </p:cTn>
                              </p:par>
                            </p:childTnLst>
                          </p:cTn>
                        </p:par>
                        <p:par>
                          <p:cTn id="13" fill="hold">
                            <p:stCondLst>
                              <p:cond delay="6000"/>
                            </p:stCondLst>
                            <p:childTnLst>
                              <p:par>
                                <p:cTn id="14" presetID="0" presetClass="path" presetSubtype="0" repeatCount="indefinite" accel="50000" decel="50000" fill="hold" grpId="0" nodeType="afterEffect">
                                  <p:stCondLst>
                                    <p:cond delay="0"/>
                                  </p:stCondLst>
                                  <p:childTnLst>
                                    <p:animMotion origin="layout" path="M 2.77778E-6 7.40741E-7 C -0.00312 0.00139 -0.00521 0.00556 -0.00833 0.00694 C -0.01042 0.00972 -0.01406 0.01157 -0.01701 0.01204 C -0.02361 0.01505 -0.02726 0.00718 -0.03264 0.00463 C -0.03385 0.00394 -0.03524 0.0037 -0.03646 0.00324 C -0.04323 0.0037 -0.05017 0.00625 -0.05521 0.01296 C -0.05712 0.0125 -0.05903 0.01227 -0.06076 0.01157 C -0.06441 0.01227 -0.06823 0.01042 -0.07187 0.00972 C -0.07674 0.00648 -0.08003 0.0037 -0.08576 0.00278 C -0.08854 0.00301 -0.09358 0.00301 -0.09653 0.00509 C -0.10069 0.0081 -0.10451 0.01181 -0.10903 0.01389 C -0.11528 0.01343 -0.11424 0.01343 -0.1184 0.01157 C -0.12101 0.00648 -0.12413 -0.00069 -0.12882 -0.00278 C -0.13299 -0.00255 -0.13437 -0.00255 -0.13785 -0.00093 C -0.13924 -0.00023 -0.14201 0.00185 -0.14201 0.00185 C -0.14305 0.00394 -0.14427 0.00556 -0.14583 0.00694 C -0.14722 0.00949 -0.14983 0.00972 -0.15208 0.01019 C -0.15608 0.01412 -0.16424 0.01111 -0.16875 0.0088 C -0.17014 0.0081 -0.17153 0.00694 -0.17292 0.00602 C -0.17361 0.00556 -0.175 0.00509 -0.175 0.00509 C -0.17621 0.00347 -0.1776 0.00278 -0.17882 0.00139 C -0.17951 0.00046 -0.18003 -0.00093 -0.1809 -0.00139 C -0.18229 -0.00208 -0.18507 -0.0037 -0.18507 -0.0037 C -0.18976 -0.00324 -0.19271 -0.00185 -0.19687 7.40741E-7 C -0.19809 0.00046 -0.19913 0.00162 -0.20035 0.00232 C -0.20104 0.00278 -0.20243 0.00324 -0.20243 0.00324 C -0.20347 0.00463 -0.20434 0.00486 -0.20555 0.00602 C -0.20903 0.00926 -0.21163 0.0125 -0.21562 0.01435 C -0.21753 0.01412 -0.21962 0.01435 -0.22153 0.01389 C -0.2243 0.01343 -0.22674 0.00394 -0.22917 0.00185 C -0.23021 -0.00046 -0.23246 -0.00116 -0.23437 -0.00185 C -0.23785 -0.00486 -0.23941 -0.00301 -0.24479 -0.00278 C -0.24601 -0.00116 -0.24705 0.00046 -0.24757 0.00278 C -0.2467 0.0125 -0.24635 0.01111 -0.23785 0.01157 C -0.23281 0.01389 -0.23646 0.0125 -0.22639 0.01204 C -0.22448 0.01134 -0.2224 0.01065 -0.22049 0.01019 C -0.21562 0.00579 -0.21198 0.00069 -0.2059 -0.00093 C -0.20156 -0.00046 -0.2 7.40741E-7 -0.19653 0.00232 C -0.19549 0.0044 -0.19323 0.00509 -0.19167 0.00648 C -0.18871 0.00903 -0.18542 0.01134 -0.18194 0.01296 C -0.17309 0.0125 -0.1691 0.01366 -0.16319 0.00648 C -0.16163 0.00463 -0.16007 0.00185 -0.15799 0.00093 C -0.15694 0.00046 -0.1559 7.40741E-7 -0.15486 -0.00046 C -0.15451 -0.00069 -0.15382 -0.00093 -0.15382 -0.00093 C -0.14983 -0.00046 -0.1493 -0.00069 -0.14653 0.00232 C -0.14549 0.00347 -0.1434 0.00556 -0.1434 0.00556 C -0.1408 0.01065 -0.13663 0.01343 -0.13229 0.01482 C -0.12969 0.01713 -0.12656 0.01574 -0.12361 0.01482 C -0.12257 0.01389 -0.12049 0.01273 -0.11944 0.01157 C -0.11597 0.00741 -0.11285 0.00347 -0.10903 7.40741E-7 C -0.10417 0.00093 -0.10191 0.00648 -0.09757 0.00833 C -0.09392 0.00995 -0.0901 0.01181 -0.08646 0.01343 C -0.07917 0.01181 -0.07604 0.00162 -0.06944 -0.00139 C -0.06285 0.00093 -0.05833 0.00764 -0.05278 0.0125 C -0.04913 0.01227 -0.04531 0.0125 -0.04167 0.01204 C -0.03941 0.01181 -0.03646 0.00648 -0.03646 0.00648 C -0.03611 0.00486 -0.03524 0.00301 -0.03437 0.00185 C -0.03368 0.00116 -0.03229 7.40741E-7 -0.03229 7.40741E-7 C -0.03212 -0.00046 -0.03142 -0.00093 -0.0316 -0.00139 C -0.03194 -0.00231 -0.03437 -0.00231 -0.03368 -0.00278 C -0.03281 -0.00347 -0.0316 -0.00255 -0.03055 -0.00231 C -0.02934 0.00023 -0.02691 0.00116 -0.02535 0.00324 C -0.0243 0.00972 -0.02101 0.01412 -0.01632 0.01528 C -0.01337 0.01458 -0.01128 0.01227 -0.00868 0.01065 C -0.00746 0.00972 -0.00555 0.00694 -0.00555 0.00694 C -0.00486 0.00394 -0.00451 0.00255 -0.00208 0.00139 C 0.00191 0.00486 0.00556 0.00741 0.01042 0.00833 C 0.00938 0.01273 -0.00851 0.01204 -0.01042 0.01204 C -0.01371 0.01065 -0.01545 0.00185 -0.0191 -0.00139 C -0.02274 -0.00046 -0.02552 0.00069 -0.02882 0.00278 C -0.03073 0.00394 -0.03229 0.00602 -0.03437 0.00694 C -0.03646 0.00903 -0.03715 0.01042 -0.03993 0.01111 C -0.04167 0.01088 -0.04358 0.01134 -0.04514 0.01019 C -0.04635 0.00926 -0.04826 0.00694 -0.04826 0.00694 C -0.04878 0.00463 -0.0493 0.00301 -0.05104 0.00232 C -0.05243 0.00278 -0.05382 0.0037 -0.05521 0.00417 C -0.0566 0.00602 -0.05764 0.00741 -0.05903 0.00926 C -0.0599 0.01273 -0.05937 0.01296 -0.0566 0.0125 C -0.05469 0.01111 -0.05226 0.00949 -0.05069 0.00741 C -0.04896 0.00509 -0.04635 0.00093 -0.0441 7.40741E-7 C -0.04167 0.00116 -0.04097 0.0044 -0.03854 0.00556 C -0.0375 0.00694 -0.03576 0.00949 -0.03437 0.01065 C -0.03351 0.01134 -0.0316 0.0125 -0.0316 0.0125 C -0.0283 0.01181 -0.02986 0.01273 -0.02708 0.01019 C -0.02674 0.00995 -0.02604 0.00926 -0.02604 0.00926 C -0.0243 0.00602 -0.0217 0.00278 -0.0191 0.00046 C -0.01632 0.00301 -0.01371 0.00671 -0.01111 0.00972 C -0.01059 0.01042 -0.00937 0.01111 -0.00868 0.01157 C -0.00799 0.01204 -0.0066 0.0125 -0.0066 0.0125 C -0.00399 0.01204 -0.00295 0.01181 -0.00208 0.00833 C -0.0026 0.0044 -0.00434 0.00324 -0.00729 0.00278 C -0.01354 0.00324 -0.02153 0.00486 -0.02743 0.00833 C -0.03351 0.01181 -0.03889 0.01574 -0.04549 0.01759 C -0.04705 0.01736 -0.04844 0.01759 -0.05 0.01713 C -0.05121 0.0169 -0.05312 0.01435 -0.05417 0.01343 C -0.05781 0.00995 -0.06042 0.00741 -0.0625 0.00185 C -0.06458 0.00278 -0.06545 0.00394 -0.06736 0.00556 C -0.06823 0.00741 -0.06996 0.00949 -0.07153 0.01019 C -0.07274 0.01157 -0.07569 0.01343 -0.07569 0.01343 C -0.07882 0.01319 -0.08108 0.01296 -0.08403 0.01204 C -0.08576 0.00972 -0.08733 0.00556 -0.08958 0.00463 C -0.0908 0.00301 -0.09201 0.00116 -0.0934 7.40741E-7 C -0.09635 0.00069 -0.09896 0.00417 -0.10139 0.00648 C -0.10226 0.00718 -0.10312 0.00787 -0.10417 0.00833 C -0.10486 0.00857 -0.10625 0.00926 -0.10625 0.00926 C -0.10903 0.0088 -0.11059 0.00833 -0.11319 0.00741 C -0.11441 0.00694 -0.11667 0.00602 -0.11667 0.00602 C -0.11771 0.00463 -0.11892 0.00208 -0.12014 0.00093 C -0.12118 0.00162 -0.12361 0.00278 -0.12361 0.00278 C -0.12656 0.00579 -0.13003 0.00741 -0.13368 0.00833 C -0.13785 0.0081 -0.14219 0.00787 -0.14618 0.00602 C -0.14722 0.00463 -0.14774 0.0037 -0.14826 0.00185 C -0.15052 0.00278 -0.15035 0.00671 -0.15278 0.00787 C -0.15486 0.0088 -0.1566 0.01019 -0.15868 0.01111 C -0.16371 0.01019 -0.16771 0.00625 -0.17222 0.00324 C -0.17483 0.00394 -0.17483 0.00671 -0.17708 0.0088 C -0.17986 0.00625 -0.17552 0.0081 -0.17465 0.0088 C -0.17569 0.01134 -0.17917 0.01435 -0.18125 0.01528 C -0.18194 0.01551 -0.18333 0.0162 -0.18333 0.0162 C -0.18698 0.01528 -0.1901 0.01181 -0.19236 0.00787 C -0.19288 0.00602 -0.19323 0.00486 -0.19444 0.0037 C -0.19948 0.00463 -0.20417 0.00694 -0.20937 0.00787 C -0.21753 0.00764 -0.22222 0.00648 -0.22951 0.00509 C -0.23108 0.0037 -0.23351 0.00278 -0.23542 0.00185 C -0.23924 0.00347 -0.24271 0.00671 -0.24653 0.00833 C -0.24722 0.0081 -0.24792 0.00833 -0.24861 0.00787 C -0.25069 0.00625 -0.2441 0.00486 -0.24375 0.00463 C -0.22535 0.00509 -0.20746 0.00648 -0.18924 0.00741 C -0.18524 0.00787 -0.18108 0.00857 -0.17708 0.0088 C -0.16927 0.00926 -0.15347 0.00972 -0.15347 0.00972 C -0.13924 0.01111 -0.125 0.01134 -0.11076 0.00926 C -0.09462 0.00949 -0.07951 0.00995 -0.06354 0.01065 C -0.05555 0.01157 -0.03958 0.01204 -0.03958 0.01204 C -0.03177 0.01296 -0.0224 0.01574 -0.01562 0.00972 C -0.01476 0.00787 -0.01406 0.00741 -0.0125 0.00694 C -0.00903 0.00857 -0.00521 0.0081 -0.00174 0.00648 C -0.00121 0.00671 -0.00052 0.00671 2.77778E-6 0.00694 C 0.00035 0.00718 0.00104 0.00787 0.00104 0.00741 C 0.00104 0.00648 -0.00208 0.00417 -0.00243 0.0037 C 0.00017 0.00139 0.00382 0.00324 0.00695 0.00278 C 0.00729 0.00255 0.00764 0.00255 0.00799 0.00232 C 0.00833 0.00208 0.00903 0.00185 0.00903 0.00139 C 0.00903 0.00093 0.00833 0.00162 0.00799 0.00185 C 0.0059 0.00162 0.00382 0.00185 0.00174 0.00139 C 2.77778E-6 0.00116 -0.00156 -0.00185 -0.00347 -0.00231 C -0.00937 -0.00208 -0.01528 -0.00255 -0.02118 -0.00185 C -0.02378 -0.00162 -0.01788 0.00185 -0.01771 0.00185 C -0.01441 0.00301 -0.01094 0.0037 -0.00764 0.00417 C -0.00365 0.00556 0.00087 0.00532 0.00486 0.00556 C 0.00729 0.00602 0.00764 0.00602 0.00938 0.00833 C 0.00052 0.0162 -0.01198 0.0088 -0.02257 0.01019 C -0.02951 0.00949 -0.02604 0.00949 -0.02986 0.00787 C -0.03125 0.00255 -0.0243 0.00208 -0.02187 0.00139 C -0.01458 0.00162 -0.00555 0.00278 0.00208 0.00185 C 0.00434 0.00093 0.0066 0.00232 0.00799 -0.00046 C 0.00608 -0.00139 0.00451 -0.00231 0.00243 -0.00278 C -0.00538 -0.00255 -0.01302 -0.00255 -0.02083 -0.00231 C -0.02274 -0.00231 -0.02604 7.40741E-7 -0.02604 7.40741E-7 C -0.02934 0.00648 -0.01684 0.0081 -0.01424 0.00833 C -0.01233 0.00857 -0.01059 0.00857 -0.00868 0.0088 C -0.00677 0.00903 -0.00469 0.00949 -0.00278 0.00972 C 0.00139 0.01111 0.01215 0.01065 0.00278 0.01204 C -0.00417 0.01157 -0.01076 0.01042 -0.01771 0.00972 C -0.02083 0.00903 -0.02396 0.00833 -0.02708 0.00787 C -0.02917 0.00694 -0.03142 0.00718 -0.03368 0.00648 C -0.04028 0.00463 -0.0467 0.00185 -0.05347 7.40741E-7 C -0.05746 0.00023 -0.06128 0.00023 -0.06528 0.00046 C -0.06788 0.00069 -0.0724 0.00417 -0.07535 0.00509 C -0.08542 0.00463 -0.09496 0.00232 -0.10486 0.00139 C -0.10694 0.00093 -0.10903 0.00023 -0.11111 7.40741E-7 C -0.11371 -0.00046 -0.1191 -0.00093 -0.1191 -0.00093 C -0.12274 -0.00255 -0.13229 -0.00023 -0.13611 7.40741E-7 C -0.1434 0.00139 -0.15087 0.00255 -0.15833 0.00324 C -0.16024 0.0037 -0.16198 0.00417 -0.16389 0.00463 C -0.16684 0.00625 -0.16736 0.00602 -0.17083 0.00556 C -0.17535 0.00347 -0.17986 0.00208 -0.18437 7.40741E-7 C -0.18854 -0.00185 -0.18281 7.40741E-7 -0.18958 -0.00185 C -0.1901 -0.00208 -0.19132 -0.00231 -0.19132 -0.00231 C -0.19462 -0.00208 -0.19809 -0.00208 -0.20139 -0.00185 C -0.20417 -0.00162 -0.20555 0.00208 -0.20799 0.00324 C -0.2099 0.00579 -0.21128 0.00764 -0.21389 0.0088 C -0.21545 0.00857 -0.21719 0.00857 -0.21875 0.00833 C -0.21996 0.0081 -0.22222 0.00741 -0.22222 0.00741 C -0.22448 0.00579 -0.22708 0.00556 -0.22951 0.00463 C -0.23108 0.00486 -0.23246 0.00509 -0.23403 0.00556 C -0.23472 0.00579 -0.23611 0.00648 -0.23611 0.00648 C -0.23733 0.0081 -0.23906 0.00857 -0.24062 0.00972 C -0.24392 0.00949 -0.24618 0.01019 -0.24826 0.00741 C -0.24774 0.00417 -0.24635 0.00301 -0.24375 0.00185 C -0.24271 0.00139 -0.24062 0.00046 -0.24062 0.00046 C -0.23837 0.00069 -0.23594 0.00046 -0.23368 0.00093 C -0.22969 0.00162 -0.22621 0.00694 -0.22222 0.00833 C -0.22083 0.00949 -0.21979 0.00972 -0.2184 0.01111 C -0.2099 0.01042 -0.20347 0.00394 -0.19514 0.00324 C -0.18889 0.0037 -0.19062 0.00324 -0.1868 0.00556 C -0.18559 0.00625 -0.18333 0.00741 -0.18333 0.00741 C -0.18194 0.00926 -0.17969 0.01042 -0.17778 0.01111 C -0.17552 0.01296 -0.17344 0.01435 -0.17083 0.01482 C -0.16493 0.01412 -0.15937 0.01134 -0.15382 0.0088 C -0.14844 0.00926 -0.14427 0.01042 -0.13924 0.01204 C -0.13663 0.01435 -0.13368 0.01574 -0.1309 0.01759 C -0.1243 0.01644 -0.11944 0.01088 -0.11319 0.00926 C -0.10851 0.00995 -0.10469 0.01319 -0.1 0.01435 C -0.09358 0.01389 -0.08906 0.01065 -0.08264 0.00972 C -0.07986 0.00995 -0.07656 0.01111 -0.07396 0.0088 C -0.07205 0.00116 -0.07778 0.00139 -0.0816 0.00093 C -0.08472 -0.00046 -0.08819 0.00093 -0.09132 0.00185 C -0.09219 0.00232 -0.09253 0.00394 -0.0934 0.00417 C -0.09462 0.00463 -0.10035 0.00255 -0.10174 0.00232 C -0.1125 0.00255 -0.12118 0.00301 -0.13125 0.0037 C -0.13524 0.0044 -0.13941 0.00463 -0.1434 0.00509 C -0.15139 0.0044 -0.15712 0.00625 -0.16458 0.0088 C -0.16701 0.00949 -0.16944 0.00995 -0.17187 0.01065 C -0.17326 0.01111 -0.17604 0.01204 -0.17604 0.01204 C -0.18108 0.01181 -0.18194 0.01157 -0.18576 0.01065 C -0.19288 0.00579 -0.20069 0.00625 -0.20868 0.00602 C -0.21007 0.00324 -0.2099 0.00116 -0.20729 7.40741E-7 C -0.20069 0.00116 -0.19479 0.00671 -0.18819 0.0088 C -0.1783 0.00741 -0.16962 0.00278 -0.15937 0.00185 C -0.15278 0.00255 -0.14809 0.00718 -0.14201 0.01065 C -0.13698 0.01343 -0.13177 0.01389 -0.12639 0.01435 C -0.11615 0.01343 -0.10608 0.01111 -0.09583 0.01019 C -0.09097 0.0088 -0.08958 0.01134 -0.08576 0.0125 C -0.08385 0.01458 -0.08194 0.01528 -0.07951 0.01574 C -0.07448 0.01505 -0.07066 0.01204 -0.06562 0.01111 C -0.06319 0.01134 -0.06076 0.01134 -0.05833 0.01157 C -0.05799 0.01157 -0.05764 0.01181 -0.05729 0.01204 C -0.0559 0.0125 -0.05312 0.01343 -0.05312 0.01343 C -0.04375 0.01273 -0.03507 0.01181 -0.02535 0.01157 C -0.02187 0.01088 -0.01858 0.00972 -0.01493 0.00926 C -0.0158 0.0037 -0.02465 0.00486 -0.02812 0.00417 C -0.03003 0.00394 -0.03177 0.00347 -0.03368 0.00324 C -0.03455 0.00301 -0.03646 0.00278 -0.03646 0.00278 C -0.0441 0.00301 -0.04757 0.00208 -0.05347 0.00417 C -0.0566 0.0037 -0.05799 0.00301 -0.06076 0.00185 C -0.06771 0.00301 -0.0743 0.00532 -0.08125 0.00602 C -0.0849 0.00694 -0.08854 0.00764 -0.09201 0.0088 C -0.11424 0.0081 -0.13611 0.00579 -0.15833 0.00509 C -0.16128 0.00463 -0.16406 0.00417 -0.16701 0.0037 C -0.17066 0.00208 -0.16667 0.0037 -0.17569 0.00278 C -0.17795 0.00255 -0.17535 0.00185 -0.17812 0.00139 C -0.18351 0.00046 -0.18906 0.00023 -0.19444 -0.00046 C -0.19635 -0.00046 -0.21059 0.00023 -0.21389 0.00046 C -0.2158 0.00069 -0.2191 0.00278 -0.2191 0.00278 C -0.22118 0.00463 -0.22257 0.00556 -0.22396 0.00833 C -0.22083 0.01111 -0.21736 0.01042 -0.21354 0.01065 C -0.21111 0.01134 -0.20885 0.01227 -0.2066 0.01296 C -0.20417 0.0125 -0.20174 0.01204 -0.19965 0.01019 C -0.19774 0.01042 -0.19583 0.00972 -0.1941 0.01065 C -0.19323 0.01111 -0.19271 0.01343 -0.19271 0.01343 C -0.19844 0.01597 -0.20833 0.01204 -0.21458 0.01157 C -0.21962 0.01019 -0.22448 0.00972 -0.22951 0.00926 C -0.23194 0.00903 -0.2368 0.00787 -0.2368 0.00787 C -0.23837 0.00579 -0.23819 0.00162 -0.23611 7.40741E-7 C -0.23281 -0.00231 -0.22812 -0.00324 -0.22465 -0.00417 C -0.21875 -0.0037 -0.21319 -0.00231 -0.20729 -0.00139 C -0.2 0.00116 -0.19219 0.00255 -0.18472 0.00324 C -0.1816 0.00394 -0.17847 0.00463 -0.17535 0.00509 C -0.1724 0.00486 -0.16927 0.00509 -0.16632 0.00417 C -0.16319 0.00324 -0.16858 0.00417 -0.16319 0.00185 C -0.16094 0.00093 -0.1592 0.00069 -0.1566 0.00046 C -0.14687 0.00093 -0.13854 0.00255 -0.12951 0.00648 C -0.12361 0.00903 -0.11684 0.00903 -0.11076 0.01065 C -0.0908 0.00972 -0.09896 0.01019 -0.08646 0.00926 C -0.07812 0.00949 -0.07014 0.00995 -0.0618 0.01065 C -0.05677 0.01111 -0.04687 0.01157 -0.04687 0.01157 C -0.03941 0.01273 -0.03212 0.01435 -0.02465 0.01482 C -0.01684 0.0162 -0.00885 0.01319 -0.00139 0.01065 C 2.77778E-6 0.00949 0.0007 0.00857 0.00139 0.00648 C 0.00087 0.00255 -0.00069 0.00301 -0.00312 0.00185 C -0.01337 0.00208 -0.02274 0.00185 -0.03264 0.00324 C -0.03611 0.0037 -0.03941 0.00486 -0.04271 0.00602 C -0.0441 0.00648 -0.04687 0.00694 -0.04687 0.00694 C -0.05104 0.00926 -0.05486 0.0081 -0.05937 0.00787 C -0.06146 0.00741 -0.06337 0.00694 -0.06562 0.00648 C -0.07274 0.00324 -0.08142 0.00671 -0.08889 0.00787 C -0.09305 0.00949 -0.0974 0.00972 -0.10174 0.01065 C -0.10764 0.01042 -0.12031 0.01157 -0.12847 0.0088 C -0.12344 0.00208 -0.10937 0.00023 -0.10208 -0.00046 C -0.0908 0.00023 -0.07969 0.0037 -0.0684 0.00509 C -0.06458 0.00602 -0.06076 0.00694 -0.05694 0.00833 C -0.04792 0.0081 -0.04132 0.00857 -0.03333 0.00648 C -0.0349 0.00232 -0.03958 0.00185 -0.04271 0.00139 C -0.0493 0.00069 -0.0559 -0.00046 -0.0625 -0.00093 C -0.07292 -0.00301 -0.08437 0.00046 -0.09479 0.00278 C -0.11354 0.00255 -0.12865 0.00162 -0.14653 -0.00046 C -0.15486 -0.00278 -0.16354 -0.00208 -0.17187 -0.00231 C -0.1724 -0.00255 -0.17413 -0.00278 -0.17361 -0.00278 C -0.16805 -0.00162 -0.16337 0.00139 -0.15799 0.00278 C -0.15521 0.00463 -0.15243 0.00579 -0.1493 0.00648 C -0.14687 0.0081 -0.14496 0.0088 -0.14236 0.00926 C -0.1368 0.01227 -0.1309 0.01273 -0.125 0.01343 C -0.11389 0.01319 -0.1033 0.01227 -0.09236 0.01157 C -0.07309 0.00741 -0.05382 0.00764 -0.03437 0.00741 C -0.02865 0.00625 -0.03108 0.00671 -0.02674 0.00602 C -0.01944 0.00648 -0.01302 0.00833 -0.0059 0.0088 C -0.00382 0.00949 -0.00121 0.01065 0.0007 0.0088 C 0.00156 0.00787 -0.00139 0.00787 -0.00243 0.00741 C -0.00573 0.00602 -0.00295 0.00625 -0.00833 0.00602 C -0.0184 0.00556 -0.02847 0.00532 -0.03854 0.00509 C -0.04167 0.00486 -0.04479 0.0044 -0.04792 0.00417 C -0.0493 0.00394 -0.05208 0.0037 -0.05208 0.0037 C -0.06094 0.00463 -0.06962 0.00602 -0.07847 0.00648 C -0.09149 0.00602 -0.10399 0.00694 -0.11701 0.00833 C -0.1283 0.00787 -0.13976 0.00718 -0.15104 0.00602 C -0.15399 0.00532 -0.15694 0.00556 -0.15972 0.00463 C -0.16233 0.00486 -0.16476 0.00509 -0.16736 0.00509 C -0.16823 0.00509 -0.17014 0.00579 -0.17014 0.00463 C -0.17014 0.00278 -0.16753 0.0037 -0.16632 0.00324 C -0.16285 0.00208 -0.16007 0.00255 -0.15625 0.00232 C -0.14358 0.00301 -0.13108 0.0044 -0.1184 0.00509 C -0.11146 0.00602 -0.10451 0.00671 -0.09757 0.00741 C -0.09444 0.0081 -0.09375 0.00857 -0.08958 0.00694 C -0.08924 0.00671 -0.08941 0.00602 -0.08924 0.00556 C -0.08889 0.00509 -0.08785 0.00463 -0.08819 0.00463 C -0.08976 0.0044 -0.09115 0.00486 -0.09271 0.00509 C -0.09705 0.00625 -0.09496 0.00579 -0.09896 0.00648 C -0.10451 0.00903 -0.11024 0.01088 -0.11597 0.01204 C -0.12639 0.01157 -0.13993 0.01181 -0.15 0.00741 C -0.16285 0.00833 -0.17569 0.00926 -0.18854 0.00972 C -0.19792 0.01065 -0.2066 0.01042 -0.21632 0.01019 C -0.22153 0.00995 -0.22552 0.00903 -0.23055 0.00833 C -0.23281 0.00741 -0.21771 0.00787 -0.21424 0.00833 C -0.20521 0.00926 -0.19653 0.01042 -0.1875 0.01065 C -0.18108 0.01111 -0.1526 0.01227 -0.17604 0.01111 C -0.17726 0.01088 -0.18108 0.01042 -0.17986 0.01019 C -0.17101 0.0081 -0.16111 0.00833 -0.15208 0.00787 C -0.14253 0.00671 -0.13281 0.00625 -0.12326 0.00556 C -0.12604 0.0044 -0.13055 0.00463 -0.12292 0.0037 C -0.10295 0.00486 -0.08316 0.0081 -0.06319 0.00926 C -0.06128 0.00949 -0.05955 0.00972 -0.05764 0.01019 C -0.05642 0.01042 -0.05538 0.01065 -0.05417 0.01111 C -0.05365 0.01134 -0.05226 0.01204 -0.05278 0.01204 C -0.05503 0.01204 -0.07083 0.0081 -0.06042 0.00926 C -0.0592 0.00949 -0.05816 0.00949 -0.05694 0.00972 C -0.05538 0.00995 -0.05399 0.00995 -0.05243 0.01019 C -0.05052 0.01042 -0.04878 0.01088 -0.04687 0.01111 C -0.04028 0.01042 -0.04201 0.01111 -0.04826 0.00926 C -0.05868 0.00625 -0.0493 0.00833 -0.05833 0.00648 C -0.06406 0.00394 -0.0618 0.00463 -0.06528 0.0037 C -0.05521 0.00232 -0.04496 0.0044 -0.03472 0.00509 C -0.03212 0.00556 -0.02934 0.00579 -0.02674 0.00694 C -0.0316 0.00949 -0.03906 0.00741 -0.0441 0.00509 C -0.03976 0.00324 -0.03507 0.00509 -0.03055 0.00602 C -0.0342 0.00764 -0.03785 0.00787 -0.04167 0.00833 C -0.05434 0.00787 -0.06545 0.00324 -0.07778 0.00139 C -0.07969 0.00116 -0.08177 0.00093 -0.08368 0.00046 C -0.08542 7.40741E-7 -0.08715 -0.00069 -0.08889 -0.00093 C -0.10295 -0.0037 -0.08628 0.00023 -0.09549 -0.00185 C -0.09601 -0.00208 -0.09774 -0.00231 -0.09722 -0.00231 C -0.09375 -0.00231 -0.09028 -0.00162 -0.0868 -0.00093 C -0.08403 0.00139 -0.09184 0.00232 -0.09305 0.00278 C -0.10451 0.00232 -0.11476 0.00046 -0.12604 -0.00139 C -0.1276 -0.00208 -0.12934 -0.00278 -0.1309 -0.00324 C -0.13281 -0.00393 -0.13871 -0.00486 -0.1368 -0.00463 C -0.13455 -0.0044 -0.13212 -0.00417 -0.12986 -0.0037 C -0.12917 -0.0037 -0.12847 -0.00347 -0.12778 -0.00324 C -0.1276 -0.00301 -0.12569 -0.00162 -0.12604 -0.00093 C -0.12621 -0.00069 -0.12951 0.00046 -0.12986 0.00046 C -0.1349 0.00093 -0.14514 0.00139 -0.14514 0.00139 C -0.1526 0.00232 -0.14635 0.00139 -0.14305 0.00232 C -0.14305 0.00232 -0.14635 0.00417 -0.14653 0.00417 C -0.14983 0.00417 -0.16163 0.00232 -0.16701 0.0037 C -0.16615 0.00394 -0.16493 0.00324 -0.16424 0.00417 C -0.16389 0.00463 -0.1651 0.00556 -0.16562 0.00556 C -0.16858 0.00579 -0.17135 0.00532 -0.1743 0.00509 C -0.18299 0.00394 -0.19201 0.0037 -0.20069 0.00185 C -0.21024 0.00208 -0.21944 0.00255 -0.22882 0.00139 C -0.23194 0.00023 -0.23073 0.00093 -0.23264 7.40741E-7 C -0.23854 0.00023 -0.24514 0.00232 -0.24305 -0.00185 C -0.24323 -0.00069 -0.24462 0.00139 -0.24375 0.00185 C -0.2434 0.00208 -0.24305 0.00116 -0.24271 0.00093 C -0.2408 -0.00046 -0.23889 -0.00208 -0.23715 -0.0037 C -0.23628 -0.00046 -0.23837 0.00602 -0.23507 0.00463 C -0.23229 0.00162 -0.23073 -0.00093 -0.22743 -0.00278 C -0.22604 -0.00208 -0.22517 0.00556 -0.22257 0.00833 C -0.21996 0.00718 -0.21927 0.0044 -0.21736 0.00232 C -0.21597 0.00069 -0.21406 0.00023 -0.2125 -0.00093 C -0.20642 0.00093 -0.21024 0.00232 -0.20833 0.01019 C -0.2059 0.0088 -0.20434 0.00648 -0.20208 0.00463 C -0.20104 0.0037 -0.19948 0.0037 -0.19826 0.00324 C -0.19444 0.00417 -0.19444 0.0037 -0.19201 0.00694 C -0.19132 0.00995 -0.1901 0.01296 -0.18819 0.01482 C -0.18177 0.01319 -0.17743 0.00764 -0.17118 0.00556 C -0.16979 0.00579 -0.1684 0.00556 -0.16701 0.00602 C -0.1651 0.00671 -0.16337 0.01181 -0.15972 0.01296 C -0.15625 0.01019 -0.1533 0.00648 -0.1493 0.00509 C -0.14757 0.00532 -0.14583 0.00509 -0.1441 0.00556 C -0.14132 0.00648 -0.14062 0.01157 -0.1375 0.0125 C -0.13403 0.00949 -0.13003 0.00694 -0.12604 0.00556 C -0.12465 0.00579 -0.12326 0.00579 -0.12187 0.00648 C -0.11996 0.00741 -0.12031 0.01134 -0.11701 0.0125 C -0.11424 0.01181 -0.11215 0.01019 -0.10972 0.00833 C -0.10851 0.00741 -0.10555 0.00648 -0.10555 0.00648 C -0.10399 0.00671 -0.10226 0.00625 -0.10104 0.00741 C -0.0993 0.00926 -0.09861 0.01181 -0.09653 0.0125 C -0.09358 0.01227 -0.0908 0.01157 -0.08785 0.01111 C -0.08229 0.01134 -0.07691 0.01111 -0.07153 0.01296 C -0.05729 0.0125 -0.06319 0.01366 -0.05382 0.01111 C -0.04948 0.00995 -0.05156 0.01065 -0.04757 0.00926 C -0.0467 0.00903 -0.04479 0.00833 -0.04479 0.00833 C -0.04323 0.00903 -0.04236 0.01343 -0.04132 0.01528 C -0.04028 0.01713 -0.03819 0.01782 -0.03646 0.01852 C -0.03177 0.01736 -0.02865 0.01412 -0.02465 0.01111 C -0.02292 0.00995 -0.0191 0.0088 -0.0191 0.0088 C -0.01684 0.00949 -0.01753 0.01065 -0.01562 0.01157 C -0.01198 0.01343 -0.00781 0.01227 -0.00382 0.0125 C -0.00139 0.01458 -0.00017 0.01319 0.00243 0.01204 C 0.0033 0.01134 0.00451 0.01088 0.00486 0.00972 C 0.00556 0.00718 -0.00104 0.00347 -0.00243 0.00278 C -0.01146 0.00347 -0.0184 0.00949 -0.02708 0.01111 C -0.03229 0.01343 -0.02986 0.01319 -0.03472 0.0125 C -0.03559 0.00903 -0.03472 0.00995 -0.0368 0.00926 C -0.04288 0.0125 -0.04653 0.01458 -0.05312 0.01528 C -0.05799 0.01435 -0.06198 0.01204 -0.06424 0.00602 C -0.06667 0.00694 -0.06875 0.0088 -0.07118 0.00972 C -0.0724 0.01019 -0.07465 0.01065 -0.07465 0.01065 C -0.07674 0.01042 -0.07865 0.01065 -0.08055 0.00972 C -0.08333 0.00857 -0.08472 0.00602 -0.08785 0.00602 " pathEditMode="relative"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
                                      <p:cBhvr>
                                        <p:cTn id="15" dur="3000" fill="hold"/>
                                        <p:tgtEl>
                                          <p:spTgt spid="332908"/>
                                        </p:tgtEl>
                                        <p:attrNameLst>
                                          <p:attrName>ppt_x</p:attrName>
                                          <p:attrName>ppt_y</p:attrName>
                                        </p:attrNameLst>
                                      </p:cBhvr>
                                    </p:animMotion>
                                  </p:childTnLst>
                                </p:cTn>
                              </p:par>
                            </p:childTnLst>
                          </p:cTn>
                        </p:par>
                        <p:par>
                          <p:cTn id="16" fill="hold">
                            <p:stCondLst>
                              <p:cond delay="9000"/>
                            </p:stCondLst>
                            <p:childTnLst>
                              <p:par>
                                <p:cTn id="17" presetID="0" presetClass="path" presetSubtype="0" repeatCount="indefinite" accel="50000" decel="50000" fill="hold" grpId="0" nodeType="afterEffect">
                                  <p:stCondLst>
                                    <p:cond delay="0"/>
                                  </p:stCondLst>
                                  <p:childTnLst>
                                    <p:animMotion origin="layout" path="M 5.27778E-6 -3.7037E-7 C 0.0014 -0.00186 0.00244 -0.00301 0.00383 -0.0051 C 0.00574 -0.00834 0.0066 -0.01204 0.00973 -0.01343 C 0.01181 -0.01297 0.01303 -0.01227 0.01494 -0.01158 C 0.01598 -0.01019 0.01685 -0.00996 0.01806 -0.0088 C 0.0198 -0.00533 0.02223 -0.00718 0.0257 -0.00741 C 0.02778 -0.00834 0.02969 -0.00996 0.0316 -0.01111 C 0.0323 -0.01158 0.03369 -0.01204 0.03369 -0.01204 C 0.03716 -0.01135 0.0389 -0.00996 0.04202 -0.00741 C 0.04341 -0.00625 0.04653 -0.00463 0.04653 -0.00463 C 0.05313 -0.00533 0.05122 -0.00556 0.05591 -0.00926 C 0.0573 -0.01042 0.06025 -0.01158 0.06025 -0.01158 C 0.06546 -0.01065 0.0691 -0.00672 0.07362 -0.00371 C 0.07796 -0.00417 0.08178 -0.00556 0.08612 -0.00834 C 0.08716 -0.00926 0.08785 -0.01042 0.08907 -0.01111 C 0.09046 -0.01227 0.0915 -0.0132 0.09289 -0.01389 C 0.09827 -0.01297 0.10261 -0.00811 0.10765 -0.00648 C 0.11164 -0.00672 0.12084 -0.00741 0.12483 -0.00648 C 0.1257 -0.00625 0.12744 -0.00301 0.12917 -0.00232 C 0.13351 -0.00278 0.13594 -0.00301 0.13855 -0.00787 C 0.13924 -0.01227 0.13837 -0.01366 0.13594 -0.01667 C 0.13542 -0.0176 0.13299 -0.01806 0.13299 -0.01806 C 0.13022 -0.0176 0.129 -0.01667 0.12657 -0.01574 C 0.12553 -0.01366 0.12449 -0.01204 0.12275 -0.01065 C 0.12084 -0.00648 0.11615 -0.00579 0.11268 -0.0051 C 0.10938 -0.0051 0.09515 -0.00486 0.08785 -0.00602 C 0.07865 -0.00741 0.06962 -0.01297 0.06025 -0.01389 C 0.05556 -0.01551 0.04966 -0.01343 0.0448 -0.01297 C 0.03855 -0.01088 0.0349 -0.01042 0.02778 -0.01019 C 0.0198 -0.00811 0.02761 -0.00996 0.00695 -0.00926 C 0.00053 -0.00903 -0.01249 -0.00834 -0.01249 -0.00834 C -0.01961 -0.00857 -0.02742 -0.01181 -0.03402 -0.0088 C -0.0368 -0.00926 -0.03975 -0.00996 -0.04235 -0.01111 C -0.05312 -0.00996 -0.06336 -0.00857 -0.0743 -0.00834 C -0.08888 -0.00973 -0.09409 -0.00949 -0.11423 -0.00973 C -0.1144 -0.00973 -0.1184 -0.01297 -0.11492 -0.01389 C -0.1118 -0.01482 -0.10867 -0.01366 -0.10555 -0.01343 C -0.09843 -0.01366 -0.09114 -0.0132 -0.08402 -0.01389 C -0.08159 -0.01412 -0.08819 -0.01783 -0.09062 -0.01852 C -0.10347 -0.01829 -0.10416 -0.01852 -0.11249 -0.01667 C -0.11492 -0.01459 -0.11406 -0.01574 -0.11527 -0.01343 C -0.11458 -0.00926 -0.11249 -0.00903 -0.11006 -0.00695 C -0.09426 -0.00718 -0.08281 -0.00764 -0.0684 -0.00834 C -0.05364 -0.01042 -0.03871 -0.00903 -0.02395 -0.00787 C -0.02152 -0.00787 -0.00364 -0.00718 0.00469 -0.0088 C 0.00817 -0.00949 0.01129 -0.01065 0.01459 -0.01158 C 0.01633 -0.01204 0.0198 -0.01297 0.0198 -0.01297 C 0.02327 -0.01273 0.0257 -0.01204 0.02883 -0.01343 C 0.0356 -0.0088 0.04653 -0.00718 0.05417 -0.0051 C 0.08716 -0.00556 0.07501 -0.00417 0.0889 -0.00648 C 0.09445 -0.00602 0.09983 -0.0051 0.10504 -0.00463 C 0.10869 -0.0044 0.11546 -0.00371 0.11546 -0.00371 C 0.11876 -0.00394 0.12414 -0.00348 0.12206 -0.00648 C 0.12101 -0.00834 0.11893 -0.00834 0.11719 -0.0088 C 0.11216 -0.01065 0.10678 -0.01135 0.10122 -0.0125 C 0.09914 -0.01297 0.09671 -0.01343 0.09445 -0.01389 C 0.09289 -0.01412 0.09011 -0.01482 0.09011 -0.01482 C 0.06581 -0.01459 0.04219 -0.01389 0.01806 -0.01343 C 0.00938 -0.01181 0.00192 -0.01135 -0.00746 -0.01111 C -0.02013 -0.01135 -0.03176 -0.01343 -0.04444 -0.01436 C -0.04548 -0.01459 -0.04652 -0.01482 -0.04756 -0.01482 C -0.06996 -0.01482 -0.09253 -0.01482 -0.11492 -0.01436 C -0.11666 -0.01436 -0.1118 -0.01297 -0.11006 -0.01297 C -0.10173 -0.01273 -0.0934 -0.01273 -0.08506 -0.0125 C -0.07395 -0.01227 -0.06284 -0.01181 -0.05173 -0.01158 C -0.04253 -0.01088 -0.0335 -0.01065 -0.0243 -0.00973 C 0.00956 -0.00996 0.04358 -0.00996 0.07744 -0.01019 C 0.09567 -0.01019 0.11424 -0.01042 0.13265 -0.01065 C 0.13403 -0.01065 0.13699 -0.0125 0.13699 -0.0125 C 0.13976 -0.01829 0.13195 -0.01852 0.12935 -0.01898 C 0.1224 -0.02223 0.09983 -0.01806 0.08907 -0.0176 C 0.04601 -0.01389 0.00244 -0.01482 -0.04097 -0.01436 C -0.03628 -0.01389 -0.03124 -0.01459 -0.02673 -0.01297 C -0.03142 -0.00672 -0.04183 -0.00903 -0.04791 -0.0088 C -0.05294 -0.00857 -0.05815 -0.00857 -0.06319 -0.00834 C -0.07239 -0.0088 -0.08124 -0.00949 -0.09062 -0.00973 C -0.09496 -0.01019 -0.09913 -0.01088 -0.10347 -0.01158 C -0.12899 -0.00741 -0.0427 -0.01019 -0.04027 -0.01019 C -0.04426 -0.00834 -0.04843 -0.00857 -0.05242 -0.00787 C -0.06909 -0.00834 -0.08472 -0.00903 -0.10138 -0.00926 C -0.1052 -0.01019 -0.10381 -0.00926 -0.1059 -0.01111 C -0.10694 -0.0132 -0.10728 -0.01297 -0.10902 -0.0125 C -0.10937 -0.01227 -0.11006 -0.01204 -0.11006 -0.01158 C -0.11006 -0.00996 -0.10624 -0.01088 -0.10208 -0.01111 C -0.09756 -0.01227 -0.09426 -0.01482 -0.09027 -0.01713 C -0.08836 -0.01829 -0.08628 -0.01852 -0.08437 -0.01945 C -0.07517 -0.01852 -0.06649 -0.01227 -0.05728 -0.01158 C -0.05242 -0.01111 -0.0427 -0.01065 -0.0427 -0.01065 C -0.03472 -0.01088 -0.03228 -0.01019 -0.02656 -0.01158 C -0.02326 -0.01227 -0.01996 -0.01412 -0.01666 -0.01482 C -0.00173 -0.01366 0.01303 -0.0088 0.02813 -0.00741 C 0.03959 -0.00811 0.05087 -0.00741 0.06251 -0.00926 C 0.06476 -0.01019 0.06667 -0.01111 0.0691 -0.01204 C 0.07049 -0.01482 0.06719 -0.01482 0.06563 -0.01528 C 0.06112 -0.01829 0.05539 -0.01922 0.05035 -0.01991 C 0.02761 -0.01945 0.03334 -0.02014 0.02188 -0.01852 C 0.00539 -0.01297 -0.01163 -0.01436 -0.02812 -0.01111 C -0.03732 -0.01135 -0.04565 -0.01181 -0.05451 -0.0125 C -0.06614 -0.01204 -0.0776 -0.01135 -0.08923 -0.01065 C -0.09357 -0.01088 -0.09722 -0.01204 -0.10138 -0.0125 C -0.10312 -0.0132 -0.10451 -0.01389 -0.10624 -0.01436 C -0.10781 -0.01412 -0.10937 -0.01459 -0.11076 -0.01389 C -0.1111 -0.01366 -0.10954 -0.00949 -0.10763 -0.0088 C -0.10503 -0.00787 -0.1019 -0.00764 -0.0993 -0.00741 C -0.08801 -0.00787 -0.0769 -0.00857 -0.06562 -0.00926 C -0.0526 -0.0088 -0.03975 -0.00741 -0.02673 -0.00695 C -0.021 -0.00602 -0.01527 -0.00556 -0.00937 -0.0051 C -0.00555 -0.0044 -0.00138 -0.00417 0.00278 -0.00371 C 0.01737 -0.00047 0.03456 -0.00162 0.04897 -0.00139 C 0.05608 -0.00093 0.06216 -0.00186 0.0691 -0.00324 C 0.07101 -0.00417 0.07292 -0.0044 0.07501 -0.00463 C 0.07865 -0.00579 0.0823 -0.00579 0.08577 -0.00741 C 0.08768 -0.01111 0.07987 -0.01088 0.07883 -0.01111 C 0.07518 -0.01204 0.07188 -0.01227 0.06841 -0.0125 C 0.01685 -0.01135 0.03855 -0.01135 0.00296 -0.01204 C -0.00173 -0.0132 -0.00659 -0.01389 -0.01163 -0.01482 C -0.01406 -0.01528 -0.01909 -0.01621 -0.01909 -0.01621 C -0.02378 -0.01829 -0.02847 -0.01898 -0.0335 -0.01945 C -0.04044 -0.01875 -0.04739 -0.01806 -0.05451 -0.01713 C -0.06197 -0.01459 -0.07013 -0.01482 -0.07777 -0.01436 C -0.08124 -0.0132 -0.08281 -0.01273 -0.0868 -0.0125 C -0.09027 -0.0125 -0.10416 -0.01343 -0.10937 -0.0125 C -0.10972 -0.0125 -0.10867 -0.01181 -0.10833 -0.01158 C -0.10624 -0.01042 -0.10451 -0.01019 -0.10208 -0.01019 C -0.07829 -0.00996 -0.05468 -0.00996 -0.0309 -0.00973 C -0.02378 -0.00903 -0.01683 -0.00787 -0.00972 -0.00741 C 0.02258 -0.00811 0.05504 -0.00486 0.08716 -0.01019 C 0.0882 -0.01065 0.08924 -0.01111 0.09063 -0.01204 C 0.08733 -0.01482 0.08265 -0.0132 0.07952 -0.01297 C 0.07848 -0.0125 0.0764 -0.01158 0.0764 -0.01158 C 0.07709 -0.00811 0.08681 -0.01158 0.08907 -0.01204 C 0.09376 -0.01181 0.09792 -0.01412 0.09931 -0.00834 C 0.09098 -0.00672 0.08785 -0.00764 0.0764 -0.00787 C 0.07292 -0.00834 0.06945 -0.0088 0.06581 -0.00926 C 0.05921 -0.01111 0.05209 -0.01111 0.04515 -0.01111 " pathEditMode="relative" ptsTypes="ffffffffffffffffffffffffffffffffffffffffffffffffffffffffffffffffffffffffffffffffffffffffffffffffffffffffffffffffffffffffffffffffffffffA">
                                      <p:cBhvr>
                                        <p:cTn id="18" dur="5000" fill="hold"/>
                                        <p:tgtEl>
                                          <p:spTgt spid="332909"/>
                                        </p:tgtEl>
                                        <p:attrNameLst>
                                          <p:attrName>ppt_x</p:attrName>
                                          <p:attrName>ppt_y</p:attrName>
                                        </p:attrNameLst>
                                      </p:cBhvr>
                                    </p:animMotion>
                                  </p:childTnLst>
                                </p:cTn>
                              </p:par>
                            </p:childTnLst>
                          </p:cTn>
                        </p:par>
                        <p:par>
                          <p:cTn id="19" fill="hold">
                            <p:stCondLst>
                              <p:cond delay="14000"/>
                            </p:stCondLst>
                            <p:childTnLst>
                              <p:par>
                                <p:cTn id="20" presetID="6" presetClass="emph" presetSubtype="0" repeatCount="indefinite" fill="hold" nodeType="afterEffect">
                                  <p:stCondLst>
                                    <p:cond delay="0"/>
                                  </p:stCondLst>
                                  <p:childTnLst>
                                    <p:animScale>
                                      <p:cBhvr>
                                        <p:cTn id="21" dur="2000" fill="hold"/>
                                        <p:tgtEl>
                                          <p:spTgt spid="332910">
                                            <p:txEl>
                                              <p:pRg st="0" end="0"/>
                                            </p:txEl>
                                          </p:spTgt>
                                        </p:tgtEl>
                                      </p:cBhvr>
                                      <p:by x="120000" y="120000"/>
                                    </p:animScale>
                                  </p:childTnLst>
                                </p:cTn>
                              </p:par>
                            </p:childTnLst>
                          </p:cTn>
                        </p:par>
                        <p:par>
                          <p:cTn id="22" fill="hold">
                            <p:stCondLst>
                              <p:cond delay="16000"/>
                            </p:stCondLst>
                            <p:childTnLst>
                              <p:par>
                                <p:cTn id="23" presetID="6" presetClass="emph" presetSubtype="0" repeatCount="indefinite" fill="hold" grpId="0" nodeType="afterEffect">
                                  <p:stCondLst>
                                    <p:cond delay="0"/>
                                  </p:stCondLst>
                                  <p:childTnLst>
                                    <p:animScale>
                                      <p:cBhvr>
                                        <p:cTn id="24" dur="2000" fill="hold"/>
                                        <p:tgtEl>
                                          <p:spTgt spid="332911"/>
                                        </p:tgtEl>
                                      </p:cBhvr>
                                      <p:by x="150000" y="150000"/>
                                    </p:animScale>
                                  </p:childTnLst>
                                </p:cTn>
                              </p:par>
                            </p:childTnLst>
                          </p:cTn>
                        </p:par>
                        <p:par>
                          <p:cTn id="25" fill="hold">
                            <p:stCondLst>
                              <p:cond delay="18000"/>
                            </p:stCondLst>
                            <p:childTnLst>
                              <p:par>
                                <p:cTn id="26" presetID="6" presetClass="emph" presetSubtype="0" repeatCount="indefinite" fill="hold" nodeType="afterEffect">
                                  <p:stCondLst>
                                    <p:cond delay="0"/>
                                  </p:stCondLst>
                                  <p:childTnLst>
                                    <p:animScale>
                                      <p:cBhvr>
                                        <p:cTn id="27" dur="2000" fill="hold"/>
                                        <p:tgtEl>
                                          <p:spTgt spid="33291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905" grpId="0" animBg="1"/>
      <p:bldP spid="332906" grpId="0" animBg="1"/>
      <p:bldP spid="332907" grpId="0" animBg="1"/>
      <p:bldP spid="332908" grpId="0" animBg="1"/>
      <p:bldP spid="332909" grpId="0" animBg="1"/>
      <p:bldP spid="3329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1577975" y="274638"/>
            <a:ext cx="7108825" cy="661987"/>
          </a:xfrm>
        </p:spPr>
        <p:txBody>
          <a:bodyPr/>
          <a:lstStyle/>
          <a:p>
            <a:pPr eaLnBrk="1" hangingPunct="1"/>
            <a:r>
              <a:rPr lang="en-US" altLang="zh-TW" smtClean="0">
                <a:ea typeface="新細明體" pitchFamily="18" charset="-120"/>
              </a:rPr>
              <a:t>The End</a:t>
            </a:r>
          </a:p>
        </p:txBody>
      </p:sp>
      <p:sp>
        <p:nvSpPr>
          <p:cNvPr id="211970" name="Rectangle 3"/>
          <p:cNvSpPr>
            <a:spLocks noGrp="1" noChangeArrowheads="1"/>
          </p:cNvSpPr>
          <p:nvPr>
            <p:ph type="body" idx="1"/>
          </p:nvPr>
        </p:nvSpPr>
        <p:spPr/>
        <p:txBody>
          <a:bodyPr/>
          <a:lstStyle/>
          <a:p>
            <a:pPr eaLnBrk="1" hangingPunct="1"/>
            <a:r>
              <a:rPr lang="en-US" altLang="zh-TW" smtClean="0">
                <a:ea typeface="新細明體" pitchFamily="18" charset="-120"/>
              </a:rPr>
              <a:t>Thank You </a:t>
            </a:r>
          </a:p>
          <a:p>
            <a:pPr eaLnBrk="1" hangingPunct="1"/>
            <a:r>
              <a:rPr lang="en-US" altLang="zh-TW" smtClean="0">
                <a:ea typeface="新細明體" pitchFamily="18" charset="-120"/>
              </a:rPr>
              <a:t>Are There Any 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4"/>
          <p:cNvSpPr>
            <a:spLocks noChangeArrowheads="1"/>
          </p:cNvSpPr>
          <p:nvPr/>
        </p:nvSpPr>
        <p:spPr bwMode="auto">
          <a:xfrm>
            <a:off x="1524000" y="0"/>
            <a:ext cx="7315200" cy="990600"/>
          </a:xfrm>
          <a:prstGeom prst="rect">
            <a:avLst/>
          </a:prstGeom>
          <a:noFill/>
          <a:ln w="9525">
            <a:noFill/>
            <a:miter lim="800000"/>
            <a:headEnd/>
            <a:tailEnd/>
          </a:ln>
        </p:spPr>
        <p:txBody>
          <a:bodyPr lIns="92075" tIns="46038" rIns="92075" bIns="46038" anchor="ctr"/>
          <a:lstStyle/>
          <a:p>
            <a:pPr algn="ctr"/>
            <a:endParaRPr lang="zh-TW" altLang="en-US" sz="2900">
              <a:solidFill>
                <a:schemeClr val="tx2"/>
              </a:solidFill>
              <a:latin typeface="Arial" charset="0"/>
              <a:ea typeface="新細明體" pitchFamily="18" charset="-120"/>
            </a:endParaRPr>
          </a:p>
        </p:txBody>
      </p:sp>
      <p:pic>
        <p:nvPicPr>
          <p:cNvPr id="110596" name="Picture 5"/>
          <p:cNvPicPr>
            <a:picLocks noChangeAspect="1" noChangeArrowheads="1"/>
          </p:cNvPicPr>
          <p:nvPr/>
        </p:nvPicPr>
        <p:blipFill>
          <a:blip r:embed="rId4" cstate="print"/>
          <a:srcRect/>
          <a:stretch>
            <a:fillRect/>
          </a:stretch>
        </p:blipFill>
        <p:spPr bwMode="auto">
          <a:xfrm>
            <a:off x="4724400" y="1447800"/>
            <a:ext cx="3962400" cy="1116013"/>
          </a:xfrm>
          <a:prstGeom prst="rect">
            <a:avLst/>
          </a:prstGeom>
          <a:noFill/>
          <a:ln w="12700">
            <a:noFill/>
            <a:miter lim="800000"/>
            <a:headEnd type="none" w="sm" len="sm"/>
            <a:tailEnd type="none" w="sm" len="sm"/>
          </a:ln>
        </p:spPr>
      </p:pic>
      <p:sp>
        <p:nvSpPr>
          <p:cNvPr id="110597" name="Line 6"/>
          <p:cNvSpPr>
            <a:spLocks noChangeShapeType="1"/>
          </p:cNvSpPr>
          <p:nvPr/>
        </p:nvSpPr>
        <p:spPr bwMode="auto">
          <a:xfrm>
            <a:off x="5148263" y="3429000"/>
            <a:ext cx="3095625" cy="0"/>
          </a:xfrm>
          <a:prstGeom prst="line">
            <a:avLst/>
          </a:prstGeom>
          <a:noFill/>
          <a:ln w="25400">
            <a:solidFill>
              <a:schemeClr val="tx1"/>
            </a:solidFill>
            <a:round/>
            <a:headEnd type="none" w="sm" len="sm"/>
            <a:tailEnd type="none" w="sm" len="sm"/>
          </a:ln>
        </p:spPr>
        <p:txBody>
          <a:bodyPr/>
          <a:lstStyle/>
          <a:p>
            <a:endParaRPr lang="en-US"/>
          </a:p>
        </p:txBody>
      </p:sp>
      <p:sp>
        <p:nvSpPr>
          <p:cNvPr id="110598" name="Line 9"/>
          <p:cNvSpPr>
            <a:spLocks noChangeShapeType="1"/>
          </p:cNvSpPr>
          <p:nvPr/>
        </p:nvSpPr>
        <p:spPr bwMode="auto">
          <a:xfrm>
            <a:off x="6705600" y="2667000"/>
            <a:ext cx="0" cy="990600"/>
          </a:xfrm>
          <a:prstGeom prst="line">
            <a:avLst/>
          </a:prstGeom>
          <a:noFill/>
          <a:ln w="25400">
            <a:solidFill>
              <a:schemeClr val="tx1"/>
            </a:solidFill>
            <a:round/>
            <a:headEnd type="none" w="sm" len="sm"/>
            <a:tailEnd type="none" w="sm" len="sm"/>
          </a:ln>
        </p:spPr>
        <p:txBody>
          <a:bodyPr/>
          <a:lstStyle/>
          <a:p>
            <a:endParaRPr lang="en-US"/>
          </a:p>
        </p:txBody>
      </p:sp>
      <p:sp>
        <p:nvSpPr>
          <p:cNvPr id="110599" name="Line 10"/>
          <p:cNvSpPr>
            <a:spLocks noChangeShapeType="1"/>
          </p:cNvSpPr>
          <p:nvPr/>
        </p:nvSpPr>
        <p:spPr bwMode="auto">
          <a:xfrm>
            <a:off x="5638800" y="3048000"/>
            <a:ext cx="0" cy="609600"/>
          </a:xfrm>
          <a:prstGeom prst="line">
            <a:avLst/>
          </a:prstGeom>
          <a:noFill/>
          <a:ln w="25400">
            <a:solidFill>
              <a:schemeClr val="tx1"/>
            </a:solidFill>
            <a:round/>
            <a:headEnd type="none" w="sm" len="sm"/>
            <a:tailEnd type="none" w="sm" len="sm"/>
          </a:ln>
        </p:spPr>
        <p:txBody>
          <a:bodyPr/>
          <a:lstStyle/>
          <a:p>
            <a:endParaRPr lang="en-US"/>
          </a:p>
        </p:txBody>
      </p:sp>
      <p:sp>
        <p:nvSpPr>
          <p:cNvPr id="110600" name="Text Box 11"/>
          <p:cNvSpPr txBox="1">
            <a:spLocks noChangeArrowheads="1"/>
          </p:cNvSpPr>
          <p:nvPr/>
        </p:nvSpPr>
        <p:spPr bwMode="auto">
          <a:xfrm>
            <a:off x="6019800" y="3429000"/>
            <a:ext cx="304800" cy="3365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sz="1600">
                <a:ea typeface="新細明體" pitchFamily="18" charset="-120"/>
              </a:rPr>
              <a:t>D</a:t>
            </a:r>
          </a:p>
        </p:txBody>
      </p:sp>
      <p:sp>
        <p:nvSpPr>
          <p:cNvPr id="110601" name="Line 12"/>
          <p:cNvSpPr>
            <a:spLocks noChangeShapeType="1"/>
          </p:cNvSpPr>
          <p:nvPr/>
        </p:nvSpPr>
        <p:spPr bwMode="auto">
          <a:xfrm>
            <a:off x="6324600" y="3581400"/>
            <a:ext cx="381000" cy="0"/>
          </a:xfrm>
          <a:prstGeom prst="line">
            <a:avLst/>
          </a:prstGeom>
          <a:noFill/>
          <a:ln w="25400">
            <a:solidFill>
              <a:schemeClr val="tx1"/>
            </a:solidFill>
            <a:round/>
            <a:headEnd type="none" w="sm" len="sm"/>
            <a:tailEnd type="triangle" w="lg" len="lg"/>
          </a:ln>
        </p:spPr>
        <p:txBody>
          <a:bodyPr/>
          <a:lstStyle/>
          <a:p>
            <a:endParaRPr lang="en-US"/>
          </a:p>
        </p:txBody>
      </p:sp>
      <p:sp>
        <p:nvSpPr>
          <p:cNvPr id="110602" name="Line 13"/>
          <p:cNvSpPr>
            <a:spLocks noChangeShapeType="1"/>
          </p:cNvSpPr>
          <p:nvPr/>
        </p:nvSpPr>
        <p:spPr bwMode="auto">
          <a:xfrm flipH="1">
            <a:off x="5638800" y="3581400"/>
            <a:ext cx="381000" cy="0"/>
          </a:xfrm>
          <a:prstGeom prst="line">
            <a:avLst/>
          </a:prstGeom>
          <a:noFill/>
          <a:ln w="25400">
            <a:solidFill>
              <a:schemeClr val="tx1"/>
            </a:solidFill>
            <a:round/>
            <a:headEnd type="none" w="sm" len="sm"/>
            <a:tailEnd type="triangle" w="lg" len="lg"/>
          </a:ln>
        </p:spPr>
        <p:txBody>
          <a:bodyPr/>
          <a:lstStyle/>
          <a:p>
            <a:endParaRPr lang="en-US"/>
          </a:p>
        </p:txBody>
      </p:sp>
      <p:graphicFrame>
        <p:nvGraphicFramePr>
          <p:cNvPr id="110594" name="Object 14"/>
          <p:cNvGraphicFramePr>
            <a:graphicFrameLocks noChangeAspect="1"/>
          </p:cNvGraphicFramePr>
          <p:nvPr/>
        </p:nvGraphicFramePr>
        <p:xfrm>
          <a:off x="989013" y="1265238"/>
          <a:ext cx="2763837" cy="1090612"/>
        </p:xfrm>
        <a:graphic>
          <a:graphicData uri="http://schemas.openxmlformats.org/presentationml/2006/ole">
            <p:oleObj spid="_x0000_s110594" name="Equation" r:id="rId5" imgW="1676160" imgH="660240" progId="Equation.3">
              <p:embed/>
            </p:oleObj>
          </a:graphicData>
        </a:graphic>
      </p:graphicFrame>
      <p:sp>
        <p:nvSpPr>
          <p:cNvPr id="110603" name="Line 16"/>
          <p:cNvSpPr>
            <a:spLocks noChangeShapeType="1"/>
          </p:cNvSpPr>
          <p:nvPr/>
        </p:nvSpPr>
        <p:spPr bwMode="auto">
          <a:xfrm flipH="1">
            <a:off x="7543800" y="2895600"/>
            <a:ext cx="533400" cy="228600"/>
          </a:xfrm>
          <a:prstGeom prst="line">
            <a:avLst/>
          </a:prstGeom>
          <a:noFill/>
          <a:ln w="19050">
            <a:solidFill>
              <a:schemeClr val="tx1"/>
            </a:solidFill>
            <a:round/>
            <a:headEnd type="none" w="sm" len="sm"/>
            <a:tailEnd type="triangle" w="lg" len="lg"/>
          </a:ln>
        </p:spPr>
        <p:txBody>
          <a:bodyPr/>
          <a:lstStyle/>
          <a:p>
            <a:endParaRPr lang="en-US"/>
          </a:p>
        </p:txBody>
      </p:sp>
      <p:sp>
        <p:nvSpPr>
          <p:cNvPr id="110604" name="Text Box 35"/>
          <p:cNvSpPr txBox="1">
            <a:spLocks noChangeArrowheads="1"/>
          </p:cNvSpPr>
          <p:nvPr/>
        </p:nvSpPr>
        <p:spPr bwMode="auto">
          <a:xfrm>
            <a:off x="8001000" y="2667000"/>
            <a:ext cx="914400" cy="3365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TW" sz="1600">
                <a:ea typeface="新細明體" pitchFamily="18" charset="-120"/>
              </a:rPr>
              <a:t>j(A/cm)</a:t>
            </a:r>
          </a:p>
        </p:txBody>
      </p:sp>
      <p:sp>
        <p:nvSpPr>
          <p:cNvPr id="110605" name="Text Box 37"/>
          <p:cNvSpPr txBox="1">
            <a:spLocks noChangeArrowheads="1"/>
          </p:cNvSpPr>
          <p:nvPr/>
        </p:nvSpPr>
        <p:spPr bwMode="auto">
          <a:xfrm>
            <a:off x="284163" y="2743200"/>
            <a:ext cx="4752975" cy="782638"/>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pPr>
            <a:r>
              <a:rPr lang="en-US" altLang="zh-TW" sz="1800">
                <a:latin typeface="Arial" charset="0"/>
                <a:ea typeface="新細明體" pitchFamily="18" charset="-120"/>
              </a:rPr>
              <a:t>I</a:t>
            </a:r>
            <a:r>
              <a:rPr lang="en-US" altLang="zh-TW" sz="1800" baseline="-25000">
                <a:latin typeface="Arial" charset="0"/>
                <a:ea typeface="新細明體" pitchFamily="18" charset="-120"/>
              </a:rPr>
              <a:t>O</a:t>
            </a:r>
            <a:r>
              <a:rPr lang="en-US" altLang="zh-TW" sz="1800">
                <a:latin typeface="Arial" charset="0"/>
                <a:ea typeface="新細明體" pitchFamily="18" charset="-120"/>
              </a:rPr>
              <a:t> = total signal current (A)</a:t>
            </a:r>
          </a:p>
          <a:p>
            <a:pPr eaLnBrk="0" hangingPunct="0">
              <a:lnSpc>
                <a:spcPct val="50000"/>
              </a:lnSpc>
              <a:spcBef>
                <a:spcPct val="50000"/>
              </a:spcBef>
            </a:pPr>
            <a:r>
              <a:rPr lang="en-US" altLang="zh-TW" sz="1800">
                <a:latin typeface="Arial" charset="0"/>
                <a:ea typeface="新細明體" pitchFamily="18" charset="-120"/>
              </a:rPr>
              <a:t>h = PCB thickness (cm)</a:t>
            </a:r>
          </a:p>
          <a:p>
            <a:pPr eaLnBrk="0" hangingPunct="0">
              <a:lnSpc>
                <a:spcPct val="50000"/>
              </a:lnSpc>
              <a:spcBef>
                <a:spcPct val="50000"/>
              </a:spcBef>
            </a:pPr>
            <a:r>
              <a:rPr lang="en-US" altLang="zh-TW" sz="1800">
                <a:latin typeface="Arial" charset="0"/>
                <a:ea typeface="新細明體" pitchFamily="18" charset="-120"/>
              </a:rPr>
              <a:t>D = distance from center of trace (cm)</a:t>
            </a:r>
          </a:p>
        </p:txBody>
      </p:sp>
      <p:sp>
        <p:nvSpPr>
          <p:cNvPr id="110606" name="Freeform 42"/>
          <p:cNvSpPr>
            <a:spLocks/>
          </p:cNvSpPr>
          <p:nvPr/>
        </p:nvSpPr>
        <p:spPr bwMode="auto">
          <a:xfrm>
            <a:off x="5148263" y="2781300"/>
            <a:ext cx="1611312" cy="606425"/>
          </a:xfrm>
          <a:custGeom>
            <a:avLst/>
            <a:gdLst>
              <a:gd name="T0" fmla="*/ 1611312 w 1015"/>
              <a:gd name="T1" fmla="*/ 26988 h 382"/>
              <a:gd name="T2" fmla="*/ 1216025 w 1015"/>
              <a:gd name="T3" fmla="*/ 77787 h 382"/>
              <a:gd name="T4" fmla="*/ 612775 w 1015"/>
              <a:gd name="T5" fmla="*/ 496888 h 382"/>
              <a:gd name="T6" fmla="*/ 0 w 1015"/>
              <a:gd name="T7" fmla="*/ 606425 h 382"/>
              <a:gd name="T8" fmla="*/ 0 60000 65536"/>
              <a:gd name="T9" fmla="*/ 0 60000 65536"/>
              <a:gd name="T10" fmla="*/ 0 60000 65536"/>
              <a:gd name="T11" fmla="*/ 0 60000 65536"/>
              <a:gd name="T12" fmla="*/ 0 w 1015"/>
              <a:gd name="T13" fmla="*/ 0 h 382"/>
              <a:gd name="T14" fmla="*/ 1015 w 1015"/>
              <a:gd name="T15" fmla="*/ 382 h 382"/>
            </a:gdLst>
            <a:ahLst/>
            <a:cxnLst>
              <a:cxn ang="T8">
                <a:pos x="T0" y="T1"/>
              </a:cxn>
              <a:cxn ang="T9">
                <a:pos x="T2" y="T3"/>
              </a:cxn>
              <a:cxn ang="T10">
                <a:pos x="T4" y="T5"/>
              </a:cxn>
              <a:cxn ang="T11">
                <a:pos x="T6" y="T7"/>
              </a:cxn>
            </a:cxnLst>
            <a:rect l="T12" t="T13" r="T14" b="T15"/>
            <a:pathLst>
              <a:path w="1015" h="382">
                <a:moveTo>
                  <a:pt x="1015" y="17"/>
                </a:moveTo>
                <a:cubicBezTo>
                  <a:pt x="974" y="22"/>
                  <a:pt x="871" y="0"/>
                  <a:pt x="766" y="49"/>
                </a:cubicBezTo>
                <a:cubicBezTo>
                  <a:pt x="661" y="98"/>
                  <a:pt x="514" y="258"/>
                  <a:pt x="386" y="313"/>
                </a:cubicBezTo>
                <a:cubicBezTo>
                  <a:pt x="258" y="368"/>
                  <a:pt x="80" y="368"/>
                  <a:pt x="0" y="382"/>
                </a:cubicBezTo>
              </a:path>
            </a:pathLst>
          </a:custGeom>
          <a:noFill/>
          <a:ln w="12700">
            <a:solidFill>
              <a:schemeClr val="tx1"/>
            </a:solidFill>
            <a:round/>
            <a:headEnd type="none" w="sm" len="sm"/>
            <a:tailEnd type="none" w="sm" len="sm"/>
          </a:ln>
        </p:spPr>
        <p:txBody>
          <a:bodyPr/>
          <a:lstStyle/>
          <a:p>
            <a:endParaRPr lang="en-US"/>
          </a:p>
        </p:txBody>
      </p:sp>
      <p:sp>
        <p:nvSpPr>
          <p:cNvPr id="110607" name="Freeform 44"/>
          <p:cNvSpPr>
            <a:spLocks/>
          </p:cNvSpPr>
          <p:nvPr/>
        </p:nvSpPr>
        <p:spPr bwMode="auto">
          <a:xfrm flipH="1">
            <a:off x="6624638" y="2781300"/>
            <a:ext cx="1611312" cy="606425"/>
          </a:xfrm>
          <a:custGeom>
            <a:avLst/>
            <a:gdLst>
              <a:gd name="T0" fmla="*/ 1611312 w 1015"/>
              <a:gd name="T1" fmla="*/ 26988 h 382"/>
              <a:gd name="T2" fmla="*/ 1216025 w 1015"/>
              <a:gd name="T3" fmla="*/ 77787 h 382"/>
              <a:gd name="T4" fmla="*/ 612775 w 1015"/>
              <a:gd name="T5" fmla="*/ 496888 h 382"/>
              <a:gd name="T6" fmla="*/ 0 w 1015"/>
              <a:gd name="T7" fmla="*/ 606425 h 382"/>
              <a:gd name="T8" fmla="*/ 0 60000 65536"/>
              <a:gd name="T9" fmla="*/ 0 60000 65536"/>
              <a:gd name="T10" fmla="*/ 0 60000 65536"/>
              <a:gd name="T11" fmla="*/ 0 60000 65536"/>
              <a:gd name="T12" fmla="*/ 0 w 1015"/>
              <a:gd name="T13" fmla="*/ 0 h 382"/>
              <a:gd name="T14" fmla="*/ 1015 w 1015"/>
              <a:gd name="T15" fmla="*/ 382 h 382"/>
            </a:gdLst>
            <a:ahLst/>
            <a:cxnLst>
              <a:cxn ang="T8">
                <a:pos x="T0" y="T1"/>
              </a:cxn>
              <a:cxn ang="T9">
                <a:pos x="T2" y="T3"/>
              </a:cxn>
              <a:cxn ang="T10">
                <a:pos x="T4" y="T5"/>
              </a:cxn>
              <a:cxn ang="T11">
                <a:pos x="T6" y="T7"/>
              </a:cxn>
            </a:cxnLst>
            <a:rect l="T12" t="T13" r="T14" b="T15"/>
            <a:pathLst>
              <a:path w="1015" h="382">
                <a:moveTo>
                  <a:pt x="1015" y="17"/>
                </a:moveTo>
                <a:cubicBezTo>
                  <a:pt x="974" y="22"/>
                  <a:pt x="871" y="0"/>
                  <a:pt x="766" y="49"/>
                </a:cubicBezTo>
                <a:cubicBezTo>
                  <a:pt x="661" y="98"/>
                  <a:pt x="514" y="258"/>
                  <a:pt x="386" y="313"/>
                </a:cubicBezTo>
                <a:cubicBezTo>
                  <a:pt x="258" y="368"/>
                  <a:pt x="80" y="368"/>
                  <a:pt x="0" y="382"/>
                </a:cubicBezTo>
              </a:path>
            </a:pathLst>
          </a:custGeom>
          <a:noFill/>
          <a:ln w="12700">
            <a:solidFill>
              <a:schemeClr val="tx1"/>
            </a:solidFill>
            <a:round/>
            <a:headEnd type="none" w="sm" len="sm"/>
            <a:tailEnd type="none" w="sm" len="sm"/>
          </a:ln>
        </p:spPr>
        <p:txBody>
          <a:bodyPr/>
          <a:lstStyle/>
          <a:p>
            <a:endParaRPr lang="en-US"/>
          </a:p>
        </p:txBody>
      </p:sp>
      <p:sp>
        <p:nvSpPr>
          <p:cNvPr id="110608" name="Rectangle 49"/>
          <p:cNvSpPr>
            <a:spLocks noGrp="1" noChangeArrowheads="1"/>
          </p:cNvSpPr>
          <p:nvPr>
            <p:ph type="body" idx="1"/>
          </p:nvPr>
        </p:nvSpPr>
        <p:spPr>
          <a:xfrm>
            <a:off x="431800" y="3848100"/>
            <a:ext cx="8216900" cy="2419350"/>
          </a:xfrm>
          <a:solidFill>
            <a:srgbClr val="FFFFCC"/>
          </a:solidFill>
          <a:ln>
            <a:solidFill>
              <a:schemeClr val="tx1"/>
            </a:solidFill>
          </a:ln>
        </p:spPr>
        <p:txBody>
          <a:bodyPr/>
          <a:lstStyle/>
          <a:p>
            <a:pPr eaLnBrk="1" hangingPunct="1">
              <a:lnSpc>
                <a:spcPct val="80000"/>
              </a:lnSpc>
              <a:spcBef>
                <a:spcPts val="300"/>
              </a:spcBef>
              <a:buFont typeface="Wingdings" pitchFamily="2" charset="2"/>
              <a:buChar char="Ø"/>
            </a:pPr>
            <a:endParaRPr lang="zh-TW" altLang="en-US" sz="2400" smtClean="0">
              <a:solidFill>
                <a:srgbClr val="0000CC"/>
              </a:solidFill>
              <a:ea typeface="新細明體" pitchFamily="18" charset="-120"/>
            </a:endParaRPr>
          </a:p>
          <a:p>
            <a:pPr eaLnBrk="1" hangingPunct="1">
              <a:lnSpc>
                <a:spcPct val="80000"/>
              </a:lnSpc>
              <a:spcBef>
                <a:spcPct val="0"/>
              </a:spcBef>
              <a:buFont typeface="Wingdings" pitchFamily="2" charset="2"/>
              <a:buChar char="Ø"/>
            </a:pPr>
            <a:r>
              <a:rPr lang="en-US" altLang="zh-TW" sz="2400" smtClean="0">
                <a:solidFill>
                  <a:srgbClr val="0000CC"/>
                </a:solidFill>
                <a:ea typeface="新細明體" pitchFamily="18" charset="-120"/>
              </a:rPr>
              <a:t>Return Current Flow is directly below the signal trace </a:t>
            </a:r>
          </a:p>
          <a:p>
            <a:pPr eaLnBrk="1" hangingPunct="1">
              <a:lnSpc>
                <a:spcPct val="80000"/>
              </a:lnSpc>
              <a:buFont typeface="Wingdings" pitchFamily="2" charset="2"/>
              <a:buChar char="Ø"/>
            </a:pPr>
            <a:r>
              <a:rPr lang="en-US" altLang="zh-TW" sz="2400" smtClean="0">
                <a:solidFill>
                  <a:srgbClr val="0000CC"/>
                </a:solidFill>
                <a:ea typeface="新細明體" pitchFamily="18" charset="-120"/>
              </a:rPr>
              <a:t>Must have Solid return path (i.e. Solid Ground Plane) under the signal trace for lowest impedance.</a:t>
            </a:r>
          </a:p>
          <a:p>
            <a:pPr lvl="1" eaLnBrk="1" hangingPunct="1">
              <a:lnSpc>
                <a:spcPct val="80000"/>
              </a:lnSpc>
            </a:pPr>
            <a:r>
              <a:rPr lang="en-US" altLang="zh-TW" sz="2400" smtClean="0">
                <a:solidFill>
                  <a:srgbClr val="0000CC"/>
                </a:solidFill>
                <a:ea typeface="新細明體" pitchFamily="18" charset="-120"/>
              </a:rPr>
              <a:t>Do not route high speed signals near edge of board; especially clocks</a:t>
            </a:r>
          </a:p>
          <a:p>
            <a:pPr eaLnBrk="1" hangingPunct="1">
              <a:lnSpc>
                <a:spcPct val="80000"/>
              </a:lnSpc>
              <a:buFont typeface="Wingdings" pitchFamily="2" charset="2"/>
              <a:buChar char="Ø"/>
            </a:pPr>
            <a:endParaRPr lang="zh-TW" altLang="en-US" sz="2400" smtClean="0">
              <a:solidFill>
                <a:srgbClr val="0000CC"/>
              </a:solidFill>
              <a:ea typeface="新細明體" pitchFamily="18" charset="-120"/>
            </a:endParaRPr>
          </a:p>
        </p:txBody>
      </p:sp>
      <p:sp>
        <p:nvSpPr>
          <p:cNvPr id="110609" name="Rectangle 50"/>
          <p:cNvSpPr>
            <a:spLocks noChangeArrowheads="1"/>
          </p:cNvSpPr>
          <p:nvPr/>
        </p:nvSpPr>
        <p:spPr bwMode="auto">
          <a:xfrm>
            <a:off x="1512888" y="0"/>
            <a:ext cx="7288212"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Remember Current Return Path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
          <p:cNvGraphicFramePr>
            <a:graphicFrameLocks noChangeAspect="1"/>
          </p:cNvGraphicFramePr>
          <p:nvPr>
            <p:ph sz="quarter" idx="4294967295"/>
          </p:nvPr>
        </p:nvGraphicFramePr>
        <p:xfrm>
          <a:off x="5324475" y="2484438"/>
          <a:ext cx="3176588" cy="731837"/>
        </p:xfrm>
        <a:graphic>
          <a:graphicData uri="http://schemas.openxmlformats.org/presentationml/2006/ole">
            <p:oleObj spid="_x0000_s3074" name="Equation" r:id="rId4" imgW="2095200" imgH="558720" progId="Equation.3">
              <p:embed/>
            </p:oleObj>
          </a:graphicData>
        </a:graphic>
      </p:graphicFrame>
      <p:graphicFrame>
        <p:nvGraphicFramePr>
          <p:cNvPr id="3075" name="Object 9"/>
          <p:cNvGraphicFramePr>
            <a:graphicFrameLocks noChangeAspect="1"/>
          </p:cNvGraphicFramePr>
          <p:nvPr>
            <p:ph sz="quarter" idx="4294967295"/>
          </p:nvPr>
        </p:nvGraphicFramePr>
        <p:xfrm>
          <a:off x="5324475" y="3360738"/>
          <a:ext cx="3300413" cy="1014412"/>
        </p:xfrm>
        <a:graphic>
          <a:graphicData uri="http://schemas.openxmlformats.org/presentationml/2006/ole">
            <p:oleObj spid="_x0000_s3075" name="Equation" r:id="rId5" imgW="2286000" imgH="812520" progId="Equation.3">
              <p:embed/>
            </p:oleObj>
          </a:graphicData>
        </a:graphic>
      </p:graphicFrame>
      <p:pic>
        <p:nvPicPr>
          <p:cNvPr id="3078" name="Picture 17"/>
          <p:cNvPicPr>
            <a:picLocks noGrp="1" noChangeAspect="1" noChangeArrowheads="1"/>
          </p:cNvPicPr>
          <p:nvPr>
            <p:ph sz="quarter" idx="4294967295"/>
          </p:nvPr>
        </p:nvPicPr>
        <p:blipFill>
          <a:blip r:embed="rId6" cstate="print"/>
          <a:srcRect/>
          <a:stretch>
            <a:fillRect/>
          </a:stretch>
        </p:blipFill>
        <p:spPr>
          <a:xfrm>
            <a:off x="455613" y="2057400"/>
            <a:ext cx="3968750" cy="1071563"/>
          </a:xfrm>
          <a:noFill/>
          <a:ln w="12700">
            <a:headEnd type="none" w="sm" len="sm"/>
            <a:tailEnd type="none" w="sm" len="sm"/>
          </a:ln>
        </p:spPr>
      </p:pic>
      <p:sp>
        <p:nvSpPr>
          <p:cNvPr id="3079" name="Text Box 4"/>
          <p:cNvSpPr txBox="1">
            <a:spLocks noChangeArrowheads="1"/>
          </p:cNvSpPr>
          <p:nvPr/>
        </p:nvSpPr>
        <p:spPr bwMode="auto">
          <a:xfrm>
            <a:off x="1219200" y="942975"/>
            <a:ext cx="6858000" cy="1004888"/>
          </a:xfrm>
          <a:prstGeom prst="rect">
            <a:avLst/>
          </a:prstGeom>
          <a:solidFill>
            <a:srgbClr val="FFFFCC"/>
          </a:solidFill>
          <a:ln w="12700">
            <a:noFill/>
            <a:miter lim="800000"/>
            <a:headEnd type="none" w="sm" len="sm"/>
            <a:tailEnd type="none" w="sm" len="sm"/>
          </a:ln>
        </p:spPr>
        <p:txBody>
          <a:bodyPr>
            <a:spAutoFit/>
          </a:bodyPr>
          <a:lstStyle/>
          <a:p>
            <a:pPr eaLnBrk="0" hangingPunct="0">
              <a:lnSpc>
                <a:spcPct val="70000"/>
              </a:lnSpc>
              <a:spcBef>
                <a:spcPct val="20000"/>
              </a:spcBef>
            </a:pPr>
            <a:r>
              <a:rPr lang="en-US" altLang="zh-TW">
                <a:solidFill>
                  <a:srgbClr val="0000CC"/>
                </a:solidFill>
                <a:latin typeface="Arial" charset="0"/>
                <a:ea typeface="新細明體" pitchFamily="18" charset="-120"/>
              </a:rPr>
              <a:t>Component: Microstrip Copper Traces </a:t>
            </a:r>
          </a:p>
          <a:p>
            <a:pPr eaLnBrk="0" hangingPunct="0">
              <a:lnSpc>
                <a:spcPct val="70000"/>
              </a:lnSpc>
              <a:spcBef>
                <a:spcPct val="20000"/>
              </a:spcBef>
            </a:pPr>
            <a:r>
              <a:rPr lang="en-US" altLang="zh-TW">
                <a:solidFill>
                  <a:srgbClr val="0000CC"/>
                </a:solidFill>
                <a:latin typeface="Arial" charset="0"/>
                <a:ea typeface="新細明體" pitchFamily="18" charset="-120"/>
              </a:rPr>
              <a:t>Purpose: Interconnect two or more points</a:t>
            </a:r>
          </a:p>
          <a:p>
            <a:pPr eaLnBrk="0" hangingPunct="0">
              <a:lnSpc>
                <a:spcPct val="70000"/>
              </a:lnSpc>
              <a:spcBef>
                <a:spcPct val="20000"/>
              </a:spcBef>
            </a:pPr>
            <a:r>
              <a:rPr lang="en-US" altLang="zh-TW">
                <a:solidFill>
                  <a:srgbClr val="0000CC"/>
                </a:solidFill>
                <a:latin typeface="Arial" charset="0"/>
                <a:ea typeface="新細明體" pitchFamily="18" charset="-120"/>
              </a:rPr>
              <a:t>Problem: Inductance and Capacitance</a:t>
            </a:r>
          </a:p>
        </p:txBody>
      </p:sp>
      <p:sp>
        <p:nvSpPr>
          <p:cNvPr id="3080" name="Text Box 7"/>
          <p:cNvSpPr txBox="1">
            <a:spLocks noChangeArrowheads="1"/>
          </p:cNvSpPr>
          <p:nvPr/>
        </p:nvSpPr>
        <p:spPr bwMode="auto">
          <a:xfrm>
            <a:off x="684213" y="3319463"/>
            <a:ext cx="4357687" cy="1222375"/>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pPr>
            <a:r>
              <a:rPr lang="en-US" altLang="zh-TW" sz="1600">
                <a:latin typeface="Arial" charset="0"/>
                <a:ea typeface="新細明體" pitchFamily="18" charset="-120"/>
              </a:rPr>
              <a:t>x = length of trace (cm)</a:t>
            </a:r>
          </a:p>
          <a:p>
            <a:pPr eaLnBrk="0" hangingPunct="0">
              <a:lnSpc>
                <a:spcPct val="50000"/>
              </a:lnSpc>
              <a:spcBef>
                <a:spcPct val="50000"/>
              </a:spcBef>
            </a:pPr>
            <a:r>
              <a:rPr lang="en-US" altLang="zh-TW" sz="1600">
                <a:latin typeface="Arial" charset="0"/>
                <a:ea typeface="新細明體" pitchFamily="18" charset="-120"/>
              </a:rPr>
              <a:t>w = width of trace (cm)</a:t>
            </a:r>
          </a:p>
          <a:p>
            <a:pPr eaLnBrk="0" hangingPunct="0">
              <a:lnSpc>
                <a:spcPct val="50000"/>
              </a:lnSpc>
              <a:spcBef>
                <a:spcPct val="50000"/>
              </a:spcBef>
            </a:pPr>
            <a:r>
              <a:rPr lang="en-US" altLang="zh-TW" sz="1600">
                <a:latin typeface="Arial" charset="0"/>
                <a:ea typeface="新細明體" pitchFamily="18" charset="-120"/>
              </a:rPr>
              <a:t>h = thickness of board (cm)</a:t>
            </a:r>
          </a:p>
          <a:p>
            <a:pPr eaLnBrk="0" hangingPunct="0">
              <a:lnSpc>
                <a:spcPct val="50000"/>
              </a:lnSpc>
              <a:spcBef>
                <a:spcPct val="50000"/>
              </a:spcBef>
            </a:pPr>
            <a:r>
              <a:rPr lang="en-US" altLang="zh-TW" sz="1600">
                <a:latin typeface="Arial" charset="0"/>
                <a:ea typeface="新細明體" pitchFamily="18" charset="-120"/>
              </a:rPr>
              <a:t>t = thickness of trace (cm)</a:t>
            </a:r>
          </a:p>
          <a:p>
            <a:pPr eaLnBrk="0" hangingPunct="0">
              <a:lnSpc>
                <a:spcPct val="40000"/>
              </a:lnSpc>
              <a:spcBef>
                <a:spcPct val="50000"/>
              </a:spcBef>
            </a:pPr>
            <a:r>
              <a:rPr lang="en-US" altLang="zh-TW" sz="2000">
                <a:latin typeface="Arial" charset="0"/>
                <a:ea typeface="新細明體" pitchFamily="18" charset="-120"/>
              </a:rPr>
              <a:t>e</a:t>
            </a:r>
            <a:r>
              <a:rPr lang="en-US" altLang="zh-TW" sz="1800" baseline="-25000">
                <a:latin typeface="Arial" charset="0"/>
                <a:ea typeface="新細明體" pitchFamily="18" charset="-120"/>
              </a:rPr>
              <a:t>r</a:t>
            </a:r>
            <a:r>
              <a:rPr lang="en-US" altLang="zh-TW" sz="1600">
                <a:latin typeface="Arial" charset="0"/>
                <a:ea typeface="新細明體" pitchFamily="18" charset="-120"/>
              </a:rPr>
              <a:t>  = PCB dielectric constant (FR-4 ≈ 4.5)</a:t>
            </a:r>
            <a:r>
              <a:rPr lang="en-US" altLang="zh-TW" sz="2000">
                <a:latin typeface="Arial" charset="0"/>
                <a:ea typeface="新細明體" pitchFamily="18" charset="-120"/>
              </a:rPr>
              <a:t> </a:t>
            </a:r>
          </a:p>
        </p:txBody>
      </p:sp>
      <p:sp>
        <p:nvSpPr>
          <p:cNvPr id="3081" name="Text Box 8"/>
          <p:cNvSpPr txBox="1">
            <a:spLocks noChangeArrowheads="1"/>
          </p:cNvSpPr>
          <p:nvPr/>
        </p:nvSpPr>
        <p:spPr bwMode="auto">
          <a:xfrm>
            <a:off x="211138" y="4778375"/>
            <a:ext cx="5086350" cy="1279525"/>
          </a:xfrm>
          <a:prstGeom prst="rect">
            <a:avLst/>
          </a:prstGeom>
          <a:noFill/>
          <a:ln w="12700">
            <a:noFill/>
            <a:miter lim="800000"/>
            <a:headEnd type="none" w="sm" len="sm"/>
            <a:tailEnd type="none" w="sm" len="sm"/>
          </a:ln>
        </p:spPr>
        <p:txBody>
          <a:bodyPr>
            <a:spAutoFit/>
          </a:bodyPr>
          <a:lstStyle/>
          <a:p>
            <a:pPr eaLnBrk="0" hangingPunct="0">
              <a:lnSpc>
                <a:spcPct val="50000"/>
              </a:lnSpc>
              <a:spcBef>
                <a:spcPct val="50000"/>
              </a:spcBef>
            </a:pPr>
            <a:r>
              <a:rPr lang="en-US" altLang="zh-TW" sz="2000" dirty="0">
                <a:solidFill>
                  <a:srgbClr val="0000CC"/>
                </a:solidFill>
                <a:latin typeface="Arial" charset="0"/>
                <a:ea typeface="新細明體" pitchFamily="18" charset="-120"/>
              </a:rPr>
              <a:t>0.8mm (0.031”) trace on 0.8mm (0.031”) </a:t>
            </a:r>
          </a:p>
          <a:p>
            <a:pPr eaLnBrk="0" hangingPunct="0">
              <a:lnSpc>
                <a:spcPct val="50000"/>
              </a:lnSpc>
              <a:spcBef>
                <a:spcPct val="50000"/>
              </a:spcBef>
            </a:pPr>
            <a:r>
              <a:rPr lang="en-US" altLang="zh-TW" sz="2000" dirty="0">
                <a:solidFill>
                  <a:srgbClr val="0000CC"/>
                </a:solidFill>
                <a:latin typeface="Arial" charset="0"/>
                <a:ea typeface="新細明體" pitchFamily="18" charset="-120"/>
              </a:rPr>
              <a:t>thick PCB (FR-4) has:</a:t>
            </a:r>
          </a:p>
          <a:p>
            <a:pPr eaLnBrk="0" hangingPunct="0">
              <a:lnSpc>
                <a:spcPct val="50000"/>
              </a:lnSpc>
              <a:spcBef>
                <a:spcPct val="50000"/>
              </a:spcBef>
            </a:pPr>
            <a:r>
              <a:rPr lang="en-US" altLang="zh-TW" sz="2000" dirty="0">
                <a:solidFill>
                  <a:srgbClr val="0000CC"/>
                </a:solidFill>
                <a:latin typeface="Arial" charset="0"/>
                <a:ea typeface="新細明體" pitchFamily="18" charset="-120"/>
              </a:rPr>
              <a:t>	</a:t>
            </a:r>
            <a:r>
              <a:rPr lang="en-US" altLang="zh-TW" dirty="0">
                <a:solidFill>
                  <a:srgbClr val="0000CC"/>
                </a:solidFill>
                <a:latin typeface="Arial" charset="0"/>
                <a:ea typeface="新細明體" pitchFamily="18" charset="-120"/>
                <a:cs typeface="Times New Roman" pitchFamily="18" charset="0"/>
              </a:rPr>
              <a:t>≈</a:t>
            </a:r>
            <a:r>
              <a:rPr lang="en-US" altLang="zh-TW" sz="2000" dirty="0">
                <a:solidFill>
                  <a:srgbClr val="0000CC"/>
                </a:solidFill>
                <a:latin typeface="Arial" charset="0"/>
                <a:ea typeface="新細明體" pitchFamily="18" charset="-120"/>
                <a:cs typeface="Times New Roman" pitchFamily="18" charset="0"/>
              </a:rPr>
              <a:t> 4nH and 0.8pF per cm</a:t>
            </a:r>
          </a:p>
          <a:p>
            <a:pPr eaLnBrk="0" hangingPunct="0">
              <a:lnSpc>
                <a:spcPct val="50000"/>
              </a:lnSpc>
              <a:spcBef>
                <a:spcPct val="50000"/>
              </a:spcBef>
            </a:pPr>
            <a:r>
              <a:rPr lang="en-US" altLang="zh-TW" dirty="0">
                <a:solidFill>
                  <a:srgbClr val="0000CC"/>
                </a:solidFill>
                <a:latin typeface="Arial" charset="0"/>
                <a:ea typeface="新細明體" pitchFamily="18" charset="-120"/>
                <a:cs typeface="Times New Roman" pitchFamily="18" charset="0"/>
              </a:rPr>
              <a:t>	≈</a:t>
            </a:r>
            <a:r>
              <a:rPr lang="en-US" altLang="zh-TW" sz="2000" dirty="0">
                <a:solidFill>
                  <a:srgbClr val="0000CC"/>
                </a:solidFill>
                <a:latin typeface="Arial" charset="0"/>
                <a:ea typeface="新細明體" pitchFamily="18" charset="-120"/>
                <a:cs typeface="Times New Roman" pitchFamily="18" charset="0"/>
              </a:rPr>
              <a:t> 10nH and 2.0pF per inch</a:t>
            </a:r>
          </a:p>
        </p:txBody>
      </p:sp>
      <p:graphicFrame>
        <p:nvGraphicFramePr>
          <p:cNvPr id="3076" name="Object 20"/>
          <p:cNvGraphicFramePr>
            <a:graphicFrameLocks noChangeAspect="1"/>
          </p:cNvGraphicFramePr>
          <p:nvPr>
            <p:ph sz="quarter" idx="4294967295"/>
          </p:nvPr>
        </p:nvGraphicFramePr>
        <p:xfrm>
          <a:off x="5294313" y="4445000"/>
          <a:ext cx="3324225" cy="395288"/>
        </p:xfrm>
        <a:graphic>
          <a:graphicData uri="http://schemas.openxmlformats.org/presentationml/2006/ole">
            <p:oleObj spid="_x0000_s3076" name="Equation" r:id="rId7" imgW="2743200" imgH="330120" progId="Equation.3">
              <p:embed/>
            </p:oleObj>
          </a:graphicData>
        </a:graphic>
      </p:graphicFrame>
      <p:graphicFrame>
        <p:nvGraphicFramePr>
          <p:cNvPr id="3077" name="Object 22"/>
          <p:cNvGraphicFramePr>
            <a:graphicFrameLocks noChangeAspect="1"/>
          </p:cNvGraphicFramePr>
          <p:nvPr/>
        </p:nvGraphicFramePr>
        <p:xfrm>
          <a:off x="5375275" y="5487988"/>
          <a:ext cx="2386013" cy="752475"/>
        </p:xfrm>
        <a:graphic>
          <a:graphicData uri="http://schemas.openxmlformats.org/presentationml/2006/ole">
            <p:oleObj spid="_x0000_s3077" name="Equation" r:id="rId8" imgW="1892160" imgH="596880" progId="Equation.3">
              <p:embed/>
            </p:oleObj>
          </a:graphicData>
        </a:graphic>
      </p:graphicFrame>
      <p:sp>
        <p:nvSpPr>
          <p:cNvPr id="3082" name="Rectangle 29"/>
          <p:cNvSpPr>
            <a:spLocks noChangeArrowheads="1"/>
          </p:cNvSpPr>
          <p:nvPr/>
        </p:nvSpPr>
        <p:spPr bwMode="auto">
          <a:xfrm>
            <a:off x="342900" y="0"/>
            <a:ext cx="8458200" cy="1189038"/>
          </a:xfrm>
          <a:prstGeom prst="rect">
            <a:avLst/>
          </a:prstGeom>
          <a:noFill/>
          <a:ln w="9525">
            <a:noFill/>
            <a:miter lim="800000"/>
            <a:headEnd/>
            <a:tailEnd/>
          </a:ln>
        </p:spPr>
        <p:txBody>
          <a:bodyPr anchor="ctr"/>
          <a:lstStyle/>
          <a:p>
            <a:pPr algn="ctr"/>
            <a:r>
              <a:rPr lang="en-US" altLang="zh-TW" sz="3600">
                <a:solidFill>
                  <a:schemeClr val="tx2"/>
                </a:solidFill>
                <a:latin typeface="Arial" charset="0"/>
                <a:ea typeface="新細明體" pitchFamily="18" charset="-120"/>
              </a:rPr>
              <a:t>PCB Components</a:t>
            </a:r>
          </a:p>
        </p:txBody>
      </p:sp>
      <p:sp>
        <p:nvSpPr>
          <p:cNvPr id="11" name="Text Box 8"/>
          <p:cNvSpPr txBox="1">
            <a:spLocks noChangeArrowheads="1"/>
          </p:cNvSpPr>
          <p:nvPr/>
        </p:nvSpPr>
        <p:spPr bwMode="auto">
          <a:xfrm>
            <a:off x="5240338" y="4918075"/>
            <a:ext cx="3421062" cy="573940"/>
          </a:xfrm>
          <a:prstGeom prst="rect">
            <a:avLst/>
          </a:prstGeom>
          <a:noFill/>
          <a:ln w="12700">
            <a:noFill/>
            <a:miter lim="800000"/>
            <a:headEnd type="none" w="sm" len="sm"/>
            <a:tailEnd type="none" w="sm" len="sm"/>
          </a:ln>
        </p:spPr>
        <p:txBody>
          <a:bodyPr wrap="square">
            <a:spAutoFit/>
          </a:bodyPr>
          <a:lstStyle/>
          <a:p>
            <a:pPr eaLnBrk="0" hangingPunct="0">
              <a:lnSpc>
                <a:spcPct val="50000"/>
              </a:lnSpc>
              <a:spcBef>
                <a:spcPct val="50000"/>
              </a:spcBef>
            </a:pPr>
            <a:r>
              <a:rPr lang="en-US" altLang="zh-TW" sz="2000" dirty="0" smtClean="0">
                <a:solidFill>
                  <a:srgbClr val="0000CC"/>
                </a:solidFill>
                <a:latin typeface="Arial" charset="0"/>
                <a:ea typeface="新細明體" pitchFamily="18" charset="-120"/>
              </a:rPr>
              <a:t>Use </a:t>
            </a:r>
            <a:r>
              <a:rPr lang="en-US" altLang="zh-TW" sz="2000" dirty="0" err="1" smtClean="0">
                <a:solidFill>
                  <a:srgbClr val="0000CC"/>
                </a:solidFill>
                <a:latin typeface="Arial" charset="0"/>
                <a:ea typeface="新細明體" pitchFamily="18" charset="-120"/>
              </a:rPr>
              <a:t>Microstrip</a:t>
            </a:r>
            <a:r>
              <a:rPr lang="en-US" altLang="zh-TW" sz="2000" dirty="0" smtClean="0">
                <a:solidFill>
                  <a:srgbClr val="0000CC"/>
                </a:solidFill>
                <a:latin typeface="Arial" charset="0"/>
                <a:ea typeface="新細明體" pitchFamily="18" charset="-120"/>
              </a:rPr>
              <a:t> design to</a:t>
            </a:r>
          </a:p>
          <a:p>
            <a:pPr eaLnBrk="0" hangingPunct="0">
              <a:lnSpc>
                <a:spcPct val="50000"/>
              </a:lnSpc>
              <a:spcBef>
                <a:spcPct val="50000"/>
              </a:spcBef>
            </a:pPr>
            <a:r>
              <a:rPr lang="en-US" altLang="zh-TW" sz="2000" dirty="0" smtClean="0">
                <a:solidFill>
                  <a:srgbClr val="0000CC"/>
                </a:solidFill>
                <a:latin typeface="Arial" charset="0"/>
                <a:ea typeface="新細明體" pitchFamily="18" charset="-120"/>
              </a:rPr>
              <a:t> control impedance </a:t>
            </a:r>
            <a:endParaRPr lang="en-US" altLang="zh-TW" sz="2000" dirty="0">
              <a:solidFill>
                <a:srgbClr val="0000CC"/>
              </a:solidFill>
              <a:latin typeface="Arial" charset="0"/>
              <a:ea typeface="新細明體" pitchFamily="18" charset="-12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524000" y="44450"/>
            <a:ext cx="7315200" cy="946150"/>
          </a:xfrm>
          <a:prstGeom prst="rect">
            <a:avLst/>
          </a:prstGeom>
          <a:noFill/>
          <a:ln w="9525">
            <a:noFill/>
            <a:miter lim="800000"/>
            <a:headEnd/>
            <a:tailEnd/>
          </a:ln>
          <a:effectLst/>
        </p:spPr>
        <p:txBody>
          <a:bodyPr lIns="92075" tIns="46038" rIns="92075" bIns="46038" anchor="ctr"/>
          <a:lstStyle/>
          <a:p>
            <a:pPr algn="ctr" eaLnBrk="1" hangingPunct="1"/>
            <a:endParaRPr lang="en-US" sz="2900" b="1">
              <a:solidFill>
                <a:schemeClr val="tx2"/>
              </a:solidFill>
              <a:latin typeface="Arial" charset="0"/>
            </a:endParaRPr>
          </a:p>
        </p:txBody>
      </p:sp>
      <p:graphicFrame>
        <p:nvGraphicFramePr>
          <p:cNvPr id="311299" name="Object 3"/>
          <p:cNvGraphicFramePr>
            <a:graphicFrameLocks noChangeAspect="1"/>
          </p:cNvGraphicFramePr>
          <p:nvPr/>
        </p:nvGraphicFramePr>
        <p:xfrm>
          <a:off x="306388" y="4462463"/>
          <a:ext cx="3925887" cy="979487"/>
        </p:xfrm>
        <a:graphic>
          <a:graphicData uri="http://schemas.openxmlformats.org/presentationml/2006/ole">
            <p:oleObj spid="_x0000_s285698" name="Equation" r:id="rId4" imgW="3060360" imgH="761760" progId="Equation.3">
              <p:embed/>
            </p:oleObj>
          </a:graphicData>
        </a:graphic>
      </p:graphicFrame>
      <p:graphicFrame>
        <p:nvGraphicFramePr>
          <p:cNvPr id="311300" name="Object 4"/>
          <p:cNvGraphicFramePr>
            <a:graphicFrameLocks noChangeAspect="1"/>
          </p:cNvGraphicFramePr>
          <p:nvPr/>
        </p:nvGraphicFramePr>
        <p:xfrm>
          <a:off x="127000" y="5553075"/>
          <a:ext cx="4500563" cy="687388"/>
        </p:xfrm>
        <a:graphic>
          <a:graphicData uri="http://schemas.openxmlformats.org/presentationml/2006/ole">
            <p:oleObj spid="_x0000_s285699" name="Equation" r:id="rId5" imgW="3924000" imgH="596880" progId="Equation.3">
              <p:embed/>
            </p:oleObj>
          </a:graphicData>
        </a:graphic>
      </p:graphicFrame>
      <p:graphicFrame>
        <p:nvGraphicFramePr>
          <p:cNvPr id="311301" name="Object 5"/>
          <p:cNvGraphicFramePr>
            <a:graphicFrameLocks noChangeAspect="1"/>
          </p:cNvGraphicFramePr>
          <p:nvPr/>
        </p:nvGraphicFramePr>
        <p:xfrm>
          <a:off x="4987925" y="4437063"/>
          <a:ext cx="3919538" cy="952500"/>
        </p:xfrm>
        <a:graphic>
          <a:graphicData uri="http://schemas.openxmlformats.org/presentationml/2006/ole">
            <p:oleObj spid="_x0000_s285700" name="Equation" r:id="rId6" imgW="3085920" imgH="749160" progId="Equation.3">
              <p:embed/>
            </p:oleObj>
          </a:graphicData>
        </a:graphic>
      </p:graphicFrame>
      <p:graphicFrame>
        <p:nvGraphicFramePr>
          <p:cNvPr id="311302" name="Object 6"/>
          <p:cNvGraphicFramePr>
            <a:graphicFrameLocks noChangeAspect="1"/>
          </p:cNvGraphicFramePr>
          <p:nvPr/>
        </p:nvGraphicFramePr>
        <p:xfrm>
          <a:off x="5130800" y="5481638"/>
          <a:ext cx="3544888" cy="704850"/>
        </p:xfrm>
        <a:graphic>
          <a:graphicData uri="http://schemas.openxmlformats.org/presentationml/2006/ole">
            <p:oleObj spid="_x0000_s285701" name="Equation" r:id="rId7" imgW="3009600" imgH="596880" progId="Equation.3">
              <p:embed/>
            </p:oleObj>
          </a:graphicData>
        </a:graphic>
      </p:graphicFrame>
      <p:sp>
        <p:nvSpPr>
          <p:cNvPr id="311305" name="Rectangle 9"/>
          <p:cNvSpPr>
            <a:spLocks noGrp="1" noChangeArrowheads="1"/>
          </p:cNvSpPr>
          <p:nvPr>
            <p:ph type="body" sz="half" idx="1"/>
          </p:nvPr>
        </p:nvSpPr>
        <p:spPr bwMode="auto">
          <a:xfrm>
            <a:off x="331788" y="1130300"/>
            <a:ext cx="3992562" cy="1784350"/>
          </a:xfrm>
          <a:solidFill>
            <a:srgbClr val="FFFFCC"/>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1800" b="0">
                <a:solidFill>
                  <a:srgbClr val="0000CC"/>
                </a:solidFill>
              </a:rPr>
              <a:t>MICROSTRIP</a:t>
            </a:r>
          </a:p>
          <a:p>
            <a:pPr>
              <a:lnSpc>
                <a:spcPct val="90000"/>
              </a:lnSpc>
              <a:buFont typeface="Wingdings" pitchFamily="2" charset="2"/>
              <a:buChar char="Ø"/>
            </a:pPr>
            <a:r>
              <a:rPr lang="en-US" sz="1600">
                <a:solidFill>
                  <a:srgbClr val="0000CC"/>
                </a:solidFill>
              </a:rPr>
              <a:t>Most Commonly Used</a:t>
            </a:r>
          </a:p>
          <a:p>
            <a:pPr>
              <a:lnSpc>
                <a:spcPct val="90000"/>
              </a:lnSpc>
              <a:buFont typeface="Wingdings" pitchFamily="2" charset="2"/>
              <a:buChar char="Ø"/>
            </a:pPr>
            <a:r>
              <a:rPr lang="en-US" sz="1600">
                <a:solidFill>
                  <a:srgbClr val="0000CC"/>
                </a:solidFill>
              </a:rPr>
              <a:t>Less Propagation Delay</a:t>
            </a:r>
          </a:p>
          <a:p>
            <a:pPr>
              <a:lnSpc>
                <a:spcPct val="90000"/>
              </a:lnSpc>
              <a:buFont typeface="Wingdings" pitchFamily="2" charset="2"/>
              <a:buChar char="Ø"/>
            </a:pPr>
            <a:r>
              <a:rPr lang="en-US" sz="1600">
                <a:solidFill>
                  <a:srgbClr val="0000CC"/>
                </a:solidFill>
              </a:rPr>
              <a:t>May Radiate more RF</a:t>
            </a:r>
          </a:p>
          <a:p>
            <a:pPr>
              <a:lnSpc>
                <a:spcPct val="90000"/>
              </a:lnSpc>
              <a:buFont typeface="Wingdings" pitchFamily="2" charset="2"/>
              <a:buChar char="Ø"/>
            </a:pPr>
            <a:r>
              <a:rPr lang="en-US" sz="1600">
                <a:solidFill>
                  <a:srgbClr val="0000CC"/>
                </a:solidFill>
              </a:rPr>
              <a:t>Only requires 2 Layers</a:t>
            </a:r>
          </a:p>
        </p:txBody>
      </p:sp>
      <p:sp>
        <p:nvSpPr>
          <p:cNvPr id="311306" name="Rectangle 10"/>
          <p:cNvSpPr>
            <a:spLocks noGrp="1" noChangeArrowheads="1"/>
          </p:cNvSpPr>
          <p:nvPr>
            <p:ph type="body" sz="half" idx="2"/>
          </p:nvPr>
        </p:nvSpPr>
        <p:spPr bwMode="auto">
          <a:xfrm>
            <a:off x="4605338" y="1130300"/>
            <a:ext cx="4225925" cy="1797050"/>
          </a:xfrm>
          <a:solidFill>
            <a:srgbClr val="FFFFCC"/>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800" b="0">
                <a:solidFill>
                  <a:srgbClr val="0000CC"/>
                </a:solidFill>
              </a:rPr>
              <a:t>STRIPLINE</a:t>
            </a:r>
          </a:p>
          <a:p>
            <a:pPr>
              <a:lnSpc>
                <a:spcPct val="80000"/>
              </a:lnSpc>
              <a:buFont typeface="Wingdings" pitchFamily="2" charset="2"/>
              <a:buChar char="Ø"/>
            </a:pPr>
            <a:r>
              <a:rPr lang="en-US" sz="1800">
                <a:solidFill>
                  <a:srgbClr val="0000CC"/>
                </a:solidFill>
              </a:rPr>
              <a:t>More Propagation Delay</a:t>
            </a:r>
          </a:p>
          <a:p>
            <a:pPr>
              <a:lnSpc>
                <a:spcPct val="80000"/>
              </a:lnSpc>
              <a:buFont typeface="Wingdings" pitchFamily="2" charset="2"/>
              <a:buChar char="Ø"/>
            </a:pPr>
            <a:r>
              <a:rPr lang="en-US" sz="1800">
                <a:solidFill>
                  <a:srgbClr val="0000CC"/>
                </a:solidFill>
              </a:rPr>
              <a:t>Better Noise Immunity/Radiation</a:t>
            </a:r>
          </a:p>
          <a:p>
            <a:pPr>
              <a:lnSpc>
                <a:spcPct val="80000"/>
              </a:lnSpc>
              <a:buFont typeface="Wingdings" pitchFamily="2" charset="2"/>
              <a:buChar char="Ø"/>
            </a:pPr>
            <a:r>
              <a:rPr lang="en-US" sz="1800">
                <a:solidFill>
                  <a:srgbClr val="0000CC"/>
                </a:solidFill>
              </a:rPr>
              <a:t>Requires at least 3 Layers</a:t>
            </a:r>
          </a:p>
          <a:p>
            <a:pPr>
              <a:lnSpc>
                <a:spcPct val="80000"/>
              </a:lnSpc>
              <a:buFont typeface="Wingdings" pitchFamily="2" charset="2"/>
              <a:buChar char="Ø"/>
            </a:pPr>
            <a:r>
              <a:rPr lang="en-US" sz="1800">
                <a:solidFill>
                  <a:srgbClr val="0000CC"/>
                </a:solidFill>
              </a:rPr>
              <a:t>May be harder to control Z</a:t>
            </a:r>
            <a:r>
              <a:rPr lang="en-US" sz="1800" baseline="-25000">
                <a:solidFill>
                  <a:srgbClr val="0000CC"/>
                </a:solidFill>
              </a:rPr>
              <a:t>0</a:t>
            </a:r>
            <a:endParaRPr lang="en-US" sz="1800">
              <a:solidFill>
                <a:srgbClr val="0000CC"/>
              </a:solidFill>
            </a:endParaRPr>
          </a:p>
        </p:txBody>
      </p:sp>
      <p:sp>
        <p:nvSpPr>
          <p:cNvPr id="311307" name="Rectangle 11"/>
          <p:cNvSpPr>
            <a:spLocks noChangeArrowheads="1"/>
          </p:cNvSpPr>
          <p:nvPr/>
        </p:nvSpPr>
        <p:spPr bwMode="auto">
          <a:xfrm>
            <a:off x="1576388" y="0"/>
            <a:ext cx="7224712" cy="1189038"/>
          </a:xfrm>
          <a:prstGeom prst="rect">
            <a:avLst/>
          </a:prstGeom>
          <a:noFill/>
          <a:ln w="9525">
            <a:noFill/>
            <a:miter lim="800000"/>
            <a:headEnd/>
            <a:tailEnd/>
          </a:ln>
          <a:effectLst/>
        </p:spPr>
        <p:txBody>
          <a:bodyPr anchor="ctr"/>
          <a:lstStyle/>
          <a:p>
            <a:pPr algn="ctr" eaLnBrk="1" hangingPunct="1"/>
            <a:r>
              <a:rPr lang="en-US" sz="3600" b="1">
                <a:solidFill>
                  <a:schemeClr val="tx2"/>
                </a:solidFill>
                <a:latin typeface="Arial" charset="0"/>
              </a:rPr>
              <a:t>Impedance of Differential Traces</a:t>
            </a:r>
          </a:p>
        </p:txBody>
      </p:sp>
      <p:pic>
        <p:nvPicPr>
          <p:cNvPr id="311308" name="Picture 12"/>
          <p:cNvPicPr>
            <a:picLocks noChangeAspect="1" noChangeArrowheads="1"/>
          </p:cNvPicPr>
          <p:nvPr/>
        </p:nvPicPr>
        <p:blipFill>
          <a:blip r:embed="rId8" cstate="print"/>
          <a:srcRect/>
          <a:stretch>
            <a:fillRect/>
          </a:stretch>
        </p:blipFill>
        <p:spPr bwMode="auto">
          <a:xfrm>
            <a:off x="128588" y="2962275"/>
            <a:ext cx="8542337" cy="1457325"/>
          </a:xfrm>
          <a:prstGeom prst="rect">
            <a:avLst/>
          </a:prstGeom>
          <a:noFill/>
          <a:ln w="12700">
            <a:noFill/>
            <a:miter lim="800000"/>
            <a:headEnd type="none" w="sm" len="sm"/>
            <a:tailEnd type="none" w="sm" len="sm"/>
          </a:ln>
          <a:effectLst/>
        </p:spPr>
      </p:pic>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11628</TotalTime>
  <Words>7908</Words>
  <Application>Microsoft Office PowerPoint</Application>
  <PresentationFormat>On-screen Show (4:3)</PresentationFormat>
  <Paragraphs>737</Paragraphs>
  <Slides>62</Slides>
  <Notes>52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1_Default Design</vt:lpstr>
      <vt:lpstr>Equation</vt:lpstr>
      <vt:lpstr>Visio</vt:lpstr>
      <vt:lpstr>High Speed Layout Considerations</vt:lpstr>
      <vt:lpstr>Agenda</vt:lpstr>
      <vt:lpstr>High Speed Layout  Key General Considerations</vt:lpstr>
      <vt:lpstr>Slide 4</vt:lpstr>
      <vt:lpstr>Slide 5</vt:lpstr>
      <vt:lpstr>Slide 6</vt:lpstr>
      <vt:lpstr>Slide 7</vt:lpstr>
      <vt:lpstr>Slide 8</vt:lpstr>
      <vt:lpstr>Slide 9</vt:lpstr>
      <vt:lpstr>Slide 10</vt:lpstr>
      <vt:lpstr>Slide 11</vt:lpstr>
      <vt:lpstr>Slide 12</vt:lpstr>
      <vt:lpstr>Slide 13</vt:lpstr>
      <vt:lpstr>Slide 14</vt:lpstr>
      <vt:lpstr>Agenda</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Power Supply Bypass Capacitors</vt:lpstr>
      <vt:lpstr>Power supply parasitic elements</vt:lpstr>
      <vt:lpstr>Slide 31</vt:lpstr>
      <vt:lpstr>Slide 32</vt:lpstr>
      <vt:lpstr>Slide 33</vt:lpstr>
      <vt:lpstr>Slide 34</vt:lpstr>
      <vt:lpstr>Agenda</vt:lpstr>
      <vt:lpstr>ADC inputs</vt:lpstr>
      <vt:lpstr>ADC Outputs</vt:lpstr>
      <vt:lpstr>ADC Outputs cont’d - CMOS</vt:lpstr>
      <vt:lpstr>DAC Inputs</vt:lpstr>
      <vt:lpstr>Decoupling</vt:lpstr>
      <vt:lpstr>Decoupling</vt:lpstr>
      <vt:lpstr>Split Ground Planes</vt:lpstr>
      <vt:lpstr>Split Ground Planes</vt:lpstr>
      <vt:lpstr>Total Data Converter SNR Performance</vt:lpstr>
      <vt:lpstr>Jitter SNR vs Analog Input Frequency</vt:lpstr>
      <vt:lpstr>Band Limit Clock to Improve  Phase Noise and Jitter</vt:lpstr>
      <vt:lpstr>Agenda</vt:lpstr>
      <vt:lpstr>Coupling, Interference, or Cross Talk</vt:lpstr>
      <vt:lpstr>Minimizing Input Coupling</vt:lpstr>
      <vt:lpstr>Slide 50</vt:lpstr>
      <vt:lpstr>Clock Power Supply Decoupling </vt:lpstr>
      <vt:lpstr>Clock Supply Grounding</vt:lpstr>
      <vt:lpstr>Power Supply Filtering  for Critical Applications</vt:lpstr>
      <vt:lpstr>Termination:  Single Ended LVCMOS Clock Outputs</vt:lpstr>
      <vt:lpstr>Differential Clock Outputs Are Better</vt:lpstr>
      <vt:lpstr>Termination:  Differential LVPECL Clock Outputs</vt:lpstr>
      <vt:lpstr>Termination:  Differential LVDS Clock Outputs</vt:lpstr>
      <vt:lpstr>AC Coupling vs DC Coupling</vt:lpstr>
      <vt:lpstr>PCB Edge Acts as Antenna</vt:lpstr>
      <vt:lpstr>Top and Bottom Traces Are Antennas</vt:lpstr>
      <vt:lpstr>Reduce PCB Trace Radiation </vt:lpstr>
      <vt:lpstr>The End</vt:lpstr>
    </vt:vector>
  </TitlesOfParts>
  <Company>Texas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1998 Strategic Communications Plan </dc:title>
  <dc:creator>Cina Roan</dc:creator>
  <cp:lastModifiedBy>Williams, Ian</cp:lastModifiedBy>
  <cp:revision>282</cp:revision>
  <cp:lastPrinted>2005-03-08T17:26:58Z</cp:lastPrinted>
  <dcterms:created xsi:type="dcterms:W3CDTF">1998-09-15T21:03:30Z</dcterms:created>
  <dcterms:modified xsi:type="dcterms:W3CDTF">2012-10-11T20:11:07Z</dcterms:modified>
</cp:coreProperties>
</file>