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  <p:sldMasterId id="2147483686" r:id="rId3"/>
  </p:sldMasterIdLst>
  <p:notesMasterIdLst>
    <p:notesMasterId r:id="rId12"/>
  </p:notesMasterIdLst>
  <p:sldIdLst>
    <p:sldId id="257" r:id="rId4"/>
    <p:sldId id="264" r:id="rId5"/>
    <p:sldId id="258" r:id="rId6"/>
    <p:sldId id="259" r:id="rId7"/>
    <p:sldId id="260" r:id="rId8"/>
    <p:sldId id="261" r:id="rId9"/>
    <p:sldId id="263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DF3C10-B43E-4B58-A006-06CBA498E4EC}" type="datetimeFigureOut">
              <a:rPr lang="en-US" smtClean="0"/>
              <a:pPr/>
              <a:t>10/17/2013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B32DF6-F11A-44EB-9740-EE52E97FDC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C99AD3-FC18-42FB-ACAC-914A837CE682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09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0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1430" tIns="45716" rIns="91430" bIns="45716"/>
          <a:lstStyle/>
          <a:p>
            <a:pPr eaLnBrk="1" hangingPunct="1"/>
            <a:endParaRPr lang="en-US" smtClean="0"/>
          </a:p>
        </p:txBody>
      </p:sp>
      <p:sp>
        <p:nvSpPr>
          <p:cNvPr id="4101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 anchor="b"/>
          <a:lstStyle/>
          <a:p>
            <a:pPr algn="r" defTabSz="896889" fontAlgn="base">
              <a:spcBef>
                <a:spcPct val="0"/>
              </a:spcBef>
              <a:spcAft>
                <a:spcPct val="0"/>
              </a:spcAft>
            </a:pPr>
            <a:fld id="{9FB33103-3E66-4D3A-8E67-8FEABA867B53}" type="slidenum">
              <a:rPr lang="en-US" sz="1200">
                <a:solidFill>
                  <a:prstClr val="black"/>
                </a:solidFill>
                <a:latin typeface="Arial" pitchFamily="34" charset="0"/>
              </a:rPr>
              <a:pPr algn="r" defTabSz="896889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sz="1200" dirty="0">
              <a:solidFill>
                <a:prstClr val="black"/>
              </a:solidFill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0165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29057" indent="-280406" defTabSz="880165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21626" indent="-224325" defTabSz="880165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570276" indent="-224325" defTabSz="880165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18927" indent="-224325" defTabSz="880165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467577" indent="-224325" defTabSz="88016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16227" indent="-224325" defTabSz="88016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364878" indent="-224325" defTabSz="88016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13528" indent="-224325" defTabSz="88016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D3E9D8AC-64D7-014C-B4EB-E8E0EABD6A5B}" type="slidenum">
              <a:rPr lang="en-US" sz="1200">
                <a:solidFill>
                  <a:srgbClr val="000000"/>
                </a:solidFill>
              </a:rPr>
              <a:pPr eaLnBrk="1" hangingPunct="1"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6963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69636" name="Notes Placeholder 2"/>
          <p:cNvSpPr>
            <a:spLocks noGrp="1"/>
          </p:cNvSpPr>
          <p:nvPr>
            <p:ph type="body" idx="1"/>
          </p:nvPr>
        </p:nvSpPr>
        <p:spPr>
          <a:xfrm>
            <a:off x="686421" y="4344025"/>
            <a:ext cx="5485158" cy="4112926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0559" tIns="45279" rIns="90559" bIns="45279"/>
          <a:lstStyle/>
          <a:p>
            <a:pPr eaLnBrk="1" hangingPunct="1"/>
            <a:endParaRPr lang="en-US">
              <a:ea typeface="MS PGothic" charset="0"/>
            </a:endParaRPr>
          </a:p>
        </p:txBody>
      </p:sp>
      <p:sp>
        <p:nvSpPr>
          <p:cNvPr id="69637" name="Slide Number Placeholder 3"/>
          <p:cNvSpPr txBox="1">
            <a:spLocks noGrp="1"/>
          </p:cNvSpPr>
          <p:nvPr/>
        </p:nvSpPr>
        <p:spPr bwMode="auto">
          <a:xfrm>
            <a:off x="3885579" y="8686488"/>
            <a:ext cx="2970869" cy="455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559" tIns="45279" rIns="90559" bIns="45279" anchor="b"/>
          <a:lstStyle>
            <a:lvl1pPr defTabSz="92075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 defTabSz="92075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 defTabSz="92075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 defTabSz="92075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 defTabSz="92075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6EF06C25-34B3-6D45-A2A0-8627BC4A64FB}" type="slidenum">
              <a:rPr lang="en-US" sz="1200">
                <a:solidFill>
                  <a:srgbClr val="000000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822031-D4B3-4797-8FCD-0EA85617C366}" type="slidenum">
              <a:rPr lang="en-US" smtClean="0">
                <a:latin typeface="Arial" pitchFamily="34" charset="0"/>
              </a:rPr>
              <a:pPr/>
              <a:t>4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71CD79-6581-4DA2-87B3-E9F2342A77D1}" type="slidenum">
              <a:rPr lang="en-US" smtClean="0">
                <a:latin typeface="Arial" pitchFamily="34" charset="0"/>
              </a:rPr>
              <a:pPr/>
              <a:t>5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3B9520F-9878-4C7A-99B2-1CA9A47AA1D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70412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FFBE28-61DF-4EC5-81D9-032A106A34D4}" type="slidenum">
              <a:rPr lang="en-US" smtClean="0">
                <a:latin typeface="Arial" pitchFamily="34" charset="0"/>
              </a:rPr>
              <a:pPr/>
              <a:t>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>
                <a:latin typeface="Arial" pitchFamily="34" charset="0"/>
              </a:rPr>
              <a:t>The font used in the body is Arial 16 pt.  Make sure the font sized used is large enough to be easily seen.</a:t>
            </a:r>
          </a:p>
          <a:p>
            <a:pPr eaLnBrk="1" hangingPunct="1"/>
            <a:endParaRPr lang="en-US" smtClean="0">
              <a:latin typeface="Arial" pitchFamily="34" charset="0"/>
            </a:endParaRPr>
          </a:p>
          <a:p>
            <a:pPr eaLnBrk="1" hangingPunct="1"/>
            <a:r>
              <a:rPr lang="en-US" smtClean="0">
                <a:latin typeface="Arial" pitchFamily="34" charset="0"/>
              </a:rPr>
              <a:t>Remember, you are not required to use this exact formatting, although you can.  The requirements are the content and the master slide.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FABCF9-43FA-4CC6-A5BC-5085AF75E450}" type="slidenum">
              <a:rPr lang="en-US" smtClean="0">
                <a:ea typeface="MS PGothic" charset="-128"/>
              </a:rPr>
              <a:pPr/>
              <a:t>8</a:t>
            </a:fld>
            <a:endParaRPr lang="en-US" smtClean="0">
              <a:ea typeface="MS PGothic" charset="-128"/>
            </a:endParaRPr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5325"/>
            <a:ext cx="4554538" cy="3417888"/>
          </a:xfrm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1605" y="4344025"/>
            <a:ext cx="5034791" cy="4109803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MS PGothic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F281A-7CB7-4C39-A292-72898867B1C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606D2-F711-4A43-9D2D-D091576DB10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4963" y="0"/>
            <a:ext cx="2116137" cy="5878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3375" y="0"/>
            <a:ext cx="6199188" cy="5878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FAB99-14C3-44DB-A1EB-79C4E2D189D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0CD710-F65D-42EA-9A75-98038085C7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914400"/>
            <a:ext cx="9144000" cy="81438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11034D8-BBE6-4EEA-934E-939DD8E33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DF56BE-2249-45E3-88E4-3CD542EC47F7}" type="datetimeFigureOut">
              <a:rPr lang="en-US" smtClean="0"/>
              <a:pPr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92F013D-043E-49F2-A65E-EC52E6453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DF56BE-2249-45E3-88E4-3CD542EC47F7}" type="datetimeFigureOut">
              <a:rPr lang="en-US" smtClean="0"/>
              <a:pPr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92F013D-043E-49F2-A65E-EC52E6453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DF56BE-2249-45E3-88E4-3CD542EC47F7}" type="datetimeFigureOut">
              <a:rPr lang="en-US" smtClean="0"/>
              <a:pPr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92F013D-043E-49F2-A65E-EC52E6453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DF56BE-2249-45E3-88E4-3CD542EC47F7}" type="datetimeFigureOut">
              <a:rPr lang="en-US" smtClean="0"/>
              <a:pPr/>
              <a:t>10/17/2013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92F013D-043E-49F2-A65E-EC52E6453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DF56BE-2249-45E3-88E4-3CD542EC47F7}" type="datetimeFigureOut">
              <a:rPr lang="en-US" smtClean="0"/>
              <a:pPr/>
              <a:t>10/17/2013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92F013D-043E-49F2-A65E-EC52E6453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DF56BE-2249-45E3-88E4-3CD542EC47F7}" type="datetimeFigureOut">
              <a:rPr lang="en-US" smtClean="0"/>
              <a:pPr/>
              <a:t>10/17/2013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92F013D-043E-49F2-A65E-EC52E6453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35998-9C0D-4457-920F-9E9B6735914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DF56BE-2249-45E3-88E4-3CD542EC47F7}" type="datetimeFigureOut">
              <a:rPr lang="en-US" smtClean="0"/>
              <a:pPr/>
              <a:t>10/17/2013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92F013D-043E-49F2-A65E-EC52E6453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DF56BE-2249-45E3-88E4-3CD542EC47F7}" type="datetimeFigureOut">
              <a:rPr lang="en-US" smtClean="0"/>
              <a:pPr/>
              <a:t>10/17/2013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92F013D-043E-49F2-A65E-EC52E6453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DF56BE-2249-45E3-88E4-3CD542EC47F7}" type="datetimeFigureOut">
              <a:rPr lang="en-US" smtClean="0"/>
              <a:pPr/>
              <a:t>10/17/2013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92F013D-043E-49F2-A65E-EC52E6453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DF56BE-2249-45E3-88E4-3CD542EC47F7}" type="datetimeFigureOut">
              <a:rPr lang="en-US" smtClean="0"/>
              <a:pPr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92F013D-043E-49F2-A65E-EC52E6453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DF56BE-2249-45E3-88E4-3CD542EC47F7}" type="datetimeFigureOut">
              <a:rPr lang="en-US" smtClean="0"/>
              <a:pPr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92F013D-043E-49F2-A65E-EC52E64533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10B64D0-77E8-A042-9B43-31D412AA70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2396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C7D303B-C59F-6947-9A09-BD9E206F67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20104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66E0015-1893-4744-AE79-0A09C46490B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52609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AA8FA8E-AA5B-DC4D-8228-3439502E97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11235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668B4A-E39D-A847-8F37-B127647764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4955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A980B-9DC1-436B-A355-7E80E5DC99D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98F5A5C-DDB9-824C-A5B7-18402F1583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77006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914400"/>
            <a:ext cx="9144000" cy="81438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A278AB-0B73-1244-8DA7-D6B27789A4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338790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 flipV="1">
            <a:off x="557213" y="1398588"/>
            <a:ext cx="2735262" cy="9525"/>
          </a:xfrm>
          <a:prstGeom prst="line">
            <a:avLst/>
          </a:prstGeom>
          <a:ln w="222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945596D-FB7F-644C-A695-AFAA584199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219968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 userDrawn="1"/>
        </p:nvSpPr>
        <p:spPr bwMode="auto">
          <a:xfrm>
            <a:off x="0" y="142875"/>
            <a:ext cx="9144000" cy="814388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smtClean="0">
                <a:solidFill>
                  <a:srgbClr val="FF0000"/>
                </a:solidFill>
                <a:ea typeface="MS PGothic" charset="0"/>
                <a:cs typeface="MS PGothic" charset="0"/>
              </a:rPr>
              <a:t>Click to edit Master title style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17513" y="806450"/>
            <a:ext cx="8172450" cy="11113"/>
          </a:xfrm>
          <a:prstGeom prst="line">
            <a:avLst/>
          </a:prstGeom>
          <a:ln w="222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92885"/>
            <a:ext cx="5486400" cy="383468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DA1F07-73AF-284A-83AF-D0B76451BB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85149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17513" y="806450"/>
            <a:ext cx="8172450" cy="11113"/>
          </a:xfrm>
          <a:prstGeom prst="line">
            <a:avLst/>
          </a:prstGeom>
          <a:ln w="222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EE3304B-3662-454C-A554-1EA26CDA2B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95335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 rot="16200000" flipV="1">
            <a:off x="4899819" y="2953544"/>
            <a:ext cx="5529262" cy="31750"/>
          </a:xfrm>
          <a:prstGeom prst="line">
            <a:avLst/>
          </a:prstGeom>
          <a:ln w="222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142875"/>
            <a:ext cx="2286000" cy="57356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142875"/>
            <a:ext cx="6705600" cy="5735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6F79070-A2A8-2A44-A7E9-2871504666B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0672752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45A7A2E-DBFB-8347-A8AE-457D3C3834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1323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85C1F-6A7C-4781-85ED-9EBE97C44B3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8EA5F-8E16-444A-9115-A97B3DF9F5F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2CFC4-9425-42DB-9C62-7ACB5FF0D2B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58883-3C9D-4BA3-A478-C16299634C2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A0146-7895-45A7-A9C3-B98F24441B3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21" Type="http://schemas.openxmlformats.org/officeDocument/2006/relationships/hyperlink" Target="Signal_Chain_Master.pptx" TargetMode="Externa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5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6" Type="http://schemas.openxmlformats.org/officeDocument/2006/relationships/slide" Target="../slides/slide1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7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23" Type="http://schemas.openxmlformats.org/officeDocument/2006/relationships/image" Target="../media/image6.png"/><Relationship Id="rId10" Type="http://schemas.openxmlformats.org/officeDocument/2006/relationships/slideLayout" Target="../slideLayouts/slideLayout10.xml"/><Relationship Id="rId19" Type="http://schemas.openxmlformats.org/officeDocument/2006/relationships/hyperlink" Target="mailto:mer@ti.com?subject=Feedback%20on%20TI%20Master%20Presentation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22" Type="http://schemas.openxmlformats.org/officeDocument/2006/relationships/image" Target="../media/image5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jpe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16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17" Type="http://schemas.openxmlformats.org/officeDocument/2006/relationships/hyperlink" Target="Signal_Chain_Master.pptx" TargetMode="External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4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hyperlink" Target="mailto:mer@ti.com?subject=Feedback%20on%20TI%20Master%20Presentation" TargetMode="External"/><Relationship Id="rId10" Type="http://schemas.openxmlformats.org/officeDocument/2006/relationships/slideLayout" Target="../slideLayouts/slideLayout23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18" Type="http://schemas.openxmlformats.org/officeDocument/2006/relationships/hyperlink" Target="Signal_Chain_Master.pptx" TargetMode="External"/><Relationship Id="rId3" Type="http://schemas.openxmlformats.org/officeDocument/2006/relationships/slideLayout" Target="../slideLayouts/slideLayout27.xml"/><Relationship Id="rId21" Type="http://schemas.openxmlformats.org/officeDocument/2006/relationships/image" Target="../media/image7.png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6.xml"/><Relationship Id="rId16" Type="http://schemas.openxmlformats.org/officeDocument/2006/relationships/hyperlink" Target="mailto:mer@ti.com?subject=Feedback%20on%20TI%20Master%20Presentation" TargetMode="External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4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jpeg"/><Relationship Id="rId22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0"/>
            <a:ext cx="84582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185863"/>
            <a:ext cx="8467725" cy="469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366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56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1367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14675" y="6038850"/>
            <a:ext cx="2895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1367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568A19-D211-402E-B3E2-97B1C0FD3971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1031" name="Picture 2" descr="ti_stk_2c_pos_rgb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Rectangle 8"/>
          <p:cNvSpPr>
            <a:spLocks noChangeArrowheads="1"/>
          </p:cNvSpPr>
          <p:nvPr userDrawn="1"/>
        </p:nvSpPr>
        <p:spPr bwMode="auto">
          <a:xfrm>
            <a:off x="338138" y="6292850"/>
            <a:ext cx="8462962" cy="520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18" name="Picture 2">
            <a:hlinkClick r:id="rId16" action="ppaction://hlinksldjump"/>
          </p:cNvPr>
          <p:cNvPicPr>
            <a:picLocks noChangeAspect="1" noChangeArrowheads="1"/>
          </p:cNvPicPr>
          <p:nvPr userDrawn="1"/>
        </p:nvPicPr>
        <p:blipFill>
          <a:blip r:embed="rId17" cstate="print"/>
          <a:srcRect l="16544" t="9191" r="78860" b="84682"/>
          <a:stretch>
            <a:fillRect/>
          </a:stretch>
        </p:blipFill>
        <p:spPr bwMode="auto">
          <a:xfrm>
            <a:off x="1318295" y="6466885"/>
            <a:ext cx="286705" cy="286705"/>
          </a:xfrm>
          <a:prstGeom prst="ellipse">
            <a:avLst/>
          </a:prstGeom>
          <a:ln w="381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9" name="TextBox 18"/>
          <p:cNvSpPr txBox="1"/>
          <p:nvPr userDrawn="1"/>
        </p:nvSpPr>
        <p:spPr>
          <a:xfrm>
            <a:off x="1047750" y="6264275"/>
            <a:ext cx="828675" cy="214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800" b="1" dirty="0"/>
              <a:t>Up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1824038" y="6264275"/>
            <a:ext cx="828675" cy="214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800" b="1" dirty="0"/>
              <a:t>Last Slide</a:t>
            </a:r>
          </a:p>
        </p:txBody>
      </p:sp>
      <p:sp>
        <p:nvSpPr>
          <p:cNvPr id="22" name="TextBox 21"/>
          <p:cNvSpPr txBox="1"/>
          <p:nvPr userDrawn="1"/>
        </p:nvSpPr>
        <p:spPr>
          <a:xfrm>
            <a:off x="269875" y="6261100"/>
            <a:ext cx="828675" cy="214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800" b="1" dirty="0"/>
              <a:t>Home</a:t>
            </a:r>
          </a:p>
        </p:txBody>
      </p:sp>
      <p:pic>
        <p:nvPicPr>
          <p:cNvPr id="23" name="Picture 40" descr="47">
            <a:hlinkClick r:id="" action="ppaction://hlinkshowjump?jump=lastslideviewed"/>
          </p:cNvPr>
          <p:cNvPicPr>
            <a:picLocks noChangeAspect="1" noChangeArrowheads="1"/>
          </p:cNvPicPr>
          <p:nvPr userDrawn="1"/>
        </p:nvPicPr>
        <p:blipFill>
          <a:blip r:embed="rId18" cstate="print"/>
          <a:srcRect t="26018" r="5019" b="3780"/>
          <a:stretch>
            <a:fillRect/>
          </a:stretch>
        </p:blipFill>
        <p:spPr bwMode="auto">
          <a:xfrm>
            <a:off x="2043113" y="6418263"/>
            <a:ext cx="390525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TextBox 23"/>
          <p:cNvSpPr txBox="1"/>
          <p:nvPr userDrawn="1"/>
        </p:nvSpPr>
        <p:spPr>
          <a:xfrm>
            <a:off x="1824038" y="6264275"/>
            <a:ext cx="828675" cy="214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800" b="1" dirty="0"/>
              <a:t>Last Slide</a:t>
            </a:r>
          </a:p>
        </p:txBody>
      </p:sp>
      <p:pic>
        <p:nvPicPr>
          <p:cNvPr id="25" name="Picture 147" descr="Feedback">
            <a:hlinkClick r:id="rId19"/>
          </p:cNvPr>
          <p:cNvPicPr>
            <a:picLocks noChangeAspect="1" noChangeArrowheads="1"/>
          </p:cNvPicPr>
          <p:nvPr userDrawn="1"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5821363" y="6350000"/>
            <a:ext cx="579437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 userDrawn="1"/>
        </p:nvSpPr>
        <p:spPr>
          <a:xfrm>
            <a:off x="2601913" y="6264275"/>
            <a:ext cx="1027112" cy="214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800" b="1" dirty="0"/>
              <a:t>Gems &amp; Beauties</a:t>
            </a:r>
          </a:p>
        </p:txBody>
      </p:sp>
      <p:sp>
        <p:nvSpPr>
          <p:cNvPr id="27" name="TextBox 26"/>
          <p:cNvSpPr txBox="1"/>
          <p:nvPr userDrawn="1"/>
        </p:nvSpPr>
        <p:spPr>
          <a:xfrm>
            <a:off x="3576638" y="6264275"/>
            <a:ext cx="1027112" cy="214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800" b="1" dirty="0"/>
              <a:t>Roadmaps</a:t>
            </a:r>
          </a:p>
        </p:txBody>
      </p:sp>
      <p:sp>
        <p:nvSpPr>
          <p:cNvPr id="28" name="TextBox 27"/>
          <p:cNvSpPr txBox="1"/>
          <p:nvPr userDrawn="1"/>
        </p:nvSpPr>
        <p:spPr>
          <a:xfrm>
            <a:off x="4551363" y="6264275"/>
            <a:ext cx="1322387" cy="214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800" b="1" dirty="0"/>
              <a:t>Portfolio At A Glance</a:t>
            </a:r>
          </a:p>
        </p:txBody>
      </p:sp>
      <p:pic>
        <p:nvPicPr>
          <p:cNvPr id="29" name="Picture 36" descr="2">
            <a:hlinkClick r:id="rId21" action="ppaction://hlinkpres?slideindex=1&amp;slidetitle=Slide 1"/>
          </p:cNvPr>
          <p:cNvPicPr>
            <a:picLocks noChangeAspect="1" noChangeArrowheads="1"/>
          </p:cNvPicPr>
          <p:nvPr userDrawn="1"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6488" r="8302" b="6755"/>
          <a:stretch>
            <a:fillRect/>
          </a:stretch>
        </p:blipFill>
        <p:spPr bwMode="auto">
          <a:xfrm>
            <a:off x="492125" y="6421438"/>
            <a:ext cx="385763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28" descr="simple_diamond.gif">
            <a:hlinkClick r:id="rId21" action="ppaction://hlinkpres?slideindex=9&amp;slidetitle=Slide 9"/>
          </p:cNvPr>
          <p:cNvPicPr>
            <a:picLocks noChangeAspect="1"/>
          </p:cNvPicPr>
          <p:nvPr userDrawn="1"/>
        </p:nvPicPr>
        <p:blipFill>
          <a:blip r:embed="rId23" cstate="print"/>
          <a:srcRect r="3831" b="6216"/>
          <a:stretch>
            <a:fillRect/>
          </a:stretch>
        </p:blipFill>
        <p:spPr bwMode="auto">
          <a:xfrm>
            <a:off x="2932113" y="6430963"/>
            <a:ext cx="36512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38" descr="3">
            <a:hlinkClick r:id="rId21" action="ppaction://hlinkpres?slideindex=4&amp;slidetitle=Slide 4"/>
          </p:cNvPr>
          <p:cNvPicPr>
            <a:picLocks noChangeAspect="1" noChangeArrowheads="1"/>
          </p:cNvPicPr>
          <p:nvPr userDrawn="1"/>
        </p:nvPicPr>
        <p:blipFill>
          <a:blip r:embed="rId2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6454" r="5212"/>
          <a:stretch>
            <a:fillRect/>
          </a:stretch>
        </p:blipFill>
        <p:spPr bwMode="auto">
          <a:xfrm>
            <a:off x="5018088" y="6416675"/>
            <a:ext cx="388937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4">
            <a:hlinkClick r:id="rId21" action="ppaction://hlinkpres?slideindex=8&amp;slidetitle=Slide 8"/>
          </p:cNvPr>
          <p:cNvPicPr>
            <a:picLocks noChangeAspect="1" noChangeArrowheads="1"/>
          </p:cNvPicPr>
          <p:nvPr userDrawn="1"/>
        </p:nvPicPr>
        <p:blipFill>
          <a:blip r:embed="rId2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1609" b="8897"/>
          <a:stretch>
            <a:fillRect/>
          </a:stretch>
        </p:blipFill>
        <p:spPr bwMode="auto">
          <a:xfrm>
            <a:off x="3851275" y="6415088"/>
            <a:ext cx="4762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 advClick="0"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7" name="Picture 2" descr="ti_stk_2c_pos_rgb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8"/>
          <p:cNvSpPr>
            <a:spLocks noChangeArrowheads="1"/>
          </p:cNvSpPr>
          <p:nvPr userDrawn="1"/>
        </p:nvSpPr>
        <p:spPr bwMode="auto">
          <a:xfrm>
            <a:off x="338138" y="6292850"/>
            <a:ext cx="8462962" cy="520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1" name="TextBox 30"/>
          <p:cNvSpPr txBox="1"/>
          <p:nvPr userDrawn="1"/>
        </p:nvSpPr>
        <p:spPr>
          <a:xfrm>
            <a:off x="269875" y="6261100"/>
            <a:ext cx="828675" cy="214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Home</a:t>
            </a:r>
          </a:p>
        </p:txBody>
      </p:sp>
      <p:pic>
        <p:nvPicPr>
          <p:cNvPr id="32" name="Picture 40" descr="47">
            <a:hlinkClick r:id="" action="ppaction://hlinkshowjump?jump=lastslideviewed"/>
          </p:cNvPr>
          <p:cNvPicPr>
            <a:picLocks noChangeAspect="1" noChangeArrowheads="1"/>
          </p:cNvPicPr>
          <p:nvPr userDrawn="1"/>
        </p:nvPicPr>
        <p:blipFill>
          <a:blip r:embed="rId14" cstate="print"/>
          <a:srcRect t="26018" r="5019" b="3780"/>
          <a:stretch>
            <a:fillRect/>
          </a:stretch>
        </p:blipFill>
        <p:spPr bwMode="auto">
          <a:xfrm>
            <a:off x="2043113" y="6418263"/>
            <a:ext cx="390525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TextBox 32"/>
          <p:cNvSpPr txBox="1"/>
          <p:nvPr userDrawn="1"/>
        </p:nvSpPr>
        <p:spPr>
          <a:xfrm>
            <a:off x="1824038" y="6264275"/>
            <a:ext cx="828675" cy="214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Last Slide</a:t>
            </a:r>
          </a:p>
        </p:txBody>
      </p:sp>
      <p:pic>
        <p:nvPicPr>
          <p:cNvPr id="34" name="Picture 147" descr="Feedback">
            <a:hlinkClick r:id="rId15"/>
          </p:cNvPr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821363" y="6350000"/>
            <a:ext cx="579437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TextBox 34"/>
          <p:cNvSpPr txBox="1"/>
          <p:nvPr userDrawn="1"/>
        </p:nvSpPr>
        <p:spPr>
          <a:xfrm>
            <a:off x="2601913" y="6264275"/>
            <a:ext cx="1027112" cy="214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Gems &amp; Beauties</a:t>
            </a:r>
          </a:p>
        </p:txBody>
      </p:sp>
      <p:sp>
        <p:nvSpPr>
          <p:cNvPr id="36" name="TextBox 35"/>
          <p:cNvSpPr txBox="1"/>
          <p:nvPr userDrawn="1"/>
        </p:nvSpPr>
        <p:spPr>
          <a:xfrm>
            <a:off x="3576638" y="6264275"/>
            <a:ext cx="1027112" cy="214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Roadmaps</a:t>
            </a:r>
          </a:p>
        </p:txBody>
      </p:sp>
      <p:sp>
        <p:nvSpPr>
          <p:cNvPr id="37" name="TextBox 36"/>
          <p:cNvSpPr txBox="1"/>
          <p:nvPr userDrawn="1"/>
        </p:nvSpPr>
        <p:spPr>
          <a:xfrm>
            <a:off x="4551363" y="6264275"/>
            <a:ext cx="1322387" cy="214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Portfolio At A Glance</a:t>
            </a:r>
          </a:p>
        </p:txBody>
      </p:sp>
      <p:pic>
        <p:nvPicPr>
          <p:cNvPr id="38" name="Picture 36" descr="2">
            <a:hlinkClick r:id="rId17" action="ppaction://hlinkpres?slideindex=1&amp;slidetitle=Slide 1"/>
          </p:cNvPr>
          <p:cNvPicPr>
            <a:picLocks noChangeAspect="1" noChangeArrowheads="1"/>
          </p:cNvPicPr>
          <p:nvPr userDrawn="1"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6488" r="8302" b="6755"/>
          <a:stretch>
            <a:fillRect/>
          </a:stretch>
        </p:blipFill>
        <p:spPr bwMode="auto">
          <a:xfrm>
            <a:off x="492125" y="6421438"/>
            <a:ext cx="385763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28" descr="simple_diamond.gif">
            <a:hlinkClick r:id="rId17" action="ppaction://hlinkpres?slideindex=9&amp;slidetitle=Slide 9"/>
          </p:cNvPr>
          <p:cNvPicPr>
            <a:picLocks noChangeAspect="1"/>
          </p:cNvPicPr>
          <p:nvPr userDrawn="1"/>
        </p:nvPicPr>
        <p:blipFill>
          <a:blip r:embed="rId19" cstate="print"/>
          <a:srcRect r="3831" b="6216"/>
          <a:stretch>
            <a:fillRect/>
          </a:stretch>
        </p:blipFill>
        <p:spPr bwMode="auto">
          <a:xfrm>
            <a:off x="2932113" y="6430963"/>
            <a:ext cx="36512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Picture 38" descr="3">
            <a:hlinkClick r:id="rId17" action="ppaction://hlinkpres?slideindex=4&amp;slidetitle=Slide 4"/>
          </p:cNvPr>
          <p:cNvPicPr>
            <a:picLocks noChangeAspect="1" noChangeArrowheads="1"/>
          </p:cNvPicPr>
          <p:nvPr userDrawn="1"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6454" r="5212"/>
          <a:stretch>
            <a:fillRect/>
          </a:stretch>
        </p:blipFill>
        <p:spPr bwMode="auto">
          <a:xfrm>
            <a:off x="5018088" y="6416675"/>
            <a:ext cx="388937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4">
            <a:hlinkClick r:id="rId17" action="ppaction://hlinkpres?slideindex=8&amp;slidetitle=Slide 8"/>
          </p:cNvPr>
          <p:cNvPicPr>
            <a:picLocks noChangeAspect="1" noChangeArrowheads="1"/>
          </p:cNvPicPr>
          <p:nvPr userDrawn="1"/>
        </p:nvPicPr>
        <p:blipFill>
          <a:blip r:embed="rId2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1609" b="8897"/>
          <a:stretch>
            <a:fillRect/>
          </a:stretch>
        </p:blipFill>
        <p:spPr bwMode="auto">
          <a:xfrm>
            <a:off x="3851275" y="6415088"/>
            <a:ext cx="4762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81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143000"/>
            <a:ext cx="8467725" cy="469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5600" y="6078538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78538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2C5C1B3-A306-7140-A214-CF9110AE22CB}" type="slidenum">
              <a:rPr lang="en-US" smtClean="0">
                <a:ea typeface="MS PGothic" charset="0"/>
                <a:cs typeface="MS PGothic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ea typeface="MS PGothic" charset="0"/>
              <a:cs typeface="MS PGothic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428626" y="686248"/>
            <a:ext cx="8334374" cy="12252"/>
          </a:xfrm>
          <a:prstGeom prst="line">
            <a:avLst/>
          </a:prstGeom>
          <a:ln w="222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" descr="ti_stk_2c_pos_rgb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Rectangle 8"/>
          <p:cNvSpPr>
            <a:spLocks noChangeArrowheads="1"/>
          </p:cNvSpPr>
          <p:nvPr userDrawn="1"/>
        </p:nvSpPr>
        <p:spPr bwMode="auto">
          <a:xfrm>
            <a:off x="338138" y="6292850"/>
            <a:ext cx="8462962" cy="520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4" name="TextBox 43"/>
          <p:cNvSpPr txBox="1"/>
          <p:nvPr userDrawn="1"/>
        </p:nvSpPr>
        <p:spPr>
          <a:xfrm>
            <a:off x="269875" y="6261100"/>
            <a:ext cx="828675" cy="214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Home</a:t>
            </a:r>
          </a:p>
        </p:txBody>
      </p:sp>
      <p:pic>
        <p:nvPicPr>
          <p:cNvPr id="45" name="Picture 40" descr="47">
            <a:hlinkClick r:id="" action="ppaction://hlinkshowjump?jump=lastslideviewed"/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 t="26018" r="5019" b="3780"/>
          <a:stretch>
            <a:fillRect/>
          </a:stretch>
        </p:blipFill>
        <p:spPr bwMode="auto">
          <a:xfrm>
            <a:off x="2043113" y="6418263"/>
            <a:ext cx="390525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" name="TextBox 45"/>
          <p:cNvSpPr txBox="1"/>
          <p:nvPr userDrawn="1"/>
        </p:nvSpPr>
        <p:spPr>
          <a:xfrm>
            <a:off x="1824038" y="6264275"/>
            <a:ext cx="828675" cy="214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Last Slide</a:t>
            </a:r>
          </a:p>
        </p:txBody>
      </p:sp>
      <p:pic>
        <p:nvPicPr>
          <p:cNvPr id="47" name="Picture 147" descr="Feedback">
            <a:hlinkClick r:id="rId16"/>
          </p:cNvPr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821363" y="6350000"/>
            <a:ext cx="579437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TextBox 47"/>
          <p:cNvSpPr txBox="1"/>
          <p:nvPr userDrawn="1"/>
        </p:nvSpPr>
        <p:spPr>
          <a:xfrm>
            <a:off x="2601913" y="6264275"/>
            <a:ext cx="1027112" cy="214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Gems &amp; Beauties</a:t>
            </a:r>
          </a:p>
        </p:txBody>
      </p:sp>
      <p:sp>
        <p:nvSpPr>
          <p:cNvPr id="49" name="TextBox 48"/>
          <p:cNvSpPr txBox="1"/>
          <p:nvPr userDrawn="1"/>
        </p:nvSpPr>
        <p:spPr>
          <a:xfrm>
            <a:off x="3576638" y="6264275"/>
            <a:ext cx="1027112" cy="214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Roadmaps</a:t>
            </a:r>
          </a:p>
        </p:txBody>
      </p:sp>
      <p:sp>
        <p:nvSpPr>
          <p:cNvPr id="50" name="TextBox 49"/>
          <p:cNvSpPr txBox="1"/>
          <p:nvPr userDrawn="1"/>
        </p:nvSpPr>
        <p:spPr>
          <a:xfrm>
            <a:off x="4551363" y="6264275"/>
            <a:ext cx="1322387" cy="214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Portfolio At A Glance</a:t>
            </a:r>
          </a:p>
        </p:txBody>
      </p:sp>
      <p:pic>
        <p:nvPicPr>
          <p:cNvPr id="51" name="Picture 36" descr="2">
            <a:hlinkClick r:id="rId18" action="ppaction://hlinkpres?slideindex=1&amp;slidetitle=Slide 1"/>
          </p:cNvPr>
          <p:cNvPicPr>
            <a:picLocks noChangeAspect="1" noChangeArrowheads="1"/>
          </p:cNvPicPr>
          <p:nvPr userDrawn="1"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6488" r="8302" b="6755"/>
          <a:stretch>
            <a:fillRect/>
          </a:stretch>
        </p:blipFill>
        <p:spPr bwMode="auto">
          <a:xfrm>
            <a:off x="492125" y="6421438"/>
            <a:ext cx="385763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" name="Picture 28" descr="simple_diamond.gif">
            <a:hlinkClick r:id="rId18" action="ppaction://hlinkpres?slideindex=9&amp;slidetitle=Slide 9"/>
          </p:cNvPr>
          <p:cNvPicPr>
            <a:picLocks noChangeAspect="1"/>
          </p:cNvPicPr>
          <p:nvPr userDrawn="1"/>
        </p:nvPicPr>
        <p:blipFill>
          <a:blip r:embed="rId20" cstate="print"/>
          <a:srcRect r="3831" b="6216"/>
          <a:stretch>
            <a:fillRect/>
          </a:stretch>
        </p:blipFill>
        <p:spPr bwMode="auto">
          <a:xfrm>
            <a:off x="2932113" y="6430963"/>
            <a:ext cx="36512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" name="Picture 38" descr="3">
            <a:hlinkClick r:id="rId18" action="ppaction://hlinkpres?slideindex=4&amp;slidetitle=Slide 4"/>
          </p:cNvPr>
          <p:cNvPicPr>
            <a:picLocks noChangeAspect="1" noChangeArrowheads="1"/>
          </p:cNvPicPr>
          <p:nvPr userDrawn="1"/>
        </p:nvPicPr>
        <p:blipFill>
          <a:blip r:embed="rId2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6454" r="5212"/>
          <a:stretch>
            <a:fillRect/>
          </a:stretch>
        </p:blipFill>
        <p:spPr bwMode="auto">
          <a:xfrm>
            <a:off x="5018088" y="6416675"/>
            <a:ext cx="388937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" name="Picture 4">
            <a:hlinkClick r:id="rId18" action="ppaction://hlinkpres?slideindex=8&amp;slidetitle=Slide 8"/>
          </p:cNvPr>
          <p:cNvPicPr>
            <a:picLocks noChangeAspect="1" noChangeArrowheads="1"/>
          </p:cNvPicPr>
          <p:nvPr userDrawn="1"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21609" b="8897"/>
          <a:stretch>
            <a:fillRect/>
          </a:stretch>
        </p:blipFill>
        <p:spPr bwMode="auto">
          <a:xfrm>
            <a:off x="3851275" y="6415088"/>
            <a:ext cx="4762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  <a:ea typeface="MS PGothic" pitchFamily="34" charset="-128"/>
          <a:cs typeface="MS PGothic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</a:defRPr>
      </a:lvl9pPr>
    </p:titleStyle>
    <p:bodyStyle>
      <a:lvl1pPr marL="227013" indent="-227013" algn="l" rtl="0" eaLnBrk="0" fontAlgn="base" hangingPunct="0">
        <a:spcBef>
          <a:spcPct val="65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574675" indent="-2333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854075" indent="-165100" algn="l" rtl="0" eaLnBrk="0" fontAlgn="base" hangingPunct="0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201738" indent="-233363" algn="l" rtl="0" eaLnBrk="0" fontAlgn="base" hangingPunct="0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1489075" indent="-173038" algn="l" rtl="0" eaLnBrk="0" fontAlgn="base" hangingPunct="0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19462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34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606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78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10" Type="http://schemas.openxmlformats.org/officeDocument/2006/relationships/image" Target="../media/image2.png"/><Relationship Id="rId4" Type="http://schemas.openxmlformats.org/officeDocument/2006/relationships/slide" Target="slide4.xml"/><Relationship Id="rId9" Type="http://schemas.openxmlformats.org/officeDocument/2006/relationships/hyperlink" Target="Signal_Chain_Master.pptx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Signal_Chain_Master.pptx" TargetMode="External"/><Relationship Id="rId3" Type="http://schemas.openxmlformats.org/officeDocument/2006/relationships/slide" Target="slide3.xml"/><Relationship Id="rId7" Type="http://schemas.openxmlformats.org/officeDocument/2006/relationships/slide" Target="slide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1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slide" Target="slide8.xml"/><Relationship Id="rId9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6.png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65000"/>
              </a:schemeClr>
            </a:gs>
            <a:gs pos="50000">
              <a:schemeClr val="bg1">
                <a:lumMod val="75000"/>
              </a:schemeClr>
            </a:gs>
            <a:gs pos="100000">
              <a:schemeClr val="bg1">
                <a:lumMod val="9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892" name="Group 172"/>
          <p:cNvGraphicFramePr>
            <a:graphicFrameLocks noGrp="1"/>
          </p:cNvGraphicFramePr>
          <p:nvPr/>
        </p:nvGraphicFramePr>
        <p:xfrm>
          <a:off x="365002" y="1068745"/>
          <a:ext cx="7845846" cy="4666636"/>
        </p:xfrm>
        <a:graphic>
          <a:graphicData uri="http://schemas.openxmlformats.org/drawingml/2006/table">
            <a:tbl>
              <a:tblPr/>
              <a:tblGrid>
                <a:gridCol w="2171030"/>
                <a:gridCol w="1817191"/>
                <a:gridCol w="1885281"/>
                <a:gridCol w="1972344"/>
              </a:tblGrid>
              <a:tr h="7158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Gill Sans Light" charset="0"/>
                        </a:rPr>
                        <a:t>Parameter/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Gill Sans Light" charset="0"/>
                        </a:rPr>
                        <a:t>Device</a:t>
                      </a:r>
                    </a:p>
                  </a:txBody>
                  <a:tcPr marL="82862" marR="82862" marT="53032" marB="530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Light" charset="0"/>
                          <a:sym typeface="Gill Sans Light" charset="0"/>
                        </a:rPr>
                        <a:t>Sensor Type</a:t>
                      </a:r>
                    </a:p>
                  </a:txBody>
                  <a:tcPr marL="82862" marR="82862" marT="53032" marB="530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Light" charset="0"/>
                          <a:sym typeface="Gill Sans Light" charset="0"/>
                        </a:rPr>
                        <a:t>Lead Application</a:t>
                      </a:r>
                    </a:p>
                  </a:txBody>
                  <a:tcPr marL="82862" marR="82862" marT="53032" marB="530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Light" charset="0"/>
                          <a:sym typeface="Gill Sans Light" charset="0"/>
                        </a:rPr>
                        <a:t>Release Date</a:t>
                      </a:r>
                    </a:p>
                  </a:txBody>
                  <a:tcPr marL="82862" marR="82862" marT="53032" marB="530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2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sym typeface="Gill Sans Light" charset="0"/>
                      </a:endParaRPr>
                    </a:p>
                  </a:txBody>
                  <a:tcPr marL="82862" marR="82862" marT="53032" marB="530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Gill Sans Light" charset="0"/>
                        </a:rPr>
                        <a:t>Toxic Gas</a:t>
                      </a:r>
                    </a:p>
                  </a:txBody>
                  <a:tcPr marL="82862" marR="82862" marT="53032" marB="530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Gill Sans Light" charset="0"/>
                        </a:rPr>
                        <a:t>Safety, Petro, Gas</a:t>
                      </a:r>
                    </a:p>
                  </a:txBody>
                  <a:tcPr marL="82862" marR="82862" marT="53032" marB="530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Gill Sans Light" charset="0"/>
                        </a:rPr>
                        <a:t>In Production</a:t>
                      </a:r>
                    </a:p>
                  </a:txBody>
                  <a:tcPr marL="82862" marR="82862" marT="53032" marB="530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0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sym typeface="Gill Sans Light" charset="0"/>
                      </a:endParaRPr>
                    </a:p>
                  </a:txBody>
                  <a:tcPr marL="82862" marR="82862" marT="53032" marB="530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Gill Sans Light" charset="0"/>
                        </a:rPr>
                        <a:t>Bridge</a:t>
                      </a:r>
                    </a:p>
                  </a:txBody>
                  <a:tcPr marL="82862" marR="82862" marT="53032" marB="530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Gill Sans Light" charset="0"/>
                        </a:rPr>
                        <a:t>Industrial </a:t>
                      </a:r>
                      <a:b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Gill Sans Light" charset="0"/>
                        </a:rPr>
                      </a:b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Gill Sans Light" charset="0"/>
                        </a:rPr>
                        <a:t>For example: FA, Scales</a:t>
                      </a:r>
                    </a:p>
                  </a:txBody>
                  <a:tcPr marL="82862" marR="82862" marT="53032" marB="530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Gill Sans Light" charset="0"/>
                        </a:rPr>
                        <a:t>In Production</a:t>
                      </a:r>
                    </a:p>
                  </a:txBody>
                  <a:tcPr marL="82862" marR="82862" marT="53032" marB="530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86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sym typeface="Gill Sans Light" charset="0"/>
                      </a:endParaRPr>
                    </a:p>
                  </a:txBody>
                  <a:tcPr marL="82862" marR="82862" marT="53032" marB="530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Gill Sans Light" charset="0"/>
                        </a:rPr>
                        <a:t>NDIR / Gas</a:t>
                      </a:r>
                    </a:p>
                  </a:txBody>
                  <a:tcPr marL="82862" marR="82862" marT="53032" marB="530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Gill Sans Light" charset="0"/>
                        </a:rPr>
                        <a:t>CO2 Demand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Gill Sans Light" charset="0"/>
                        </a:rPr>
                        <a:t>Control Ventilation</a:t>
                      </a:r>
                    </a:p>
                  </a:txBody>
                  <a:tcPr marL="82862" marR="82862" marT="53032" marB="530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Gill Sans Light" charset="0"/>
                        </a:rPr>
                        <a:t>In Production</a:t>
                      </a:r>
                    </a:p>
                  </a:txBody>
                  <a:tcPr marL="82862" marR="82862" marT="53032" marB="530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5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sym typeface="Gill Sans Light" charset="0"/>
                      </a:endParaRPr>
                    </a:p>
                  </a:txBody>
                  <a:tcPr marL="82862" marR="82862" marT="53032" marB="530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Gill Sans Light" charset="0"/>
                        </a:rPr>
                        <a:t>Ph</a:t>
                      </a:r>
                    </a:p>
                  </a:txBody>
                  <a:tcPr marL="82862" marR="82862" marT="53032" marB="530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Gill Sans Light" charset="0"/>
                        </a:rPr>
                        <a:t>Water Quality</a:t>
                      </a:r>
                    </a:p>
                  </a:txBody>
                  <a:tcPr marL="82862" marR="82862" marT="53032" marB="530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Gill Sans Light" charset="0"/>
                        </a:rPr>
                        <a:t>In Production</a:t>
                      </a:r>
                    </a:p>
                  </a:txBody>
                  <a:tcPr marL="82862" marR="82862" marT="53032" marB="530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5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sym typeface="Gill Sans Light" charset="0"/>
                      </a:endParaRPr>
                    </a:p>
                  </a:txBody>
                  <a:tcPr marL="82862" marR="82862" marT="53032" marB="530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Gill Sans Light" charset="0"/>
                        </a:rPr>
                        <a:t>Bridge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Gill Sans Light" charset="0"/>
                        </a:rPr>
                        <a:t>(Low Noise)</a:t>
                      </a:r>
                    </a:p>
                  </a:txBody>
                  <a:tcPr marL="82862" marR="82862" marT="53032" marB="530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Gill Sans Light" charset="0"/>
                        </a:rPr>
                        <a:t>Weigh Scales, Industrial</a:t>
                      </a:r>
                    </a:p>
                  </a:txBody>
                  <a:tcPr marL="82862" marR="82862" marT="53032" marB="530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Gill Sans Light" charset="0"/>
                        </a:rPr>
                        <a:t>4Q12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sym typeface="Gill Sans Light" charset="0"/>
                      </a:endParaRPr>
                    </a:p>
                  </a:txBody>
                  <a:tcPr marL="82862" marR="82862" marT="53032" marB="530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57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sym typeface="Gill Sans Light" charset="0"/>
                      </a:endParaRPr>
                    </a:p>
                  </a:txBody>
                  <a:tcPr marL="82862" marR="82862" marT="53032" marB="530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Gill Sans Light" charset="0"/>
                        </a:rPr>
                        <a:t>ECG</a:t>
                      </a:r>
                    </a:p>
                  </a:txBody>
                  <a:tcPr marL="82862" marR="82862" marT="53032" marB="530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Gill Sans Light" charset="0"/>
                        </a:rPr>
                        <a:t>Low Power ECG, </a:t>
                      </a:r>
                      <a:b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Gill Sans Light" charset="0"/>
                        </a:rPr>
                      </a:b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Gill Sans Light" charset="0"/>
                        </a:rPr>
                        <a:t>Holter Monitors</a:t>
                      </a:r>
                    </a:p>
                  </a:txBody>
                  <a:tcPr marL="82862" marR="82862" marT="53032" marB="530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Gill Sans Light" charset="0"/>
                        </a:rPr>
                        <a:t>3Q12</a:t>
                      </a:r>
                    </a:p>
                  </a:txBody>
                  <a:tcPr marL="82862" marR="82862" marT="53032" marB="5303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92" name="AutoShape 4"/>
          <p:cNvSpPr>
            <a:spLocks noChangeArrowheads="1"/>
          </p:cNvSpPr>
          <p:nvPr/>
        </p:nvSpPr>
        <p:spPr bwMode="auto">
          <a:xfrm>
            <a:off x="6685100" y="5875973"/>
            <a:ext cx="723305" cy="21717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2A2A2A"/>
              </a:gs>
              <a:gs pos="100000">
                <a:srgbClr val="000000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70939" tIns="35470" rIns="70939" bIns="3547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FFFFFF"/>
                </a:solidFill>
              </a:rPr>
              <a:t>EXISTING</a:t>
            </a:r>
          </a:p>
        </p:txBody>
      </p:sp>
      <p:sp>
        <p:nvSpPr>
          <p:cNvPr id="2093" name="AutoShape 4"/>
          <p:cNvSpPr>
            <a:spLocks noChangeArrowheads="1"/>
          </p:cNvSpPr>
          <p:nvPr/>
        </p:nvSpPr>
        <p:spPr bwMode="auto">
          <a:xfrm>
            <a:off x="7473145" y="5870258"/>
            <a:ext cx="723305" cy="21717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70939" tIns="35470" rIns="70939" bIns="3547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FFFFFF"/>
                </a:solidFill>
              </a:rPr>
              <a:t>NEW</a:t>
            </a:r>
          </a:p>
        </p:txBody>
      </p:sp>
      <p:sp>
        <p:nvSpPr>
          <p:cNvPr id="2094" name="AutoShape 4"/>
          <p:cNvSpPr>
            <a:spLocks noChangeArrowheads="1"/>
          </p:cNvSpPr>
          <p:nvPr/>
        </p:nvSpPr>
        <p:spPr bwMode="auto">
          <a:xfrm>
            <a:off x="8261190" y="5878830"/>
            <a:ext cx="723305" cy="217170"/>
          </a:xfrm>
          <a:prstGeom prst="roundRect">
            <a:avLst>
              <a:gd name="adj" fmla="val 16667"/>
            </a:avLst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70939" tIns="35470" rIns="70939" bIns="3547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b="1" dirty="0">
                <a:solidFill>
                  <a:srgbClr val="FFFFFF"/>
                </a:solidFill>
              </a:rPr>
              <a:t>ROADMAP</a:t>
            </a:r>
          </a:p>
        </p:txBody>
      </p:sp>
      <p:sp>
        <p:nvSpPr>
          <p:cNvPr id="2095" name="AutoShape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17067" y="1867416"/>
            <a:ext cx="1234529" cy="427196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6" tIns="45713" rIns="91426" bIns="45713" anchor="ctr"/>
          <a:lstStyle/>
          <a:p>
            <a:pPr algn="ctr" defTabSz="913834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srgbClr val="FFFFFF"/>
                </a:solidFill>
              </a:rPr>
              <a:t>LMP91000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096" name="AutoShape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817067" y="2504638"/>
            <a:ext cx="1234529" cy="427196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6" tIns="45713" rIns="91426" bIns="45713" anchor="ctr"/>
          <a:lstStyle/>
          <a:p>
            <a:pPr algn="ctr" defTabSz="913834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srgbClr val="FFFFFF"/>
                </a:solidFill>
              </a:rPr>
              <a:t>LMP90100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097" name="AutoShape 4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10370" y="3247561"/>
            <a:ext cx="1234529" cy="427196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6" tIns="45713" rIns="91426" bIns="45713" anchor="ctr"/>
          <a:lstStyle/>
          <a:p>
            <a:pPr algn="ctr" defTabSz="913834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srgbClr val="FFFFFF"/>
                </a:solidFill>
              </a:rPr>
              <a:t>LMP91050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098" name="AutoShape 4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810370" y="3890498"/>
            <a:ext cx="1234529" cy="427196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6" tIns="45713" rIns="91426" bIns="45713" anchor="ctr"/>
          <a:lstStyle/>
          <a:p>
            <a:pPr algn="ctr" defTabSz="913834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srgbClr val="FFFFFF"/>
                </a:solidFill>
              </a:rPr>
              <a:t>LMP91200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099" name="AutoShape 4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810370" y="4540579"/>
            <a:ext cx="1234529" cy="427197"/>
          </a:xfrm>
          <a:prstGeom prst="roundRect">
            <a:avLst>
              <a:gd name="adj" fmla="val 16667"/>
            </a:avLst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6" tIns="45713" rIns="91426" bIns="45713" anchor="ctr"/>
          <a:lstStyle/>
          <a:p>
            <a:pPr algn="ctr" defTabSz="913834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srgbClr val="FFFFFF"/>
                </a:solidFill>
              </a:rPr>
              <a:t>LMP90101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100" name="AutoShape 4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810370" y="5194947"/>
            <a:ext cx="1234529" cy="427197"/>
          </a:xfrm>
          <a:prstGeom prst="roundRect">
            <a:avLst>
              <a:gd name="adj" fmla="val 16667"/>
            </a:avLst>
          </a:prstGeom>
          <a:solidFill>
            <a:schemeClr val="bg1">
              <a:lumMod val="65000"/>
            </a:schemeClr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26" tIns="45713" rIns="91426" bIns="45713" anchor="ctr"/>
          <a:lstStyle/>
          <a:p>
            <a:pPr algn="ctr" defTabSz="913834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srgbClr val="FFFFFF"/>
                </a:solidFill>
              </a:rPr>
              <a:t>LMP90507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" name="Rectangle 96"/>
          <p:cNvSpPr>
            <a:spLocks noChangeArrowheads="1"/>
          </p:cNvSpPr>
          <p:nvPr/>
        </p:nvSpPr>
        <p:spPr bwMode="auto">
          <a:xfrm>
            <a:off x="3000401" y="152400"/>
            <a:ext cx="28384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b="1" cap="all" dirty="0" smtClean="0">
                <a:ln w="9000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reflection blurRad="12700" stA="28000" endPos="45000" dist="1000" dir="5400000" sy="-100000" algn="bl" rotWithShape="0"/>
                </a:effectLst>
                <a:latin typeface="Helvetica Neue" charset="0"/>
                <a:sym typeface="Helvetica Neue" charset="0"/>
              </a:rPr>
              <a:t>Sensor AFE</a:t>
            </a:r>
            <a:endParaRPr lang="en-US" sz="3200" b="1" cap="all" dirty="0">
              <a:ln w="9000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reflection blurRad="12700" stA="28000" endPos="45000" dist="1000" dir="5400000" sy="-100000" algn="bl" rotWithShape="0"/>
              </a:effectLst>
              <a:latin typeface="Helvetica Neue" charset="0"/>
              <a:sym typeface="Helvetica Neue" charset="0"/>
            </a:endParaRPr>
          </a:p>
        </p:txBody>
      </p:sp>
      <p:pic>
        <p:nvPicPr>
          <p:cNvPr id="16" name="Picture 2">
            <a:hlinkClick r:id="rId9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10" cstate="print"/>
          <a:srcRect l="16544" t="9191" r="78860" b="84682"/>
          <a:stretch>
            <a:fillRect/>
          </a:stretch>
        </p:blipFill>
        <p:spPr bwMode="auto">
          <a:xfrm>
            <a:off x="1318295" y="6466885"/>
            <a:ext cx="286705" cy="286705"/>
          </a:xfrm>
          <a:prstGeom prst="ellipse">
            <a:avLst/>
          </a:prstGeom>
          <a:ln w="381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7" name="TextBox 16"/>
          <p:cNvSpPr txBox="1"/>
          <p:nvPr/>
        </p:nvSpPr>
        <p:spPr>
          <a:xfrm>
            <a:off x="1047750" y="6264275"/>
            <a:ext cx="828675" cy="214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800" b="1" dirty="0"/>
              <a:t>Up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495300" y="2306638"/>
            <a:ext cx="8242300" cy="1360487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ea typeface="MS PGothic" charset="0"/>
              <a:cs typeface="MS PGothic" charset="0"/>
            </a:endParaRPr>
          </a:p>
        </p:txBody>
      </p:sp>
      <p:sp>
        <p:nvSpPr>
          <p:cNvPr id="61443" name="AutoShape 98"/>
          <p:cNvSpPr>
            <a:spLocks noChangeArrowheads="1"/>
          </p:cNvSpPr>
          <p:nvPr/>
        </p:nvSpPr>
        <p:spPr bwMode="gray">
          <a:xfrm rot="-200468">
            <a:off x="831850" y="2617788"/>
            <a:ext cx="7208838" cy="717550"/>
          </a:xfrm>
          <a:prstGeom prst="rightArrow">
            <a:avLst>
              <a:gd name="adj1" fmla="val 50000"/>
              <a:gd name="adj2" fmla="val 106092"/>
            </a:avLst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" tIns="9144" rIns="9144" bIns="9144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ea typeface="MS PGothic" charset="0"/>
              <a:cs typeface="MS PGothic" charset="0"/>
            </a:endParaRPr>
          </a:p>
        </p:txBody>
      </p:sp>
      <p:sp>
        <p:nvSpPr>
          <p:cNvPr id="61444" name="Rectangle 2"/>
          <p:cNvSpPr>
            <a:spLocks noChangeArrowheads="1"/>
          </p:cNvSpPr>
          <p:nvPr/>
        </p:nvSpPr>
        <p:spPr bwMode="auto">
          <a:xfrm>
            <a:off x="495300" y="793750"/>
            <a:ext cx="8240713" cy="1482725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ea typeface="MS PGothic" charset="0"/>
              <a:cs typeface="MS PGothic" charset="0"/>
            </a:endParaRPr>
          </a:p>
        </p:txBody>
      </p:sp>
      <p:sp>
        <p:nvSpPr>
          <p:cNvPr id="61445" name="AutoShape 98"/>
          <p:cNvSpPr>
            <a:spLocks noChangeArrowheads="1"/>
          </p:cNvSpPr>
          <p:nvPr/>
        </p:nvSpPr>
        <p:spPr bwMode="gray">
          <a:xfrm rot="-200468">
            <a:off x="946150" y="1328738"/>
            <a:ext cx="7208838" cy="800100"/>
          </a:xfrm>
          <a:prstGeom prst="rightArrow">
            <a:avLst>
              <a:gd name="adj1" fmla="val 50000"/>
              <a:gd name="adj2" fmla="val 106033"/>
            </a:avLst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" tIns="9144" rIns="9144" bIns="9144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ea typeface="MS PGothic" charset="0"/>
              <a:cs typeface="MS PGothic" charset="0"/>
            </a:endParaRPr>
          </a:p>
        </p:txBody>
      </p:sp>
      <p:sp>
        <p:nvSpPr>
          <p:cNvPr id="61446" name="Title 1"/>
          <p:cNvSpPr txBox="1">
            <a:spLocks/>
          </p:cNvSpPr>
          <p:nvPr/>
        </p:nvSpPr>
        <p:spPr bwMode="auto">
          <a:xfrm>
            <a:off x="241300" y="0"/>
            <a:ext cx="91440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ctr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200" b="1" smtClean="0">
                <a:solidFill>
                  <a:srgbClr val="FF0000"/>
                </a:solidFill>
              </a:rPr>
              <a:t>Sensor AFE Roadmap</a:t>
            </a:r>
          </a:p>
        </p:txBody>
      </p:sp>
      <p:sp>
        <p:nvSpPr>
          <p:cNvPr id="61447" name="Rectangle 2"/>
          <p:cNvSpPr>
            <a:spLocks noChangeArrowheads="1"/>
          </p:cNvSpPr>
          <p:nvPr/>
        </p:nvSpPr>
        <p:spPr bwMode="auto">
          <a:xfrm>
            <a:off x="523875" y="3678238"/>
            <a:ext cx="8242300" cy="2347912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ea typeface="MS PGothic" charset="0"/>
              <a:cs typeface="MS PGothic" charset="0"/>
            </a:endParaRPr>
          </a:p>
        </p:txBody>
      </p:sp>
      <p:sp>
        <p:nvSpPr>
          <p:cNvPr id="61448" name="AutoShape 99"/>
          <p:cNvSpPr>
            <a:spLocks noChangeArrowheads="1"/>
          </p:cNvSpPr>
          <p:nvPr/>
        </p:nvSpPr>
        <p:spPr bwMode="gray">
          <a:xfrm rot="-245732">
            <a:off x="877888" y="4424363"/>
            <a:ext cx="7399337" cy="1009650"/>
          </a:xfrm>
          <a:prstGeom prst="rightArrow">
            <a:avLst>
              <a:gd name="adj1" fmla="val 50000"/>
              <a:gd name="adj2" fmla="val 93745"/>
            </a:avLst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" tIns="9144" rIns="9144" bIns="9144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ea typeface="MS PGothic" charset="0"/>
              <a:cs typeface="MS PGothic" charset="0"/>
            </a:endParaRPr>
          </a:p>
        </p:txBody>
      </p:sp>
      <p:sp>
        <p:nvSpPr>
          <p:cNvPr id="61449" name="Line 5"/>
          <p:cNvSpPr>
            <a:spLocks noChangeShapeType="1"/>
          </p:cNvSpPr>
          <p:nvPr/>
        </p:nvSpPr>
        <p:spPr bwMode="auto">
          <a:xfrm>
            <a:off x="484188" y="922338"/>
            <a:ext cx="12700" cy="51831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lg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smtClean="0">
              <a:solidFill>
                <a:srgbClr val="000000"/>
              </a:solidFill>
              <a:ea typeface="MS PGothic" charset="0"/>
              <a:cs typeface="MS PGothic" charset="0"/>
            </a:endParaRPr>
          </a:p>
        </p:txBody>
      </p:sp>
      <p:sp>
        <p:nvSpPr>
          <p:cNvPr id="61450" name="Line 6"/>
          <p:cNvSpPr>
            <a:spLocks noChangeShapeType="1"/>
          </p:cNvSpPr>
          <p:nvPr/>
        </p:nvSpPr>
        <p:spPr bwMode="auto">
          <a:xfrm rot="5400000">
            <a:off x="4628357" y="1932781"/>
            <a:ext cx="0" cy="82915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lg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smtClean="0">
              <a:solidFill>
                <a:srgbClr val="000000"/>
              </a:solidFill>
              <a:ea typeface="MS PGothic" charset="0"/>
              <a:cs typeface="MS PGothic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092980" y="825123"/>
            <a:ext cx="1086527" cy="238463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tx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FFFFFF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>
                <a:solidFill>
                  <a:srgbClr val="FFFFFF"/>
                </a:solidFill>
              </a:rPr>
              <a:t>Future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922189" y="826915"/>
            <a:ext cx="1086527" cy="238463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FFFFFF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>
                <a:solidFill>
                  <a:srgbClr val="FFFFFF"/>
                </a:solidFill>
              </a:rPr>
              <a:t>Development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783673" y="828709"/>
            <a:ext cx="1086527" cy="238463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tx2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FFFFFF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>
                <a:solidFill>
                  <a:srgbClr val="FFFFFF"/>
                </a:solidFill>
              </a:rPr>
              <a:t>Sampling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23639" y="830501"/>
            <a:ext cx="1086527" cy="238463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FFFFFF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>
                <a:solidFill>
                  <a:srgbClr val="FFFFFF"/>
                </a:solidFill>
              </a:rPr>
              <a:t>Production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69" name="Rectangle 68">
            <a:hlinkClick r:id="rId3" action="ppaction://hlinksldjump"/>
          </p:cNvPr>
          <p:cNvSpPr/>
          <p:nvPr/>
        </p:nvSpPr>
        <p:spPr>
          <a:xfrm>
            <a:off x="667908" y="4243414"/>
            <a:ext cx="1734932" cy="1212506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smtClean="0">
                <a:solidFill>
                  <a:srgbClr val="FFFFFF"/>
                </a:solidFill>
              </a:rPr>
              <a:t>LMP91000</a:t>
            </a:r>
            <a:endParaRPr lang="en-US" sz="1200" b="1" smtClean="0">
              <a:solidFill>
                <a:srgbClr val="FFFFFF"/>
              </a:solidFill>
              <a:cs typeface="Arial" charset="0"/>
              <a:sym typeface="Gill Sans Light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1" smtClean="0">
                <a:solidFill>
                  <a:srgbClr val="FFFFFF"/>
                </a:solidFill>
                <a:cs typeface="Arial" charset="0"/>
                <a:sym typeface="Gill Sans Light" charset="0"/>
              </a:rPr>
              <a:t>Toxic Gas Sensor AFE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1000" b="1" smtClean="0">
              <a:solidFill>
                <a:srgbClr val="FFFFFF"/>
              </a:solidFill>
              <a:cs typeface="Arial" charset="0"/>
              <a:sym typeface="Gill Sans Light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1" smtClean="0">
                <a:solidFill>
                  <a:srgbClr val="FFFFFF"/>
                </a:solidFill>
                <a:cs typeface="Arial" charset="0"/>
                <a:sym typeface="Gill Sans Light" charset="0"/>
              </a:rPr>
              <a:t>Adjustable cell bias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1" smtClean="0">
                <a:solidFill>
                  <a:srgbClr val="FFFFFF"/>
                </a:solidFill>
                <a:cs typeface="Arial" charset="0"/>
                <a:sym typeface="Gill Sans Light" charset="0"/>
              </a:rPr>
              <a:t>TIA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1" smtClean="0">
                <a:solidFill>
                  <a:srgbClr val="FFFFFF"/>
                </a:solidFill>
                <a:cs typeface="Arial" charset="0"/>
                <a:sym typeface="Gill Sans Light" charset="0"/>
              </a:rPr>
              <a:t>Temp Sensor Diagnostics</a:t>
            </a:r>
          </a:p>
        </p:txBody>
      </p:sp>
      <p:sp>
        <p:nvSpPr>
          <p:cNvPr id="61468" name="TextBox 32"/>
          <p:cNvSpPr txBox="1">
            <a:spLocks noChangeArrowheads="1"/>
          </p:cNvSpPr>
          <p:nvPr/>
        </p:nvSpPr>
        <p:spPr bwMode="auto">
          <a:xfrm>
            <a:off x="7805738" y="6086475"/>
            <a:ext cx="8969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smtClean="0">
                <a:solidFill>
                  <a:srgbClr val="000000"/>
                </a:solidFill>
              </a:rPr>
              <a:t>3Q2012</a:t>
            </a:r>
            <a:endParaRPr lang="en-US" sz="1800" smtClean="0">
              <a:solidFill>
                <a:srgbClr val="000000"/>
              </a:solidFill>
            </a:endParaRPr>
          </a:p>
        </p:txBody>
      </p:sp>
      <p:sp>
        <p:nvSpPr>
          <p:cNvPr id="61469" name="TextBox 31"/>
          <p:cNvSpPr txBox="1">
            <a:spLocks noChangeArrowheads="1"/>
          </p:cNvSpPr>
          <p:nvPr/>
        </p:nvSpPr>
        <p:spPr bwMode="auto">
          <a:xfrm>
            <a:off x="749300" y="6086475"/>
            <a:ext cx="89376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smtClean="0">
                <a:solidFill>
                  <a:srgbClr val="000000"/>
                </a:solidFill>
              </a:rPr>
              <a:t>Released</a:t>
            </a:r>
          </a:p>
        </p:txBody>
      </p:sp>
      <p:sp>
        <p:nvSpPr>
          <p:cNvPr id="61470" name="Line 19"/>
          <p:cNvSpPr>
            <a:spLocks noChangeShapeType="1"/>
          </p:cNvSpPr>
          <p:nvPr/>
        </p:nvSpPr>
        <p:spPr bwMode="auto">
          <a:xfrm flipH="1" flipV="1">
            <a:off x="2822575" y="1182688"/>
            <a:ext cx="20638" cy="4884737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smtClean="0">
              <a:solidFill>
                <a:srgbClr val="000000"/>
              </a:solidFill>
              <a:ea typeface="MS PGothic" charset="0"/>
              <a:cs typeface="MS PGothic" charset="0"/>
            </a:endParaRPr>
          </a:p>
        </p:txBody>
      </p:sp>
      <p:sp>
        <p:nvSpPr>
          <p:cNvPr id="48" name="Rectangle 47">
            <a:hlinkClick r:id="rId4" action="ppaction://hlinksldjump"/>
          </p:cNvPr>
          <p:cNvSpPr/>
          <p:nvPr/>
        </p:nvSpPr>
        <p:spPr>
          <a:xfrm>
            <a:off x="4876800" y="1320800"/>
            <a:ext cx="2458720" cy="762000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tx2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u="sng" smtClean="0">
                <a:solidFill>
                  <a:srgbClr val="FFFFFF"/>
                </a:solidFill>
              </a:rPr>
              <a:t>LMP90507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1" smtClean="0">
                <a:solidFill>
                  <a:srgbClr val="FFFFFF"/>
                </a:solidFill>
                <a:cs typeface="Arial" charset="0"/>
                <a:sym typeface="Gill Sans Light" charset="0"/>
              </a:rPr>
              <a:t>ECG Sensor AFE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1000" b="1" smtClean="0">
              <a:solidFill>
                <a:srgbClr val="FFFFFF"/>
              </a:solidFill>
              <a:cs typeface="Arial" charset="0"/>
              <a:sym typeface="Gill Sans Light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1" smtClean="0">
                <a:solidFill>
                  <a:srgbClr val="FFFFFF"/>
                </a:solidFill>
                <a:cs typeface="Arial" charset="0"/>
                <a:sym typeface="Gill Sans Light" charset="0"/>
              </a:rPr>
              <a:t>3, 20-bit low-power, low-noise ADC</a:t>
            </a:r>
            <a:r>
              <a:rPr lang="ja-JP" altLang="en-US" sz="1000" b="1" smtClean="0">
                <a:solidFill>
                  <a:srgbClr val="FFFFFF"/>
                </a:solidFill>
                <a:cs typeface="Arial" charset="0"/>
                <a:sym typeface="Gill Sans Light" charset="0"/>
              </a:rPr>
              <a:t>’</a:t>
            </a:r>
            <a:r>
              <a:rPr lang="en-US" sz="1000" b="1" smtClean="0">
                <a:solidFill>
                  <a:srgbClr val="FFFFFF"/>
                </a:solidFill>
                <a:cs typeface="Arial" charset="0"/>
                <a:sym typeface="Gill Sans Light" charset="0"/>
              </a:rPr>
              <a:t>s</a:t>
            </a:r>
          </a:p>
        </p:txBody>
      </p:sp>
      <p:sp>
        <p:nvSpPr>
          <p:cNvPr id="76" name="Rectangle 75">
            <a:hlinkClick r:id="rId5" action="ppaction://hlinksldjump"/>
          </p:cNvPr>
          <p:cNvSpPr/>
          <p:nvPr/>
        </p:nvSpPr>
        <p:spPr>
          <a:xfrm>
            <a:off x="571426" y="2286000"/>
            <a:ext cx="2120974" cy="1363979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u="sng" smtClean="0">
                <a:solidFill>
                  <a:srgbClr val="FFFFFF"/>
                </a:solidFill>
              </a:rPr>
              <a:t>LMP90100 Family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1" smtClean="0">
                <a:solidFill>
                  <a:srgbClr val="FFFFFF"/>
                </a:solidFill>
                <a:cs typeface="Arial" charset="0"/>
                <a:sym typeface="Gill Sans Light" charset="0"/>
              </a:rPr>
              <a:t>Bridge Sensor AFE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1000" b="1" smtClean="0">
              <a:solidFill>
                <a:srgbClr val="FFFFFF"/>
              </a:solidFill>
              <a:cs typeface="Arial" charset="0"/>
              <a:sym typeface="Gill Sans Light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1" smtClean="0">
                <a:solidFill>
                  <a:srgbClr val="FFFFFF"/>
                </a:solidFill>
                <a:cs typeface="Arial" charset="0"/>
                <a:sym typeface="Gill Sans Light" charset="0"/>
              </a:rPr>
              <a:t>16-24 bit ∑∆ ADC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1" smtClean="0">
                <a:solidFill>
                  <a:srgbClr val="FFFFFF"/>
                </a:solidFill>
                <a:cs typeface="Arial" charset="0"/>
                <a:sym typeface="Gill Sans Light" charset="0"/>
              </a:rPr>
              <a:t>PGA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1" smtClean="0">
                <a:solidFill>
                  <a:srgbClr val="FFFFFF"/>
                </a:solidFill>
                <a:cs typeface="Arial" charset="0"/>
                <a:sym typeface="Gill Sans Light" charset="0"/>
              </a:rPr>
              <a:t>Cont Calibration &amp; diagnostics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1" smtClean="0">
                <a:solidFill>
                  <a:srgbClr val="FFFFFF"/>
                </a:solidFill>
                <a:cs typeface="Arial" charset="0"/>
                <a:sym typeface="Gill Sans Light" charset="0"/>
              </a:rPr>
              <a:t>Digital I/O ECC</a:t>
            </a:r>
          </a:p>
        </p:txBody>
      </p:sp>
      <p:sp>
        <p:nvSpPr>
          <p:cNvPr id="61481" name="Text Box 454"/>
          <p:cNvSpPr txBox="1">
            <a:spLocks noChangeArrowheads="1"/>
          </p:cNvSpPr>
          <p:nvPr/>
        </p:nvSpPr>
        <p:spPr bwMode="auto">
          <a:xfrm rot="-5400000">
            <a:off x="-806450" y="4792662"/>
            <a:ext cx="19192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b="1" smtClean="0">
              <a:solidFill>
                <a:srgbClr val="0000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sym typeface="Symbol" charset="0"/>
              </a:rPr>
              <a:t>Environmental/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sym typeface="Symbol" charset="0"/>
              </a:rPr>
              <a:t>Gas  Monitoring</a:t>
            </a:r>
          </a:p>
        </p:txBody>
      </p:sp>
      <p:sp>
        <p:nvSpPr>
          <p:cNvPr id="61482" name="Text Box 454"/>
          <p:cNvSpPr txBox="1">
            <a:spLocks noChangeArrowheads="1"/>
          </p:cNvSpPr>
          <p:nvPr/>
        </p:nvSpPr>
        <p:spPr bwMode="auto">
          <a:xfrm rot="-5400000">
            <a:off x="-680244" y="2977357"/>
            <a:ext cx="1730375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</a:rPr>
              <a:t>Process Control</a:t>
            </a:r>
          </a:p>
        </p:txBody>
      </p:sp>
      <p:sp>
        <p:nvSpPr>
          <p:cNvPr id="61483" name="Text Box 454"/>
          <p:cNvSpPr txBox="1">
            <a:spLocks noChangeArrowheads="1"/>
          </p:cNvSpPr>
          <p:nvPr/>
        </p:nvSpPr>
        <p:spPr bwMode="auto">
          <a:xfrm rot="-5400000">
            <a:off x="-348456" y="1567656"/>
            <a:ext cx="11890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</a:rPr>
              <a:t>Medical</a:t>
            </a:r>
          </a:p>
        </p:txBody>
      </p:sp>
      <p:sp>
        <p:nvSpPr>
          <p:cNvPr id="45" name="Rectangle 44">
            <a:hlinkClick r:id="rId6" action="ppaction://hlinksldjump"/>
          </p:cNvPr>
          <p:cNvSpPr/>
          <p:nvPr/>
        </p:nvSpPr>
        <p:spPr>
          <a:xfrm>
            <a:off x="3037840" y="4998720"/>
            <a:ext cx="2286000" cy="1005840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u="sng" smtClean="0">
                <a:solidFill>
                  <a:srgbClr val="FFFFFF"/>
                </a:solidFill>
              </a:rPr>
              <a:t>LMP91050</a:t>
            </a:r>
            <a:endParaRPr lang="en-US" sz="1200" b="1" u="sng" smtClean="0">
              <a:solidFill>
                <a:srgbClr val="FFFFFF"/>
              </a:solidFill>
              <a:cs typeface="Arial" charset="0"/>
              <a:sym typeface="Gill Sans Light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1" smtClean="0">
                <a:solidFill>
                  <a:srgbClr val="FFFFFF"/>
                </a:solidFill>
                <a:cs typeface="Arial" charset="0"/>
                <a:sym typeface="Gill Sans Light" charset="0"/>
              </a:rPr>
              <a:t>CO2/Alcohol Sensor AFE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1000" b="1" smtClean="0">
              <a:solidFill>
                <a:srgbClr val="FFFFFF"/>
              </a:solidFill>
              <a:cs typeface="Arial" charset="0"/>
              <a:sym typeface="Gill Sans Light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1" smtClean="0">
                <a:solidFill>
                  <a:srgbClr val="FFFFFF"/>
                </a:solidFill>
                <a:cs typeface="Arial" charset="0"/>
                <a:sym typeface="Gill Sans Light" charset="0"/>
              </a:rPr>
              <a:t>PGA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1" smtClean="0">
                <a:solidFill>
                  <a:srgbClr val="FFFFFF"/>
                </a:solidFill>
                <a:cs typeface="Arial" charset="0"/>
                <a:sym typeface="Gill Sans Light" charset="0"/>
              </a:rPr>
              <a:t>Adjustible CM generator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1000" b="1" smtClean="0">
                <a:solidFill>
                  <a:srgbClr val="FFFFFF"/>
                </a:solidFill>
                <a:cs typeface="Arial" charset="0"/>
                <a:sym typeface="Gill Sans Light" charset="0"/>
              </a:rPr>
              <a:t>“</a:t>
            </a:r>
            <a:r>
              <a:rPr lang="en-US" sz="1000" b="1" smtClean="0">
                <a:solidFill>
                  <a:srgbClr val="FFFFFF"/>
                </a:solidFill>
                <a:cs typeface="Arial" charset="0"/>
                <a:sym typeface="Gill Sans Light" charset="0"/>
              </a:rPr>
              <a:t>dark phase</a:t>
            </a:r>
            <a:r>
              <a:rPr lang="ja-JP" altLang="en-US" sz="1000" b="1" smtClean="0">
                <a:solidFill>
                  <a:srgbClr val="FFFFFF"/>
                </a:solidFill>
                <a:cs typeface="Arial" charset="0"/>
                <a:sym typeface="Gill Sans Light" charset="0"/>
              </a:rPr>
              <a:t>”</a:t>
            </a:r>
            <a:r>
              <a:rPr lang="en-US" sz="1000" b="1" smtClean="0">
                <a:solidFill>
                  <a:srgbClr val="FFFFFF"/>
                </a:solidFill>
                <a:cs typeface="Arial" charset="0"/>
                <a:sym typeface="Gill Sans Light" charset="0"/>
              </a:rPr>
              <a:t> offset cancellation</a:t>
            </a:r>
          </a:p>
        </p:txBody>
      </p:sp>
      <p:sp>
        <p:nvSpPr>
          <p:cNvPr id="46" name="Rectangle 45">
            <a:hlinkClick r:id="rId7" action="ppaction://hlinksldjump"/>
          </p:cNvPr>
          <p:cNvSpPr/>
          <p:nvPr/>
        </p:nvSpPr>
        <p:spPr>
          <a:xfrm>
            <a:off x="3023789" y="3782061"/>
            <a:ext cx="2458720" cy="1082040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u="sng" dirty="0">
                <a:solidFill>
                  <a:srgbClr val="FFFFFF"/>
                </a:solidFill>
              </a:rPr>
              <a:t>LMP91200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srgbClr val="FFFFFF"/>
                </a:solidFill>
                <a:ea typeface="ＭＳ Ｐゴシック" pitchFamily="34" charset="-128"/>
                <a:cs typeface="Arial" pitchFamily="34" charset="0"/>
                <a:sym typeface="Gill Sans Light" charset="0"/>
              </a:rPr>
              <a:t>pH Analyzer </a:t>
            </a:r>
            <a:r>
              <a:rPr lang="en-US" sz="1000" b="1" dirty="0" smtClean="0">
                <a:solidFill>
                  <a:srgbClr val="FFFFFF"/>
                </a:solidFill>
                <a:ea typeface="ＭＳ Ｐゴシック" pitchFamily="34" charset="-128"/>
                <a:cs typeface="Arial" pitchFamily="34" charset="0"/>
                <a:sym typeface="Gill Sans Light" charset="0"/>
              </a:rPr>
              <a:t>Sensor </a:t>
            </a:r>
            <a:r>
              <a:rPr lang="en-US" sz="1000" b="1" dirty="0">
                <a:solidFill>
                  <a:srgbClr val="FFFFFF"/>
                </a:solidFill>
                <a:ea typeface="ＭＳ Ｐゴシック" pitchFamily="34" charset="-128"/>
                <a:cs typeface="Arial" pitchFamily="34" charset="0"/>
                <a:sym typeface="Gill Sans Light" charset="0"/>
              </a:rPr>
              <a:t>AFE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b="1" dirty="0">
              <a:solidFill>
                <a:srgbClr val="FFFFFF"/>
              </a:solidFill>
              <a:ea typeface="ＭＳ Ｐゴシック" pitchFamily="34" charset="-128"/>
              <a:cs typeface="Arial" pitchFamily="34" charset="0"/>
              <a:sym typeface="Gill Sans Light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srgbClr val="FFFFFF"/>
                </a:solidFill>
                <a:ea typeface="ＭＳ Ｐゴシック" pitchFamily="34" charset="-128"/>
                <a:cs typeface="Arial" pitchFamily="34" charset="0"/>
                <a:sym typeface="Gill Sans Light" charset="0"/>
              </a:rPr>
              <a:t>Low input Bias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srgbClr val="FFFFFF"/>
                </a:solidFill>
                <a:ea typeface="ＭＳ Ｐゴシック" pitchFamily="34" charset="-128"/>
                <a:cs typeface="Arial" pitchFamily="34" charset="0"/>
                <a:sym typeface="Gill Sans Light" charset="0"/>
              </a:rPr>
              <a:t>Temperature compensation enabler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solidFill>
                  <a:srgbClr val="FFFFFF"/>
                </a:solidFill>
                <a:ea typeface="ＭＳ Ｐゴシック" pitchFamily="34" charset="-128"/>
                <a:cs typeface="Arial" pitchFamily="34" charset="0"/>
                <a:sym typeface="Gill Sans Light" charset="0"/>
              </a:rPr>
              <a:t>Sensor diagnostics</a:t>
            </a:r>
          </a:p>
        </p:txBody>
      </p:sp>
      <p:sp>
        <p:nvSpPr>
          <p:cNvPr id="61493" name="Line 38"/>
          <p:cNvSpPr>
            <a:spLocks noChangeShapeType="1"/>
          </p:cNvSpPr>
          <p:nvPr/>
        </p:nvSpPr>
        <p:spPr bwMode="auto">
          <a:xfrm>
            <a:off x="7372350" y="1663700"/>
            <a:ext cx="1157288" cy="1588"/>
          </a:xfrm>
          <a:prstGeom prst="line">
            <a:avLst/>
          </a:prstGeom>
          <a:noFill/>
          <a:ln w="444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0" tIns="0" rIns="0" bIns="0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smtClean="0">
              <a:solidFill>
                <a:srgbClr val="000000"/>
              </a:solidFill>
              <a:ea typeface="MS PGothic" charset="0"/>
              <a:cs typeface="MS PGothic" charset="0"/>
            </a:endParaRPr>
          </a:p>
        </p:txBody>
      </p:sp>
      <p:sp>
        <p:nvSpPr>
          <p:cNvPr id="61494" name="AutoShape 27"/>
          <p:cNvSpPr>
            <a:spLocks noChangeArrowheads="1"/>
          </p:cNvSpPr>
          <p:nvPr/>
        </p:nvSpPr>
        <p:spPr bwMode="auto">
          <a:xfrm rot="10800000">
            <a:off x="8447088" y="1565275"/>
            <a:ext cx="195262" cy="200025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lIns="0" tIns="0" rIns="0" b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ea typeface="MS PGothic" charset="0"/>
              <a:cs typeface="MS PGothic" charset="0"/>
            </a:endParaRPr>
          </a:p>
        </p:txBody>
      </p:sp>
      <p:sp>
        <p:nvSpPr>
          <p:cNvPr id="61495" name="Rectangle 53"/>
          <p:cNvSpPr>
            <a:spLocks noChangeArrowheads="1"/>
          </p:cNvSpPr>
          <p:nvPr/>
        </p:nvSpPr>
        <p:spPr bwMode="auto">
          <a:xfrm>
            <a:off x="7616286" y="1311275"/>
            <a:ext cx="906462" cy="34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88" tIns="18288" rIns="18288" bIns="18288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000" b="1" i="1" dirty="0" smtClean="0">
                <a:solidFill>
                  <a:srgbClr val="000000"/>
                </a:solidFill>
                <a:latin typeface="Arial Narrow" charset="0"/>
                <a:ea typeface="Batang" charset="0"/>
                <a:cs typeface="Batang" charset="0"/>
              </a:rPr>
              <a:t>Samples:  May’12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000" b="1" i="1" dirty="0" smtClean="0">
                <a:solidFill>
                  <a:srgbClr val="000000"/>
                </a:solidFill>
                <a:latin typeface="Arial Narrow" charset="0"/>
                <a:ea typeface="Batang" charset="0"/>
                <a:cs typeface="Batang" charset="0"/>
              </a:rPr>
              <a:t>RTP: 3Q12</a:t>
            </a:r>
            <a:endParaRPr lang="en-US" altLang="zh-CN" sz="1000" b="1" i="1" dirty="0" smtClean="0">
              <a:solidFill>
                <a:srgbClr val="F5F5F5"/>
              </a:solidFill>
              <a:latin typeface="Arial Narrow" charset="0"/>
              <a:ea typeface="Batang" charset="0"/>
              <a:cs typeface="Batang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701414" y="4016378"/>
            <a:ext cx="1734932" cy="1212506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tx2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200" b="1" dirty="0" smtClean="0">
                <a:solidFill>
                  <a:srgbClr val="FFFFFF"/>
                </a:solidFill>
              </a:rPr>
              <a:t>LMP9100</a:t>
            </a:r>
            <a:r>
              <a:rPr lang="en-US" sz="1200" b="1" dirty="0" smtClean="0">
                <a:solidFill>
                  <a:srgbClr val="FFFFFF"/>
                </a:solidFill>
                <a:cs typeface="Arial" charset="0"/>
                <a:sym typeface="Gill Sans Light" charset="0"/>
              </a:rPr>
              <a:t>2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rgbClr val="FFFFFF"/>
                </a:solidFill>
                <a:cs typeface="Arial" charset="0"/>
                <a:sym typeface="Gill Sans Light" charset="0"/>
              </a:rPr>
              <a:t>Toxic Gas Sensor AFE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1000" b="1" dirty="0" smtClean="0">
              <a:solidFill>
                <a:srgbClr val="FFFFFF"/>
              </a:solidFill>
              <a:cs typeface="Arial" charset="0"/>
              <a:sym typeface="Gill Sans Light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rgbClr val="FFFFFF"/>
                </a:solidFill>
                <a:cs typeface="Arial" charset="0"/>
                <a:sym typeface="Gill Sans Light" charset="0"/>
              </a:rPr>
              <a:t>Adjustable cell bias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rgbClr val="FFFFFF"/>
                </a:solidFill>
                <a:cs typeface="Arial" charset="0"/>
                <a:sym typeface="Gill Sans Light" charset="0"/>
              </a:rPr>
              <a:t>TIA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1000" b="1" dirty="0" smtClean="0">
                <a:solidFill>
                  <a:srgbClr val="FFFFFF"/>
                </a:solidFill>
                <a:cs typeface="Arial" charset="0"/>
                <a:sym typeface="Gill Sans Light" charset="0"/>
              </a:rPr>
              <a:t>Temp Sensor Diagnostics</a:t>
            </a:r>
          </a:p>
        </p:txBody>
      </p:sp>
      <p:sp>
        <p:nvSpPr>
          <p:cNvPr id="39" name="Line 38"/>
          <p:cNvSpPr>
            <a:spLocks noChangeShapeType="1"/>
          </p:cNvSpPr>
          <p:nvPr/>
        </p:nvSpPr>
        <p:spPr bwMode="auto">
          <a:xfrm>
            <a:off x="7439521" y="4616478"/>
            <a:ext cx="1157288" cy="1588"/>
          </a:xfrm>
          <a:prstGeom prst="line">
            <a:avLst/>
          </a:prstGeom>
          <a:noFill/>
          <a:ln w="444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0" tIns="0" rIns="0" bIns="0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smtClean="0">
              <a:solidFill>
                <a:srgbClr val="000000"/>
              </a:solidFill>
              <a:ea typeface="MS PGothic" charset="0"/>
              <a:cs typeface="MS PGothic" charset="0"/>
            </a:endParaRPr>
          </a:p>
        </p:txBody>
      </p:sp>
      <p:sp>
        <p:nvSpPr>
          <p:cNvPr id="40" name="AutoShape 27"/>
          <p:cNvSpPr>
            <a:spLocks noChangeArrowheads="1"/>
          </p:cNvSpPr>
          <p:nvPr/>
        </p:nvSpPr>
        <p:spPr bwMode="auto">
          <a:xfrm rot="10800000">
            <a:off x="8514259" y="4518053"/>
            <a:ext cx="195262" cy="200025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lIns="0" tIns="0" rIns="0" b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ea typeface="MS PGothic" charset="0"/>
              <a:cs typeface="MS PGothic" charset="0"/>
            </a:endParaRPr>
          </a:p>
        </p:txBody>
      </p:sp>
      <p:sp>
        <p:nvSpPr>
          <p:cNvPr id="41" name="Rectangle 53"/>
          <p:cNvSpPr>
            <a:spLocks noChangeArrowheads="1"/>
          </p:cNvSpPr>
          <p:nvPr/>
        </p:nvSpPr>
        <p:spPr bwMode="auto">
          <a:xfrm>
            <a:off x="7672883" y="4124379"/>
            <a:ext cx="906462" cy="34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88" tIns="18288" rIns="18288" bIns="18288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000" b="1" i="1" dirty="0" smtClean="0">
                <a:solidFill>
                  <a:srgbClr val="000000"/>
                </a:solidFill>
                <a:latin typeface="Arial Narrow" charset="0"/>
                <a:ea typeface="Batang" charset="0"/>
                <a:cs typeface="Batang" charset="0"/>
              </a:rPr>
              <a:t>Samples:  Now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000" b="1" i="1" dirty="0" smtClean="0">
                <a:solidFill>
                  <a:srgbClr val="000000"/>
                </a:solidFill>
                <a:latin typeface="Arial Narrow" charset="0"/>
                <a:ea typeface="Batang" charset="0"/>
                <a:cs typeface="Batang" charset="0"/>
              </a:rPr>
              <a:t>RTP: May12</a:t>
            </a:r>
            <a:endParaRPr lang="en-US" altLang="zh-CN" sz="1000" b="1" i="1" dirty="0" smtClean="0">
              <a:solidFill>
                <a:srgbClr val="F5F5F5"/>
              </a:solidFill>
              <a:latin typeface="Arial Narrow" charset="0"/>
              <a:ea typeface="Batang" charset="0"/>
              <a:cs typeface="Batang" charset="0"/>
            </a:endParaRPr>
          </a:p>
        </p:txBody>
      </p:sp>
      <p:pic>
        <p:nvPicPr>
          <p:cNvPr id="34" name="Picture 2">
            <a:hlinkClick r:id="rId8" action="ppaction://hlinkpres?slideindex=8&amp;slidetitle=Slide 8"/>
          </p:cNvPr>
          <p:cNvPicPr>
            <a:picLocks noChangeAspect="1" noChangeArrowheads="1"/>
          </p:cNvPicPr>
          <p:nvPr/>
        </p:nvPicPr>
        <p:blipFill>
          <a:blip r:embed="rId9" cstate="print"/>
          <a:srcRect l="16544" t="9191" r="78860" b="84682"/>
          <a:stretch>
            <a:fillRect/>
          </a:stretch>
        </p:blipFill>
        <p:spPr bwMode="auto">
          <a:xfrm>
            <a:off x="1318295" y="6466885"/>
            <a:ext cx="286705" cy="286705"/>
          </a:xfrm>
          <a:prstGeom prst="ellipse">
            <a:avLst/>
          </a:prstGeom>
          <a:ln w="381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5" name="TextBox 34"/>
          <p:cNvSpPr txBox="1"/>
          <p:nvPr/>
        </p:nvSpPr>
        <p:spPr>
          <a:xfrm>
            <a:off x="1047750" y="6264275"/>
            <a:ext cx="828675" cy="214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800" b="1" dirty="0"/>
              <a:t>Up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4"/>
          <p:cNvSpPr txBox="1">
            <a:spLocks noChangeArrowheads="1"/>
          </p:cNvSpPr>
          <p:nvPr/>
        </p:nvSpPr>
        <p:spPr bwMode="auto">
          <a:xfrm>
            <a:off x="242888" y="5738813"/>
            <a:ext cx="31861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buFont typeface="Arial" charset="0"/>
              <a:buNone/>
              <a:defRPr/>
            </a:pPr>
            <a:r>
              <a:rPr lang="en-US" sz="1400" b="1" kern="0" dirty="0">
                <a:solidFill>
                  <a:srgbClr val="000000"/>
                </a:solidFill>
                <a:latin typeface="+mn-lt"/>
              </a:rPr>
              <a:t>EVM PART # LMP91000SDE/NOPB</a:t>
            </a:r>
            <a:endParaRPr lang="en-US" sz="3200" kern="0" dirty="0">
              <a:solidFill>
                <a:srgbClr val="000000"/>
              </a:solidFill>
              <a:latin typeface="+mn-lt"/>
            </a:endParaRPr>
          </a:p>
        </p:txBody>
      </p:sp>
      <p:pic>
        <p:nvPicPr>
          <p:cNvPr id="15366" name="Picture 35" descr="image0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4572000"/>
            <a:ext cx="1447800" cy="447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WordArt 36"/>
          <p:cNvSpPr>
            <a:spLocks noChangeArrowheads="1" noChangeShapeType="1" noTextEdit="1"/>
          </p:cNvSpPr>
          <p:nvPr/>
        </p:nvSpPr>
        <p:spPr bwMode="auto">
          <a:xfrm>
            <a:off x="304800" y="1065270"/>
            <a:ext cx="992188" cy="27624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i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6D0000"/>
                    </a:gs>
                    <a:gs pos="50000">
                      <a:srgbClr val="FF0000"/>
                    </a:gs>
                    <a:gs pos="100000">
                      <a:srgbClr val="6D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Features</a:t>
            </a:r>
          </a:p>
        </p:txBody>
      </p:sp>
      <p:sp>
        <p:nvSpPr>
          <p:cNvPr id="15368" name="WordArt 37"/>
          <p:cNvSpPr>
            <a:spLocks noChangeArrowheads="1" noChangeShapeType="1" noTextEdit="1"/>
          </p:cNvSpPr>
          <p:nvPr/>
        </p:nvSpPr>
        <p:spPr bwMode="auto">
          <a:xfrm>
            <a:off x="4811713" y="1065270"/>
            <a:ext cx="827087" cy="27624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6D0000"/>
                    </a:gs>
                    <a:gs pos="50000">
                      <a:srgbClr val="FF0000"/>
                    </a:gs>
                    <a:gs pos="100000">
                      <a:srgbClr val="6D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Benefits</a:t>
            </a:r>
          </a:p>
        </p:txBody>
      </p:sp>
      <p:sp>
        <p:nvSpPr>
          <p:cNvPr id="15369" name="WordArt 38"/>
          <p:cNvSpPr>
            <a:spLocks noChangeArrowheads="1" noChangeShapeType="1" noTextEdit="1"/>
          </p:cNvSpPr>
          <p:nvPr/>
        </p:nvSpPr>
        <p:spPr bwMode="auto">
          <a:xfrm>
            <a:off x="304800" y="4265841"/>
            <a:ext cx="1296988" cy="27624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i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6D0000"/>
                    </a:gs>
                    <a:gs pos="50000">
                      <a:srgbClr val="FF0000"/>
                    </a:gs>
                    <a:gs pos="100000">
                      <a:srgbClr val="6D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Applications</a:t>
            </a:r>
          </a:p>
        </p:txBody>
      </p:sp>
      <p:sp>
        <p:nvSpPr>
          <p:cNvPr id="31" name="Rectangle 39"/>
          <p:cNvSpPr>
            <a:spLocks noChangeArrowheads="1"/>
          </p:cNvSpPr>
          <p:nvPr/>
        </p:nvSpPr>
        <p:spPr bwMode="auto">
          <a:xfrm>
            <a:off x="152400" y="1341438"/>
            <a:ext cx="4419600" cy="25908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230188" indent="-230188" eaLnBrk="0" hangingPunct="0">
              <a:buFont typeface="Wingdings" pitchFamily="2" charset="2"/>
              <a:buChar char="§"/>
              <a:defRPr/>
            </a:pPr>
            <a:r>
              <a:rPr lang="en-US" sz="1200" b="1" kern="0" dirty="0">
                <a:solidFill>
                  <a:sysClr val="windowText" lastClr="000000"/>
                </a:solidFill>
                <a:latin typeface="+mn-lt"/>
              </a:rPr>
              <a:t>Industry’s first Fully Programmable AFE Potentiostat</a:t>
            </a:r>
          </a:p>
          <a:p>
            <a:pPr marL="687388" lvl="1" indent="-230188" eaLnBrk="0" hangingPunct="0">
              <a:buFont typeface="Wingdings" pitchFamily="2" charset="2"/>
              <a:buChar char="§"/>
              <a:defRPr/>
            </a:pPr>
            <a:r>
              <a:rPr lang="en-US" sz="1200" kern="0" dirty="0">
                <a:solidFill>
                  <a:sysClr val="windowText" lastClr="000000"/>
                </a:solidFill>
                <a:latin typeface="+mn-lt"/>
              </a:rPr>
              <a:t>Programmable transimpedance gain</a:t>
            </a:r>
          </a:p>
          <a:p>
            <a:pPr marL="687388" lvl="1" indent="-230188" eaLnBrk="0" hangingPunct="0">
              <a:buFont typeface="Wingdings" pitchFamily="2" charset="2"/>
              <a:buChar char="§"/>
              <a:defRPr/>
            </a:pPr>
            <a:r>
              <a:rPr lang="en-US" sz="1200" kern="0" dirty="0">
                <a:solidFill>
                  <a:sysClr val="windowText" lastClr="000000"/>
                </a:solidFill>
                <a:latin typeface="+mn-lt"/>
              </a:rPr>
              <a:t>Programmable cell bias voltage with low drift</a:t>
            </a:r>
          </a:p>
          <a:p>
            <a:pPr marL="687388" lvl="1" indent="-230188" eaLnBrk="0" hangingPunct="0">
              <a:buFont typeface="Wingdings" pitchFamily="2" charset="2"/>
              <a:buChar char="§"/>
              <a:defRPr/>
            </a:pPr>
            <a:r>
              <a:rPr lang="en-US" sz="1200" kern="0" dirty="0">
                <a:solidFill>
                  <a:srgbClr val="000000"/>
                </a:solidFill>
                <a:latin typeface="+mn-lt"/>
              </a:rPr>
              <a:t>Cell conditioning currents up to 10mA</a:t>
            </a:r>
          </a:p>
          <a:p>
            <a:pPr marL="687388" lvl="1" indent="-230188" eaLnBrk="0" hangingPunct="0">
              <a:buFont typeface="Wingdings" pitchFamily="2" charset="2"/>
              <a:buChar char="§"/>
              <a:defRPr/>
            </a:pPr>
            <a:r>
              <a:rPr lang="en-US" sz="1200" kern="0" dirty="0">
                <a:solidFill>
                  <a:srgbClr val="000000"/>
                </a:solidFill>
                <a:latin typeface="+mn-lt"/>
              </a:rPr>
              <a:t>Reference Electrode Bias Current 1000pA (max)</a:t>
            </a:r>
          </a:p>
          <a:p>
            <a:pPr marL="230188" indent="-230188" eaLnBrk="0" hangingPunct="0">
              <a:buFont typeface="Wingdings" pitchFamily="2" charset="2"/>
              <a:buChar char="§"/>
              <a:defRPr/>
            </a:pPr>
            <a:r>
              <a:rPr lang="en-US" sz="1200" b="1" kern="0" dirty="0">
                <a:solidFill>
                  <a:sysClr val="windowText" lastClr="000000"/>
                </a:solidFill>
                <a:latin typeface="+mn-lt"/>
              </a:rPr>
              <a:t>Integration </a:t>
            </a:r>
          </a:p>
          <a:p>
            <a:pPr marL="687388" lvl="1" indent="-230188" eaLnBrk="0" hangingPunct="0">
              <a:buFont typeface="Wingdings" pitchFamily="2" charset="2"/>
              <a:buChar char="§"/>
              <a:defRPr/>
            </a:pPr>
            <a:r>
              <a:rPr lang="en-US" sz="1200" kern="0" dirty="0">
                <a:solidFill>
                  <a:sysClr val="windowText" lastClr="000000"/>
                </a:solidFill>
                <a:latin typeface="+mn-lt"/>
              </a:rPr>
              <a:t>On board TIA, Cell Bias, Temperature sensor</a:t>
            </a:r>
          </a:p>
          <a:p>
            <a:pPr marL="687388" lvl="1" indent="-230188" eaLnBrk="0" hangingPunct="0">
              <a:defRPr/>
            </a:pPr>
            <a:r>
              <a:rPr lang="en-US" sz="1200" kern="0" dirty="0">
                <a:solidFill>
                  <a:sysClr val="windowText" lastClr="000000"/>
                </a:solidFill>
                <a:latin typeface="+mn-lt"/>
              </a:rPr>
              <a:t>, sensor diagnostics</a:t>
            </a:r>
          </a:p>
          <a:p>
            <a:pPr marL="230188" indent="-230188" eaLnBrk="0" hangingPunct="0">
              <a:buFont typeface="Wingdings" pitchFamily="2" charset="2"/>
              <a:buChar char="§"/>
              <a:defRPr/>
            </a:pPr>
            <a:r>
              <a:rPr lang="en-US" sz="1200" b="1" kern="0" dirty="0">
                <a:solidFill>
                  <a:sysClr val="windowText" lastClr="000000"/>
                </a:solidFill>
                <a:latin typeface="+mn-lt"/>
              </a:rPr>
              <a:t>Ultra Low Power Consumption</a:t>
            </a:r>
          </a:p>
          <a:p>
            <a:pPr marL="687388" lvl="1" indent="-230188" eaLnBrk="0" hangingPunct="0">
              <a:buFont typeface="Wingdings" pitchFamily="2" charset="2"/>
              <a:buChar char="§"/>
              <a:defRPr/>
            </a:pPr>
            <a:r>
              <a:rPr lang="en-US" sz="1200" kern="0" dirty="0">
                <a:solidFill>
                  <a:sysClr val="windowText" lastClr="000000"/>
                </a:solidFill>
                <a:latin typeface="+mn-lt"/>
              </a:rPr>
              <a:t>Supply current (Average over time) &lt;10uA</a:t>
            </a:r>
          </a:p>
          <a:p>
            <a:pPr marL="687388" lvl="1" indent="-230188" eaLnBrk="0" hangingPunct="0">
              <a:buFont typeface="Wingdings" pitchFamily="2" charset="2"/>
              <a:buChar char="§"/>
              <a:defRPr/>
            </a:pPr>
            <a:r>
              <a:rPr lang="en-US" sz="1200" kern="0" dirty="0">
                <a:solidFill>
                  <a:srgbClr val="000000"/>
                </a:solidFill>
                <a:latin typeface="+mn-lt"/>
              </a:rPr>
              <a:t>Operating supply range: 2.7V to 5.5 V</a:t>
            </a:r>
          </a:p>
          <a:p>
            <a:pPr marL="230188" indent="-230188" eaLnBrk="0" fontAlgn="auto" hangingPunct="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200" b="1" kern="0" dirty="0">
                <a:solidFill>
                  <a:sysClr val="windowText" lastClr="000000"/>
                </a:solidFill>
                <a:latin typeface="+mn-lt"/>
              </a:rPr>
              <a:t>Ease of Evaluation</a:t>
            </a:r>
          </a:p>
          <a:p>
            <a:pPr marL="687388" lvl="1" indent="-230188" eaLnBrk="0" fontAlgn="auto" hangingPunct="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200" kern="0" dirty="0">
                <a:solidFill>
                  <a:sysClr val="windowText" lastClr="000000"/>
                </a:solidFill>
                <a:latin typeface="+mn-lt"/>
              </a:rPr>
              <a:t>Supported by </a:t>
            </a:r>
            <a:r>
              <a:rPr lang="en-US" sz="1200" kern="0" dirty="0" err="1">
                <a:solidFill>
                  <a:sysClr val="windowText" lastClr="000000"/>
                </a:solidFill>
                <a:latin typeface="+mn-lt"/>
              </a:rPr>
              <a:t>WeBench</a:t>
            </a:r>
            <a:r>
              <a:rPr lang="en-US" sz="1200" kern="0" dirty="0">
                <a:solidFill>
                  <a:sysClr val="windowText" lastClr="000000"/>
                </a:solidFill>
                <a:latin typeface="+mn-lt"/>
              </a:rPr>
              <a:t> Sensor AFE Designer</a:t>
            </a:r>
            <a:endParaRPr lang="en-US" sz="1200" kern="0" dirty="0">
              <a:solidFill>
                <a:srgbClr val="000000"/>
              </a:solidFill>
              <a:latin typeface="+mn-lt"/>
            </a:endParaRPr>
          </a:p>
          <a:p>
            <a:pPr marL="230188" indent="-230188" eaLnBrk="0" hangingPunct="0">
              <a:buFont typeface="Wingdings" pitchFamily="2" charset="2"/>
              <a:buChar char="§"/>
              <a:defRPr/>
            </a:pPr>
            <a:endParaRPr lang="en-US" sz="1000" kern="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2" name="Rectangle 40"/>
          <p:cNvSpPr>
            <a:spLocks noChangeArrowheads="1"/>
          </p:cNvSpPr>
          <p:nvPr/>
        </p:nvSpPr>
        <p:spPr bwMode="auto">
          <a:xfrm>
            <a:off x="4495800" y="1417638"/>
            <a:ext cx="4418013" cy="2362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230188" indent="-230188">
              <a:spcBef>
                <a:spcPts val="800"/>
              </a:spcBef>
              <a:buFont typeface="Wingdings" pitchFamily="2" charset="2"/>
              <a:buChar char="§"/>
              <a:defRPr/>
            </a:pPr>
            <a:r>
              <a:rPr lang="en-US" sz="1200" kern="0" dirty="0">
                <a:solidFill>
                  <a:srgbClr val="000000"/>
                </a:solidFill>
                <a:latin typeface="+mn-lt"/>
              </a:rPr>
              <a:t>Highly flexible chip allows use of  one solution for nearly 20 different gases, wide range of gas concentrations</a:t>
            </a:r>
            <a:r>
              <a:rPr lang="en-US" sz="1200" kern="0" dirty="0">
                <a:solidFill>
                  <a:sysClr val="windowText" lastClr="000000"/>
                </a:solidFill>
                <a:latin typeface="+mn-lt"/>
              </a:rPr>
              <a:t> from 0.5 </a:t>
            </a:r>
            <a:r>
              <a:rPr lang="en-US" sz="1200" kern="0" dirty="0" err="1">
                <a:solidFill>
                  <a:sysClr val="windowText" lastClr="000000"/>
                </a:solidFill>
                <a:latin typeface="+mn-lt"/>
              </a:rPr>
              <a:t>nA</a:t>
            </a:r>
            <a:r>
              <a:rPr lang="en-US" sz="1200" kern="0" dirty="0">
                <a:solidFill>
                  <a:sysClr val="windowText" lastClr="000000"/>
                </a:solidFill>
                <a:latin typeface="+mn-lt"/>
              </a:rPr>
              <a:t>/ppm to 9.5 </a:t>
            </a:r>
            <a:r>
              <a:rPr lang="en-US" sz="1200" kern="0" dirty="0" err="1">
                <a:solidFill>
                  <a:sysClr val="windowText" lastClr="000000"/>
                </a:solidFill>
                <a:latin typeface="+mn-lt"/>
              </a:rPr>
              <a:t>nA</a:t>
            </a:r>
            <a:r>
              <a:rPr lang="en-US" sz="1200" kern="0" dirty="0">
                <a:solidFill>
                  <a:sysClr val="windowText" lastClr="000000"/>
                </a:solidFill>
                <a:latin typeface="+mn-lt"/>
              </a:rPr>
              <a:t>/ppm and different electrochemical cells (3 lead amperometric and 2 lead galvanic cells</a:t>
            </a:r>
            <a:r>
              <a:rPr lang="en-US" sz="1200" kern="0" dirty="0" smtClean="0">
                <a:solidFill>
                  <a:sysClr val="windowText" lastClr="000000"/>
                </a:solidFill>
                <a:latin typeface="+mn-lt"/>
              </a:rPr>
              <a:t>)</a:t>
            </a:r>
            <a:endParaRPr lang="en-US" sz="1200" kern="0" dirty="0">
              <a:solidFill>
                <a:sysClr val="windowText" lastClr="000000"/>
              </a:solidFill>
              <a:latin typeface="+mn-lt"/>
            </a:endParaRPr>
          </a:p>
          <a:p>
            <a:pPr marL="230188" indent="-230188">
              <a:spcBef>
                <a:spcPts val="800"/>
              </a:spcBef>
              <a:buFont typeface="Wingdings" pitchFamily="2" charset="2"/>
              <a:buChar char="§"/>
              <a:defRPr/>
            </a:pPr>
            <a:r>
              <a:rPr lang="en-US" sz="1200" kern="0" dirty="0">
                <a:solidFill>
                  <a:srgbClr val="000000"/>
                </a:solidFill>
                <a:latin typeface="+mn-lt"/>
              </a:rPr>
              <a:t>Integrates multiple discrete components to save board space, reduce cost and minimize design </a:t>
            </a:r>
            <a:r>
              <a:rPr lang="en-US" sz="1200" kern="0" dirty="0" smtClean="0">
                <a:solidFill>
                  <a:srgbClr val="000000"/>
                </a:solidFill>
                <a:latin typeface="+mn-lt"/>
              </a:rPr>
              <a:t>time</a:t>
            </a:r>
          </a:p>
          <a:p>
            <a:pPr marL="230188" indent="-230188">
              <a:spcBef>
                <a:spcPts val="800"/>
              </a:spcBef>
              <a:buFont typeface="Wingdings" pitchFamily="2" charset="2"/>
              <a:buChar char="§"/>
              <a:defRPr/>
            </a:pPr>
            <a:r>
              <a:rPr lang="en-US" sz="1200" kern="0" dirty="0" smtClean="0">
                <a:solidFill>
                  <a:sysClr val="windowText" lastClr="000000"/>
                </a:solidFill>
                <a:latin typeface="+mn-lt"/>
              </a:rPr>
              <a:t>Optimal </a:t>
            </a:r>
            <a:r>
              <a:rPr lang="en-US" sz="1200" kern="0" dirty="0">
                <a:solidFill>
                  <a:sysClr val="windowText" lastClr="000000"/>
                </a:solidFill>
                <a:latin typeface="+mn-lt"/>
              </a:rPr>
              <a:t>for battery-operated systems, as well as 4mA to 20mA transmitter </a:t>
            </a:r>
            <a:r>
              <a:rPr lang="en-US" sz="1200" kern="0" dirty="0" smtClean="0">
                <a:solidFill>
                  <a:sysClr val="windowText" lastClr="000000"/>
                </a:solidFill>
                <a:latin typeface="+mn-lt"/>
              </a:rPr>
              <a:t>applications</a:t>
            </a:r>
            <a:endParaRPr lang="en-US" sz="1200" kern="0" dirty="0">
              <a:solidFill>
                <a:srgbClr val="000000"/>
              </a:solidFill>
              <a:latin typeface="+mn-lt"/>
            </a:endParaRPr>
          </a:p>
          <a:p>
            <a:pPr marL="230188" indent="-230188">
              <a:spcBef>
                <a:spcPts val="800"/>
              </a:spcBef>
              <a:buFont typeface="Wingdings" pitchFamily="2" charset="2"/>
              <a:buChar char="§"/>
              <a:defRPr/>
            </a:pPr>
            <a:r>
              <a:rPr lang="en-US" sz="1200" kern="0" dirty="0">
                <a:solidFill>
                  <a:srgbClr val="000000"/>
                </a:solidFill>
                <a:latin typeface="+mn-lt"/>
              </a:rPr>
              <a:t>Online evaluation tool enables quick evaluation, prototyping and faster time to market</a:t>
            </a:r>
          </a:p>
        </p:txBody>
      </p:sp>
      <p:sp>
        <p:nvSpPr>
          <p:cNvPr id="33" name="Text Box 41"/>
          <p:cNvSpPr txBox="1">
            <a:spLocks noChangeArrowheads="1"/>
          </p:cNvSpPr>
          <p:nvPr/>
        </p:nvSpPr>
        <p:spPr bwMode="auto">
          <a:xfrm>
            <a:off x="196850" y="4514850"/>
            <a:ext cx="3536950" cy="12001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171450" indent="-171450" eaLnBrk="0" hangingPunct="0">
              <a:buFont typeface="Wingdings" pitchFamily="2" charset="2"/>
              <a:buChar char="§"/>
              <a:defRPr/>
            </a:pPr>
            <a:r>
              <a:rPr lang="en-US" sz="1200" kern="0" dirty="0">
                <a:solidFill>
                  <a:srgbClr val="000000"/>
                </a:solidFill>
                <a:latin typeface="+mn-lt"/>
              </a:rPr>
              <a:t>Toxic gas detection platforms</a:t>
            </a:r>
          </a:p>
          <a:p>
            <a:pPr marL="171450" indent="-171450" eaLnBrk="0" hangingPunct="0">
              <a:buFont typeface="Wingdings" pitchFamily="2" charset="2"/>
              <a:buChar char="§"/>
              <a:defRPr/>
            </a:pPr>
            <a:r>
              <a:rPr lang="en-US" sz="1200" kern="0" dirty="0">
                <a:solidFill>
                  <a:srgbClr val="000000"/>
                </a:solidFill>
                <a:latin typeface="+mn-lt"/>
              </a:rPr>
              <a:t> 3 lead toxic gas sensors</a:t>
            </a:r>
          </a:p>
          <a:p>
            <a:pPr marL="171450" indent="-171450" eaLnBrk="0" hangingPunct="0">
              <a:buFont typeface="Wingdings" pitchFamily="2" charset="2"/>
              <a:buChar char="§"/>
              <a:defRPr/>
            </a:pPr>
            <a:r>
              <a:rPr lang="en-US" sz="1200" kern="0" dirty="0">
                <a:solidFill>
                  <a:srgbClr val="000000"/>
                </a:solidFill>
                <a:latin typeface="+mn-lt"/>
              </a:rPr>
              <a:t>2 lead galvanic cell sensors </a:t>
            </a:r>
          </a:p>
          <a:p>
            <a:pPr marL="171450" indent="-171450" eaLnBrk="0" hangingPunct="0">
              <a:buFont typeface="Wingdings" pitchFamily="2" charset="2"/>
              <a:buChar char="§"/>
              <a:defRPr/>
            </a:pPr>
            <a:r>
              <a:rPr lang="en-US" sz="1200" kern="0" dirty="0">
                <a:solidFill>
                  <a:srgbClr val="000000"/>
                </a:solidFill>
                <a:latin typeface="+mn-lt"/>
              </a:rPr>
              <a:t>Amperometric applications</a:t>
            </a:r>
          </a:p>
          <a:p>
            <a:pPr marL="171450" indent="-171450" eaLnBrk="0" hangingPunct="0">
              <a:buFont typeface="Wingdings" pitchFamily="2" charset="2"/>
              <a:buChar char="§"/>
              <a:defRPr/>
            </a:pPr>
            <a:r>
              <a:rPr lang="en-US" sz="1200" kern="0" dirty="0">
                <a:solidFill>
                  <a:srgbClr val="000000"/>
                </a:solidFill>
                <a:latin typeface="+mn-lt"/>
              </a:rPr>
              <a:t>Chemical species detection</a:t>
            </a:r>
          </a:p>
          <a:p>
            <a:pPr marL="171450" indent="-171450" eaLnBrk="0" hangingPunct="0">
              <a:buFont typeface="Wingdings" pitchFamily="2" charset="2"/>
              <a:buChar char="§"/>
              <a:defRPr/>
            </a:pPr>
            <a:r>
              <a:rPr lang="en-US" sz="1200" kern="0" dirty="0">
                <a:solidFill>
                  <a:sysClr val="windowText" lastClr="000000"/>
                </a:solidFill>
                <a:latin typeface="+mn-lt"/>
              </a:rPr>
              <a:t>Electrochemical blood glucose meter</a:t>
            </a:r>
            <a:endParaRPr lang="en-US" sz="1200" kern="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4" name="Rectangle 42"/>
          <p:cNvSpPr>
            <a:spLocks noChangeArrowheads="1"/>
          </p:cNvSpPr>
          <p:nvPr/>
        </p:nvSpPr>
        <p:spPr bwMode="auto">
          <a:xfrm>
            <a:off x="206375" y="0"/>
            <a:ext cx="893762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lnSpc>
                <a:spcPct val="85000"/>
              </a:lnSpc>
              <a:defRPr/>
            </a:pPr>
            <a:r>
              <a:rPr lang="en-US" sz="3600" b="1" kern="0" dirty="0">
                <a:solidFill>
                  <a:srgbClr val="FF0000"/>
                </a:solidFill>
                <a:latin typeface="+mn-lt"/>
              </a:rPr>
              <a:t>LMP91000</a:t>
            </a:r>
          </a:p>
          <a:p>
            <a:pPr>
              <a:lnSpc>
                <a:spcPct val="85000"/>
              </a:lnSpc>
              <a:defRPr/>
            </a:pPr>
            <a:r>
              <a:rPr lang="en-US" b="1" kern="0" dirty="0">
                <a:solidFill>
                  <a:srgbClr val="FF0000"/>
                </a:solidFill>
                <a:latin typeface="+mn-lt"/>
              </a:rPr>
              <a:t>World’s first configurable AFE Potentiostat for Electrochemical Gas Sensing Applications</a:t>
            </a:r>
          </a:p>
        </p:txBody>
      </p:sp>
      <p:pic>
        <p:nvPicPr>
          <p:cNvPr id="15374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178" y="3587965"/>
            <a:ext cx="3830822" cy="2660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8" descr="national_bridge_med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81800" y="152400"/>
            <a:ext cx="216535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34"/>
          <p:cNvSpPr txBox="1">
            <a:spLocks noChangeArrowheads="1"/>
          </p:cNvSpPr>
          <p:nvPr/>
        </p:nvSpPr>
        <p:spPr bwMode="auto">
          <a:xfrm>
            <a:off x="263525" y="4646613"/>
            <a:ext cx="25098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 typeface="Arial" pitchFamily="34" charset="0"/>
              <a:buNone/>
            </a:pPr>
            <a:r>
              <a:rPr lang="en-US" sz="1400" b="1">
                <a:solidFill>
                  <a:srgbClr val="000000"/>
                </a:solidFill>
              </a:rPr>
              <a:t>EVM PART # LMP90100EB</a:t>
            </a:r>
            <a:endParaRPr lang="en-US" sz="3200">
              <a:solidFill>
                <a:srgbClr val="000000"/>
              </a:solidFill>
            </a:endParaRPr>
          </a:p>
        </p:txBody>
      </p:sp>
      <p:sp>
        <p:nvSpPr>
          <p:cNvPr id="11269" name="WordArt 36"/>
          <p:cNvSpPr>
            <a:spLocks noChangeArrowheads="1" noChangeShapeType="1" noTextEdit="1"/>
          </p:cNvSpPr>
          <p:nvPr/>
        </p:nvSpPr>
        <p:spPr bwMode="auto">
          <a:xfrm>
            <a:off x="368300" y="1317625"/>
            <a:ext cx="992188" cy="276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i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6D0000"/>
                    </a:gs>
                    <a:gs pos="50000">
                      <a:srgbClr val="FF0000"/>
                    </a:gs>
                    <a:gs pos="100000">
                      <a:srgbClr val="6D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Features</a:t>
            </a:r>
          </a:p>
        </p:txBody>
      </p:sp>
      <p:sp>
        <p:nvSpPr>
          <p:cNvPr id="11270" name="WordArt 37"/>
          <p:cNvSpPr>
            <a:spLocks noChangeArrowheads="1" noChangeShapeType="1" noTextEdit="1"/>
          </p:cNvSpPr>
          <p:nvPr/>
        </p:nvSpPr>
        <p:spPr bwMode="auto">
          <a:xfrm>
            <a:off x="4805363" y="1325563"/>
            <a:ext cx="827087" cy="276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6D0000"/>
                    </a:gs>
                    <a:gs pos="50000">
                      <a:srgbClr val="FF0000"/>
                    </a:gs>
                    <a:gs pos="100000">
                      <a:srgbClr val="6D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Benefits</a:t>
            </a:r>
          </a:p>
        </p:txBody>
      </p:sp>
      <p:sp>
        <p:nvSpPr>
          <p:cNvPr id="11271" name="WordArt 38"/>
          <p:cNvSpPr>
            <a:spLocks noChangeArrowheads="1" noChangeShapeType="1" noTextEdit="1"/>
          </p:cNvSpPr>
          <p:nvPr/>
        </p:nvSpPr>
        <p:spPr bwMode="auto">
          <a:xfrm>
            <a:off x="369887" y="3421063"/>
            <a:ext cx="1296988" cy="276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i="1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6D0000"/>
                    </a:gs>
                    <a:gs pos="50000">
                      <a:srgbClr val="FF0000"/>
                    </a:gs>
                    <a:gs pos="100000">
                      <a:srgbClr val="6D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Applications</a:t>
            </a:r>
          </a:p>
        </p:txBody>
      </p:sp>
      <p:sp>
        <p:nvSpPr>
          <p:cNvPr id="1033" name="Rectangle 39"/>
          <p:cNvSpPr>
            <a:spLocks noChangeArrowheads="1"/>
          </p:cNvSpPr>
          <p:nvPr/>
        </p:nvSpPr>
        <p:spPr bwMode="auto">
          <a:xfrm>
            <a:off x="246063" y="1692275"/>
            <a:ext cx="4454525" cy="13652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30188" indent="-230188" eaLnBrk="0" hangingPunct="0"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 Multi-channel, 4 diff or 7 SE inputs (mix and match), 24- and 16-bit resolution	</a:t>
            </a:r>
          </a:p>
          <a:p>
            <a:pPr marL="230188" indent="-230188" eaLnBrk="0" hangingPunct="0"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Only part  in the industry to provide continuous background calibration </a:t>
            </a:r>
          </a:p>
          <a:p>
            <a:pPr marL="230188" indent="-230188" eaLnBrk="0" hangingPunct="0"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Non-invasive sensor diagnostics </a:t>
            </a:r>
            <a:endParaRPr lang="en-US" sz="1200" dirty="0"/>
          </a:p>
          <a:p>
            <a:pPr marL="230188" indent="-230188">
              <a:buFont typeface="Wingdings" pitchFamily="2" charset="2"/>
              <a:buChar char="§"/>
              <a:defRPr/>
            </a:pPr>
            <a:r>
              <a:rPr lang="en-US" sz="1200" dirty="0" smtClean="0"/>
              <a:t>CRC </a:t>
            </a:r>
            <a:r>
              <a:rPr lang="en-US" sz="1200" dirty="0"/>
              <a:t>encoded data transmission	</a:t>
            </a:r>
            <a:endParaRPr lang="en-US" sz="1200" dirty="0">
              <a:solidFill>
                <a:srgbClr val="000000"/>
              </a:solidFill>
            </a:endParaRPr>
          </a:p>
          <a:p>
            <a:pPr marL="230188" indent="-230188" eaLnBrk="0" hangingPunct="0"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Pin compatible family at 16 bit and 24 </a:t>
            </a:r>
            <a:r>
              <a:rPr lang="en-US" sz="1200" dirty="0" smtClean="0">
                <a:solidFill>
                  <a:srgbClr val="000000"/>
                </a:solidFill>
              </a:rPr>
              <a:t>bit</a:t>
            </a:r>
            <a:endParaRPr lang="en-US" sz="1200" dirty="0">
              <a:solidFill>
                <a:srgbClr val="000000"/>
              </a:solidFill>
            </a:endParaRPr>
          </a:p>
          <a:p>
            <a:pPr marL="230188" indent="-230188" eaLnBrk="0" hangingPunct="0"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srgbClr val="000000"/>
                </a:solidFill>
              </a:rPr>
              <a:t>Supported by Sensor AFE WEBENCH tool</a:t>
            </a:r>
          </a:p>
        </p:txBody>
      </p:sp>
      <p:sp>
        <p:nvSpPr>
          <p:cNvPr id="11273" name="Rectangle 40"/>
          <p:cNvSpPr>
            <a:spLocks noChangeArrowheads="1"/>
          </p:cNvSpPr>
          <p:nvPr/>
        </p:nvSpPr>
        <p:spPr bwMode="auto">
          <a:xfrm>
            <a:off x="4687888" y="1600200"/>
            <a:ext cx="4418012" cy="2362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>
              <a:buFont typeface="Arial" pitchFamily="34" charset="0"/>
              <a:buChar char="•"/>
            </a:pPr>
            <a:r>
              <a:rPr lang="en-US" sz="1400" dirty="0"/>
              <a:t> </a:t>
            </a:r>
            <a:r>
              <a:rPr lang="en-US" sz="1200" dirty="0">
                <a:solidFill>
                  <a:srgbClr val="000000"/>
                </a:solidFill>
              </a:rPr>
              <a:t>Interfaces with multiple sensor types such as RTD, thermocouple, pressure, load cells, and many </a:t>
            </a:r>
            <a:r>
              <a:rPr lang="en-US" sz="1200" dirty="0" smtClean="0">
                <a:solidFill>
                  <a:srgbClr val="000000"/>
                </a:solidFill>
              </a:rPr>
              <a:t>more</a:t>
            </a:r>
            <a:endParaRPr lang="en-US" sz="1200" dirty="0">
              <a:solidFill>
                <a:srgbClr val="00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 Automatically calibrates offset &amp; gain error over temp and time, reducing programming </a:t>
            </a:r>
            <a:r>
              <a:rPr lang="en-US" sz="1200" dirty="0" smtClean="0">
                <a:solidFill>
                  <a:srgbClr val="000000"/>
                </a:solidFill>
              </a:rPr>
              <a:t>overhead</a:t>
            </a:r>
            <a:endParaRPr lang="en-US" sz="1200" dirty="0">
              <a:solidFill>
                <a:srgbClr val="00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 Detects open/short and out of range conditions without affecting </a:t>
            </a:r>
            <a:r>
              <a:rPr lang="en-US" sz="1200" dirty="0" smtClean="0">
                <a:solidFill>
                  <a:srgbClr val="000000"/>
                </a:solidFill>
              </a:rPr>
              <a:t>measurements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</a:rPr>
              <a:t> </a:t>
            </a:r>
            <a:r>
              <a:rPr lang="en-US" sz="1200" dirty="0">
                <a:solidFill>
                  <a:srgbClr val="000000"/>
                </a:solidFill>
              </a:rPr>
              <a:t>Increased data reliability in noisy and remote operating environments and across isolation	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Allows easy upgrade / downgrade paths and  system </a:t>
            </a:r>
            <a:r>
              <a:rPr lang="en-US" sz="1200" dirty="0" smtClean="0">
                <a:solidFill>
                  <a:srgbClr val="000000"/>
                </a:solidFill>
              </a:rPr>
              <a:t>flexibility</a:t>
            </a:r>
            <a:endParaRPr lang="en-US" sz="1200" dirty="0">
              <a:solidFill>
                <a:srgbClr val="00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 Enables quick system evaluation and board level verification  leading to faster </a:t>
            </a:r>
            <a:r>
              <a:rPr lang="en-US" sz="1200" dirty="0" smtClean="0">
                <a:solidFill>
                  <a:srgbClr val="000000"/>
                </a:solidFill>
              </a:rPr>
              <a:t>prototyping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11274" name="Text Box 41"/>
          <p:cNvSpPr txBox="1">
            <a:spLocks noChangeArrowheads="1"/>
          </p:cNvSpPr>
          <p:nvPr/>
        </p:nvSpPr>
        <p:spPr bwMode="auto">
          <a:xfrm>
            <a:off x="228600" y="3763963"/>
            <a:ext cx="3833812" cy="95567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171450" indent="-171450" eaLnBrk="0" hangingPunct="0">
              <a:buFont typeface="Wingdings" pitchFamily="2" charset="2"/>
              <a:buChar char="§"/>
            </a:pPr>
            <a:r>
              <a:rPr lang="en-US" sz="1400">
                <a:solidFill>
                  <a:srgbClr val="000000"/>
                </a:solidFill>
              </a:rPr>
              <a:t>Transducers and Transmitters</a:t>
            </a:r>
          </a:p>
          <a:p>
            <a:pPr marL="171450" indent="-171450" eaLnBrk="0" hangingPunct="0">
              <a:buFont typeface="Wingdings" pitchFamily="2" charset="2"/>
              <a:buChar char="§"/>
            </a:pPr>
            <a:r>
              <a:rPr lang="en-US" sz="1400">
                <a:solidFill>
                  <a:srgbClr val="000000"/>
                </a:solidFill>
              </a:rPr>
              <a:t>RTD, Thermocouple, Temperature Sensors  </a:t>
            </a:r>
          </a:p>
          <a:p>
            <a:pPr marL="171450" indent="-171450" eaLnBrk="0" hangingPunct="0">
              <a:buFont typeface="Wingdings" pitchFamily="2" charset="2"/>
              <a:buChar char="§"/>
            </a:pPr>
            <a:r>
              <a:rPr lang="en-US" sz="1400">
                <a:solidFill>
                  <a:srgbClr val="000000"/>
                </a:solidFill>
              </a:rPr>
              <a:t>Pressure, Load and Force Sensing</a:t>
            </a:r>
          </a:p>
          <a:p>
            <a:pPr marL="171450" indent="-171450" eaLnBrk="0" hangingPunct="0">
              <a:buFont typeface="Wingdings" pitchFamily="2" charset="2"/>
              <a:buChar char="§"/>
            </a:pPr>
            <a:r>
              <a:rPr lang="en-US" sz="1400">
                <a:solidFill>
                  <a:srgbClr val="000000"/>
                </a:solidFill>
              </a:rPr>
              <a:t>Data Acquisition</a:t>
            </a:r>
          </a:p>
        </p:txBody>
      </p:sp>
      <p:sp>
        <p:nvSpPr>
          <p:cNvPr id="11275" name="Rectangle 42"/>
          <p:cNvSpPr>
            <a:spLocks noChangeArrowheads="1"/>
          </p:cNvSpPr>
          <p:nvPr/>
        </p:nvSpPr>
        <p:spPr bwMode="auto">
          <a:xfrm>
            <a:off x="228600" y="114300"/>
            <a:ext cx="85725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85000"/>
              </a:lnSpc>
            </a:pPr>
            <a:r>
              <a:rPr lang="en-US" sz="3600" b="1" dirty="0">
                <a:solidFill>
                  <a:srgbClr val="FF0000"/>
                </a:solidFill>
              </a:rPr>
              <a:t>LMP90100</a:t>
            </a:r>
            <a:br>
              <a:rPr lang="en-US" sz="3600" b="1" dirty="0">
                <a:solidFill>
                  <a:srgbClr val="FF0000"/>
                </a:solidFill>
              </a:rPr>
            </a:br>
            <a:r>
              <a:rPr lang="en-US" sz="2000" b="1" dirty="0" smtClean="0">
                <a:solidFill>
                  <a:srgbClr val="FF0000"/>
                </a:solidFill>
              </a:rPr>
              <a:t>Multi-Channel Low </a:t>
            </a:r>
            <a:r>
              <a:rPr lang="en-US" sz="2000" b="1" dirty="0">
                <a:solidFill>
                  <a:srgbClr val="FF0000"/>
                </a:solidFill>
              </a:rPr>
              <a:t>Power 24-Bit Sensor AFE with</a:t>
            </a:r>
          </a:p>
          <a:p>
            <a:pPr>
              <a:lnSpc>
                <a:spcPct val="85000"/>
              </a:lnSpc>
            </a:pPr>
            <a:r>
              <a:rPr lang="en-US" sz="2000" b="1" dirty="0">
                <a:solidFill>
                  <a:srgbClr val="FF0000"/>
                </a:solidFill>
              </a:rPr>
              <a:t>True Continuous Background Calibration </a:t>
            </a:r>
          </a:p>
        </p:txBody>
      </p:sp>
      <p:pic>
        <p:nvPicPr>
          <p:cNvPr id="11276" name="Picture 8" descr="national_bridge_med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1650" y="309563"/>
            <a:ext cx="216535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486728" y="3657662"/>
          <a:ext cx="5672138" cy="2682317"/>
        </p:xfrm>
        <a:graphic>
          <a:graphicData uri="http://schemas.openxmlformats.org/presentationml/2006/ole">
            <p:oleObj spid="_x0000_s1026" name="Visio" r:id="rId5" imgW="10032873" imgH="4833747" progId="">
              <p:embed/>
            </p:oleObj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43180" y="5105400"/>
          <a:ext cx="3614420" cy="107495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73442"/>
                <a:gridCol w="914718"/>
                <a:gridCol w="913130"/>
                <a:gridCol w="913130"/>
              </a:tblGrid>
              <a:tr h="211173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000" dirty="0" smtClean="0"/>
                        <a:t>Resolution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000" dirty="0" smtClean="0"/>
                        <a:t>Current </a:t>
                      </a:r>
                      <a:r>
                        <a:rPr lang="en-US" sz="1000" dirty="0" err="1" smtClean="0"/>
                        <a:t>Src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000" dirty="0" smtClean="0"/>
                        <a:t>4 Diff. / 7SE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000" dirty="0" smtClean="0"/>
                        <a:t>2 Diff. / 4SE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17072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000" dirty="0" smtClean="0"/>
                        <a:t>24 Bit 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000" dirty="0" smtClean="0"/>
                        <a:t>Yes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000" dirty="0" smtClean="0"/>
                        <a:t>LMP90100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LMP90098</a:t>
                      </a:r>
                      <a:endParaRPr lang="en-US" sz="1000" dirty="0"/>
                    </a:p>
                  </a:txBody>
                  <a:tcPr/>
                </a:tc>
              </a:tr>
              <a:tr h="211173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000" dirty="0" smtClean="0"/>
                        <a:t>24 Bit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000" dirty="0" smtClean="0"/>
                        <a:t>No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LMP90099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LMP90097</a:t>
                      </a:r>
                      <a:endParaRPr lang="en-US" sz="1000" dirty="0"/>
                    </a:p>
                  </a:txBody>
                  <a:tcPr/>
                </a:tc>
              </a:tr>
              <a:tr h="211173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000" dirty="0" smtClean="0"/>
                        <a:t>16 Bit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000" dirty="0" smtClean="0"/>
                        <a:t>Yes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000" dirty="0" smtClean="0"/>
                        <a:t>LMP90080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LMP90078</a:t>
                      </a:r>
                      <a:endParaRPr lang="en-US" sz="1000" dirty="0"/>
                    </a:p>
                  </a:txBody>
                  <a:tcPr/>
                </a:tc>
              </a:tr>
              <a:tr h="217798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000" dirty="0" smtClean="0"/>
                        <a:t>16 Bit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en-US" sz="1000" dirty="0" smtClean="0"/>
                        <a:t>No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LMP90079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 smtClean="0"/>
                        <a:t>LMP90077</a:t>
                      </a:r>
                      <a:endParaRPr lang="en-US" sz="1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0"/>
          <p:cNvSpPr>
            <a:spLocks noChangeArrowheads="1"/>
          </p:cNvSpPr>
          <p:nvPr/>
        </p:nvSpPr>
        <p:spPr bwMode="auto">
          <a:xfrm>
            <a:off x="4573926" y="1379209"/>
            <a:ext cx="4417674" cy="19735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30188" indent="-230188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1200" dirty="0">
                <a:solidFill>
                  <a:srgbClr val="000000"/>
                </a:solidFill>
              </a:rPr>
              <a:t>Enables the use of one chip across multiple thermopile platforms with different sensitivities thereby minimizing design time and enabling faster time to </a:t>
            </a:r>
            <a:r>
              <a:rPr lang="en-US" sz="1200" dirty="0" smtClean="0">
                <a:solidFill>
                  <a:srgbClr val="000000"/>
                </a:solidFill>
              </a:rPr>
              <a:t>market</a:t>
            </a:r>
            <a:endParaRPr lang="en-US" sz="1200" dirty="0">
              <a:solidFill>
                <a:srgbClr val="000000"/>
              </a:solidFill>
            </a:endParaRPr>
          </a:p>
          <a:p>
            <a:pPr marL="230188" indent="-230188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1200" dirty="0">
                <a:solidFill>
                  <a:srgbClr val="000000"/>
                </a:solidFill>
              </a:rPr>
              <a:t>Integrates the functionality of several discrete components  in a single chip resulting in simpler, reliable design  and less overhead for </a:t>
            </a:r>
            <a:r>
              <a:rPr lang="en-US" sz="1200" dirty="0" smtClean="0">
                <a:solidFill>
                  <a:srgbClr val="000000"/>
                </a:solidFill>
              </a:rPr>
              <a:t>microcontroller</a:t>
            </a:r>
            <a:endParaRPr lang="en-US" sz="1200" dirty="0">
              <a:solidFill>
                <a:srgbClr val="000000"/>
              </a:solidFill>
            </a:endParaRPr>
          </a:p>
          <a:p>
            <a:pPr marL="230188" indent="-230188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1200" dirty="0">
                <a:solidFill>
                  <a:srgbClr val="000000"/>
                </a:solidFill>
              </a:rPr>
              <a:t>Small package allows placement  into thermopile and helps reduce system </a:t>
            </a:r>
            <a:r>
              <a:rPr lang="en-US" sz="1200" dirty="0" smtClean="0">
                <a:solidFill>
                  <a:srgbClr val="000000"/>
                </a:solidFill>
              </a:rPr>
              <a:t>size</a:t>
            </a:r>
            <a:endParaRPr lang="en-US" sz="1200" dirty="0">
              <a:solidFill>
                <a:srgbClr val="000000"/>
              </a:solidFill>
            </a:endParaRPr>
          </a:p>
          <a:p>
            <a:pPr marL="230188" indent="-230188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1200" dirty="0">
                <a:solidFill>
                  <a:srgbClr val="000000"/>
                </a:solidFill>
              </a:rPr>
              <a:t>Online evaluation tool enables quick evaluation, prototyping and faster time to market</a:t>
            </a:r>
          </a:p>
          <a:p>
            <a:pPr marL="687388" lvl="1" indent="-230188">
              <a:spcBef>
                <a:spcPts val="1200"/>
              </a:spcBef>
              <a:buFont typeface="Wingdings" pitchFamily="2" charset="2"/>
              <a:buChar char="§"/>
            </a:pPr>
            <a:endParaRPr lang="en-US" sz="1200" dirty="0"/>
          </a:p>
        </p:txBody>
      </p:sp>
      <p:sp>
        <p:nvSpPr>
          <p:cNvPr id="18437" name="Text Box 34"/>
          <p:cNvSpPr txBox="1">
            <a:spLocks noChangeArrowheads="1"/>
          </p:cNvSpPr>
          <p:nvPr/>
        </p:nvSpPr>
        <p:spPr bwMode="auto">
          <a:xfrm>
            <a:off x="275116" y="5904679"/>
            <a:ext cx="3185188" cy="307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400" b="1">
                <a:solidFill>
                  <a:srgbClr val="000000"/>
                </a:solidFill>
              </a:rPr>
              <a:t>EVM PART # LMP91050SDEVAL</a:t>
            </a:r>
            <a:endParaRPr lang="en-US" sz="3200">
              <a:solidFill>
                <a:srgbClr val="000000"/>
              </a:solidFill>
            </a:endParaRPr>
          </a:p>
        </p:txBody>
      </p:sp>
      <p:sp>
        <p:nvSpPr>
          <p:cNvPr id="18439" name="WordArt 36"/>
          <p:cNvSpPr>
            <a:spLocks noChangeArrowheads="1" noChangeShapeType="1" noTextEdit="1"/>
          </p:cNvSpPr>
          <p:nvPr/>
        </p:nvSpPr>
        <p:spPr bwMode="auto">
          <a:xfrm>
            <a:off x="276439" y="1130947"/>
            <a:ext cx="992112" cy="27619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i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6D0000"/>
                    </a:gs>
                    <a:gs pos="50000">
                      <a:srgbClr val="FF0000"/>
                    </a:gs>
                    <a:gs pos="100000">
                      <a:srgbClr val="6D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Features</a:t>
            </a:r>
          </a:p>
        </p:txBody>
      </p:sp>
      <p:sp>
        <p:nvSpPr>
          <p:cNvPr id="18440" name="WordArt 37"/>
          <p:cNvSpPr>
            <a:spLocks noChangeArrowheads="1" noChangeShapeType="1" noTextEdit="1"/>
          </p:cNvSpPr>
          <p:nvPr/>
        </p:nvSpPr>
        <p:spPr bwMode="auto">
          <a:xfrm>
            <a:off x="4691392" y="1091905"/>
            <a:ext cx="827024" cy="27619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6D0000"/>
                    </a:gs>
                    <a:gs pos="50000">
                      <a:srgbClr val="FF0000"/>
                    </a:gs>
                    <a:gs pos="100000">
                      <a:srgbClr val="6D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Benefits</a:t>
            </a:r>
          </a:p>
        </p:txBody>
      </p:sp>
      <p:sp>
        <p:nvSpPr>
          <p:cNvPr id="18441" name="WordArt 38"/>
          <p:cNvSpPr>
            <a:spLocks noChangeArrowheads="1" noChangeShapeType="1" noTextEdit="1"/>
          </p:cNvSpPr>
          <p:nvPr/>
        </p:nvSpPr>
        <p:spPr bwMode="auto">
          <a:xfrm>
            <a:off x="272810" y="4349829"/>
            <a:ext cx="1304145" cy="27619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i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6D0000"/>
                    </a:gs>
                    <a:gs pos="50000">
                      <a:srgbClr val="FF0000"/>
                    </a:gs>
                    <a:gs pos="100000">
                      <a:srgbClr val="6D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Applications</a:t>
            </a:r>
          </a:p>
        </p:txBody>
      </p:sp>
      <p:sp>
        <p:nvSpPr>
          <p:cNvPr id="18442" name="Rectangle 39"/>
          <p:cNvSpPr>
            <a:spLocks noChangeArrowheads="1"/>
          </p:cNvSpPr>
          <p:nvPr/>
        </p:nvSpPr>
        <p:spPr bwMode="auto">
          <a:xfrm>
            <a:off x="88900" y="1378959"/>
            <a:ext cx="4567838" cy="208416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30188" indent="-230188" eaLnBrk="0" hangingPunct="0">
              <a:buFont typeface="Wingdings" pitchFamily="2" charset="2"/>
              <a:buChar char="§"/>
            </a:pPr>
            <a:r>
              <a:rPr lang="en-US" sz="1200" b="1" dirty="0"/>
              <a:t>Programmability</a:t>
            </a:r>
          </a:p>
          <a:p>
            <a:pPr marL="687388" lvl="1" indent="-230188" eaLnBrk="0" hangingPunct="0">
              <a:buFont typeface="Wingdings" pitchFamily="2" charset="2"/>
              <a:buChar char="§"/>
            </a:pPr>
            <a:r>
              <a:rPr lang="en-US" sz="1200" dirty="0"/>
              <a:t>Programmable gain amplifier (163V/V to 8000V/V)</a:t>
            </a:r>
          </a:p>
          <a:p>
            <a:pPr marL="687388" lvl="1" indent="-230188" eaLnBrk="0" hangingPunct="0">
              <a:buFont typeface="Wingdings" pitchFamily="2" charset="2"/>
              <a:buChar char="§"/>
            </a:pPr>
            <a:r>
              <a:rPr lang="en-US" sz="1200" dirty="0"/>
              <a:t>On chip “Dark Signal” offset cancellation DAC</a:t>
            </a:r>
          </a:p>
          <a:p>
            <a:pPr marL="687388" lvl="1" indent="-230188" eaLnBrk="0" hangingPunct="0">
              <a:buFont typeface="Wingdings" pitchFamily="2" charset="2"/>
              <a:buChar char="§"/>
            </a:pPr>
            <a:r>
              <a:rPr lang="en-US" sz="1200" dirty="0"/>
              <a:t>Adjustable CM generator  (1.15V/2.59V) </a:t>
            </a:r>
          </a:p>
          <a:p>
            <a:pPr marL="687388" lvl="1" indent="-230188" eaLnBrk="0" hangingPunct="0"/>
            <a:endParaRPr lang="en-US" sz="1200" dirty="0"/>
          </a:p>
          <a:p>
            <a:pPr marL="230188" indent="-230188" eaLnBrk="0" hangingPunct="0">
              <a:buFont typeface="Arial" pitchFamily="34" charset="0"/>
              <a:buChar char="•"/>
            </a:pPr>
            <a:r>
              <a:rPr lang="en-US" sz="1200" b="1" dirty="0"/>
              <a:t>Integration and performance</a:t>
            </a:r>
          </a:p>
          <a:p>
            <a:pPr marL="687388" lvl="1" indent="-230188" eaLnBrk="0" hangingPunct="0">
              <a:buFont typeface="Wingdings" pitchFamily="2" charset="2"/>
              <a:buChar char="§"/>
            </a:pPr>
            <a:r>
              <a:rPr lang="en-US" sz="1200" dirty="0"/>
              <a:t>PGA with low gain drift (0.1% max), low phase delay (3.6 us) and low noise (0.1 </a:t>
            </a:r>
            <a:r>
              <a:rPr lang="en-US" sz="1200" dirty="0" err="1"/>
              <a:t>uVrms</a:t>
            </a:r>
            <a:r>
              <a:rPr lang="en-US" sz="1200" dirty="0"/>
              <a:t>)</a:t>
            </a:r>
          </a:p>
          <a:p>
            <a:pPr marL="687388" lvl="1" indent="-230188" eaLnBrk="0" hangingPunct="0">
              <a:buFont typeface="Wingdings" pitchFamily="2" charset="2"/>
              <a:buChar char="§"/>
            </a:pPr>
            <a:r>
              <a:rPr lang="en-US" sz="1200" dirty="0"/>
              <a:t>8 bit DAC for offset removal</a:t>
            </a:r>
          </a:p>
          <a:p>
            <a:pPr marL="687388" lvl="1" indent="-230188" eaLnBrk="0" hangingPunct="0">
              <a:buFont typeface="Wingdings" pitchFamily="2" charset="2"/>
              <a:buChar char="§"/>
            </a:pPr>
            <a:r>
              <a:rPr lang="en-US" sz="1200" dirty="0"/>
              <a:t>Output common mode shifting</a:t>
            </a:r>
          </a:p>
          <a:p>
            <a:pPr marL="687388" lvl="1" indent="-230188" eaLnBrk="0" hangingPunct="0"/>
            <a:endParaRPr lang="en-US" sz="1200" dirty="0"/>
          </a:p>
          <a:p>
            <a:pPr marL="230188" indent="-230188" eaLnBrk="0" hangingPunct="0">
              <a:buFont typeface="Wingdings" pitchFamily="2" charset="2"/>
              <a:buChar char="§"/>
            </a:pPr>
            <a:r>
              <a:rPr lang="en-US" sz="1200" b="1" dirty="0"/>
              <a:t>Small Package:</a:t>
            </a:r>
            <a:r>
              <a:rPr lang="en-US" sz="1200" dirty="0"/>
              <a:t> MSOP-10 package</a:t>
            </a:r>
          </a:p>
          <a:p>
            <a:pPr marL="230188" indent="-230188" eaLnBrk="0" hangingPunct="0">
              <a:buFont typeface="Wingdings" pitchFamily="2" charset="2"/>
              <a:buChar char="§"/>
            </a:pPr>
            <a:endParaRPr lang="en-US" sz="1200" dirty="0"/>
          </a:p>
          <a:p>
            <a:pPr marL="230188" indent="-230188" eaLnBrk="0" hangingPunct="0">
              <a:buFont typeface="Wingdings" pitchFamily="2" charset="2"/>
              <a:buChar char="§"/>
            </a:pPr>
            <a:r>
              <a:rPr lang="en-US" sz="1200" b="1" dirty="0"/>
              <a:t>Ease of Evaluation</a:t>
            </a:r>
          </a:p>
          <a:p>
            <a:pPr marL="687388" lvl="1" indent="-230188" eaLnBrk="0" hangingPunct="0">
              <a:buFont typeface="Wingdings" pitchFamily="2" charset="2"/>
              <a:buChar char="§"/>
            </a:pPr>
            <a:r>
              <a:rPr lang="en-US" sz="1200" dirty="0"/>
              <a:t>Supported by </a:t>
            </a:r>
            <a:r>
              <a:rPr lang="en-US" sz="1200" dirty="0" err="1"/>
              <a:t>Webench</a:t>
            </a:r>
            <a:r>
              <a:rPr lang="en-US" sz="1200" dirty="0"/>
              <a:t> Sensor AFE Designer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18443" name="Text Box 41"/>
          <p:cNvSpPr txBox="1">
            <a:spLocks noChangeArrowheads="1"/>
          </p:cNvSpPr>
          <p:nvPr/>
        </p:nvSpPr>
        <p:spPr bwMode="auto">
          <a:xfrm>
            <a:off x="180494" y="4631963"/>
            <a:ext cx="4673176" cy="1200198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200"/>
              <a:t> Non dispersive Infrared (NDIR) sensing</a:t>
            </a:r>
          </a:p>
          <a:p>
            <a:pPr>
              <a:buFont typeface="Arial" pitchFamily="34" charset="0"/>
              <a:buChar char="•"/>
            </a:pPr>
            <a:r>
              <a:rPr lang="en-US" sz="1200"/>
              <a:t> Demand control ventilation</a:t>
            </a:r>
          </a:p>
          <a:p>
            <a:pPr>
              <a:buFont typeface="Arial" pitchFamily="34" charset="0"/>
              <a:buChar char="•"/>
            </a:pPr>
            <a:r>
              <a:rPr lang="en-US" sz="1200"/>
              <a:t> Building monitoring</a:t>
            </a:r>
          </a:p>
          <a:p>
            <a:pPr>
              <a:buFont typeface="Arial" pitchFamily="34" charset="0"/>
              <a:buChar char="•"/>
            </a:pPr>
            <a:r>
              <a:rPr lang="en-US" sz="1200"/>
              <a:t> CO2 cabin control, Alcohol detection – Automotive</a:t>
            </a:r>
          </a:p>
          <a:p>
            <a:pPr>
              <a:buFont typeface="Arial" pitchFamily="34" charset="0"/>
              <a:buChar char="•"/>
            </a:pPr>
            <a:r>
              <a:rPr lang="en-US" sz="1200"/>
              <a:t>Industrial safety and security</a:t>
            </a:r>
          </a:p>
          <a:p>
            <a:pPr>
              <a:buFont typeface="Arial" pitchFamily="34" charset="0"/>
              <a:buChar char="•"/>
            </a:pPr>
            <a:r>
              <a:rPr lang="en-US" sz="1200"/>
              <a:t> Green house gases  (GHG) &amp; Freon detection platforms</a:t>
            </a: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8444" name="Rectangle 42"/>
          <p:cNvSpPr>
            <a:spLocks noChangeArrowheads="1"/>
          </p:cNvSpPr>
          <p:nvPr/>
        </p:nvSpPr>
        <p:spPr bwMode="auto">
          <a:xfrm>
            <a:off x="207500" y="61913"/>
            <a:ext cx="8457553" cy="1188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85000"/>
              </a:lnSpc>
            </a:pPr>
            <a:r>
              <a:rPr lang="en-US" sz="3600" b="1">
                <a:solidFill>
                  <a:srgbClr val="FF0000"/>
                </a:solidFill>
              </a:rPr>
              <a:t>LMP91050</a:t>
            </a:r>
            <a:br>
              <a:rPr lang="en-US" sz="3600" b="1">
                <a:solidFill>
                  <a:srgbClr val="FF0000"/>
                </a:solidFill>
              </a:rPr>
            </a:br>
            <a:r>
              <a:rPr lang="en-US" sz="2000" b="1">
                <a:solidFill>
                  <a:srgbClr val="FF0000"/>
                </a:solidFill>
              </a:rPr>
              <a:t>World’s first configurable AFE for Optical/NDIR sensing Platforms</a:t>
            </a: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3776892"/>
            <a:ext cx="2990850" cy="2427058"/>
          </a:xfrm>
          <a:prstGeom prst="rect">
            <a:avLst/>
          </a:prstGeom>
          <a:noFill/>
          <a:ln w="9525">
            <a:solidFill>
              <a:srgbClr val="6699FF"/>
            </a:solidFill>
            <a:miter lim="800000"/>
            <a:headEnd/>
            <a:tailEnd/>
          </a:ln>
        </p:spPr>
      </p:pic>
    </p:spTree>
  </p:cSld>
  <p:clrMapOvr>
    <a:masterClrMapping/>
  </p:clrMapOvr>
  <p:transition advClick="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4"/>
          <p:cNvSpPr txBox="1">
            <a:spLocks noChangeArrowheads="1"/>
          </p:cNvSpPr>
          <p:nvPr/>
        </p:nvSpPr>
        <p:spPr bwMode="auto">
          <a:xfrm>
            <a:off x="466725" y="5624513"/>
            <a:ext cx="441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 typeface="Arial" pitchFamily="34" charset="0"/>
              <a:buNone/>
            </a:pPr>
            <a:r>
              <a:rPr lang="en-US" sz="1400" b="1">
                <a:solidFill>
                  <a:srgbClr val="000000"/>
                </a:solidFill>
              </a:rPr>
              <a:t>EVM PART # LMP91200EVAL</a:t>
            </a:r>
            <a:endParaRPr lang="en-US" sz="3200">
              <a:solidFill>
                <a:srgbClr val="000000"/>
              </a:solidFill>
            </a:endParaRPr>
          </a:p>
        </p:txBody>
      </p:sp>
      <p:sp>
        <p:nvSpPr>
          <p:cNvPr id="21508" name="WordArt 36"/>
          <p:cNvSpPr>
            <a:spLocks noChangeArrowheads="1" noChangeShapeType="1" noTextEdit="1"/>
          </p:cNvSpPr>
          <p:nvPr/>
        </p:nvSpPr>
        <p:spPr bwMode="auto">
          <a:xfrm>
            <a:off x="368300" y="1203325"/>
            <a:ext cx="992188" cy="276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i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6D0000"/>
                    </a:gs>
                    <a:gs pos="50000">
                      <a:srgbClr val="FF0000"/>
                    </a:gs>
                    <a:gs pos="100000">
                      <a:srgbClr val="6D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        </a:t>
            </a:r>
          </a:p>
        </p:txBody>
      </p:sp>
      <p:sp>
        <p:nvSpPr>
          <p:cNvPr id="21509" name="WordArt 37"/>
          <p:cNvSpPr>
            <a:spLocks noChangeArrowheads="1" noChangeShapeType="1" noTextEdit="1"/>
          </p:cNvSpPr>
          <p:nvPr/>
        </p:nvSpPr>
        <p:spPr bwMode="auto">
          <a:xfrm>
            <a:off x="4805363" y="1211263"/>
            <a:ext cx="827087" cy="276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6D0000"/>
                    </a:gs>
                    <a:gs pos="50000">
                      <a:srgbClr val="FF0000"/>
                    </a:gs>
                    <a:gs pos="100000">
                      <a:srgbClr val="6D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        </a:t>
            </a:r>
          </a:p>
        </p:txBody>
      </p:sp>
      <p:sp>
        <p:nvSpPr>
          <p:cNvPr id="21510" name="WordArt 38"/>
          <p:cNvSpPr>
            <a:spLocks noChangeArrowheads="1" noChangeShapeType="1" noTextEdit="1"/>
          </p:cNvSpPr>
          <p:nvPr/>
        </p:nvSpPr>
        <p:spPr bwMode="auto">
          <a:xfrm>
            <a:off x="393700" y="4291013"/>
            <a:ext cx="1296988" cy="276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i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6D0000"/>
                    </a:gs>
                    <a:gs pos="50000">
                      <a:srgbClr val="FF0000"/>
                    </a:gs>
                    <a:gs pos="100000">
                      <a:srgbClr val="6D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            </a:t>
            </a:r>
          </a:p>
        </p:txBody>
      </p:sp>
      <p:sp>
        <p:nvSpPr>
          <p:cNvPr id="3086" name="Rectangle 39"/>
          <p:cNvSpPr>
            <a:spLocks noChangeArrowheads="1"/>
          </p:cNvSpPr>
          <p:nvPr/>
        </p:nvSpPr>
        <p:spPr bwMode="auto">
          <a:xfrm>
            <a:off x="300038" y="1136650"/>
            <a:ext cx="4305300" cy="23320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0" lvl="1" indent="-171450" eaLnBrk="0" hangingPunct="0">
              <a:buFont typeface="Wingdings" pitchFamily="2" charset="2"/>
              <a:buChar char="§"/>
              <a:defRPr/>
            </a:pPr>
            <a:r>
              <a:rPr lang="de-DE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Complete integrated front end for pH sensing</a:t>
            </a:r>
          </a:p>
          <a:p>
            <a:pPr marL="0" lvl="1" indent="-171450" eaLnBrk="0" hangingPunct="0">
              <a:buFont typeface="Wingdings" pitchFamily="2" charset="2"/>
              <a:buChar char="§"/>
              <a:defRPr/>
            </a:pPr>
            <a:endParaRPr lang="de-DE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  <a:p>
            <a:pPr marL="0" lvl="1" indent="-171450" eaLnBrk="0" hangingPunct="0">
              <a:buFont typeface="Wingdings" pitchFamily="2" charset="2"/>
              <a:buChar char="§"/>
              <a:defRPr/>
            </a:pPr>
            <a:r>
              <a:rPr lang="de-DE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Ultra low input bias current: 0.45 pA at 85</a:t>
            </a:r>
            <a:r>
              <a:rPr lang="da-DK" sz="1400" dirty="0">
                <a:solidFill>
                  <a:srgbClr val="000000"/>
                </a:solidFill>
                <a:latin typeface="+mn-lt"/>
              </a:rPr>
              <a:t>°</a:t>
            </a:r>
            <a:r>
              <a:rPr lang="de-DE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C</a:t>
            </a:r>
          </a:p>
          <a:p>
            <a:pPr marL="0" lvl="1" indent="-171450" eaLnBrk="0" hangingPunct="0">
              <a:buFont typeface="Wingdings" pitchFamily="2" charset="2"/>
              <a:buChar char="§"/>
              <a:defRPr/>
            </a:pPr>
            <a:endParaRPr lang="en-US" sz="1400" dirty="0">
              <a:solidFill>
                <a:srgbClr val="000000"/>
              </a:solidFill>
              <a:latin typeface="+mn-lt"/>
            </a:endParaRPr>
          </a:p>
          <a:p>
            <a:pPr indent="-171450" eaLnBrk="0" hangingPunct="0">
              <a:buFont typeface="Wingdings" pitchFamily="2" charset="2"/>
              <a:buChar char="§"/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</a:rPr>
              <a:t>Programmable Output Common Mode Voltage</a:t>
            </a:r>
          </a:p>
          <a:p>
            <a:pPr indent="-171450" eaLnBrk="0" hangingPunct="0">
              <a:buFont typeface="Wingdings" pitchFamily="2" charset="2"/>
              <a:buChar char="§"/>
              <a:defRPr/>
            </a:pPr>
            <a:endParaRPr lang="en-US" sz="1400" dirty="0">
              <a:solidFill>
                <a:srgbClr val="000000"/>
              </a:solidFill>
              <a:latin typeface="+mn-lt"/>
            </a:endParaRPr>
          </a:p>
          <a:p>
            <a:pPr indent="-171450" eaLnBrk="0" hangingPunct="0">
              <a:buFont typeface="Wingdings" pitchFamily="2" charset="2"/>
              <a:buChar char="§"/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</a:rPr>
              <a:t>Active guard pins</a:t>
            </a:r>
          </a:p>
          <a:p>
            <a:pPr indent="-171450" eaLnBrk="0" hangingPunct="0">
              <a:buFont typeface="Wingdings" pitchFamily="2" charset="2"/>
              <a:buChar char="§"/>
              <a:defRPr/>
            </a:pPr>
            <a:endParaRPr lang="en-US" sz="1400" dirty="0">
              <a:solidFill>
                <a:srgbClr val="000000"/>
              </a:solidFill>
              <a:latin typeface="+mn-lt"/>
            </a:endParaRPr>
          </a:p>
          <a:p>
            <a:pPr indent="-171450" eaLnBrk="0" hangingPunct="0">
              <a:buFont typeface="Wingdings" pitchFamily="2" charset="2"/>
              <a:buChar char="§"/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</a:rPr>
              <a:t>Easy RTD hookup for temperature measurement</a:t>
            </a:r>
          </a:p>
          <a:p>
            <a:pPr indent="-171450" eaLnBrk="0" hangingPunct="0">
              <a:buFont typeface="Wingdings" pitchFamily="2" charset="2"/>
              <a:buChar char="§"/>
              <a:defRPr/>
            </a:pPr>
            <a:endParaRPr lang="en-US" sz="1400" dirty="0">
              <a:solidFill>
                <a:srgbClr val="000000"/>
              </a:solidFill>
              <a:latin typeface="+mn-lt"/>
            </a:endParaRPr>
          </a:p>
          <a:p>
            <a:pPr indent="-171450" eaLnBrk="0" hangingPunct="0">
              <a:buFont typeface="Wingdings" pitchFamily="2" charset="2"/>
              <a:buChar char="§"/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</a:rPr>
              <a:t>Supported by </a:t>
            </a:r>
            <a:r>
              <a:rPr lang="en-US" sz="1400" dirty="0" err="1" smtClean="0">
                <a:solidFill>
                  <a:srgbClr val="000000"/>
                </a:solidFill>
                <a:latin typeface="+mn-lt"/>
              </a:rPr>
              <a:t>WeBench</a:t>
            </a:r>
            <a:r>
              <a:rPr lang="en-US" sz="1400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+mn-lt"/>
              </a:rPr>
              <a:t>Sensor AFE Designer</a:t>
            </a:r>
          </a:p>
          <a:p>
            <a:pPr indent="-171450" eaLnBrk="0" hangingPunct="0">
              <a:buFont typeface="Wingdings" pitchFamily="2" charset="2"/>
              <a:buChar char="§"/>
              <a:defRPr/>
            </a:pPr>
            <a:endParaRPr lang="en-US" sz="1400" dirty="0">
              <a:solidFill>
                <a:srgbClr val="000000"/>
              </a:solidFill>
              <a:latin typeface="+mn-lt"/>
            </a:endParaRPr>
          </a:p>
          <a:p>
            <a:pPr>
              <a:defRPr/>
            </a:pPr>
            <a:endParaRPr lang="en-US" sz="14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087" name="Rectangle 40"/>
          <p:cNvSpPr>
            <a:spLocks noChangeArrowheads="1"/>
          </p:cNvSpPr>
          <p:nvPr/>
        </p:nvSpPr>
        <p:spPr bwMode="auto">
          <a:xfrm>
            <a:off x="4786313" y="1139825"/>
            <a:ext cx="4319587" cy="2362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30188" indent="-230188">
              <a:buFont typeface="Wingdings" pitchFamily="2" charset="2"/>
              <a:buChar char="§"/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</a:rPr>
              <a:t>World’s first single chip solution helps reduce design time, cost and board space</a:t>
            </a:r>
          </a:p>
          <a:p>
            <a:pPr marL="230188" indent="-230188">
              <a:buFont typeface="Wingdings" pitchFamily="2" charset="2"/>
              <a:buChar char="§"/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</a:rPr>
              <a:t>99% lower bias vs. competition allows reliable measurement with high impedance pH electrodes</a:t>
            </a:r>
          </a:p>
          <a:p>
            <a:pPr marL="230188" indent="-230188">
              <a:buFont typeface="Wingdings" pitchFamily="2" charset="2"/>
              <a:buChar char="§"/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</a:rPr>
              <a:t>Provides flexibility to use with several pH sensor output ranges</a:t>
            </a:r>
          </a:p>
          <a:p>
            <a:pPr marL="230188" indent="-230188">
              <a:buFont typeface="Wingdings" pitchFamily="2" charset="2"/>
              <a:buChar char="§"/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</a:rPr>
              <a:t>Provide high parasitic impedance wiring to eliminate leakage</a:t>
            </a:r>
          </a:p>
          <a:p>
            <a:pPr marL="230188" indent="-230188">
              <a:buFont typeface="Wingdings" pitchFamily="2" charset="2"/>
              <a:buChar char="§"/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</a:rPr>
              <a:t>Allows calibration of temp. drifts over </a:t>
            </a:r>
            <a:r>
              <a:rPr lang="en-US" sz="1400" dirty="0" smtClean="0">
                <a:solidFill>
                  <a:srgbClr val="000000"/>
                </a:solidFill>
                <a:latin typeface="+mn-lt"/>
              </a:rPr>
              <a:t>time</a:t>
            </a:r>
            <a:endParaRPr lang="en-US" sz="1400" dirty="0">
              <a:solidFill>
                <a:srgbClr val="000000"/>
              </a:solidFill>
              <a:latin typeface="+mn-lt"/>
            </a:endParaRPr>
          </a:p>
          <a:p>
            <a:pPr marL="230188" indent="-230188">
              <a:buFont typeface="Wingdings" pitchFamily="2" charset="2"/>
              <a:buChar char="§"/>
              <a:defRPr/>
            </a:pPr>
            <a:r>
              <a:rPr lang="en-US" sz="1400" kern="0" dirty="0">
                <a:solidFill>
                  <a:srgbClr val="000000"/>
                </a:solidFill>
                <a:latin typeface="+mn-lt"/>
              </a:rPr>
              <a:t>Online &amp; Hardware evaluation tools enable quick evaluation, prototyping and faster time to market</a:t>
            </a:r>
          </a:p>
          <a:p>
            <a:pPr marL="230188" indent="-230188">
              <a:buFont typeface="Wingdings" pitchFamily="2" charset="2"/>
              <a:buChar char="§"/>
              <a:defRPr/>
            </a:pPr>
            <a:endParaRPr lang="en-US" sz="1400" dirty="0">
              <a:solidFill>
                <a:srgbClr val="000000"/>
              </a:solidFill>
              <a:latin typeface="+mn-lt"/>
            </a:endParaRPr>
          </a:p>
          <a:p>
            <a:pPr marL="230188" indent="-230188">
              <a:buFont typeface="Wingdings" pitchFamily="2" charset="2"/>
              <a:buChar char="§"/>
              <a:defRPr/>
            </a:pPr>
            <a:endParaRPr lang="en-US" sz="1400" dirty="0">
              <a:solidFill>
                <a:srgbClr val="000000"/>
              </a:solidFill>
              <a:latin typeface="+mn-lt"/>
            </a:endParaRPr>
          </a:p>
          <a:p>
            <a:pPr marL="230188" indent="-230188">
              <a:buFont typeface="Wingdings" pitchFamily="2" charset="2"/>
              <a:buChar char="§"/>
              <a:defRPr/>
            </a:pPr>
            <a:endParaRPr lang="en-US" sz="1400" dirty="0">
              <a:solidFill>
                <a:srgbClr val="000000"/>
              </a:solidFill>
              <a:latin typeface="+mn-lt"/>
            </a:endParaRPr>
          </a:p>
          <a:p>
            <a:pPr marL="230188" indent="-230188">
              <a:buFont typeface="Wingdings" pitchFamily="2" charset="2"/>
              <a:buChar char="§"/>
              <a:defRPr/>
            </a:pPr>
            <a:endParaRPr lang="en-US" sz="1400" dirty="0">
              <a:solidFill>
                <a:srgbClr val="000000"/>
              </a:solidFill>
              <a:latin typeface="+mn-lt"/>
            </a:endParaRPr>
          </a:p>
          <a:p>
            <a:pPr marL="230188" indent="-230188">
              <a:buFont typeface="Wingdings" pitchFamily="2" charset="2"/>
              <a:buChar char="§"/>
              <a:defRPr/>
            </a:pPr>
            <a:endParaRPr lang="en-US" sz="1400" dirty="0">
              <a:solidFill>
                <a:srgbClr val="000000"/>
              </a:solidFill>
              <a:latin typeface="+mn-lt"/>
            </a:endParaRPr>
          </a:p>
          <a:p>
            <a:pPr marL="230188" indent="-230188">
              <a:buFont typeface="Wingdings" pitchFamily="2" charset="2"/>
              <a:buChar char="§"/>
              <a:defRPr/>
            </a:pPr>
            <a:endParaRPr lang="en-US" sz="1400" dirty="0">
              <a:solidFill>
                <a:srgbClr val="000000"/>
              </a:solidFill>
              <a:latin typeface="+mn-lt"/>
            </a:endParaRPr>
          </a:p>
          <a:p>
            <a:pPr marL="230188" indent="-230188">
              <a:buFont typeface="Wingdings" pitchFamily="2" charset="2"/>
              <a:buChar char="§"/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</a:rPr>
              <a:t>Low power consumption allows intelligent sensors</a:t>
            </a:r>
          </a:p>
        </p:txBody>
      </p:sp>
      <p:sp>
        <p:nvSpPr>
          <p:cNvPr id="21513" name="Text Box 41"/>
          <p:cNvSpPr txBox="1">
            <a:spLocks noChangeArrowheads="1"/>
          </p:cNvSpPr>
          <p:nvPr/>
        </p:nvSpPr>
        <p:spPr bwMode="auto">
          <a:xfrm>
            <a:off x="257175" y="4386263"/>
            <a:ext cx="3536950" cy="1169987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171450" indent="-171450" eaLnBrk="0" hangingPunct="0">
              <a:buFont typeface="Wingdings" pitchFamily="2" charset="2"/>
              <a:buChar char="§"/>
            </a:pPr>
            <a:r>
              <a:rPr lang="en-US" sz="1400">
                <a:solidFill>
                  <a:srgbClr val="000000"/>
                </a:solidFill>
              </a:rPr>
              <a:t>pH Sensor Platforms</a:t>
            </a:r>
          </a:p>
          <a:p>
            <a:pPr marL="628650" lvl="1" indent="-171450" eaLnBrk="0" hangingPunct="0">
              <a:buFont typeface="Wingdings" pitchFamily="2" charset="2"/>
              <a:buChar char="§"/>
            </a:pPr>
            <a:r>
              <a:rPr lang="en-US" sz="1400">
                <a:solidFill>
                  <a:srgbClr val="000000"/>
                </a:solidFill>
              </a:rPr>
              <a:t>Chemical/Petrochemical Plants</a:t>
            </a:r>
          </a:p>
          <a:p>
            <a:pPr marL="628650" lvl="1" indent="-171450" eaLnBrk="0" hangingPunct="0">
              <a:buFont typeface="Wingdings" pitchFamily="2" charset="2"/>
              <a:buChar char="§"/>
            </a:pPr>
            <a:r>
              <a:rPr lang="en-US" sz="1400">
                <a:solidFill>
                  <a:srgbClr val="000000"/>
                </a:solidFill>
              </a:rPr>
              <a:t>Refining &amp; Gas production</a:t>
            </a:r>
          </a:p>
          <a:p>
            <a:pPr marL="628650" lvl="1" indent="-171450" eaLnBrk="0" hangingPunct="0">
              <a:buFont typeface="Wingdings" pitchFamily="2" charset="2"/>
              <a:buChar char="§"/>
            </a:pPr>
            <a:r>
              <a:rPr lang="en-US" sz="1400">
                <a:solidFill>
                  <a:srgbClr val="000000"/>
                </a:solidFill>
              </a:rPr>
              <a:t>Emission Monitoring</a:t>
            </a:r>
          </a:p>
          <a:p>
            <a:pPr marL="628650" lvl="1" indent="-171450" eaLnBrk="0" hangingPunct="0">
              <a:buFont typeface="Wingdings" pitchFamily="2" charset="2"/>
              <a:buChar char="§"/>
            </a:pPr>
            <a:r>
              <a:rPr lang="en-US" sz="1400">
                <a:solidFill>
                  <a:srgbClr val="000000"/>
                </a:solidFill>
              </a:rPr>
              <a:t>Steam &amp; Water quality monitoring</a:t>
            </a:r>
          </a:p>
        </p:txBody>
      </p:sp>
      <p:sp>
        <p:nvSpPr>
          <p:cNvPr id="21514" name="Rectangle 42"/>
          <p:cNvSpPr>
            <a:spLocks noChangeArrowheads="1"/>
          </p:cNvSpPr>
          <p:nvPr/>
        </p:nvSpPr>
        <p:spPr bwMode="auto">
          <a:xfrm>
            <a:off x="342900" y="30163"/>
            <a:ext cx="8458200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 anchorCtr="0"/>
          <a:lstStyle/>
          <a:p>
            <a:pPr>
              <a:lnSpc>
                <a:spcPct val="85000"/>
              </a:lnSpc>
            </a:pPr>
            <a:r>
              <a:rPr lang="en-US" sz="3600" b="1" dirty="0">
                <a:solidFill>
                  <a:srgbClr val="FF0000"/>
                </a:solidFill>
              </a:rPr>
              <a:t>LMP91200</a:t>
            </a:r>
          </a:p>
          <a:p>
            <a:pPr>
              <a:lnSpc>
                <a:spcPct val="85000"/>
              </a:lnSpc>
            </a:pPr>
            <a:r>
              <a:rPr lang="en-US" sz="2000" b="1" dirty="0">
                <a:solidFill>
                  <a:srgbClr val="FF0000"/>
                </a:solidFill>
              </a:rPr>
              <a:t>Fully Integrated Analog Front End for pH Analyzer Sensor Platforms</a:t>
            </a:r>
          </a:p>
        </p:txBody>
      </p:sp>
      <p:sp>
        <p:nvSpPr>
          <p:cNvPr id="21515" name="WordArt 36"/>
          <p:cNvSpPr>
            <a:spLocks noChangeArrowheads="1" noChangeShapeType="1" noTextEdit="1"/>
          </p:cNvSpPr>
          <p:nvPr/>
        </p:nvSpPr>
        <p:spPr bwMode="auto">
          <a:xfrm>
            <a:off x="554038" y="838200"/>
            <a:ext cx="992187" cy="276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i="1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6D0000"/>
                    </a:gs>
                    <a:gs pos="50000">
                      <a:srgbClr val="FF0000"/>
                    </a:gs>
                    <a:gs pos="100000">
                      <a:srgbClr val="6D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Features</a:t>
            </a:r>
          </a:p>
        </p:txBody>
      </p:sp>
      <p:sp>
        <p:nvSpPr>
          <p:cNvPr id="21516" name="WordArt 37"/>
          <p:cNvSpPr>
            <a:spLocks noChangeArrowheads="1" noChangeShapeType="1" noTextEdit="1"/>
          </p:cNvSpPr>
          <p:nvPr/>
        </p:nvSpPr>
        <p:spPr bwMode="auto">
          <a:xfrm>
            <a:off x="4968875" y="869950"/>
            <a:ext cx="827088" cy="276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6D0000"/>
                    </a:gs>
                    <a:gs pos="50000">
                      <a:srgbClr val="FF0000"/>
                    </a:gs>
                    <a:gs pos="100000">
                      <a:srgbClr val="6D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Benefits</a:t>
            </a:r>
          </a:p>
        </p:txBody>
      </p:sp>
      <p:sp>
        <p:nvSpPr>
          <p:cNvPr id="21517" name="WordArt 38"/>
          <p:cNvSpPr>
            <a:spLocks noChangeArrowheads="1" noChangeShapeType="1" noTextEdit="1"/>
          </p:cNvSpPr>
          <p:nvPr/>
        </p:nvSpPr>
        <p:spPr bwMode="auto">
          <a:xfrm>
            <a:off x="517525" y="4137025"/>
            <a:ext cx="1296988" cy="276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i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6D0000"/>
                    </a:gs>
                    <a:gs pos="50000">
                      <a:srgbClr val="FF0000"/>
                    </a:gs>
                    <a:gs pos="100000">
                      <a:srgbClr val="6D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Applications</a:t>
            </a:r>
          </a:p>
        </p:txBody>
      </p:sp>
      <p:pic>
        <p:nvPicPr>
          <p:cNvPr id="21519" name="Picture 2" descr="http://www.ti.com/ds_dgm/images/fbd_snas57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45050" y="3581400"/>
            <a:ext cx="4146550" cy="265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4"/>
          <p:cNvSpPr txBox="1">
            <a:spLocks noChangeArrowheads="1"/>
          </p:cNvSpPr>
          <p:nvPr/>
        </p:nvSpPr>
        <p:spPr bwMode="auto">
          <a:xfrm>
            <a:off x="331788" y="5573713"/>
            <a:ext cx="528796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 typeface="Arial" pitchFamily="34" charset="0"/>
              <a:buNone/>
            </a:pPr>
            <a:r>
              <a:rPr lang="en-US" sz="1200" b="1"/>
              <a:t>EVM PART # LMP90101EB along with WEBENCH</a:t>
            </a:r>
            <a:endParaRPr lang="en-US" sz="2800"/>
          </a:p>
        </p:txBody>
      </p:sp>
      <p:pic>
        <p:nvPicPr>
          <p:cNvPr id="3075" name="Picture 35" descr="image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363" y="5791200"/>
            <a:ext cx="14478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8516" name="WordArt 36"/>
          <p:cNvSpPr>
            <a:spLocks noChangeArrowheads="1" noChangeShapeType="1" noTextEdit="1"/>
          </p:cNvSpPr>
          <p:nvPr/>
        </p:nvSpPr>
        <p:spPr bwMode="auto">
          <a:xfrm>
            <a:off x="368300" y="1203325"/>
            <a:ext cx="992188" cy="276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i="1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chemeClr val="tx2">
                        <a:gamma/>
                        <a:shade val="42745"/>
                        <a:invGamma/>
                      </a:schemeClr>
                    </a:gs>
                    <a:gs pos="50000">
                      <a:schemeClr val="tx2"/>
                    </a:gs>
                    <a:gs pos="100000">
                      <a:schemeClr val="tx2">
                        <a:gamma/>
                        <a:shade val="42745"/>
                        <a:invGamma/>
                      </a:schemeClr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        </a:t>
            </a:r>
          </a:p>
        </p:txBody>
      </p:sp>
      <p:sp>
        <p:nvSpPr>
          <p:cNvPr id="148517" name="WordArt 37"/>
          <p:cNvSpPr>
            <a:spLocks noChangeArrowheads="1" noChangeShapeType="1" noTextEdit="1"/>
          </p:cNvSpPr>
          <p:nvPr/>
        </p:nvSpPr>
        <p:spPr bwMode="auto">
          <a:xfrm>
            <a:off x="4805363" y="1211263"/>
            <a:ext cx="827087" cy="276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b="1" i="1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chemeClr val="tx2">
                        <a:gamma/>
                        <a:shade val="42745"/>
                        <a:invGamma/>
                      </a:schemeClr>
                    </a:gs>
                    <a:gs pos="50000">
                      <a:schemeClr val="tx2"/>
                    </a:gs>
                    <a:gs pos="100000">
                      <a:schemeClr val="tx2">
                        <a:gamma/>
                        <a:shade val="42745"/>
                        <a:invGamma/>
                      </a:schemeClr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        </a:t>
            </a:r>
          </a:p>
        </p:txBody>
      </p:sp>
      <p:sp>
        <p:nvSpPr>
          <p:cNvPr id="148518" name="WordArt 38"/>
          <p:cNvSpPr>
            <a:spLocks noChangeArrowheads="1" noChangeShapeType="1" noTextEdit="1"/>
          </p:cNvSpPr>
          <p:nvPr/>
        </p:nvSpPr>
        <p:spPr bwMode="auto">
          <a:xfrm>
            <a:off x="393700" y="4291013"/>
            <a:ext cx="1296988" cy="276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i="1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chemeClr val="tx2">
                        <a:gamma/>
                        <a:shade val="42745"/>
                        <a:invGamma/>
                      </a:schemeClr>
                    </a:gs>
                    <a:gs pos="50000">
                      <a:schemeClr val="tx2"/>
                    </a:gs>
                    <a:gs pos="100000">
                      <a:schemeClr val="tx2">
                        <a:gamma/>
                        <a:shade val="42745"/>
                        <a:invGamma/>
                      </a:schemeClr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            </a:t>
            </a:r>
          </a:p>
        </p:txBody>
      </p:sp>
      <p:sp>
        <p:nvSpPr>
          <p:cNvPr id="3079" name="Rectangle 39"/>
          <p:cNvSpPr>
            <a:spLocks noChangeArrowheads="1"/>
          </p:cNvSpPr>
          <p:nvPr/>
        </p:nvSpPr>
        <p:spPr bwMode="auto">
          <a:xfrm>
            <a:off x="246063" y="1577975"/>
            <a:ext cx="4541837" cy="20843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30188" indent="-230188" eaLnBrk="0" hangingPunct="0">
              <a:buFont typeface="Wingdings" pitchFamily="2" charset="2"/>
              <a:buChar char="§"/>
            </a:pPr>
            <a:r>
              <a:rPr lang="en-US" sz="1400" b="1" dirty="0">
                <a:solidFill>
                  <a:srgbClr val="FF0000"/>
                </a:solidFill>
              </a:rPr>
              <a:t>True continuous background sensor calibration</a:t>
            </a:r>
          </a:p>
          <a:p>
            <a:pPr marL="230188" indent="-230188" eaLnBrk="0" hangingPunct="0">
              <a:buFont typeface="Wingdings" pitchFamily="2" charset="2"/>
              <a:buChar char="§"/>
            </a:pPr>
            <a:r>
              <a:rPr lang="en-US" sz="1400" b="1" dirty="0">
                <a:solidFill>
                  <a:srgbClr val="000000"/>
                </a:solidFill>
              </a:rPr>
              <a:t>Continuous non-invasive sensor diagnostics</a:t>
            </a:r>
          </a:p>
          <a:p>
            <a:pPr marL="230188" indent="-230188" eaLnBrk="0" hangingPunct="0">
              <a:buFont typeface="Wingdings" pitchFamily="2" charset="2"/>
              <a:buChar char="§"/>
            </a:pPr>
            <a:r>
              <a:rPr lang="en-US" sz="1400" b="1" dirty="0">
                <a:solidFill>
                  <a:srgbClr val="000000"/>
                </a:solidFill>
              </a:rPr>
              <a:t>4/3-wire SPI with CRC</a:t>
            </a:r>
          </a:p>
          <a:p>
            <a:pPr marL="230188" indent="-230188" eaLnBrk="0" hangingPunct="0">
              <a:buFont typeface="Wingdings" pitchFamily="2" charset="2"/>
              <a:buChar char="§"/>
            </a:pPr>
            <a:r>
              <a:rPr lang="en-US" sz="1400" dirty="0">
                <a:solidFill>
                  <a:srgbClr val="000000"/>
                </a:solidFill>
              </a:rPr>
              <a:t>24-bit </a:t>
            </a:r>
            <a:r>
              <a:rPr lang="en-US" sz="1400" dirty="0">
                <a:solidFill>
                  <a:srgbClr val="000000"/>
                </a:solidFill>
                <a:sym typeface="Symbol" pitchFamily="18" charset="2"/>
              </a:rPr>
              <a:t> ADC </a:t>
            </a:r>
            <a:endParaRPr lang="en-US" sz="1400" dirty="0">
              <a:solidFill>
                <a:srgbClr val="000000"/>
              </a:solidFill>
            </a:endParaRPr>
          </a:p>
          <a:p>
            <a:pPr marL="230188" indent="-230188" eaLnBrk="0" hangingPunct="0">
              <a:buFont typeface="Wingdings" pitchFamily="2" charset="2"/>
              <a:buChar char="§"/>
            </a:pPr>
            <a:r>
              <a:rPr lang="en-US" sz="1400" dirty="0">
                <a:solidFill>
                  <a:srgbClr val="000000"/>
                </a:solidFill>
              </a:rPr>
              <a:t>3-fully differential or 6- single ended channels</a:t>
            </a:r>
          </a:p>
          <a:p>
            <a:pPr marL="230188" indent="-230188" eaLnBrk="0" hangingPunct="0">
              <a:buFont typeface="Wingdings" pitchFamily="2" charset="2"/>
              <a:buChar char="§"/>
            </a:pPr>
            <a:r>
              <a:rPr lang="en-US" sz="1400" dirty="0">
                <a:solidFill>
                  <a:srgbClr val="000000"/>
                </a:solidFill>
              </a:rPr>
              <a:t>Continuous &amp; Incremental modes</a:t>
            </a:r>
          </a:p>
          <a:p>
            <a:pPr marL="230188" indent="-230188" eaLnBrk="0" hangingPunct="0">
              <a:buFont typeface="Wingdings" pitchFamily="2" charset="2"/>
              <a:buChar char="§"/>
            </a:pPr>
            <a:r>
              <a:rPr lang="en-US" sz="1400" dirty="0">
                <a:solidFill>
                  <a:srgbClr val="000000"/>
                </a:solidFill>
              </a:rPr>
              <a:t>Total noise &lt;10 </a:t>
            </a:r>
            <a:r>
              <a:rPr lang="en-US" sz="1400" dirty="0">
                <a:solidFill>
                  <a:srgbClr val="000000"/>
                </a:solidFill>
                <a:sym typeface="Symbol" pitchFamily="18" charset="2"/>
              </a:rPr>
              <a:t></a:t>
            </a:r>
            <a:r>
              <a:rPr lang="en-US" sz="1400" dirty="0">
                <a:solidFill>
                  <a:srgbClr val="000000"/>
                </a:solidFill>
              </a:rPr>
              <a:t>V-</a:t>
            </a:r>
            <a:r>
              <a:rPr lang="en-US" sz="1400" dirty="0" err="1">
                <a:solidFill>
                  <a:srgbClr val="000000"/>
                </a:solidFill>
              </a:rPr>
              <a:t>rms</a:t>
            </a:r>
            <a:endParaRPr lang="en-US" sz="1400" dirty="0">
              <a:solidFill>
                <a:srgbClr val="000000"/>
              </a:solidFill>
              <a:sym typeface="Symbol" pitchFamily="18" charset="2"/>
            </a:endParaRPr>
          </a:p>
          <a:p>
            <a:pPr marL="230188" indent="-230188" eaLnBrk="0" hangingPunct="0">
              <a:buFont typeface="Wingdings" pitchFamily="2" charset="2"/>
              <a:buChar char="§"/>
            </a:pPr>
            <a:r>
              <a:rPr lang="en-US" sz="1400" dirty="0">
                <a:solidFill>
                  <a:srgbClr val="000000"/>
                </a:solidFill>
                <a:sym typeface="Symbol" pitchFamily="18" charset="2"/>
              </a:rPr>
              <a:t>ODR </a:t>
            </a:r>
            <a:r>
              <a:rPr lang="en-US" sz="1400" dirty="0" err="1">
                <a:solidFill>
                  <a:srgbClr val="000000"/>
                </a:solidFill>
                <a:sym typeface="Symbol" pitchFamily="18" charset="2"/>
              </a:rPr>
              <a:t>upto</a:t>
            </a:r>
            <a:r>
              <a:rPr lang="en-US" sz="1400" dirty="0">
                <a:solidFill>
                  <a:srgbClr val="000000"/>
                </a:solidFill>
                <a:sym typeface="Symbol" pitchFamily="18" charset="2"/>
              </a:rPr>
              <a:t> 12 </a:t>
            </a:r>
            <a:r>
              <a:rPr lang="en-US" sz="1400" dirty="0" err="1">
                <a:solidFill>
                  <a:srgbClr val="000000"/>
                </a:solidFill>
                <a:sym typeface="Symbol" pitchFamily="18" charset="2"/>
              </a:rPr>
              <a:t>kSPS</a:t>
            </a:r>
            <a:endParaRPr lang="en-US" sz="1400" dirty="0">
              <a:solidFill>
                <a:srgbClr val="000000"/>
              </a:solidFill>
              <a:sym typeface="Symbol" pitchFamily="18" charset="2"/>
            </a:endParaRPr>
          </a:p>
          <a:p>
            <a:pPr marL="230188" indent="-230188" eaLnBrk="0" hangingPunct="0">
              <a:buFont typeface="Wingdings" pitchFamily="2" charset="2"/>
              <a:buChar char="§"/>
            </a:pPr>
            <a:r>
              <a:rPr lang="en-US" sz="1400" dirty="0">
                <a:solidFill>
                  <a:srgbClr val="000000"/>
                </a:solidFill>
                <a:sym typeface="Symbol" pitchFamily="18" charset="2"/>
              </a:rPr>
              <a:t>Single cycle settling</a:t>
            </a:r>
          </a:p>
          <a:p>
            <a:pPr marL="230188" indent="-230188" eaLnBrk="0" hangingPunct="0">
              <a:buFont typeface="Wingdings" pitchFamily="2" charset="2"/>
              <a:buChar char="§"/>
            </a:pPr>
            <a:r>
              <a:rPr lang="en-US" sz="1400" dirty="0">
                <a:solidFill>
                  <a:srgbClr val="000000"/>
                </a:solidFill>
                <a:sym typeface="Symbol" pitchFamily="18" charset="2"/>
              </a:rPr>
              <a:t>Multiple reference inputs</a:t>
            </a:r>
          </a:p>
          <a:p>
            <a:pPr marL="230188" indent="-230188" eaLnBrk="0" hangingPunct="0">
              <a:buFont typeface="Wingdings" pitchFamily="2" charset="2"/>
              <a:buChar char="§"/>
            </a:pPr>
            <a:r>
              <a:rPr lang="en-US" sz="1400" dirty="0">
                <a:solidFill>
                  <a:srgbClr val="000000"/>
                </a:solidFill>
              </a:rPr>
              <a:t>6 GPIOs</a:t>
            </a:r>
          </a:p>
          <a:p>
            <a:pPr marL="230188" indent="-230188" eaLnBrk="0" hangingPunct="0"/>
            <a:endParaRPr lang="en-US" sz="1400" dirty="0">
              <a:solidFill>
                <a:srgbClr val="000000"/>
              </a:solidFill>
              <a:sym typeface="Symbol" pitchFamily="18" charset="2"/>
            </a:endParaRPr>
          </a:p>
          <a:p>
            <a:pPr marL="230188" indent="-230188" eaLnBrk="0" hangingPunct="0"/>
            <a:endParaRPr lang="en-US" sz="1400" dirty="0">
              <a:solidFill>
                <a:srgbClr val="000000"/>
              </a:solidFill>
            </a:endParaRPr>
          </a:p>
          <a:p>
            <a:pPr marL="230188" indent="-230188" eaLnBrk="0" hangingPunct="0"/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3080" name="Rectangle 40"/>
          <p:cNvSpPr>
            <a:spLocks noChangeArrowheads="1"/>
          </p:cNvSpPr>
          <p:nvPr/>
        </p:nvSpPr>
        <p:spPr bwMode="auto">
          <a:xfrm>
            <a:off x="4687888" y="1574800"/>
            <a:ext cx="4418012" cy="2362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30188" indent="-230188">
              <a:buFont typeface="Wingdings" pitchFamily="2" charset="2"/>
              <a:buChar char="§"/>
            </a:pPr>
            <a:r>
              <a:rPr lang="en-US" sz="1400"/>
              <a:t>Gain and Offset accuracy over temperature &amp; lifetime</a:t>
            </a:r>
          </a:p>
          <a:p>
            <a:pPr marL="230188" indent="-230188">
              <a:buFont typeface="Wingdings" pitchFamily="2" charset="2"/>
              <a:buChar char="§"/>
            </a:pPr>
            <a:r>
              <a:rPr lang="en-US" sz="1400"/>
              <a:t>Open &amp; Short, Overvoltage, Fault Detection without affecting measurement accuracy</a:t>
            </a:r>
          </a:p>
          <a:p>
            <a:pPr marL="230188" indent="-230188">
              <a:buFont typeface="Wingdings" pitchFamily="2" charset="2"/>
              <a:buChar char="§"/>
            </a:pPr>
            <a:r>
              <a:rPr lang="en-US" sz="1400"/>
              <a:t>Eliminates data corruption due to communication </a:t>
            </a:r>
          </a:p>
        </p:txBody>
      </p:sp>
      <p:sp>
        <p:nvSpPr>
          <p:cNvPr id="3081" name="Text Box 41"/>
          <p:cNvSpPr txBox="1">
            <a:spLocks noChangeArrowheads="1"/>
          </p:cNvSpPr>
          <p:nvPr/>
        </p:nvSpPr>
        <p:spPr bwMode="auto">
          <a:xfrm>
            <a:off x="252413" y="4502150"/>
            <a:ext cx="3536950" cy="954088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1400"/>
              <a:t> </a:t>
            </a:r>
            <a:r>
              <a:rPr lang="en-US" sz="1400">
                <a:solidFill>
                  <a:srgbClr val="FF0000"/>
                </a:solidFill>
              </a:rPr>
              <a:t>Weight Scales</a:t>
            </a:r>
          </a:p>
          <a:p>
            <a:pPr>
              <a:buFont typeface="Wingdings" pitchFamily="2" charset="2"/>
              <a:buChar char="§"/>
            </a:pPr>
            <a:r>
              <a:rPr lang="en-US" sz="1400"/>
              <a:t> Temperature measurement</a:t>
            </a:r>
          </a:p>
          <a:p>
            <a:pPr>
              <a:buFont typeface="Wingdings" pitchFamily="2" charset="2"/>
              <a:buChar char="§"/>
            </a:pPr>
            <a:r>
              <a:rPr lang="en-US" sz="1400"/>
              <a:t> Strain gauge interface</a:t>
            </a:r>
          </a:p>
          <a:p>
            <a:pPr>
              <a:buFont typeface="Wingdings" pitchFamily="2" charset="2"/>
              <a:buChar char="§"/>
            </a:pPr>
            <a:r>
              <a:rPr lang="en-US" sz="1400"/>
              <a:t> Industrial process control</a:t>
            </a:r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3082" name="Rectangle 42"/>
          <p:cNvSpPr>
            <a:spLocks noChangeArrowheads="1"/>
          </p:cNvSpPr>
          <p:nvPr/>
        </p:nvSpPr>
        <p:spPr bwMode="auto">
          <a:xfrm>
            <a:off x="342900" y="0"/>
            <a:ext cx="84582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85000"/>
              </a:lnSpc>
            </a:pPr>
            <a:r>
              <a:rPr lang="en-US" sz="3600" b="1">
                <a:solidFill>
                  <a:srgbClr val="FF0000"/>
                </a:solidFill>
              </a:rPr>
              <a:t>LMP90101</a:t>
            </a:r>
            <a:br>
              <a:rPr lang="en-US" sz="3600" b="1">
                <a:solidFill>
                  <a:srgbClr val="FF0000"/>
                </a:solidFill>
              </a:rPr>
            </a:br>
            <a:r>
              <a:rPr lang="en-US" sz="2000" b="1">
                <a:solidFill>
                  <a:srgbClr val="FF0000"/>
                </a:solidFill>
              </a:rPr>
              <a:t>Ultra Low-Noise 24-bit </a:t>
            </a:r>
            <a:r>
              <a:rPr lang="en-US" sz="2000">
                <a:solidFill>
                  <a:srgbClr val="FF0000"/>
                </a:solidFill>
                <a:sym typeface="Symbol" pitchFamily="18" charset="2"/>
              </a:rPr>
              <a:t></a:t>
            </a:r>
            <a:r>
              <a:rPr lang="en-US" sz="2000" b="1">
                <a:solidFill>
                  <a:srgbClr val="FF0000"/>
                </a:solidFill>
              </a:rPr>
              <a:t> 3-Channel Sensor AFE </a:t>
            </a:r>
          </a:p>
        </p:txBody>
      </p:sp>
      <p:sp>
        <p:nvSpPr>
          <p:cNvPr id="3083" name="Text Box 34"/>
          <p:cNvSpPr txBox="1">
            <a:spLocks noChangeArrowheads="1"/>
          </p:cNvSpPr>
          <p:nvPr/>
        </p:nvSpPr>
        <p:spPr bwMode="auto">
          <a:xfrm>
            <a:off x="1873250" y="5969000"/>
            <a:ext cx="52879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 typeface="Arial" pitchFamily="34" charset="0"/>
              <a:buNone/>
            </a:pPr>
            <a:r>
              <a:rPr lang="en-US" sz="1200" b="1"/>
              <a:t>*Available Q3 CY12</a:t>
            </a:r>
            <a:endParaRPr lang="en-US" sz="2800"/>
          </a:p>
        </p:txBody>
      </p:sp>
      <p:pic>
        <p:nvPicPr>
          <p:cNvPr id="3084" name="Picture 2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83050" y="2849563"/>
            <a:ext cx="4935538" cy="330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77212" y="152400"/>
            <a:ext cx="966788" cy="39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WordArt 4"/>
          <p:cNvSpPr>
            <a:spLocks noChangeArrowheads="1" noChangeShapeType="1" noTextEdit="1"/>
          </p:cNvSpPr>
          <p:nvPr/>
        </p:nvSpPr>
        <p:spPr bwMode="auto">
          <a:xfrm>
            <a:off x="381000" y="1266825"/>
            <a:ext cx="819150" cy="276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i="1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00"/>
                    </a:gs>
                    <a:gs pos="50000">
                      <a:srgbClr val="FF0000"/>
                    </a:gs>
                    <a:gs pos="100000">
                      <a:srgbClr val="00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>
                      <a:alpha val="74997"/>
                    </a:srgbClr>
                  </a:outerShdw>
                </a:effectLst>
                <a:latin typeface="Impact"/>
              </a:rPr>
              <a:t>Features</a:t>
            </a:r>
          </a:p>
        </p:txBody>
      </p:sp>
      <p:sp>
        <p:nvSpPr>
          <p:cNvPr id="18" name="WordArt 5"/>
          <p:cNvSpPr>
            <a:spLocks noChangeArrowheads="1" noChangeShapeType="1" noTextEdit="1"/>
          </p:cNvSpPr>
          <p:nvPr/>
        </p:nvSpPr>
        <p:spPr bwMode="auto">
          <a:xfrm>
            <a:off x="4867275" y="1266825"/>
            <a:ext cx="771525" cy="276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i="1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00"/>
                    </a:gs>
                    <a:gs pos="50000">
                      <a:srgbClr val="FF0000"/>
                    </a:gs>
                    <a:gs pos="100000">
                      <a:srgbClr val="00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>
                      <a:alpha val="74997"/>
                    </a:srgbClr>
                  </a:outerShdw>
                </a:effectLst>
                <a:latin typeface="Impact"/>
              </a:rPr>
              <a:t>Benefits</a:t>
            </a:r>
          </a:p>
        </p:txBody>
      </p:sp>
      <p:sp>
        <p:nvSpPr>
          <p:cNvPr id="19" name="WordArt 6"/>
          <p:cNvSpPr>
            <a:spLocks noChangeArrowheads="1" noChangeShapeType="1" noTextEdit="1"/>
          </p:cNvSpPr>
          <p:nvPr/>
        </p:nvSpPr>
        <p:spPr bwMode="auto">
          <a:xfrm>
            <a:off x="381000" y="4219575"/>
            <a:ext cx="1301750" cy="276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i="1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00"/>
                    </a:gs>
                    <a:gs pos="50000">
                      <a:srgbClr val="FF0000"/>
                    </a:gs>
                    <a:gs pos="100000">
                      <a:srgbClr val="00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>
                      <a:alpha val="74997"/>
                    </a:srgbClr>
                  </a:outerShdw>
                </a:effectLst>
                <a:latin typeface="Impact"/>
              </a:rPr>
              <a:t>Applications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87"/>
          <p:cNvSpPr>
            <a:spLocks noGrp="1" noChangeArrowheads="1"/>
          </p:cNvSpPr>
          <p:nvPr>
            <p:ph type="title"/>
          </p:nvPr>
        </p:nvSpPr>
        <p:spPr/>
        <p:txBody>
          <a:bodyPr lIns="92062" tIns="46031" rIns="92062" bIns="46031"/>
          <a:lstStyle/>
          <a:p>
            <a:pPr eaLnBrk="1" hangingPunct="1"/>
            <a:r>
              <a:rPr lang="en-US" sz="4000" dirty="0" smtClean="0">
                <a:ea typeface="MS PGothic" charset="-128"/>
              </a:rPr>
              <a:t>LMP90507</a:t>
            </a:r>
            <a:r>
              <a:rPr lang="en-US" dirty="0" smtClean="0">
                <a:ea typeface="MS PGothic" charset="-128"/>
              </a:rPr>
              <a:t/>
            </a:r>
            <a:br>
              <a:rPr lang="en-US" dirty="0" smtClean="0">
                <a:ea typeface="MS PGothic" charset="-128"/>
              </a:rPr>
            </a:br>
            <a:r>
              <a:rPr lang="en-US" sz="2000" dirty="0" smtClean="0">
                <a:ea typeface="MS PGothic" charset="-128"/>
              </a:rPr>
              <a:t>Low Power Analog Front End for ECG Applications</a:t>
            </a:r>
          </a:p>
        </p:txBody>
      </p:sp>
      <p:sp>
        <p:nvSpPr>
          <p:cNvPr id="1028" name="Text Box 643"/>
          <p:cNvSpPr txBox="1">
            <a:spLocks noChangeArrowheads="1"/>
          </p:cNvSpPr>
          <p:nvPr/>
        </p:nvSpPr>
        <p:spPr bwMode="auto">
          <a:xfrm>
            <a:off x="5535613" y="6062663"/>
            <a:ext cx="3354387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n-US" sz="1200" b="1">
                <a:solidFill>
                  <a:srgbClr val="FF0000"/>
                </a:solidFill>
              </a:rPr>
              <a:t>Package: LLP28</a:t>
            </a:r>
          </a:p>
        </p:txBody>
      </p:sp>
      <p:sp>
        <p:nvSpPr>
          <p:cNvPr id="1029" name="Text Box 647"/>
          <p:cNvSpPr txBox="1">
            <a:spLocks noChangeArrowheads="1"/>
          </p:cNvSpPr>
          <p:nvPr/>
        </p:nvSpPr>
        <p:spPr bwMode="auto">
          <a:xfrm>
            <a:off x="298450" y="4441825"/>
            <a:ext cx="38798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/>
              <a:t>Medical Instrumentation including: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/>
              <a:t>Patient monitoring: Holter, event, stress, and vital signs ECG; AED; fetal ECG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200"/>
              <a:t>Bispectral index (BIS), Sleep study monitor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/>
              <a:t>High-Precision, Simultaneous, Multichannel Signal Acquisition</a:t>
            </a:r>
          </a:p>
        </p:txBody>
      </p:sp>
      <p:sp>
        <p:nvSpPr>
          <p:cNvPr id="1030" name="Text Box 648"/>
          <p:cNvSpPr txBox="1">
            <a:spLocks noChangeArrowheads="1"/>
          </p:cNvSpPr>
          <p:nvPr/>
        </p:nvSpPr>
        <p:spPr bwMode="auto">
          <a:xfrm>
            <a:off x="4156075" y="1363663"/>
            <a:ext cx="4987925" cy="195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100">
                <a:solidFill>
                  <a:srgbClr val="000000"/>
                </a:solidFill>
              </a:rPr>
              <a:t>Optimized for portable applications such as Holter Monitors, and ECG Patches.  Provides over 80% power savings  compared to a discrete solution</a:t>
            </a:r>
          </a:p>
          <a:p>
            <a:pPr marL="228600" indent="-228600">
              <a:buFont typeface="Arial" pitchFamily="34" charset="0"/>
              <a:buChar char="•"/>
            </a:pPr>
            <a:endParaRPr lang="en-US" sz="1100"/>
          </a:p>
          <a:p>
            <a:pPr marL="228600" indent="-228600">
              <a:buFont typeface="Arial" pitchFamily="34" charset="0"/>
              <a:buChar char="•"/>
            </a:pPr>
            <a:r>
              <a:rPr lang="en-US" sz="1100"/>
              <a:t>Complete ECG signal path with right Leg Drive, and  Wilson reference and f</a:t>
            </a:r>
            <a:r>
              <a:rPr lang="en-US" sz="1100">
                <a:solidFill>
                  <a:srgbClr val="000000"/>
                </a:solidFill>
              </a:rPr>
              <a:t>lexible mux that allows for  dynamic lead connections  and simultaneous pace  and ECG signal detect  </a:t>
            </a:r>
          </a:p>
          <a:p>
            <a:pPr marL="228600" indent="-228600">
              <a:buFont typeface="Arial" pitchFamily="34" charset="0"/>
              <a:buChar char="•"/>
            </a:pPr>
            <a:endParaRPr lang="en-US" sz="1100">
              <a:solidFill>
                <a:srgbClr val="000000"/>
              </a:solidFill>
            </a:endParaRPr>
          </a:p>
          <a:p>
            <a:pPr marL="228600" indent="-228600">
              <a:buFont typeface="Arial" pitchFamily="34" charset="0"/>
              <a:buChar char="•"/>
            </a:pPr>
            <a:r>
              <a:rPr lang="en-US" sz="1100">
                <a:solidFill>
                  <a:srgbClr val="000000"/>
                </a:solidFill>
              </a:rPr>
              <a:t>Allows ECG diagnostic equipment, sport  and fitness medicine designers  to quickly design their entire system</a:t>
            </a:r>
          </a:p>
          <a:p>
            <a:pPr marL="228600" indent="-228600">
              <a:buFont typeface="Arial" pitchFamily="34" charset="0"/>
              <a:buChar char="•"/>
            </a:pPr>
            <a:endParaRPr lang="en-US" sz="1100">
              <a:solidFill>
                <a:srgbClr val="000000"/>
              </a:solidFill>
            </a:endParaRPr>
          </a:p>
        </p:txBody>
      </p:sp>
      <p:sp>
        <p:nvSpPr>
          <p:cNvPr id="1031" name="WordArt 4"/>
          <p:cNvSpPr>
            <a:spLocks noChangeArrowheads="1" noChangeShapeType="1" noTextEdit="1"/>
          </p:cNvSpPr>
          <p:nvPr/>
        </p:nvSpPr>
        <p:spPr bwMode="auto">
          <a:xfrm>
            <a:off x="533400" y="1077913"/>
            <a:ext cx="819150" cy="276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i="1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00"/>
                    </a:gs>
                    <a:gs pos="50000">
                      <a:srgbClr val="FF0000"/>
                    </a:gs>
                    <a:gs pos="100000">
                      <a:srgbClr val="00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>
                      <a:alpha val="74997"/>
                    </a:srgbClr>
                  </a:outerShdw>
                </a:effectLst>
                <a:latin typeface="Impact"/>
              </a:rPr>
              <a:t>Features</a:t>
            </a:r>
          </a:p>
        </p:txBody>
      </p:sp>
      <p:sp>
        <p:nvSpPr>
          <p:cNvPr id="1032" name="WordArt 5"/>
          <p:cNvSpPr>
            <a:spLocks noChangeArrowheads="1" noChangeShapeType="1" noTextEdit="1"/>
          </p:cNvSpPr>
          <p:nvPr/>
        </p:nvSpPr>
        <p:spPr bwMode="auto">
          <a:xfrm>
            <a:off x="4498975" y="1077913"/>
            <a:ext cx="771525" cy="276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i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00"/>
                    </a:gs>
                    <a:gs pos="50000">
                      <a:srgbClr val="FF0000"/>
                    </a:gs>
                    <a:gs pos="100000">
                      <a:srgbClr val="00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>
                      <a:alpha val="74997"/>
                    </a:srgbClr>
                  </a:outerShdw>
                </a:effectLst>
                <a:latin typeface="Impact"/>
              </a:rPr>
              <a:t>Benefits</a:t>
            </a:r>
          </a:p>
        </p:txBody>
      </p:sp>
      <p:sp>
        <p:nvSpPr>
          <p:cNvPr id="1033" name="WordArt 6"/>
          <p:cNvSpPr>
            <a:spLocks noChangeArrowheads="1" noChangeShapeType="1" noTextEdit="1"/>
          </p:cNvSpPr>
          <p:nvPr/>
        </p:nvSpPr>
        <p:spPr bwMode="auto">
          <a:xfrm>
            <a:off x="533400" y="4106863"/>
            <a:ext cx="1301750" cy="276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i="1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000000"/>
                    </a:gs>
                    <a:gs pos="50000">
                      <a:srgbClr val="FF0000"/>
                    </a:gs>
                    <a:gs pos="100000">
                      <a:srgbClr val="000000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>
                      <a:alpha val="74997"/>
                    </a:srgbClr>
                  </a:outerShdw>
                </a:effectLst>
                <a:latin typeface="Impact"/>
              </a:rPr>
              <a:t>Applications</a:t>
            </a: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119063" y="1366838"/>
            <a:ext cx="3983037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100"/>
              <a:t>Very Low Power High Precision performance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100" b="1"/>
              <a:t>0.25mW/Ch</a:t>
            </a:r>
          </a:p>
          <a:p>
            <a:pPr marL="685800" lvl="1" indent="-228600" eaLnBrk="0" hangingPunct="0">
              <a:spcBef>
                <a:spcPct val="10000"/>
              </a:spcBef>
              <a:buSzPct val="100000"/>
              <a:buFont typeface="Arial" pitchFamily="34" charset="0"/>
              <a:buChar char="•"/>
            </a:pPr>
            <a:r>
              <a:rPr lang="en-US" sz="1100"/>
              <a:t>Flexible</a:t>
            </a:r>
            <a:r>
              <a:rPr lang="en-US" sz="1100" b="1"/>
              <a:t> Power Down</a:t>
            </a:r>
            <a:r>
              <a:rPr lang="en-US" sz="1100"/>
              <a:t> Configurations</a:t>
            </a:r>
          </a:p>
          <a:p>
            <a:pPr marL="685800" lvl="1" indent="-228600" eaLnBrk="0" hangingPunct="0">
              <a:spcBef>
                <a:spcPct val="10000"/>
              </a:spcBef>
              <a:buClr>
                <a:srgbClr val="003399"/>
              </a:buClr>
              <a:buSzPct val="100000"/>
              <a:buFont typeface="Arial" pitchFamily="34" charset="0"/>
              <a:buChar char="•"/>
            </a:pPr>
            <a:r>
              <a:rPr lang="en-US" sz="1100" b="1"/>
              <a:t>Standby </a:t>
            </a:r>
            <a:r>
              <a:rPr lang="en-US" sz="1100"/>
              <a:t>Mode Power  </a:t>
            </a:r>
            <a:r>
              <a:rPr lang="en-US" sz="1100" b="1"/>
              <a:t>0.3mW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100"/>
              <a:t>3 High Resolution ECG Channels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100"/>
              <a:t>Noise: </a:t>
            </a:r>
            <a:r>
              <a:rPr lang="en-US" sz="1100" b="1"/>
              <a:t>8.7uV</a:t>
            </a:r>
            <a:r>
              <a:rPr lang="en-US" sz="1100" b="1" i="1"/>
              <a:t>p-p @ 0.1Hz to 131Hz, over 0.5sec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100"/>
              <a:t>CMRR: &gt;</a:t>
            </a:r>
            <a:r>
              <a:rPr lang="en-US" sz="1100" b="1"/>
              <a:t>100dB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100"/>
              <a:t>Integrated </a:t>
            </a:r>
            <a:r>
              <a:rPr lang="en-US" sz="1100" b="1"/>
              <a:t>EMI Hardened </a:t>
            </a:r>
            <a:r>
              <a:rPr lang="en-US" sz="1100"/>
              <a:t>Differential Signal Paths</a:t>
            </a:r>
            <a:endParaRPr lang="en-US" sz="1100" b="1"/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100" b="1"/>
              <a:t>Continuous</a:t>
            </a:r>
            <a:r>
              <a:rPr lang="en-US" sz="1100"/>
              <a:t> Lead Failure detection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100" b="1"/>
              <a:t>No Saturation </a:t>
            </a:r>
            <a:r>
              <a:rPr lang="en-US" sz="1100"/>
              <a:t>due to Motion Artifacts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100"/>
              <a:t>Full set of commonly needed features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100" b="1"/>
              <a:t>Programmable</a:t>
            </a:r>
            <a:r>
              <a:rPr lang="en-US" sz="1100"/>
              <a:t> Bandwidth and Sampling Rates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100"/>
              <a:t>Battery Voltage Level Monitoring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100" b="1"/>
              <a:t>Continuous</a:t>
            </a:r>
            <a:r>
              <a:rPr lang="en-US" sz="1100"/>
              <a:t> Lead Failure detection</a:t>
            </a:r>
          </a:p>
          <a:p>
            <a:pPr marL="228600" indent="-228600">
              <a:buFont typeface="Arial" pitchFamily="34" charset="0"/>
              <a:buChar char="•"/>
            </a:pPr>
            <a:endParaRPr lang="en-US" sz="1100"/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4260850" y="3019425"/>
          <a:ext cx="4778375" cy="3133725"/>
        </p:xfrm>
        <a:graphic>
          <a:graphicData uri="http://schemas.openxmlformats.org/presentationml/2006/ole">
            <p:oleObj spid="_x0000_s2050" name="Visio" r:id="rId4" imgW="9818727" imgH="6336792" progId="">
              <p:embed/>
            </p:oleObj>
          </a:graphicData>
        </a:graphic>
      </p:graphicFrame>
      <p:pic>
        <p:nvPicPr>
          <p:cNvPr id="1035" name="Picture 1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77212" y="152400"/>
            <a:ext cx="966788" cy="39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6" name="Rectangle 142"/>
          <p:cNvSpPr>
            <a:spLocks noChangeArrowheads="1"/>
          </p:cNvSpPr>
          <p:nvPr/>
        </p:nvSpPr>
        <p:spPr bwMode="auto">
          <a:xfrm>
            <a:off x="1828800" y="5638800"/>
            <a:ext cx="1900237" cy="5238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Samples: 1Q’12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RTM : 3Q</a:t>
            </a:r>
            <a:r>
              <a:rPr lang="en-US" altLang="en-US" b="1" dirty="0">
                <a:solidFill>
                  <a:schemeClr val="bg1"/>
                </a:solidFill>
              </a:rPr>
              <a:t>’</a:t>
            </a:r>
            <a:r>
              <a:rPr lang="en-US" b="1" dirty="0">
                <a:solidFill>
                  <a:schemeClr val="bg1"/>
                </a:solidFill>
              </a:rPr>
              <a:t>12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verview Masters Slide">
  <a:themeElements>
    <a:clrScheme name="FinalPowerpoint 1">
      <a:dk1>
        <a:srgbClr val="000000"/>
      </a:dk1>
      <a:lt1>
        <a:srgbClr val="FFFFFF"/>
      </a:lt1>
      <a:dk2>
        <a:srgbClr val="FF0000"/>
      </a:dk2>
      <a:lt2>
        <a:srgbClr val="808080"/>
      </a:lt2>
      <a:accent1>
        <a:srgbClr val="AAAAAA"/>
      </a:accent1>
      <a:accent2>
        <a:srgbClr val="000000"/>
      </a:accent2>
      <a:accent3>
        <a:srgbClr val="FFFFFF"/>
      </a:accent3>
      <a:accent4>
        <a:srgbClr val="000000"/>
      </a:accent4>
      <a:accent5>
        <a:srgbClr val="D2D2D2"/>
      </a:accent5>
      <a:accent6>
        <a:srgbClr val="000000"/>
      </a:accent6>
      <a:hlink>
        <a:srgbClr val="FF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aster with Custom U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Roadmap Master">
  <a:themeElements>
    <a:clrScheme name="">
      <a:dk1>
        <a:srgbClr val="000000"/>
      </a:dk1>
      <a:lt1>
        <a:srgbClr val="FFFFFF"/>
      </a:lt1>
      <a:dk2>
        <a:srgbClr val="FF0000"/>
      </a:dk2>
      <a:lt2>
        <a:srgbClr val="808080"/>
      </a:lt2>
      <a:accent1>
        <a:srgbClr val="AAAAAA"/>
      </a:accent1>
      <a:accent2>
        <a:srgbClr val="000000"/>
      </a:accent2>
      <a:accent3>
        <a:srgbClr val="FFFFFF"/>
      </a:accent3>
      <a:accent4>
        <a:srgbClr val="000000"/>
      </a:accent4>
      <a:accent5>
        <a:srgbClr val="D2D2D2"/>
      </a:accent5>
      <a:accent6>
        <a:srgbClr val="000000"/>
      </a:accent6>
      <a:hlink>
        <a:srgbClr val="F5F5F5"/>
      </a:hlink>
      <a:folHlink>
        <a:srgbClr val="FFFFFF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5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6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7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8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9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FFFF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10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FFFF"/>
        </a:hlink>
        <a:folHlink>
          <a:srgbClr val="F5F5F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1197</Words>
  <Application>Microsoft Office PowerPoint</Application>
  <PresentationFormat>On-screen Show (4:3)</PresentationFormat>
  <Paragraphs>312</Paragraphs>
  <Slides>8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Overview Masters Slide</vt:lpstr>
      <vt:lpstr>Master with Custom UP</vt:lpstr>
      <vt:lpstr>Roadmap Master</vt:lpstr>
      <vt:lpstr>Visio</vt:lpstr>
      <vt:lpstr>Slide 1</vt:lpstr>
      <vt:lpstr>Slide 2</vt:lpstr>
      <vt:lpstr>Slide 3</vt:lpstr>
      <vt:lpstr>Slide 4</vt:lpstr>
      <vt:lpstr>Slide 5</vt:lpstr>
      <vt:lpstr>Slide 6</vt:lpstr>
      <vt:lpstr>Slide 7</vt:lpstr>
      <vt:lpstr>LMP90507 Low Power Analog Front End for ECG Applications</vt:lpstr>
    </vt:vector>
  </TitlesOfParts>
  <Company>Texas Instruments Incorporated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Dwight Byrd</dc:creator>
  <cp:lastModifiedBy>a0219300</cp:lastModifiedBy>
  <cp:revision>12</cp:revision>
  <dcterms:created xsi:type="dcterms:W3CDTF">2012-04-11T00:42:53Z</dcterms:created>
  <dcterms:modified xsi:type="dcterms:W3CDTF">2013-10-17T06:21:26Z</dcterms:modified>
</cp:coreProperties>
</file>