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4" r:id="rId5"/>
  </p:sldMasterIdLst>
  <p:notesMasterIdLst>
    <p:notesMasterId r:id="rId16"/>
  </p:notesMasterIdLst>
  <p:sldIdLst>
    <p:sldId id="256" r:id="rId6"/>
    <p:sldId id="404" r:id="rId7"/>
    <p:sldId id="405" r:id="rId8"/>
    <p:sldId id="406" r:id="rId9"/>
    <p:sldId id="421" r:id="rId10"/>
    <p:sldId id="444" r:id="rId11"/>
    <p:sldId id="449" r:id="rId12"/>
    <p:sldId id="451" r:id="rId13"/>
    <p:sldId id="456" r:id="rId14"/>
    <p:sldId id="458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10" autoAdjust="0"/>
    <p:restoredTop sz="88546" autoAdjust="0"/>
  </p:normalViewPr>
  <p:slideViewPr>
    <p:cSldViewPr snapToGrid="0">
      <p:cViewPr>
        <p:scale>
          <a:sx n="70" d="100"/>
          <a:sy n="70" d="100"/>
        </p:scale>
        <p:origin x="-43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890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FB2DBF3-B3DD-4643-838D-D8005BFD6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20B83A-691D-48F4-84A9-B818FB7AF9EA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32F02-C136-4490-A519-274659C0285E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92FF6BFA-A1D2-4B57-A690-E56C755227E3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F7573C47-4D2A-4925-B561-A1B8EF0576DE}" type="slidenum">
              <a:rPr lang="en-US" sz="1200">
                <a:solidFill>
                  <a:srgbClr val="000000"/>
                </a:solidFill>
                <a:ea typeface="ＭＳ Ｐゴシック" pitchFamily="34" charset="-128"/>
              </a:rPr>
              <a:pPr algn="r"/>
              <a:t>10</a:t>
            </a:fld>
            <a:endParaRPr lang="en-US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>
                <a:ea typeface="ＭＳ Ｐゴシック" pitchFamily="34" charset="-128"/>
              </a:rPr>
              <a:t> REMEMBER </a:t>
            </a:r>
            <a:r>
              <a:rPr lang="en-US" smtClean="0">
                <a:ea typeface="ＭＳ Ｐゴシック" pitchFamily="34" charset="-128"/>
              </a:rPr>
              <a:t>TO PICK THE BEST PART YOU CAN FIND FROM THE COMPETITOR WHEN COMPLETING THIS FORM!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/>
              <a:t>Only list the most important specifications/spec's that matter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2DBF3-B3DD-4643-838D-D8005BFD6F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2DBF3-B3DD-4643-838D-D8005BFD6F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9B7D9-E087-4489-91C3-2BAA04FC3E05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202BB19C-12BE-4B21-A678-70147F816B19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6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B36FB-6C7B-4733-8AC6-3FA8E4723F3A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6" rIns="93172" bIns="46586" anchor="b"/>
          <a:lstStyle/>
          <a:p>
            <a:pPr algn="r"/>
            <a:fld id="{48AA333F-765D-4CF0-BF01-AB23367F62AC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6" rIns="93172" bIns="46586" anchor="b"/>
          <a:lstStyle/>
          <a:p>
            <a:pPr algn="r"/>
            <a:fld id="{648128E4-F331-4C75-94E7-89665B765257}" type="slidenum">
              <a:rPr lang="en-US" sz="1200">
                <a:solidFill>
                  <a:srgbClr val="000000"/>
                </a:solidFill>
                <a:ea typeface="ＭＳ Ｐゴシック" pitchFamily="34" charset="-128"/>
              </a:rPr>
              <a:pPr algn="r"/>
              <a:t>7</a:t>
            </a:fld>
            <a:endParaRPr lang="en-US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>
                <a:ea typeface="ＭＳ Ｐゴシック" pitchFamily="34" charset="-128"/>
              </a:rPr>
              <a:t> REMEMBER </a:t>
            </a:r>
            <a:r>
              <a:rPr lang="en-US" smtClean="0">
                <a:ea typeface="ＭＳ Ｐゴシック" pitchFamily="34" charset="-128"/>
              </a:rPr>
              <a:t>TO PICK THE BEST PART YOU CAN FIND FROM THE COMPETITOR WHEN COMPLETING THIS FORM!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/>
              <a:t>Only list the most important specifications/spec's that matter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8500"/>
            <a:ext cx="4645025" cy="3482975"/>
          </a:xfrm>
          <a:ln/>
        </p:spPr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</p:spPr>
        <p:txBody>
          <a:bodyPr/>
          <a:lstStyle/>
          <a:p>
            <a:r>
              <a:rPr lang="en-US" smtClean="0"/>
              <a:t>Timeline slide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5AA58-5D1B-4155-B5B3-C7D6260FAE12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D09014C-BAEE-4C6D-90DB-A02D620B85D2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B92821E7-AE0C-4794-A1C0-F1100F3968C4}" type="slidenum">
              <a:rPr lang="en-US" sz="1200">
                <a:solidFill>
                  <a:srgbClr val="000000"/>
                </a:solidFill>
                <a:ea typeface="ＭＳ Ｐゴシック" pitchFamily="34" charset="-128"/>
              </a:rPr>
              <a:pPr algn="r"/>
              <a:t>9</a:t>
            </a:fld>
            <a:endParaRPr lang="en-US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ＭＳ Ｐゴシック" pitchFamily="34" charset="-128"/>
              </a:rPr>
              <a:t>Top 5 Frequently Asked Questions from Customers:</a:t>
            </a:r>
          </a:p>
          <a:p>
            <a:pPr eaLnBrk="1" hangingPunct="1">
              <a:defRPr/>
            </a:pPr>
            <a:endParaRPr lang="en-US" dirty="0">
              <a:ea typeface="ＭＳ Ｐゴシック" pitchFamily="34" charset="-128"/>
            </a:endParaRPr>
          </a:p>
          <a:p>
            <a:pPr marL="232943" indent="-232943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pitchFamily="34" charset="-128"/>
              </a:rPr>
              <a:t>Question &amp; Answer</a:t>
            </a:r>
          </a:p>
          <a:p>
            <a:pPr marL="232943" indent="-232943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pitchFamily="34" charset="-128"/>
              </a:rPr>
              <a:t>Question &amp; Answer</a:t>
            </a:r>
          </a:p>
          <a:p>
            <a:pPr marL="232943" indent="-232943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pitchFamily="34" charset="-128"/>
              </a:rPr>
              <a:t>Question &amp; Answer</a:t>
            </a:r>
          </a:p>
          <a:p>
            <a:pPr marL="232943" indent="-232943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pitchFamily="34" charset="-128"/>
              </a:rPr>
              <a:t>Question &amp; Answer</a:t>
            </a:r>
          </a:p>
          <a:p>
            <a:pPr marL="232943" indent="-232943" eaLnBrk="1" hangingPunct="1">
              <a:buFont typeface="+mj-lt"/>
              <a:buAutoNum type="arabicPeriod"/>
              <a:defRPr/>
            </a:pPr>
            <a:r>
              <a:rPr lang="en-US" dirty="0">
                <a:ea typeface="ＭＳ Ｐゴシック" pitchFamily="34" charset="-128"/>
              </a:rPr>
              <a:t>Question &amp; Answer</a:t>
            </a:r>
          </a:p>
          <a:p>
            <a:pPr marL="232943" indent="-232943" eaLnBrk="1" hangingPunct="1">
              <a:buFont typeface="+mj-lt"/>
              <a:buAutoNum type="arabicPeriod"/>
              <a:defRPr/>
            </a:pPr>
            <a:endParaRPr lang="en-US" dirty="0">
              <a:ea typeface="ＭＳ Ｐゴシック" pitchFamily="34" charset="-128"/>
            </a:endParaRPr>
          </a:p>
          <a:p>
            <a:pPr marL="232943" indent="-232943" eaLnBrk="1" hangingPunct="1">
              <a:defRPr/>
            </a:pPr>
            <a:endParaRPr lang="en-US" dirty="0">
              <a:ea typeface="ＭＳ Ｐゴシック" pitchFamily="34" charset="-128"/>
            </a:endParaRPr>
          </a:p>
          <a:p>
            <a:pPr marL="232943" indent="-232943" eaLnBrk="1" hangingPunct="1">
              <a:defRPr/>
            </a:pPr>
            <a:r>
              <a:rPr lang="en-US" b="1" dirty="0">
                <a:ea typeface="ＭＳ Ｐゴシック" pitchFamily="34" charset="-128"/>
              </a:rPr>
              <a:t>Additional Features: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9138" y="0"/>
            <a:ext cx="22034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459538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443788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443788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8229600" cy="241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09988"/>
            <a:ext cx="8229600" cy="2416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9138" y="0"/>
            <a:ext cx="22034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459538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443788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443788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8229600" cy="241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09988"/>
            <a:ext cx="8229600" cy="2416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0"/>
            <a:ext cx="74437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     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4"/>
          <p:cNvGrpSpPr>
            <a:grpSpLocks/>
          </p:cNvGrpSpPr>
          <p:nvPr userDrawn="1"/>
        </p:nvGrpSpPr>
        <p:grpSpPr bwMode="auto">
          <a:xfrm>
            <a:off x="338138" y="6330950"/>
            <a:ext cx="8462962" cy="461963"/>
            <a:chOff x="213" y="3988"/>
            <a:chExt cx="5331" cy="291"/>
          </a:xfrm>
        </p:grpSpPr>
        <p:pic>
          <p:nvPicPr>
            <p:cNvPr id="1030" name="Picture 5" descr="ti_stk_2c_pos_rgb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176" y="4043"/>
              <a:ext cx="71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74" name="Rectangle 6"/>
            <p:cNvSpPr>
              <a:spLocks noChangeArrowheads="1"/>
            </p:cNvSpPr>
            <p:nvPr userDrawn="1"/>
          </p:nvSpPr>
          <p:spPr bwMode="auto">
            <a:xfrm>
              <a:off x="213" y="3988"/>
              <a:ext cx="533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pic>
        <p:nvPicPr>
          <p:cNvPr id="1029" name="Picture 7" descr="logo low res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2192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  <p:sldLayoutId id="2147483667" r:id="rId12"/>
    <p:sldLayoutId id="2147483666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0"/>
            <a:ext cx="74437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     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6388" name="Group 4"/>
          <p:cNvGrpSpPr>
            <a:grpSpLocks/>
          </p:cNvGrpSpPr>
          <p:nvPr userDrawn="1"/>
        </p:nvGrpSpPr>
        <p:grpSpPr bwMode="auto">
          <a:xfrm>
            <a:off x="338138" y="6330950"/>
            <a:ext cx="8462962" cy="461963"/>
            <a:chOff x="213" y="3988"/>
            <a:chExt cx="5331" cy="291"/>
          </a:xfrm>
        </p:grpSpPr>
        <p:pic>
          <p:nvPicPr>
            <p:cNvPr id="16390" name="Picture 5" descr="ti_stk_2c_pos_rgb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176" y="4043"/>
              <a:ext cx="71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374" name="Rectangle 6"/>
            <p:cNvSpPr>
              <a:spLocks noChangeArrowheads="1"/>
            </p:cNvSpPr>
            <p:nvPr userDrawn="1"/>
          </p:nvSpPr>
          <p:spPr bwMode="auto">
            <a:xfrm>
              <a:off x="213" y="3988"/>
              <a:ext cx="533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pic>
        <p:nvPicPr>
          <p:cNvPr id="16389" name="Picture 7" descr="logo low res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2192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  <p:sldLayoutId id="2147483680" r:id="rId12"/>
    <p:sldLayoutId id="214748367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ional.com/pf/LM/LMH0346.html" TargetMode="External"/><Relationship Id="rId13" Type="http://schemas.openxmlformats.org/officeDocument/2006/relationships/hyperlink" Target="http://www.national.com/pf/LM/LMH0341.html" TargetMode="External"/><Relationship Id="rId18" Type="http://schemas.openxmlformats.org/officeDocument/2006/relationships/hyperlink" Target="http://www.national.com/pf/LM/LMH0044.html" TargetMode="External"/><Relationship Id="rId26" Type="http://schemas.openxmlformats.org/officeDocument/2006/relationships/hyperlink" Target="http://www.national.com/pf/LM/LMH0041.html" TargetMode="External"/><Relationship Id="rId3" Type="http://schemas.openxmlformats.org/officeDocument/2006/relationships/hyperlink" Target="http://www.national.com/pf/LM/LMH0395.html" TargetMode="External"/><Relationship Id="rId21" Type="http://schemas.openxmlformats.org/officeDocument/2006/relationships/hyperlink" Target="http://www.national.com/pf/LM/LMH0046.html" TargetMode="External"/><Relationship Id="rId34" Type="http://schemas.openxmlformats.org/officeDocument/2006/relationships/hyperlink" Target="http://www.national.com/pf/LM/LMH0071.html" TargetMode="External"/><Relationship Id="rId7" Type="http://schemas.openxmlformats.org/officeDocument/2006/relationships/hyperlink" Target="http://www.national.com/pf/LM/LMH0356.html" TargetMode="External"/><Relationship Id="rId12" Type="http://schemas.openxmlformats.org/officeDocument/2006/relationships/hyperlink" Target="http://www.national.com/pf/LM/LMH0340.html" TargetMode="External"/><Relationship Id="rId17" Type="http://schemas.openxmlformats.org/officeDocument/2006/relationships/hyperlink" Target="http://www.national.com/pf/LM/LMH0387.html" TargetMode="External"/><Relationship Id="rId25" Type="http://schemas.openxmlformats.org/officeDocument/2006/relationships/hyperlink" Target="http://www.national.com/pf/LM/LMH0050.html" TargetMode="External"/><Relationship Id="rId33" Type="http://schemas.openxmlformats.org/officeDocument/2006/relationships/hyperlink" Target="http://www.national.com/pf/LM/LMH0070.html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www.national.com/pf/LM/LMH1981.html" TargetMode="External"/><Relationship Id="rId20" Type="http://schemas.openxmlformats.org/officeDocument/2006/relationships/hyperlink" Target="http://www.national.com/pf/LM/LMH0056.html" TargetMode="External"/><Relationship Id="rId29" Type="http://schemas.openxmlformats.org/officeDocument/2006/relationships/hyperlink" Target="http://www.national.com/pf/LM/LMH007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tional.com/pf/LM/LMH0344.html" TargetMode="External"/><Relationship Id="rId11" Type="http://schemas.openxmlformats.org/officeDocument/2006/relationships/hyperlink" Target="http://www.national.com/pf/LM/LMH0302.html" TargetMode="External"/><Relationship Id="rId24" Type="http://schemas.openxmlformats.org/officeDocument/2006/relationships/hyperlink" Target="http://www.national.com/pf/LM/LMH0040.html" TargetMode="External"/><Relationship Id="rId32" Type="http://schemas.openxmlformats.org/officeDocument/2006/relationships/hyperlink" Target="http://www.national.com/pf/LM/LMH0001.html" TargetMode="External"/><Relationship Id="rId5" Type="http://schemas.openxmlformats.org/officeDocument/2006/relationships/hyperlink" Target="http://www.national.com/pf/LM/LMH0384.html" TargetMode="External"/><Relationship Id="rId15" Type="http://schemas.openxmlformats.org/officeDocument/2006/relationships/hyperlink" Target="http://www.national.com/pf/LM/LMH1982.html" TargetMode="External"/><Relationship Id="rId23" Type="http://schemas.openxmlformats.org/officeDocument/2006/relationships/hyperlink" Target="http://www.national.com/pf/LM/LMH0002.html" TargetMode="External"/><Relationship Id="rId28" Type="http://schemas.openxmlformats.org/officeDocument/2006/relationships/hyperlink" Target="http://www.national.com/pf/LM/LMH0024.html" TargetMode="External"/><Relationship Id="rId10" Type="http://schemas.openxmlformats.org/officeDocument/2006/relationships/hyperlink" Target="http://www.national.com/pf/LM/LMH0303.html" TargetMode="External"/><Relationship Id="rId19" Type="http://schemas.openxmlformats.org/officeDocument/2006/relationships/hyperlink" Target="http://www.national.com/pf/LM/LMH0034.html" TargetMode="External"/><Relationship Id="rId31" Type="http://schemas.openxmlformats.org/officeDocument/2006/relationships/hyperlink" Target="http://www.national.com/pf/LM/LMH0026.html" TargetMode="External"/><Relationship Id="rId4" Type="http://schemas.openxmlformats.org/officeDocument/2006/relationships/hyperlink" Target="http://www.national.com/pf/LM/LMH0394.html" TargetMode="External"/><Relationship Id="rId9" Type="http://schemas.openxmlformats.org/officeDocument/2006/relationships/hyperlink" Target="http://www.national.com/pf/LM/LMH0307.html" TargetMode="External"/><Relationship Id="rId14" Type="http://schemas.openxmlformats.org/officeDocument/2006/relationships/hyperlink" Target="http://www.national.com/pf/LM/LMH1983.html" TargetMode="External"/><Relationship Id="rId22" Type="http://schemas.openxmlformats.org/officeDocument/2006/relationships/hyperlink" Target="http://www.national.com/pf/LM/LMH0202.html" TargetMode="External"/><Relationship Id="rId27" Type="http://schemas.openxmlformats.org/officeDocument/2006/relationships/hyperlink" Target="http://www.national.com/pf/LM/LMH0051.html" TargetMode="External"/><Relationship Id="rId30" Type="http://schemas.openxmlformats.org/officeDocument/2006/relationships/hyperlink" Target="http://www.national.com/pf/LM/LMH0036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3"/>
          <p:cNvSpPr>
            <a:spLocks noGrp="1"/>
          </p:cNvSpPr>
          <p:nvPr>
            <p:ph type="ctrTitle"/>
          </p:nvPr>
        </p:nvSpPr>
        <p:spPr>
          <a:xfrm>
            <a:off x="638504" y="1294853"/>
            <a:ext cx="7772400" cy="1470025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Professional Video Broadcast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443788" cy="838200"/>
          </a:xfrm>
        </p:spPr>
        <p:txBody>
          <a:bodyPr/>
          <a:lstStyle/>
          <a:p>
            <a:r>
              <a:rPr lang="en-US" sz="3200" smtClean="0">
                <a:solidFill>
                  <a:srgbClr val="FF0000"/>
                </a:solidFill>
              </a:rPr>
              <a:t>LMH1983</a:t>
            </a:r>
            <a:r>
              <a:rPr lang="en-US" sz="3200" smtClean="0"/>
              <a:t> Competitive Comparison</a:t>
            </a:r>
            <a:endParaRPr lang="en-US" sz="2000" smtClean="0"/>
          </a:p>
        </p:txBody>
      </p:sp>
      <p:graphicFrame>
        <p:nvGraphicFramePr>
          <p:cNvPr id="331779" name="Group 3"/>
          <p:cNvGraphicFramePr>
            <a:graphicFrameLocks noGrp="1"/>
          </p:cNvGraphicFramePr>
          <p:nvPr/>
        </p:nvGraphicFramePr>
        <p:xfrm>
          <a:off x="381000" y="1219200"/>
          <a:ext cx="8382000" cy="4106496"/>
        </p:xfrm>
        <a:graphic>
          <a:graphicData uri="http://schemas.openxmlformats.org/drawingml/2006/table">
            <a:tbl>
              <a:tblPr/>
              <a:tblGrid>
                <a:gridCol w="2667000"/>
                <a:gridCol w="1905000"/>
                <a:gridCol w="2079625"/>
                <a:gridCol w="1730375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Specifications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LMH1983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Discrete Implementation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Gennum GS4911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A/V PLLs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LMH1983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Integrated with PLLs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GS4911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VCXOs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Low cost 27MHz VCXO ($2)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Expensive 74MHz, 148MHz VCXOs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Not needed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Clock Cleaners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Not needed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Not needed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Expensive clock cleaners needed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GS4915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Overall BOM cost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Low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High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High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Design Implementation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Minimal FPGA programming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Extensive FPGA programming to optimize loop parameters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Minimal FPGA programming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Output jitter</a:t>
                      </a:r>
                      <a:endParaRPr kumimoji="0" lang="en-US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40ps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Variable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240ps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08" name="Text Box 30"/>
          <p:cNvSpPr txBox="1">
            <a:spLocks noChangeArrowheads="1"/>
          </p:cNvSpPr>
          <p:nvPr/>
        </p:nvSpPr>
        <p:spPr bwMode="auto">
          <a:xfrm>
            <a:off x="381000" y="5334000"/>
            <a:ext cx="2890838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eaLnBrk="0" hangingPunct="0"/>
            <a:r>
              <a:rPr lang="en-US" sz="1200">
                <a:solidFill>
                  <a:srgbClr val="FF0000"/>
                </a:solidFill>
                <a:ea typeface="PMingLiU" pitchFamily="18" charset="-120"/>
              </a:rPr>
              <a:t>Green = good   </a:t>
            </a:r>
            <a:r>
              <a:rPr lang="en-US" sz="1200">
                <a:solidFill>
                  <a:srgbClr val="008000"/>
                </a:solidFill>
                <a:ea typeface="PMingLiU" pitchFamily="18" charset="-120"/>
              </a:rPr>
              <a:t>Green = bad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0"/>
            <a:ext cx="7580312" cy="1044575"/>
          </a:xfrm>
        </p:spPr>
        <p:txBody>
          <a:bodyPr/>
          <a:lstStyle/>
          <a:p>
            <a:r>
              <a:rPr lang="en-US" sz="3200" smtClean="0">
                <a:solidFill>
                  <a:srgbClr val="FF0000"/>
                </a:solidFill>
              </a:rPr>
              <a:t>One Stop Shop for </a:t>
            </a:r>
            <a:br>
              <a:rPr lang="en-US" sz="3200" smtClean="0">
                <a:solidFill>
                  <a:srgbClr val="FF0000"/>
                </a:solidFill>
              </a:rPr>
            </a:br>
            <a:r>
              <a:rPr lang="en-US" sz="3200" smtClean="0">
                <a:solidFill>
                  <a:srgbClr val="FF0000"/>
                </a:solidFill>
              </a:rPr>
              <a:t>Professional &amp; Broadcast Video</a:t>
            </a:r>
          </a:p>
        </p:txBody>
      </p:sp>
      <p:pic>
        <p:nvPicPr>
          <p:cNvPr id="35842" name="Picture 5"/>
          <p:cNvPicPr>
            <a:picLocks noChangeAspect="1" noChangeArrowheads="1"/>
          </p:cNvPicPr>
          <p:nvPr/>
        </p:nvPicPr>
        <p:blipFill>
          <a:blip r:embed="rId3" cstate="print"/>
          <a:srcRect t="9369"/>
          <a:stretch>
            <a:fillRect/>
          </a:stretch>
        </p:blipFill>
        <p:spPr bwMode="auto">
          <a:xfrm>
            <a:off x="534988" y="1798638"/>
            <a:ext cx="8088312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844675" y="3236913"/>
            <a:ext cx="998538" cy="730250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rgbClr val="FFFFFF"/>
                </a:solidFill>
              </a:rPr>
              <a:t>LMH0387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FFFFFF"/>
                </a:solidFill>
              </a:rPr>
              <a:t>3G-SDI </a:t>
            </a:r>
            <a:r>
              <a:rPr lang="en-US" sz="1100" b="1" dirty="0" err="1">
                <a:solidFill>
                  <a:srgbClr val="FFFFFF"/>
                </a:solidFill>
              </a:rPr>
              <a:t>Config</a:t>
            </a:r>
            <a:r>
              <a:rPr lang="en-US" sz="1100" b="1" dirty="0">
                <a:solidFill>
                  <a:srgbClr val="FFFFFF"/>
                </a:solidFill>
              </a:rPr>
              <a:t> I/O</a:t>
            </a:r>
          </a:p>
        </p:txBody>
      </p:sp>
      <p:sp>
        <p:nvSpPr>
          <p:cNvPr id="6" name="Rectangle 5"/>
          <p:cNvSpPr/>
          <p:nvPr/>
        </p:nvSpPr>
        <p:spPr>
          <a:xfrm>
            <a:off x="1844675" y="2354263"/>
            <a:ext cx="998538" cy="728662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rgbClr val="FFFFFF"/>
                </a:solidFill>
              </a:rPr>
              <a:t>LMH0394 3G-SDI 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FFFFFF"/>
                </a:solidFill>
              </a:rPr>
              <a:t>Low Power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FFFFFF"/>
                </a:solidFill>
              </a:rPr>
              <a:t>Equalizer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610100" y="5349875"/>
            <a:ext cx="998538" cy="728663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rgbClr val="FFFFFF"/>
                </a:solidFill>
              </a:rPr>
              <a:t>LMH1983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FFFFFF"/>
                </a:solidFill>
              </a:rPr>
              <a:t>A/V Clock Generator</a:t>
            </a:r>
          </a:p>
        </p:txBody>
      </p:sp>
      <p:sp>
        <p:nvSpPr>
          <p:cNvPr id="35846" name="TextBox 8"/>
          <p:cNvSpPr txBox="1">
            <a:spLocks noChangeArrowheads="1"/>
          </p:cNvSpPr>
          <p:nvPr/>
        </p:nvSpPr>
        <p:spPr bwMode="auto">
          <a:xfrm>
            <a:off x="808038" y="1470025"/>
            <a:ext cx="1597025" cy="338138"/>
          </a:xfrm>
          <a:prstGeom prst="rect">
            <a:avLst/>
          </a:prstGeom>
          <a:solidFill>
            <a:srgbClr val="0070C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ea typeface="ＭＳ Ｐゴシック" pitchFamily="34" charset="-128"/>
              </a:rPr>
              <a:t>Hero Products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2613" y="2341563"/>
            <a:ext cx="998537" cy="728662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rgbClr val="FFFFFF"/>
                </a:solidFill>
              </a:rPr>
              <a:t>LMH0376 3G-SDI</a:t>
            </a:r>
          </a:p>
          <a:p>
            <a:pPr algn="ctr">
              <a:defRPr/>
            </a:pPr>
            <a:r>
              <a:rPr lang="en-US" sz="1100" b="1" dirty="0">
                <a:solidFill>
                  <a:srgbClr val="FFFFFF"/>
                </a:solidFill>
              </a:rPr>
              <a:t>Low Power Reclocker</a:t>
            </a:r>
          </a:p>
        </p:txBody>
      </p:sp>
      <p:sp>
        <p:nvSpPr>
          <p:cNvPr id="35848" name="TextBox 10"/>
          <p:cNvSpPr txBox="1">
            <a:spLocks noChangeArrowheads="1"/>
          </p:cNvSpPr>
          <p:nvPr/>
        </p:nvSpPr>
        <p:spPr bwMode="auto">
          <a:xfrm>
            <a:off x="2968625" y="2068513"/>
            <a:ext cx="1339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00000"/>
                </a:solidFill>
              </a:rPr>
              <a:t>Future Product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22775" y="1865313"/>
            <a:ext cx="1473200" cy="4841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33563" y="5359400"/>
            <a:ext cx="1012825" cy="750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SP32-20061023-214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95600"/>
            <a:ext cx="6477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1377950" y="0"/>
            <a:ext cx="7572375" cy="1042988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What is SDI?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3354388" cy="4983163"/>
          </a:xfrm>
        </p:spPr>
        <p:txBody>
          <a:bodyPr/>
          <a:lstStyle/>
          <a:p>
            <a:r>
              <a:rPr lang="en-US" sz="1800" dirty="0" smtClean="0">
                <a:ea typeface="ＭＳ Ｐゴシック" pitchFamily="34" charset="-128"/>
              </a:rPr>
              <a:t>Professional video application for </a:t>
            </a:r>
            <a:r>
              <a:rPr lang="en-US" sz="1800" dirty="0" smtClean="0">
                <a:solidFill>
                  <a:srgbClr val="FF0000"/>
                </a:solidFill>
                <a:ea typeface="ＭＳ Ｐゴシック" pitchFamily="34" charset="-128"/>
              </a:rPr>
              <a:t>uncompressed</a:t>
            </a:r>
            <a:r>
              <a:rPr lang="en-US" sz="1800" dirty="0" smtClean="0">
                <a:ea typeface="ＭＳ Ｐゴシック" pitchFamily="34" charset="-128"/>
              </a:rPr>
              <a:t> video production and delivery</a:t>
            </a:r>
          </a:p>
          <a:p>
            <a:r>
              <a:rPr lang="en-US" sz="1800" dirty="0" smtClean="0">
                <a:ea typeface="ＭＳ Ｐゴシック" pitchFamily="34" charset="-128"/>
              </a:rPr>
              <a:t>Studio</a:t>
            </a:r>
          </a:p>
          <a:p>
            <a:r>
              <a:rPr lang="en-US" sz="1800" dirty="0" smtClean="0">
                <a:ea typeface="ＭＳ Ｐゴシック" pitchFamily="34" charset="-128"/>
              </a:rPr>
              <a:t>TV station</a:t>
            </a:r>
          </a:p>
        </p:txBody>
      </p:sp>
      <p:pic>
        <p:nvPicPr>
          <p:cNvPr id="3891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276600"/>
            <a:ext cx="1865313" cy="2344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17" name="Picture 6" descr="QMC-CP-F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219200"/>
            <a:ext cx="1981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7"/>
          <p:cNvPicPr>
            <a:picLocks noChangeAspect="1" noChangeArrowheads="1"/>
          </p:cNvPicPr>
          <p:nvPr/>
        </p:nvPicPr>
        <p:blipFill>
          <a:blip r:embed="rId6" cstate="print"/>
          <a:srcRect r="32004"/>
          <a:stretch>
            <a:fillRect/>
          </a:stretch>
        </p:blipFill>
        <p:spPr bwMode="auto">
          <a:xfrm>
            <a:off x="5943600" y="1219200"/>
            <a:ext cx="2898775" cy="1444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271588" y="0"/>
            <a:ext cx="7469187" cy="1108075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SDI and SMPTE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100" smtClean="0">
                <a:ea typeface="ＭＳ Ｐゴシック" pitchFamily="34" charset="-128"/>
              </a:rPr>
              <a:t>SDI is an interface for uncompressed digital video transmission over coaxial cable</a:t>
            </a:r>
          </a:p>
          <a:p>
            <a:endParaRPr lang="en-US" sz="2100" smtClean="0">
              <a:ea typeface="ＭＳ Ｐゴシック" pitchFamily="34" charset="-128"/>
            </a:endParaRPr>
          </a:p>
          <a:p>
            <a:r>
              <a:rPr lang="en-US" sz="2100" smtClean="0">
                <a:ea typeface="ＭＳ Ｐゴシック" pitchFamily="34" charset="-128"/>
              </a:rPr>
              <a:t>SMPTE is a professional association which establishes standards, practices and guideline for motion picture and TV industry</a:t>
            </a:r>
          </a:p>
        </p:txBody>
      </p:sp>
      <p:graphicFrame>
        <p:nvGraphicFramePr>
          <p:cNvPr id="154662" name="Group 38"/>
          <p:cNvGraphicFramePr>
            <a:graphicFrameLocks noGrp="1"/>
          </p:cNvGraphicFramePr>
          <p:nvPr/>
        </p:nvGraphicFramePr>
        <p:xfrm>
          <a:off x="1412543" y="3464257"/>
          <a:ext cx="6435725" cy="1618488"/>
        </p:xfrm>
        <a:graphic>
          <a:graphicData uri="http://schemas.openxmlformats.org/drawingml/2006/table">
            <a:tbl>
              <a:tblPr/>
              <a:tblGrid>
                <a:gridCol w="1947863"/>
                <a:gridCol w="1089025"/>
                <a:gridCol w="954087"/>
                <a:gridCol w="1063625"/>
                <a:gridCol w="1381125"/>
              </a:tblGrid>
              <a:tr h="163513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Video quality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B3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Standard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B3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Data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B3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Aspect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B3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Video resolution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B32B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Standard Definition (SD)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SMPTE259M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DVB-ASI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270Mbps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4:3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480i (525i)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576i (625i)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High Definition (HD)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SMPTE292M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1.485Gbps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1.483Gbps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16:9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720p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1080i</a:t>
                      </a:r>
                    </a:p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1080p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3G-SDI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SMPTE424M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2.97Gbps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16:9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1080p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9971" name="Picture 36" descr="SMPTE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0194" y="5171364"/>
            <a:ext cx="18192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1238250" y="-66675"/>
            <a:ext cx="7685088" cy="11144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SVA’s SDI Family Members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5738" y="1235075"/>
          <a:ext cx="8799512" cy="2712720"/>
        </p:xfrm>
        <a:graphic>
          <a:graphicData uri="http://schemas.openxmlformats.org/drawingml/2006/table">
            <a:tbl>
              <a:tblPr/>
              <a:tblGrid>
                <a:gridCol w="1100137"/>
                <a:gridCol w="1100138"/>
                <a:gridCol w="1100137"/>
                <a:gridCol w="1098550"/>
                <a:gridCol w="1100138"/>
                <a:gridCol w="1100137"/>
                <a:gridCol w="1100138"/>
                <a:gridCol w="1100137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SPEED /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Family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Equalizer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EQ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Reclocker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RC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Cable Driver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CD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Serializer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SER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Deserializer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DES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Video Timing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VT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CONFIG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I/O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CF8"/>
                    </a:solidFill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3G/HD/SD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3" action="ppaction://hlinkfile"/>
                        </a:rPr>
                        <a:t>LMH0395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4" action="ppaction://hlinkfile"/>
                        </a:rPr>
                        <a:t>LMH0394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5" action="ppaction://hlinkfile"/>
                        </a:rPr>
                        <a:t>LMH0384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6" action="ppaction://hlinkfile"/>
                        </a:rPr>
                        <a:t>LMH0344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7" action="ppaction://hlinkfile"/>
                        </a:rPr>
                        <a:t>LMH0356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8" action="ppaction://hlinkfile"/>
                        </a:rPr>
                        <a:t>LMH0346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9" action="ppaction://hlinkfile"/>
                        </a:rPr>
                        <a:t>LMH0307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0" action="ppaction://hlinkfile"/>
                        </a:rPr>
                        <a:t>LMH0303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1" action="ppaction://hlinkfile"/>
                        </a:rPr>
                        <a:t>LMH0302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2" action="ppaction://hlinkfile"/>
                        </a:rPr>
                        <a:t>LMH0340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3" action="ppaction://hlinkfile"/>
                        </a:rPr>
                        <a:t>LMH0341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4" action="ppaction://hlinkfile"/>
                        </a:rPr>
                        <a:t>LMH1983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5" action="ppaction://hlinkfile"/>
                        </a:rPr>
                        <a:t>LMH1982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6" action="ppaction://hlinkfile"/>
                        </a:rPr>
                        <a:t>LMH1981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7" action="ppaction://hlinkfile"/>
                        </a:rPr>
                        <a:t>LMH0387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HD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8" action="ppaction://hlinkfile"/>
                        </a:rPr>
                        <a:t>LMH0044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19" action="ppaction://hlinkfile"/>
                        </a:rPr>
                        <a:t>LMH0034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0" action="ppaction://hlinkfile"/>
                        </a:rPr>
                        <a:t>LMH0056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1" action="ppaction://hlinkfile"/>
                        </a:rPr>
                        <a:t>LMH0046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2" action="ppaction://hlinkfile"/>
                        </a:rPr>
                        <a:t>LMH0202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3" action="ppaction://hlinkfile"/>
                        </a:rPr>
                        <a:t>LMH0002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4" action="ppaction://hlinkfile"/>
                        </a:rPr>
                        <a:t>LMH0040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5" action="ppaction://hlinkfile"/>
                        </a:rPr>
                        <a:t>LMH0050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6" action="ppaction://hlinkfile"/>
                        </a:rPr>
                        <a:t>LMH0041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7" action="ppaction://hlinkfile"/>
                        </a:rPr>
                        <a:t>LMH0051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8" action="ppaction://hlinkfile"/>
                        </a:rPr>
                        <a:t>LMH0024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29" action="ppaction://hlinkfile"/>
                        </a:rPr>
                        <a:t>LMH0074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30" action="ppaction://hlinkfile"/>
                        </a:rPr>
                        <a:t>LMH0036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/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31" action="ppaction://hlinkfile"/>
                        </a:rPr>
                        <a:t>LMH0026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32" action="ppaction://hlinkfile"/>
                        </a:rPr>
                        <a:t>LMH0001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33" action="ppaction://hlinkfile"/>
                        </a:rPr>
                        <a:t>LMH0070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hlinkClick r:id="rId34" action="ppaction://hlinkfile"/>
                        </a:rPr>
                        <a:t>LMH0071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7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 </a:t>
                      </a:r>
                    </a:p>
                  </a:txBody>
                  <a:tcPr marL="45720" marR="4572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85738" y="4130552"/>
            <a:ext cx="2057400" cy="1295400"/>
          </a:xfrm>
          <a:prstGeom prst="rect">
            <a:avLst/>
          </a:prstGeom>
          <a:solidFill>
            <a:schemeClr val="hlink"/>
          </a:solidFill>
          <a:ln w="19050" algn="ctr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</a:rPr>
              <a:t>Target Apps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319338" y="4130552"/>
            <a:ext cx="6629400" cy="1295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hlink"/>
            </a:solidFill>
            <a:miter lim="800000"/>
            <a:headEnd/>
            <a:tailEnd/>
          </a:ln>
        </p:spPr>
        <p:txBody>
          <a:bodyPr lIns="91050" tIns="46418" rIns="91050" bIns="46418" anchor="ctr"/>
          <a:lstStyle/>
          <a:p>
            <a:pPr marL="195263" indent="-139700" defTabSz="912813" eaLnBrk="0" hangingPunct="0">
              <a:lnSpc>
                <a:spcPct val="90000"/>
              </a:lnSpc>
              <a:spcBef>
                <a:spcPct val="45000"/>
              </a:spcBef>
              <a:buClr>
                <a:srgbClr val="5F5F5F"/>
              </a:buClr>
              <a:buFont typeface="Arial" charset="0"/>
              <a:buChar char="•"/>
            </a:pPr>
            <a:r>
              <a:rPr lang="en-US" b="1">
                <a:solidFill>
                  <a:srgbClr val="000000"/>
                </a:solidFill>
              </a:rPr>
              <a:t>Broadcast video cameras, video capture, conversion, processing, editing and distribution equipment.</a:t>
            </a:r>
          </a:p>
          <a:p>
            <a:pPr marL="195263" indent="-139700" defTabSz="912813" eaLnBrk="0" hangingPunct="0">
              <a:lnSpc>
                <a:spcPct val="90000"/>
              </a:lnSpc>
              <a:spcBef>
                <a:spcPct val="45000"/>
              </a:spcBef>
              <a:buClr>
                <a:srgbClr val="5F5F5F"/>
              </a:buClr>
              <a:buFont typeface="Arial" charset="0"/>
              <a:buChar char="•"/>
            </a:pPr>
            <a:r>
              <a:rPr lang="en-US" b="1">
                <a:solidFill>
                  <a:srgbClr val="000000"/>
                </a:solidFill>
              </a:rPr>
              <a:t>Digital still &amp; motion (prosumer) cameras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76200"/>
            <a:ext cx="7443788" cy="838200"/>
          </a:xfrm>
        </p:spPr>
        <p:txBody>
          <a:bodyPr/>
          <a:lstStyle/>
          <a:p>
            <a:r>
              <a:rPr lang="en-US" altLang="ja-JP" sz="3200" dirty="0" smtClean="0">
                <a:solidFill>
                  <a:srgbClr val="FF0000"/>
                </a:solidFill>
                <a:ea typeface="ＭＳ Ｐゴシック" pitchFamily="34" charset="-128"/>
              </a:rPr>
              <a:t>LMH0387 </a:t>
            </a:r>
            <a:br>
              <a:rPr lang="en-US" altLang="ja-JP" sz="3200" dirty="0" smtClean="0">
                <a:solidFill>
                  <a:srgbClr val="FF0000"/>
                </a:solidFill>
                <a:ea typeface="ＭＳ Ｐゴシック" pitchFamily="34" charset="-128"/>
              </a:rPr>
            </a:br>
            <a:r>
              <a:rPr lang="en-US" altLang="ja-JP" sz="2400" dirty="0" smtClean="0">
                <a:solidFill>
                  <a:srgbClr val="FF0000"/>
                </a:solidFill>
                <a:ea typeface="ＭＳ Ｐゴシック" pitchFamily="34" charset="-128"/>
              </a:rPr>
              <a:t>Configurable I/O with Integrated Return Loss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6746875" y="1295400"/>
            <a:ext cx="20574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50" tIns="46418" rIns="91050" bIns="46418"/>
          <a:lstStyle/>
          <a:p>
            <a:pPr algn="ctr" defTabSz="912813" eaLnBrk="0" hangingPunct="0">
              <a:lnSpc>
                <a:spcPct val="90000"/>
              </a:lnSpc>
              <a:spcBef>
                <a:spcPts val="1200"/>
              </a:spcBef>
              <a:buClr>
                <a:srgbClr val="FFFFFF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  <a:ea typeface="ＭＳ Ｐゴシック" pitchFamily="34" charset="-128"/>
              </a:rPr>
              <a:t>Programmable as Rx or Tx </a:t>
            </a:r>
          </a:p>
          <a:p>
            <a:pPr algn="ctr" defTabSz="912813" eaLnBrk="0" hangingPunct="0">
              <a:lnSpc>
                <a:spcPct val="90000"/>
              </a:lnSpc>
              <a:spcBef>
                <a:spcPts val="1200"/>
              </a:spcBef>
              <a:buClr>
                <a:srgbClr val="FFFFFF"/>
              </a:buClr>
              <a:buFont typeface="Arial" charset="0"/>
              <a:buNone/>
            </a:pPr>
            <a:r>
              <a:rPr lang="en-US" b="1">
                <a:solidFill>
                  <a:srgbClr val="000000"/>
                </a:solidFill>
                <a:ea typeface="ＭＳ Ｐゴシック" pitchFamily="34" charset="-128"/>
              </a:rPr>
              <a:t>Use a single BNC for either input or output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041650" y="1141413"/>
            <a:ext cx="3536950" cy="1774825"/>
          </a:xfrm>
          <a:prstGeom prst="rect">
            <a:avLst/>
          </a:prstGeom>
          <a:solidFill>
            <a:srgbClr val="0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3514725" y="1223963"/>
            <a:ext cx="2324100" cy="1658937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4905375" y="1533525"/>
            <a:ext cx="530225" cy="5111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ＭＳ Ｐゴシック" pitchFamily="34" charset="-128"/>
              </a:rPr>
              <a:t>EQ</a:t>
            </a:r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4891088" y="2266950"/>
            <a:ext cx="530225" cy="5111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ＭＳ Ｐゴシック" pitchFamily="34" charset="-128"/>
              </a:rPr>
              <a:t>Cable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ea typeface="ＭＳ Ｐゴシック" pitchFamily="34" charset="-128"/>
              </a:rPr>
              <a:t>Driver</a:t>
            </a:r>
          </a:p>
        </p:txBody>
      </p:sp>
      <p:sp>
        <p:nvSpPr>
          <p:cNvPr id="45063" name="Line 8"/>
          <p:cNvSpPr>
            <a:spLocks noChangeShapeType="1"/>
          </p:cNvSpPr>
          <p:nvPr/>
        </p:nvSpPr>
        <p:spPr bwMode="auto">
          <a:xfrm>
            <a:off x="4581525" y="1765300"/>
            <a:ext cx="330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Line 9"/>
          <p:cNvSpPr>
            <a:spLocks noChangeShapeType="1"/>
          </p:cNvSpPr>
          <p:nvPr/>
        </p:nvSpPr>
        <p:spPr bwMode="auto">
          <a:xfrm flipH="1">
            <a:off x="4586288" y="2513013"/>
            <a:ext cx="29845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Line 10"/>
          <p:cNvSpPr>
            <a:spLocks noChangeShapeType="1"/>
          </p:cNvSpPr>
          <p:nvPr/>
        </p:nvSpPr>
        <p:spPr bwMode="auto">
          <a:xfrm>
            <a:off x="4581525" y="1757363"/>
            <a:ext cx="0" cy="76041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6" name="Line 12"/>
          <p:cNvSpPr>
            <a:spLocks noChangeShapeType="1"/>
          </p:cNvSpPr>
          <p:nvPr/>
        </p:nvSpPr>
        <p:spPr bwMode="auto">
          <a:xfrm>
            <a:off x="5453063" y="1785938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Line 13"/>
          <p:cNvSpPr>
            <a:spLocks noChangeShapeType="1"/>
          </p:cNvSpPr>
          <p:nvPr/>
        </p:nvSpPr>
        <p:spPr bwMode="auto">
          <a:xfrm flipH="1">
            <a:off x="5424488" y="253365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Rectangle 14"/>
          <p:cNvSpPr>
            <a:spLocks noChangeArrowheads="1"/>
          </p:cNvSpPr>
          <p:nvPr/>
        </p:nvSpPr>
        <p:spPr bwMode="auto">
          <a:xfrm>
            <a:off x="3667125" y="1909763"/>
            <a:ext cx="647700" cy="6270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ＭＳ Ｐゴシック" pitchFamily="34" charset="-128"/>
              </a:rPr>
              <a:t>Return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ea typeface="ＭＳ Ｐゴシック" pitchFamily="34" charset="-128"/>
              </a:rPr>
              <a:t>loss 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ea typeface="ＭＳ Ｐゴシック" pitchFamily="34" charset="-128"/>
              </a:rPr>
              <a:t>network</a:t>
            </a:r>
          </a:p>
        </p:txBody>
      </p:sp>
      <p:sp>
        <p:nvSpPr>
          <p:cNvPr id="45069" name="Text Box 16"/>
          <p:cNvSpPr txBox="1">
            <a:spLocks noChangeArrowheads="1"/>
          </p:cNvSpPr>
          <p:nvPr/>
        </p:nvSpPr>
        <p:spPr bwMode="auto">
          <a:xfrm>
            <a:off x="4029075" y="1204913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FF"/>
                </a:solidFill>
                <a:ea typeface="ＭＳ Ｐゴシック" pitchFamily="34" charset="-128"/>
              </a:rPr>
              <a:t>LMH0387</a:t>
            </a:r>
          </a:p>
        </p:txBody>
      </p:sp>
      <p:sp>
        <p:nvSpPr>
          <p:cNvPr id="45070" name="AutoShape 17"/>
          <p:cNvSpPr>
            <a:spLocks noChangeArrowheads="1"/>
          </p:cNvSpPr>
          <p:nvPr/>
        </p:nvSpPr>
        <p:spPr bwMode="auto">
          <a:xfrm rot="-5400000">
            <a:off x="2678113" y="1908175"/>
            <a:ext cx="457200" cy="533400"/>
          </a:xfrm>
          <a:prstGeom prst="can">
            <a:avLst>
              <a:gd name="adj" fmla="val 291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5071" name="Text Box 18"/>
          <p:cNvSpPr txBox="1">
            <a:spLocks noChangeArrowheads="1"/>
          </p:cNvSpPr>
          <p:nvPr/>
        </p:nvSpPr>
        <p:spPr bwMode="auto">
          <a:xfrm>
            <a:off x="2498725" y="1584325"/>
            <a:ext cx="62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ea typeface="ＭＳ Ｐゴシック" pitchFamily="34" charset="-128"/>
              </a:rPr>
              <a:t>BNC</a:t>
            </a:r>
          </a:p>
        </p:txBody>
      </p:sp>
      <p:sp>
        <p:nvSpPr>
          <p:cNvPr id="45072" name="AutoShape 19"/>
          <p:cNvSpPr>
            <a:spLocks noChangeArrowheads="1"/>
          </p:cNvSpPr>
          <p:nvPr/>
        </p:nvSpPr>
        <p:spPr bwMode="auto">
          <a:xfrm>
            <a:off x="5854700" y="1562100"/>
            <a:ext cx="682625" cy="493713"/>
          </a:xfrm>
          <a:prstGeom prst="rightArrow">
            <a:avLst>
              <a:gd name="adj1" fmla="val 50000"/>
              <a:gd name="adj2" fmla="val 3456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5073" name="AutoShape 20"/>
          <p:cNvSpPr>
            <a:spLocks noChangeArrowheads="1"/>
          </p:cNvSpPr>
          <p:nvPr/>
        </p:nvSpPr>
        <p:spPr bwMode="auto">
          <a:xfrm flipH="1">
            <a:off x="5845175" y="2298700"/>
            <a:ext cx="682625" cy="493713"/>
          </a:xfrm>
          <a:prstGeom prst="rightArrow">
            <a:avLst>
              <a:gd name="adj1" fmla="val 50000"/>
              <a:gd name="adj2" fmla="val 3456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45074" name="Rectangle 5"/>
          <p:cNvSpPr>
            <a:spLocks noChangeArrowheads="1"/>
          </p:cNvSpPr>
          <p:nvPr/>
        </p:nvSpPr>
        <p:spPr bwMode="auto">
          <a:xfrm>
            <a:off x="127000" y="3546475"/>
            <a:ext cx="2962275" cy="4572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200" b="1">
                <a:solidFill>
                  <a:srgbClr val="FFFFFF"/>
                </a:solidFill>
                <a:ea typeface="ＭＳ Ｐゴシック" pitchFamily="34" charset="-128"/>
              </a:rPr>
              <a:t>Rx Mode (EQ)</a:t>
            </a:r>
          </a:p>
        </p:txBody>
      </p:sp>
      <p:sp>
        <p:nvSpPr>
          <p:cNvPr id="45075" name="Rectangle 6"/>
          <p:cNvSpPr>
            <a:spLocks noChangeArrowheads="1"/>
          </p:cNvSpPr>
          <p:nvPr/>
        </p:nvSpPr>
        <p:spPr bwMode="auto">
          <a:xfrm>
            <a:off x="127000" y="4017963"/>
            <a:ext cx="2962275" cy="2149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lIns="45720" rIns="45720" bIns="46418"/>
          <a:lstStyle/>
          <a:p>
            <a:pPr marL="176213" indent="-176213" defTabSz="912813" eaLnBrk="0" hangingPunct="0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en-US" sz="1700" b="1">
                <a:solidFill>
                  <a:srgbClr val="000000"/>
                </a:solidFill>
                <a:ea typeface="ＭＳ Ｐゴシック" pitchFamily="34" charset="-128"/>
              </a:rPr>
              <a:t>Cable Reach</a:t>
            </a:r>
          </a:p>
          <a:p>
            <a:pPr marL="338138" lvl="2" indent="-161925" defTabSz="912813" eaLnBrk="0" hangingPunct="0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 typeface="Lucida Grande"/>
              <a:buChar char="-"/>
            </a:pPr>
            <a:r>
              <a:rPr lang="en-US" sz="1500" b="1">
                <a:solidFill>
                  <a:srgbClr val="000000"/>
                </a:solidFill>
                <a:ea typeface="ＭＳ Ｐゴシック" pitchFamily="34" charset="-128"/>
              </a:rPr>
              <a:t>120m @ 3G</a:t>
            </a:r>
          </a:p>
          <a:p>
            <a:pPr marL="338138" lvl="2" indent="-161925" defTabSz="912813" eaLnBrk="0" hangingPunct="0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 typeface="Lucida Grande"/>
              <a:buChar char="-"/>
            </a:pPr>
            <a:r>
              <a:rPr lang="en-US" sz="1500" b="1">
                <a:solidFill>
                  <a:srgbClr val="000000"/>
                </a:solidFill>
                <a:ea typeface="ＭＳ Ｐゴシック" pitchFamily="34" charset="-128"/>
              </a:rPr>
              <a:t>200m @ HD</a:t>
            </a:r>
          </a:p>
          <a:p>
            <a:pPr marL="338138" lvl="2" indent="-161925" defTabSz="912813" eaLnBrk="0" hangingPunct="0">
              <a:lnSpc>
                <a:spcPct val="80000"/>
              </a:lnSpc>
              <a:spcBef>
                <a:spcPts val="600"/>
              </a:spcBef>
              <a:spcAft>
                <a:spcPct val="20000"/>
              </a:spcAft>
              <a:buClr>
                <a:srgbClr val="FFFFFF"/>
              </a:buClr>
              <a:buFont typeface="Lucida Grande"/>
              <a:buChar char="-"/>
            </a:pPr>
            <a:r>
              <a:rPr lang="en-US" sz="1500" b="1">
                <a:solidFill>
                  <a:srgbClr val="000000"/>
                </a:solidFill>
                <a:ea typeface="ＭＳ Ｐゴシック" pitchFamily="34" charset="-128"/>
              </a:rPr>
              <a:t>400m @ SD</a:t>
            </a:r>
          </a:p>
          <a:p>
            <a:pPr marL="176213" indent="-176213" defTabSz="912813" eaLnBrk="0" hangingPunct="0">
              <a:lnSpc>
                <a:spcPct val="80000"/>
              </a:lnSpc>
              <a:spcBef>
                <a:spcPts val="600"/>
              </a:spcBef>
              <a:spcAft>
                <a:spcPct val="20000"/>
              </a:spcAft>
              <a:buClr>
                <a:srgbClr val="FFFFFF"/>
              </a:buClr>
              <a:buFont typeface="Arial" charset="0"/>
              <a:buChar char="•"/>
            </a:pPr>
            <a:r>
              <a:rPr lang="en-US" sz="1700" b="1">
                <a:solidFill>
                  <a:srgbClr val="000000"/>
                </a:solidFill>
                <a:ea typeface="ＭＳ Ｐゴシック" pitchFamily="34" charset="-128"/>
              </a:rPr>
              <a:t>100Ω LVDS Rx outputs</a:t>
            </a:r>
          </a:p>
          <a:p>
            <a:pPr marL="176213" indent="-176213" defTabSz="912813" eaLnBrk="0" hangingPunct="0">
              <a:lnSpc>
                <a:spcPct val="80000"/>
              </a:lnSpc>
              <a:spcBef>
                <a:spcPts val="600"/>
              </a:spcBef>
              <a:spcAft>
                <a:spcPct val="20000"/>
              </a:spcAft>
              <a:buClr>
                <a:srgbClr val="FFFFFF"/>
              </a:buClr>
              <a:buFont typeface="Arial" charset="0"/>
              <a:buChar char="•"/>
            </a:pPr>
            <a:r>
              <a:rPr lang="en-US" sz="1700" b="1">
                <a:solidFill>
                  <a:srgbClr val="000000"/>
                </a:solidFill>
                <a:ea typeface="ＭＳ Ｐゴシック" pitchFamily="34" charset="-128"/>
              </a:rPr>
              <a:t>Auto sleep functionality</a:t>
            </a:r>
          </a:p>
          <a:p>
            <a:pPr marL="176213" indent="-176213" defTabSz="912813" eaLnBrk="0" hangingPunct="0">
              <a:lnSpc>
                <a:spcPct val="80000"/>
              </a:lnSpc>
              <a:spcBef>
                <a:spcPts val="600"/>
              </a:spcBef>
              <a:spcAft>
                <a:spcPct val="20000"/>
              </a:spcAft>
              <a:buClr>
                <a:srgbClr val="FFFFFF"/>
              </a:buClr>
              <a:buFont typeface="Arial" charset="0"/>
              <a:buChar char="•"/>
            </a:pPr>
            <a:r>
              <a:rPr lang="en-US" sz="1700" b="1">
                <a:solidFill>
                  <a:srgbClr val="000000"/>
                </a:solidFill>
                <a:ea typeface="ＭＳ Ｐゴシック" pitchFamily="34" charset="-128"/>
              </a:rPr>
              <a:t>Cable length indicator</a:t>
            </a:r>
          </a:p>
        </p:txBody>
      </p:sp>
      <p:sp>
        <p:nvSpPr>
          <p:cNvPr id="45076" name="Rectangle 7"/>
          <p:cNvSpPr>
            <a:spLocks noChangeArrowheads="1"/>
          </p:cNvSpPr>
          <p:nvPr/>
        </p:nvSpPr>
        <p:spPr bwMode="auto">
          <a:xfrm>
            <a:off x="6143625" y="3546475"/>
            <a:ext cx="2962275" cy="457200"/>
          </a:xfrm>
          <a:prstGeom prst="rect">
            <a:avLst/>
          </a:prstGeom>
          <a:solidFill>
            <a:srgbClr val="C38C01"/>
          </a:solidFill>
          <a:ln w="19050">
            <a:solidFill>
              <a:srgbClr val="C38C0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200" b="1">
                <a:solidFill>
                  <a:srgbClr val="FFFFFF"/>
                </a:solidFill>
                <a:ea typeface="ＭＳ Ｐゴシック" pitchFamily="34" charset="-128"/>
              </a:rPr>
              <a:t>Return Loss</a:t>
            </a:r>
          </a:p>
        </p:txBody>
      </p:sp>
      <p:sp>
        <p:nvSpPr>
          <p:cNvPr id="45077" name="Rectangle 9"/>
          <p:cNvSpPr>
            <a:spLocks noChangeArrowheads="1"/>
          </p:cNvSpPr>
          <p:nvPr/>
        </p:nvSpPr>
        <p:spPr bwMode="auto">
          <a:xfrm>
            <a:off x="3135313" y="3546475"/>
            <a:ext cx="2962275" cy="457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200" b="1">
                <a:solidFill>
                  <a:srgbClr val="FFFFFF"/>
                </a:solidFill>
                <a:ea typeface="ＭＳ Ｐゴシック" pitchFamily="34" charset="-128"/>
              </a:rPr>
              <a:t>Tx Mode (Driver)</a:t>
            </a:r>
          </a:p>
        </p:txBody>
      </p:sp>
      <p:sp>
        <p:nvSpPr>
          <p:cNvPr id="45078" name="Rectangle 10"/>
          <p:cNvSpPr>
            <a:spLocks noChangeArrowheads="1"/>
          </p:cNvSpPr>
          <p:nvPr/>
        </p:nvSpPr>
        <p:spPr bwMode="auto">
          <a:xfrm>
            <a:off x="3135313" y="4021138"/>
            <a:ext cx="2962275" cy="2149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lIns="45720" rIns="45720" bIns="46418"/>
          <a:lstStyle/>
          <a:p>
            <a:pPr marL="176213" indent="-176213" defTabSz="912813" eaLnBrk="0" hangingPunct="0">
              <a:lnSpc>
                <a:spcPct val="90000"/>
              </a:lnSpc>
              <a:spcBef>
                <a:spcPts val="600"/>
              </a:spcBef>
              <a:spcAft>
                <a:spcPct val="20000"/>
              </a:spcAft>
              <a:buClr>
                <a:srgbClr val="FFFFFF"/>
              </a:buClr>
              <a:buFont typeface="Arial" charset="0"/>
              <a:buChar char="•"/>
            </a:pPr>
            <a:r>
              <a:rPr lang="en-US" b="1">
                <a:solidFill>
                  <a:srgbClr val="000000"/>
                </a:solidFill>
                <a:ea typeface="ＭＳ Ｐゴシック" pitchFamily="34" charset="-128"/>
              </a:rPr>
              <a:t>Fast rise/fall time (70 ps)</a:t>
            </a:r>
          </a:p>
          <a:p>
            <a:pPr marL="176213" indent="-176213" defTabSz="912813" eaLnBrk="0" hangingPunct="0">
              <a:lnSpc>
                <a:spcPct val="90000"/>
              </a:lnSpc>
              <a:spcBef>
                <a:spcPts val="600"/>
              </a:spcBef>
              <a:spcAft>
                <a:spcPct val="20000"/>
              </a:spcAft>
              <a:buClr>
                <a:srgbClr val="FFFFFF"/>
              </a:buClr>
              <a:buFont typeface="Arial" charset="0"/>
              <a:buChar char="•"/>
            </a:pPr>
            <a:r>
              <a:rPr lang="en-US" b="1">
                <a:solidFill>
                  <a:srgbClr val="000000"/>
                </a:solidFill>
                <a:ea typeface="ＭＳ Ｐゴシック" pitchFamily="34" charset="-128"/>
              </a:rPr>
              <a:t>Adjustable O/P amplitude</a:t>
            </a:r>
          </a:p>
          <a:p>
            <a:pPr marL="176213" indent="-176213" defTabSz="912813" eaLnBrk="0" hangingPunct="0">
              <a:lnSpc>
                <a:spcPct val="90000"/>
              </a:lnSpc>
              <a:spcBef>
                <a:spcPts val="600"/>
              </a:spcBef>
              <a:spcAft>
                <a:spcPct val="20000"/>
              </a:spcAft>
              <a:buClr>
                <a:srgbClr val="FFFFFF"/>
              </a:buClr>
              <a:buFont typeface="Arial" charset="0"/>
              <a:buChar char="•"/>
            </a:pPr>
            <a:r>
              <a:rPr lang="en-US" b="1">
                <a:solidFill>
                  <a:srgbClr val="000000"/>
                </a:solidFill>
                <a:ea typeface="ＭＳ Ｐゴシック" pitchFamily="34" charset="-128"/>
              </a:rPr>
              <a:t>Excellent waveshape</a:t>
            </a:r>
          </a:p>
        </p:txBody>
      </p:sp>
      <p:sp>
        <p:nvSpPr>
          <p:cNvPr id="45079" name="Rectangle 11"/>
          <p:cNvSpPr>
            <a:spLocks noChangeArrowheads="1"/>
          </p:cNvSpPr>
          <p:nvPr/>
        </p:nvSpPr>
        <p:spPr bwMode="auto">
          <a:xfrm>
            <a:off x="6143625" y="4021138"/>
            <a:ext cx="2962275" cy="2149475"/>
          </a:xfrm>
          <a:prstGeom prst="rect">
            <a:avLst/>
          </a:prstGeom>
          <a:solidFill>
            <a:schemeClr val="bg1"/>
          </a:solidFill>
          <a:ln w="19050">
            <a:solidFill>
              <a:srgbClr val="C38C01"/>
            </a:solidFill>
            <a:miter lim="800000"/>
            <a:headEnd/>
            <a:tailEnd/>
          </a:ln>
        </p:spPr>
        <p:txBody>
          <a:bodyPr lIns="45720" rIns="45720" bIns="46418"/>
          <a:lstStyle/>
          <a:p>
            <a:pPr marL="176213" indent="-176213" defTabSz="912813" eaLnBrk="0" hangingPunct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en-US" b="1">
                <a:solidFill>
                  <a:srgbClr val="000000"/>
                </a:solidFill>
                <a:ea typeface="ＭＳ Ｐゴシック" pitchFamily="34" charset="-128"/>
              </a:rPr>
              <a:t>Integrated return loss network</a:t>
            </a:r>
            <a:endParaRPr lang="en-US" sz="1600" b="1">
              <a:solidFill>
                <a:srgbClr val="000000"/>
              </a:solidFill>
              <a:ea typeface="ＭＳ Ｐゴシック" pitchFamily="34" charset="-128"/>
            </a:endParaRPr>
          </a:p>
          <a:p>
            <a:pPr marL="342900" lvl="1" indent="-166688" defTabSz="912813" eaLnBrk="0" hangingPunct="0">
              <a:lnSpc>
                <a:spcPct val="90000"/>
              </a:lnSpc>
              <a:spcBef>
                <a:spcPts val="600"/>
              </a:spcBef>
              <a:spcAft>
                <a:spcPct val="20000"/>
              </a:spcAft>
              <a:buClr>
                <a:srgbClr val="FFFFFF"/>
              </a:buClr>
              <a:buFont typeface="Lucida Grande"/>
              <a:buChar char="-"/>
            </a:pPr>
            <a:r>
              <a:rPr lang="en-US" sz="1600" b="1">
                <a:solidFill>
                  <a:srgbClr val="000000"/>
                </a:solidFill>
                <a:ea typeface="ＭＳ Ｐゴシック" pitchFamily="34" charset="-128"/>
              </a:rPr>
              <a:t>7dB margin to SMPTE specification</a:t>
            </a:r>
          </a:p>
          <a:p>
            <a:pPr marL="176213" indent="-176213" defTabSz="912813" eaLnBrk="0" hangingPunct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 charset="0"/>
              <a:buChar char="•"/>
            </a:pPr>
            <a:r>
              <a:rPr lang="en-US" b="1">
                <a:solidFill>
                  <a:srgbClr val="000000"/>
                </a:solidFill>
                <a:ea typeface="ＭＳ Ｐゴシック" pitchFamily="34" charset="-128"/>
              </a:rPr>
              <a:t>Plug-and-play solution</a:t>
            </a:r>
          </a:p>
          <a:p>
            <a:pPr marL="342900" lvl="1" indent="-166688" defTabSz="912813" eaLnBrk="0" hangingPunct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Lucida Grande"/>
              <a:buChar char="-"/>
            </a:pPr>
            <a:r>
              <a:rPr lang="en-US" sz="1600" b="1">
                <a:solidFill>
                  <a:srgbClr val="000000"/>
                </a:solidFill>
                <a:ea typeface="ＭＳ Ｐゴシック" pitchFamily="34" charset="-128"/>
              </a:rPr>
              <a:t>Faster time to market with fewer board spins</a:t>
            </a:r>
          </a:p>
        </p:txBody>
      </p:sp>
      <p:sp>
        <p:nvSpPr>
          <p:cNvPr id="45080" name="Rectangle 6"/>
          <p:cNvSpPr>
            <a:spLocks noChangeArrowheads="1"/>
          </p:cNvSpPr>
          <p:nvPr/>
        </p:nvSpPr>
        <p:spPr bwMode="auto">
          <a:xfrm>
            <a:off x="2314575" y="1103313"/>
            <a:ext cx="6572250" cy="1871662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lIns="45720" rIns="45720" bIns="46418"/>
          <a:lstStyle/>
          <a:p>
            <a:pPr defTabSz="912813" eaLnBrk="0" hangingPunct="0">
              <a:lnSpc>
                <a:spcPct val="90000"/>
              </a:lnSpc>
              <a:spcBef>
                <a:spcPts val="600"/>
              </a:spcBef>
              <a:buClr>
                <a:srgbClr val="3366CC"/>
              </a:buClr>
              <a:buFont typeface="Arial" charset="0"/>
              <a:buChar char="•"/>
            </a:pPr>
            <a:endParaRPr lang="en-US" b="1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5081" name="Freeform 28"/>
          <p:cNvSpPr>
            <a:spLocks/>
          </p:cNvSpPr>
          <p:nvPr/>
        </p:nvSpPr>
        <p:spPr bwMode="auto">
          <a:xfrm>
            <a:off x="4552950" y="3032125"/>
            <a:ext cx="4548188" cy="473075"/>
          </a:xfrm>
          <a:custGeom>
            <a:avLst/>
            <a:gdLst>
              <a:gd name="T0" fmla="*/ 2147483647 w 2865"/>
              <a:gd name="T1" fmla="*/ 2147483647 h 426"/>
              <a:gd name="T2" fmla="*/ 0 w 2865"/>
              <a:gd name="T3" fmla="*/ 0 h 426"/>
              <a:gd name="T4" fmla="*/ 2147483647 w 2865"/>
              <a:gd name="T5" fmla="*/ 2147483647 h 426"/>
              <a:gd name="T6" fmla="*/ 2147483647 w 2865"/>
              <a:gd name="T7" fmla="*/ 2147483647 h 426"/>
              <a:gd name="T8" fmla="*/ 0 60000 65536"/>
              <a:gd name="T9" fmla="*/ 0 60000 65536"/>
              <a:gd name="T10" fmla="*/ 0 60000 65536"/>
              <a:gd name="T11" fmla="*/ 0 60000 65536"/>
              <a:gd name="T12" fmla="*/ 0 w 2865"/>
              <a:gd name="T13" fmla="*/ 0 h 426"/>
              <a:gd name="T14" fmla="*/ 2865 w 2865"/>
              <a:gd name="T15" fmla="*/ 426 h 4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65" h="426">
                <a:moveTo>
                  <a:pt x="999" y="426"/>
                </a:moveTo>
                <a:lnTo>
                  <a:pt x="0" y="0"/>
                </a:lnTo>
                <a:lnTo>
                  <a:pt x="2865" y="421"/>
                </a:lnTo>
                <a:lnTo>
                  <a:pt x="999" y="426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Freeform 29"/>
          <p:cNvSpPr>
            <a:spLocks/>
          </p:cNvSpPr>
          <p:nvPr/>
        </p:nvSpPr>
        <p:spPr bwMode="auto">
          <a:xfrm>
            <a:off x="152400" y="3035300"/>
            <a:ext cx="4419600" cy="479425"/>
          </a:xfrm>
          <a:custGeom>
            <a:avLst/>
            <a:gdLst>
              <a:gd name="T0" fmla="*/ 2147483647 w 2784"/>
              <a:gd name="T1" fmla="*/ 2147483647 h 432"/>
              <a:gd name="T2" fmla="*/ 2147483647 w 2784"/>
              <a:gd name="T3" fmla="*/ 0 h 432"/>
              <a:gd name="T4" fmla="*/ 0 w 2784"/>
              <a:gd name="T5" fmla="*/ 2147483647 h 432"/>
              <a:gd name="T6" fmla="*/ 2147483647 w 2784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784"/>
              <a:gd name="T13" fmla="*/ 0 h 432"/>
              <a:gd name="T14" fmla="*/ 2784 w 27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84" h="432">
                <a:moveTo>
                  <a:pt x="1835" y="432"/>
                </a:moveTo>
                <a:lnTo>
                  <a:pt x="2784" y="0"/>
                </a:lnTo>
                <a:lnTo>
                  <a:pt x="0" y="432"/>
                </a:lnTo>
                <a:lnTo>
                  <a:pt x="1835" y="43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Freeform 30"/>
          <p:cNvSpPr>
            <a:spLocks/>
          </p:cNvSpPr>
          <p:nvPr/>
        </p:nvSpPr>
        <p:spPr bwMode="auto">
          <a:xfrm>
            <a:off x="3167063" y="3035300"/>
            <a:ext cx="2921000" cy="479425"/>
          </a:xfrm>
          <a:custGeom>
            <a:avLst/>
            <a:gdLst>
              <a:gd name="T0" fmla="*/ 0 w 1840"/>
              <a:gd name="T1" fmla="*/ 2147483647 h 432"/>
              <a:gd name="T2" fmla="*/ 2147483647 w 1840"/>
              <a:gd name="T3" fmla="*/ 0 h 432"/>
              <a:gd name="T4" fmla="*/ 2147483647 w 1840"/>
              <a:gd name="T5" fmla="*/ 2147483647 h 432"/>
              <a:gd name="T6" fmla="*/ 0 w 1840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1840"/>
              <a:gd name="T13" fmla="*/ 0 h 432"/>
              <a:gd name="T14" fmla="*/ 1840 w 184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0" h="432">
                <a:moveTo>
                  <a:pt x="0" y="426"/>
                </a:moveTo>
                <a:lnTo>
                  <a:pt x="861" y="0"/>
                </a:lnTo>
                <a:lnTo>
                  <a:pt x="1840" y="432"/>
                </a:lnTo>
                <a:lnTo>
                  <a:pt x="0" y="42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Rectangle 6"/>
          <p:cNvSpPr>
            <a:spLocks noChangeArrowheads="1"/>
          </p:cNvSpPr>
          <p:nvPr/>
        </p:nvSpPr>
        <p:spPr bwMode="auto">
          <a:xfrm>
            <a:off x="244475" y="1103313"/>
            <a:ext cx="2085975" cy="1871662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lIns="45720" rIns="45720" bIns="46418" anchor="ctr" anchorCtr="1"/>
          <a:lstStyle/>
          <a:p>
            <a:pPr algn="ctr" defTabSz="912813" eaLnBrk="0" hangingPunct="0">
              <a:lnSpc>
                <a:spcPct val="90000"/>
              </a:lnSpc>
              <a:spcBef>
                <a:spcPts val="600"/>
              </a:spcBef>
              <a:buClr>
                <a:srgbClr val="3366CC"/>
              </a:buClr>
              <a:buFont typeface="Arial" charset="0"/>
              <a:buNone/>
            </a:pPr>
            <a:r>
              <a:rPr lang="en-US" b="1">
                <a:solidFill>
                  <a:srgbClr val="FFFFFF"/>
                </a:solidFill>
                <a:ea typeface="ＭＳ Ｐゴシック" pitchFamily="34" charset="-128"/>
              </a:rPr>
              <a:t>Flexible I/O Solution</a:t>
            </a:r>
          </a:p>
        </p:txBody>
      </p:sp>
      <p:sp>
        <p:nvSpPr>
          <p:cNvPr id="45085" name="Line 35"/>
          <p:cNvSpPr>
            <a:spLocks noChangeShapeType="1"/>
          </p:cNvSpPr>
          <p:nvPr/>
        </p:nvSpPr>
        <p:spPr bwMode="auto">
          <a:xfrm>
            <a:off x="3181350" y="2181225"/>
            <a:ext cx="48101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86" name="Line 36"/>
          <p:cNvSpPr>
            <a:spLocks noChangeShapeType="1"/>
          </p:cNvSpPr>
          <p:nvPr/>
        </p:nvSpPr>
        <p:spPr bwMode="auto">
          <a:xfrm>
            <a:off x="4314825" y="2181225"/>
            <a:ext cx="276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1474076" y="2945524"/>
            <a:ext cx="6172200" cy="646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Industry’s </a:t>
            </a:r>
            <a:r>
              <a:rPr lang="en-US" b="1" dirty="0" smtClean="0">
                <a:solidFill>
                  <a:schemeClr val="bg1"/>
                </a:solidFill>
              </a:rPr>
              <a:t>only </a:t>
            </a:r>
            <a:r>
              <a:rPr lang="en-US" b="1" dirty="0">
                <a:solidFill>
                  <a:schemeClr val="bg1"/>
                </a:solidFill>
              </a:rPr>
              <a:t>bidirectional SDI I/O integrates EQ, Cable Driver and return loss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52400"/>
            <a:ext cx="7672388" cy="8382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Competitive Comparison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LMH0387</a:t>
            </a:r>
          </a:p>
        </p:txBody>
      </p:sp>
      <p:graphicFrame>
        <p:nvGraphicFramePr>
          <p:cNvPr id="53320" name="Group 72"/>
          <p:cNvGraphicFramePr>
            <a:graphicFrameLocks noGrp="1"/>
          </p:cNvGraphicFramePr>
          <p:nvPr/>
        </p:nvGraphicFramePr>
        <p:xfrm>
          <a:off x="381000" y="1143000"/>
          <a:ext cx="8335963" cy="2690808"/>
        </p:xfrm>
        <a:graphic>
          <a:graphicData uri="http://schemas.openxmlformats.org/drawingml/2006/table">
            <a:tbl>
              <a:tblPr/>
              <a:tblGrid>
                <a:gridCol w="3205163"/>
                <a:gridCol w="1741487"/>
                <a:gridCol w="1739900"/>
                <a:gridCol w="1649413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Specifications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LMH0387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Config IO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Gennum GS2984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EQ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Mindspeed M21324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EQ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Bidirectional </a:t>
                      </a:r>
                    </a:p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(EQ &amp; Cable Driver)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Integrated Return Loss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366C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Equalized Cable Length (meters)</a:t>
                      </a:r>
                    </a:p>
                  </a:txBody>
                  <a:tcPr marL="102724" marR="102724" marT="51363" marB="5136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3G: 120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HD: 200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SD: 400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3G: 140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HD: 200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SD: 400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3G: 100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HD: 200</a:t>
                      </a:r>
                    </a:p>
                    <a:p>
                      <a:pPr marL="0" marR="0" lvl="0" indent="0" algn="ctr" defTabSz="812800" rtl="0" eaLnBrk="0" fontAlgn="base" latin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SD: 400</a:t>
                      </a:r>
                    </a:p>
                  </a:txBody>
                  <a:tcPr marL="102724" marR="102724" marT="51363" marB="5136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915" name="Text Box 30"/>
          <p:cNvSpPr txBox="1">
            <a:spLocks noChangeArrowheads="1"/>
          </p:cNvSpPr>
          <p:nvPr/>
        </p:nvSpPr>
        <p:spPr bwMode="auto">
          <a:xfrm>
            <a:off x="381000" y="4565650"/>
            <a:ext cx="8382000" cy="8617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rgbClr val="FF0000"/>
                </a:solidFill>
                <a:latin typeface="Arial" pitchFamily="34" charset="0"/>
              </a:rPr>
              <a:t>Benefits of LMH0387</a:t>
            </a:r>
          </a:p>
          <a:p>
            <a:pPr marL="236538" indent="-236538">
              <a:buFont typeface="Arial" pitchFamily="34" charset="0"/>
              <a:buChar char="•"/>
              <a:defRPr/>
            </a:pPr>
            <a:r>
              <a:rPr lang="en-US" sz="1600" b="1" dirty="0" smtClean="0">
                <a:latin typeface="Arial" pitchFamily="34" charset="0"/>
              </a:rPr>
              <a:t>1 </a:t>
            </a:r>
            <a:r>
              <a:rPr lang="en-US" sz="1600" b="1" dirty="0">
                <a:latin typeface="Arial" pitchFamily="34" charset="0"/>
              </a:rPr>
              <a:t>IC + 1 BNC (vs. 2 ICs + 2 BNCs + 2 return loss networks)</a:t>
            </a:r>
          </a:p>
          <a:p>
            <a:pPr marL="236538" indent="-236538">
              <a:buFont typeface="Arial" pitchFamily="34" charset="0"/>
              <a:buChar char="•"/>
              <a:defRPr/>
            </a:pPr>
            <a:r>
              <a:rPr lang="en-US" sz="1600" b="1" dirty="0">
                <a:latin typeface="Arial" pitchFamily="34" charset="0"/>
              </a:rPr>
              <a:t>Meet SMPTE return loss spec with </a:t>
            </a:r>
            <a:r>
              <a:rPr lang="en-US" sz="1600" b="1" dirty="0" smtClean="0">
                <a:latin typeface="Arial" pitchFamily="34" charset="0"/>
              </a:rPr>
              <a:t>margin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381000" y="3856038"/>
            <a:ext cx="2890838" cy="258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29" tIns="45715" rIns="91429" bIns="45715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ea typeface="PMingLiU" pitchFamily="18" charset="-120"/>
              </a:rPr>
              <a:t>Green = good   </a:t>
            </a:r>
            <a:r>
              <a:rPr lang="en-US" sz="1200">
                <a:solidFill>
                  <a:srgbClr val="008000"/>
                </a:solidFill>
                <a:ea typeface="PMingLiU" pitchFamily="18" charset="-120"/>
              </a:rPr>
              <a:t>Green = bad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7443788" cy="8382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LMH0394</a:t>
            </a:r>
            <a:r>
              <a:rPr lang="en-US" sz="2400" smtClean="0"/>
              <a:t> </a:t>
            </a:r>
            <a:br>
              <a:rPr lang="en-US" sz="2400" smtClean="0"/>
            </a:br>
            <a:r>
              <a:rPr lang="en-US" sz="2400" i="1" smtClean="0">
                <a:latin typeface="Arial Narrow" pitchFamily="34" charset="0"/>
              </a:rPr>
              <a:t>Best-in-Class Adaptive Equalizer</a:t>
            </a:r>
          </a:p>
        </p:txBody>
      </p:sp>
      <p:sp>
        <p:nvSpPr>
          <p:cNvPr id="59394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1371600" y="1066800"/>
            <a:ext cx="2057400" cy="1295400"/>
          </a:xfrm>
          <a:solidFill>
            <a:srgbClr val="FFFF99">
              <a:alpha val="30196"/>
            </a:srgb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700" smtClean="0">
                <a:solidFill>
                  <a:srgbClr val="FF0000"/>
                </a:solidFill>
              </a:rPr>
              <a:t>Longest Reach</a:t>
            </a:r>
          </a:p>
          <a:p>
            <a:pPr lvl="1">
              <a:lnSpc>
                <a:spcPct val="80000"/>
              </a:lnSpc>
            </a:pPr>
            <a:r>
              <a:rPr lang="en-US" sz="1700" smtClean="0"/>
              <a:t>3G: 200 m</a:t>
            </a:r>
          </a:p>
          <a:p>
            <a:pPr lvl="1">
              <a:lnSpc>
                <a:spcPct val="80000"/>
              </a:lnSpc>
            </a:pPr>
            <a:r>
              <a:rPr lang="en-US" sz="1700" smtClean="0"/>
              <a:t>HD: 220 m</a:t>
            </a:r>
          </a:p>
          <a:p>
            <a:pPr lvl="1">
              <a:lnSpc>
                <a:spcPct val="80000"/>
              </a:lnSpc>
            </a:pPr>
            <a:r>
              <a:rPr lang="en-US" sz="1700" smtClean="0"/>
              <a:t>SD: 400 m</a:t>
            </a:r>
          </a:p>
        </p:txBody>
      </p:sp>
      <p:grpSp>
        <p:nvGrpSpPr>
          <p:cNvPr id="59395" name="Group 31"/>
          <p:cNvGrpSpPr>
            <a:grpSpLocks/>
          </p:cNvGrpSpPr>
          <p:nvPr/>
        </p:nvGrpSpPr>
        <p:grpSpPr bwMode="auto">
          <a:xfrm>
            <a:off x="152400" y="2209800"/>
            <a:ext cx="8839200" cy="4146550"/>
            <a:chOff x="152400" y="2209800"/>
            <a:chExt cx="8839200" cy="4146550"/>
          </a:xfrm>
        </p:grpSpPr>
        <p:sp>
          <p:nvSpPr>
            <p:cNvPr id="59397" name="Text Box 22"/>
            <p:cNvSpPr txBox="1">
              <a:spLocks noChangeArrowheads="1"/>
            </p:cNvSpPr>
            <p:nvPr/>
          </p:nvSpPr>
          <p:spPr bwMode="auto">
            <a:xfrm>
              <a:off x="3871912" y="6019800"/>
              <a:ext cx="21478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ea typeface="ＭＳ Ｐゴシック" pitchFamily="34" charset="-128"/>
                </a:rPr>
                <a:t>3 Gbps Cable Reach</a:t>
              </a:r>
            </a:p>
          </p:txBody>
        </p:sp>
        <p:grpSp>
          <p:nvGrpSpPr>
            <p:cNvPr id="59398" name="Group 30"/>
            <p:cNvGrpSpPr>
              <a:grpSpLocks/>
            </p:cNvGrpSpPr>
            <p:nvPr/>
          </p:nvGrpSpPr>
          <p:grpSpPr bwMode="auto">
            <a:xfrm>
              <a:off x="198437" y="2362200"/>
              <a:ext cx="8564563" cy="3659187"/>
              <a:chOff x="120650" y="2557463"/>
              <a:chExt cx="8564563" cy="3659187"/>
            </a:xfrm>
          </p:grpSpPr>
          <p:sp>
            <p:nvSpPr>
              <p:cNvPr id="59400" name="AutoShape 2"/>
              <p:cNvSpPr>
                <a:spLocks noChangeArrowheads="1"/>
              </p:cNvSpPr>
              <p:nvPr/>
            </p:nvSpPr>
            <p:spPr bwMode="auto">
              <a:xfrm>
                <a:off x="1447800" y="4219575"/>
                <a:ext cx="7086600" cy="1600200"/>
              </a:xfrm>
              <a:prstGeom prst="roundRect">
                <a:avLst>
                  <a:gd name="adj" fmla="val 5778"/>
                </a:avLst>
              </a:prstGeom>
              <a:gradFill rotWithShape="1">
                <a:gsLst>
                  <a:gs pos="0">
                    <a:srgbClr val="CCFFCC">
                      <a:alpha val="29999"/>
                    </a:srgbClr>
                  </a:gs>
                  <a:gs pos="100000">
                    <a:srgbClr val="00CC00">
                      <a:alpha val="29999"/>
                    </a:srgb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9401" name="Line 4"/>
              <p:cNvSpPr>
                <a:spLocks noChangeShapeType="1"/>
              </p:cNvSpPr>
              <p:nvPr/>
            </p:nvSpPr>
            <p:spPr bwMode="auto">
              <a:xfrm flipV="1">
                <a:off x="1447800" y="5835650"/>
                <a:ext cx="7086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2" name="Text Box 5"/>
              <p:cNvSpPr txBox="1">
                <a:spLocks noChangeArrowheads="1"/>
              </p:cNvSpPr>
              <p:nvPr/>
            </p:nvSpPr>
            <p:spPr bwMode="auto">
              <a:xfrm>
                <a:off x="2422525" y="5819775"/>
                <a:ext cx="8191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9" tIns="45715" rIns="91429" bIns="45715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ＭＳ Ｐゴシック" pitchFamily="34" charset="-128"/>
                  </a:rPr>
                  <a:t>100m</a:t>
                </a:r>
              </a:p>
            </p:txBody>
          </p:sp>
          <p:sp>
            <p:nvSpPr>
              <p:cNvPr id="59403" name="Text Box 6"/>
              <p:cNvSpPr txBox="1">
                <a:spLocks noChangeArrowheads="1"/>
              </p:cNvSpPr>
              <p:nvPr/>
            </p:nvSpPr>
            <p:spPr bwMode="auto">
              <a:xfrm>
                <a:off x="4162425" y="5819775"/>
                <a:ext cx="8191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9" tIns="45715" rIns="91429" bIns="45715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ＭＳ Ｐゴシック" pitchFamily="34" charset="-128"/>
                  </a:rPr>
                  <a:t>130m</a:t>
                </a:r>
              </a:p>
            </p:txBody>
          </p:sp>
          <p:sp>
            <p:nvSpPr>
              <p:cNvPr id="59404" name="Text Box 7"/>
              <p:cNvSpPr txBox="1">
                <a:spLocks noChangeArrowheads="1"/>
              </p:cNvSpPr>
              <p:nvPr/>
            </p:nvSpPr>
            <p:spPr bwMode="auto">
              <a:xfrm>
                <a:off x="5902325" y="5819775"/>
                <a:ext cx="8191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9" tIns="45715" rIns="91429" bIns="45715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ＭＳ Ｐゴシック" pitchFamily="34" charset="-128"/>
                  </a:rPr>
                  <a:t>160m</a:t>
                </a:r>
              </a:p>
            </p:txBody>
          </p:sp>
          <p:sp>
            <p:nvSpPr>
              <p:cNvPr id="59405" name="Text Box 8"/>
              <p:cNvSpPr txBox="1">
                <a:spLocks noChangeArrowheads="1"/>
              </p:cNvSpPr>
              <p:nvPr/>
            </p:nvSpPr>
            <p:spPr bwMode="auto">
              <a:xfrm>
                <a:off x="7642225" y="5819775"/>
                <a:ext cx="8191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9" tIns="45715" rIns="91429" bIns="45715"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ＭＳ Ｐゴシック" pitchFamily="34" charset="-128"/>
                  </a:rPr>
                  <a:t>200m</a:t>
                </a:r>
              </a:p>
            </p:txBody>
          </p:sp>
          <p:sp>
            <p:nvSpPr>
              <p:cNvPr id="59406" name="Line 9"/>
              <p:cNvSpPr>
                <a:spLocks noChangeShapeType="1"/>
              </p:cNvSpPr>
              <p:nvPr/>
            </p:nvSpPr>
            <p:spPr bwMode="auto">
              <a:xfrm flipV="1">
                <a:off x="1447800" y="2590800"/>
                <a:ext cx="0" cy="32448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7" name="Text Box 10"/>
              <p:cNvSpPr txBox="1">
                <a:spLocks noChangeArrowheads="1"/>
              </p:cNvSpPr>
              <p:nvPr/>
            </p:nvSpPr>
            <p:spPr bwMode="auto">
              <a:xfrm>
                <a:off x="609600" y="3990975"/>
                <a:ext cx="838200" cy="290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9" tIns="45715" rIns="91429" bIns="45715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ea typeface="ＭＳ Ｐゴシック" pitchFamily="34" charset="-128"/>
                  </a:rPr>
                  <a:t>150mW</a:t>
                </a:r>
              </a:p>
            </p:txBody>
          </p:sp>
          <p:sp>
            <p:nvSpPr>
              <p:cNvPr id="59408" name="Text Box 11"/>
              <p:cNvSpPr txBox="1">
                <a:spLocks noChangeArrowheads="1"/>
              </p:cNvSpPr>
              <p:nvPr/>
            </p:nvSpPr>
            <p:spPr bwMode="auto">
              <a:xfrm>
                <a:off x="609600" y="2695575"/>
                <a:ext cx="838200" cy="290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9" tIns="45715" rIns="91429" bIns="45715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ea typeface="ＭＳ Ｐゴシック" pitchFamily="34" charset="-128"/>
                  </a:rPr>
                  <a:t>210mW</a:t>
                </a:r>
              </a:p>
            </p:txBody>
          </p:sp>
          <p:sp>
            <p:nvSpPr>
              <p:cNvPr id="59409" name="Text Box 12"/>
              <p:cNvSpPr txBox="1">
                <a:spLocks noChangeArrowheads="1"/>
              </p:cNvSpPr>
              <p:nvPr/>
            </p:nvSpPr>
            <p:spPr bwMode="auto">
              <a:xfrm>
                <a:off x="4419600" y="2557463"/>
                <a:ext cx="909638" cy="290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9" tIns="45715" rIns="91429" bIns="45715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ea typeface="ＭＳ Ｐゴシック" pitchFamily="34" charset="-128"/>
                  </a:rPr>
                  <a:t>GS2974B</a:t>
                </a:r>
              </a:p>
            </p:txBody>
          </p:sp>
          <p:sp>
            <p:nvSpPr>
              <p:cNvPr id="59410" name="Text Box 13"/>
              <p:cNvSpPr txBox="1">
                <a:spLocks noChangeArrowheads="1"/>
              </p:cNvSpPr>
              <p:nvPr/>
            </p:nvSpPr>
            <p:spPr bwMode="auto">
              <a:xfrm>
                <a:off x="4440238" y="3076575"/>
                <a:ext cx="790575" cy="290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9" tIns="45715" rIns="91429" bIns="45715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ea typeface="ＭＳ Ｐゴシック" pitchFamily="34" charset="-128"/>
                  </a:rPr>
                  <a:t>GS2984</a:t>
                </a:r>
              </a:p>
            </p:txBody>
          </p:sp>
          <p:sp>
            <p:nvSpPr>
              <p:cNvPr id="59411" name="Oval 14"/>
              <p:cNvSpPr>
                <a:spLocks noChangeArrowheads="1"/>
              </p:cNvSpPr>
              <p:nvPr/>
            </p:nvSpPr>
            <p:spPr bwMode="auto">
              <a:xfrm>
                <a:off x="4745038" y="2798763"/>
                <a:ext cx="228600" cy="228600"/>
              </a:xfrm>
              <a:prstGeom prst="ellipse">
                <a:avLst/>
              </a:prstGeom>
              <a:solidFill>
                <a:srgbClr val="808000">
                  <a:alpha val="50195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9412" name="Oval 15"/>
              <p:cNvSpPr>
                <a:spLocks noChangeArrowheads="1"/>
              </p:cNvSpPr>
              <p:nvPr/>
            </p:nvSpPr>
            <p:spPr bwMode="auto">
              <a:xfrm>
                <a:off x="4773613" y="3333750"/>
                <a:ext cx="228600" cy="228600"/>
              </a:xfrm>
              <a:prstGeom prst="ellipse">
                <a:avLst/>
              </a:prstGeom>
              <a:solidFill>
                <a:srgbClr val="808000">
                  <a:alpha val="50195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9413" name="Oval 16"/>
              <p:cNvSpPr>
                <a:spLocks noChangeArrowheads="1"/>
              </p:cNvSpPr>
              <p:nvPr/>
            </p:nvSpPr>
            <p:spPr bwMode="auto">
              <a:xfrm>
                <a:off x="3519488" y="3686175"/>
                <a:ext cx="228600" cy="228600"/>
              </a:xfrm>
              <a:prstGeom prst="ellipse">
                <a:avLst/>
              </a:prstGeom>
              <a:solidFill>
                <a:srgbClr val="FF9900">
                  <a:alpha val="50195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9414" name="Text Box 17"/>
              <p:cNvSpPr txBox="1">
                <a:spLocks noChangeArrowheads="1"/>
              </p:cNvSpPr>
              <p:nvPr/>
            </p:nvSpPr>
            <p:spPr bwMode="auto">
              <a:xfrm>
                <a:off x="3255963" y="3457575"/>
                <a:ext cx="782637" cy="290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9" tIns="45715" rIns="91429" bIns="45715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ea typeface="ＭＳ Ｐゴシック" pitchFamily="34" charset="-128"/>
                  </a:rPr>
                  <a:t>M21524</a:t>
                </a:r>
              </a:p>
            </p:txBody>
          </p:sp>
          <p:sp>
            <p:nvSpPr>
              <p:cNvPr id="59415" name="Text Box 18"/>
              <p:cNvSpPr txBox="1">
                <a:spLocks noChangeArrowheads="1"/>
              </p:cNvSpPr>
              <p:nvPr/>
            </p:nvSpPr>
            <p:spPr bwMode="auto">
              <a:xfrm>
                <a:off x="7543800" y="4967288"/>
                <a:ext cx="911225" cy="290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9" tIns="45715" rIns="91429" bIns="45715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ea typeface="ＭＳ Ｐゴシック" pitchFamily="34" charset="-128"/>
                  </a:rPr>
                  <a:t>LMH0394</a:t>
                </a:r>
              </a:p>
            </p:txBody>
          </p:sp>
          <p:sp>
            <p:nvSpPr>
              <p:cNvPr id="59416" name="Oval 19"/>
              <p:cNvSpPr>
                <a:spLocks noChangeArrowheads="1"/>
              </p:cNvSpPr>
              <p:nvPr/>
            </p:nvSpPr>
            <p:spPr bwMode="auto">
              <a:xfrm>
                <a:off x="8001000" y="4738688"/>
                <a:ext cx="228600" cy="228600"/>
              </a:xfrm>
              <a:prstGeom prst="ellipse">
                <a:avLst/>
              </a:prstGeom>
              <a:solidFill>
                <a:schemeClr val="hlink">
                  <a:alpha val="50195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9417" name="Line 20"/>
              <p:cNvSpPr>
                <a:spLocks noChangeShapeType="1"/>
              </p:cNvSpPr>
              <p:nvPr/>
            </p:nvSpPr>
            <p:spPr bwMode="auto">
              <a:xfrm>
                <a:off x="1447800" y="4159250"/>
                <a:ext cx="7010400" cy="0"/>
              </a:xfrm>
              <a:prstGeom prst="line">
                <a:avLst/>
              </a:prstGeom>
              <a:noFill/>
              <a:ln w="9525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8" name="Line 21"/>
              <p:cNvSpPr>
                <a:spLocks noChangeShapeType="1"/>
              </p:cNvSpPr>
              <p:nvPr/>
            </p:nvSpPr>
            <p:spPr bwMode="auto">
              <a:xfrm flipV="1">
                <a:off x="1447800" y="5454650"/>
                <a:ext cx="7010400" cy="0"/>
              </a:xfrm>
              <a:prstGeom prst="line">
                <a:avLst/>
              </a:prstGeom>
              <a:noFill/>
              <a:ln w="9525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9" name="Text Box 23"/>
              <p:cNvSpPr txBox="1">
                <a:spLocks noChangeArrowheads="1"/>
              </p:cNvSpPr>
              <p:nvPr/>
            </p:nvSpPr>
            <p:spPr bwMode="auto">
              <a:xfrm>
                <a:off x="609600" y="5286375"/>
                <a:ext cx="838200" cy="290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9" tIns="45715" rIns="91429" bIns="45715">
                <a:spAutoFit/>
              </a:bodyPr>
              <a:lstStyle/>
              <a:p>
                <a:r>
                  <a:rPr lang="en-US" sz="1300" b="1">
                    <a:solidFill>
                      <a:srgbClr val="000000"/>
                    </a:solidFill>
                    <a:ea typeface="ＭＳ Ｐゴシック" pitchFamily="34" charset="-128"/>
                  </a:rPr>
                  <a:t>80mW</a:t>
                </a:r>
              </a:p>
            </p:txBody>
          </p:sp>
          <p:sp>
            <p:nvSpPr>
              <p:cNvPr id="59420" name="AutoShape 24"/>
              <p:cNvSpPr>
                <a:spLocks noChangeArrowheads="1"/>
              </p:cNvSpPr>
              <p:nvPr/>
            </p:nvSpPr>
            <p:spPr bwMode="auto">
              <a:xfrm>
                <a:off x="6858000" y="3352800"/>
                <a:ext cx="1827213" cy="798513"/>
              </a:xfrm>
              <a:prstGeom prst="wedgeRoundRectCallout">
                <a:avLst>
                  <a:gd name="adj1" fmla="val 15509"/>
                  <a:gd name="adj2" fmla="val 121769"/>
                  <a:gd name="adj3" fmla="val 16667"/>
                </a:avLst>
              </a:prstGeom>
              <a:solidFill>
                <a:schemeClr val="hlink">
                  <a:alpha val="50195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29" tIns="45715" rIns="91429" bIns="45715"/>
              <a:lstStyle/>
              <a:p>
                <a:pPr algn="ctr"/>
                <a:r>
                  <a:rPr lang="en-US" sz="1400" b="1">
                    <a:solidFill>
                      <a:srgbClr val="000000"/>
                    </a:solidFill>
                    <a:ea typeface="ＭＳ Ｐゴシック" pitchFamily="34" charset="-128"/>
                  </a:rPr>
                  <a:t>Best combination of power &amp; cable reach</a:t>
                </a:r>
              </a:p>
            </p:txBody>
          </p:sp>
          <p:sp>
            <p:nvSpPr>
              <p:cNvPr id="59421" name="Text Box 25"/>
              <p:cNvSpPr txBox="1">
                <a:spLocks noChangeArrowheads="1"/>
              </p:cNvSpPr>
              <p:nvPr/>
            </p:nvSpPr>
            <p:spPr bwMode="auto">
              <a:xfrm rot="-5400000">
                <a:off x="-952500" y="3937000"/>
                <a:ext cx="248285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9" tIns="45715" rIns="91429" bIns="45715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ea typeface="ＭＳ Ｐゴシック" pitchFamily="34" charset="-128"/>
                  </a:rPr>
                  <a:t>Power  Consumption</a:t>
                </a:r>
              </a:p>
            </p:txBody>
          </p:sp>
          <p:sp>
            <p:nvSpPr>
              <p:cNvPr id="59422" name="Line 26"/>
              <p:cNvSpPr>
                <a:spLocks noChangeShapeType="1"/>
              </p:cNvSpPr>
              <p:nvPr/>
            </p:nvSpPr>
            <p:spPr bwMode="auto">
              <a:xfrm>
                <a:off x="1447800" y="2863850"/>
                <a:ext cx="7010400" cy="0"/>
              </a:xfrm>
              <a:prstGeom prst="line">
                <a:avLst/>
              </a:prstGeom>
              <a:noFill/>
              <a:ln w="9525" cap="rnd">
                <a:solidFill>
                  <a:srgbClr val="C0C0C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399" name="Rectangle 28"/>
            <p:cNvSpPr>
              <a:spLocks noChangeArrowheads="1"/>
            </p:cNvSpPr>
            <p:nvPr/>
          </p:nvSpPr>
          <p:spPr bwMode="auto">
            <a:xfrm>
              <a:off x="152400" y="2209800"/>
              <a:ext cx="8839200" cy="411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9396" name="Rectangle 29"/>
          <p:cNvSpPr>
            <a:spLocks noChangeArrowheads="1"/>
          </p:cNvSpPr>
          <p:nvPr/>
        </p:nvSpPr>
        <p:spPr bwMode="auto">
          <a:xfrm>
            <a:off x="4495800" y="1066800"/>
            <a:ext cx="3505200" cy="1295400"/>
          </a:xfrm>
          <a:prstGeom prst="rect">
            <a:avLst/>
          </a:prstGeom>
          <a:solidFill>
            <a:srgbClr val="FFFF99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lIns="91050" tIns="46418" rIns="91050" bIns="46418"/>
          <a:lstStyle/>
          <a:p>
            <a:pPr marL="195263" indent="-195263" defTabSz="912813">
              <a:lnSpc>
                <a:spcPct val="80000"/>
              </a:lnSpc>
              <a:spcBef>
                <a:spcPts val="1200"/>
              </a:spcBef>
              <a:buClr>
                <a:srgbClr val="5F5F5F"/>
              </a:buClr>
            </a:pPr>
            <a:r>
              <a:rPr lang="en-US" sz="1700" b="1" dirty="0">
                <a:solidFill>
                  <a:srgbClr val="FF0000"/>
                </a:solidFill>
              </a:rPr>
              <a:t>Lowest power</a:t>
            </a:r>
          </a:p>
          <a:p>
            <a:pPr marL="511175" lvl="1" indent="-201613" defTabSz="912813">
              <a:lnSpc>
                <a:spcPct val="80000"/>
              </a:lnSpc>
              <a:spcBef>
                <a:spcPts val="800"/>
              </a:spcBef>
              <a:buClr>
                <a:srgbClr val="5F5F5F"/>
              </a:buClr>
              <a:buFont typeface="Arial" charset="0"/>
              <a:buChar char="–"/>
            </a:pPr>
            <a:r>
              <a:rPr lang="en-US" sz="1500" b="1" dirty="0">
                <a:solidFill>
                  <a:srgbClr val="000000"/>
                </a:solidFill>
              </a:rPr>
              <a:t>115mW at 2.5V</a:t>
            </a:r>
          </a:p>
          <a:p>
            <a:pPr marL="195263" indent="-195263" defTabSz="912813">
              <a:lnSpc>
                <a:spcPct val="80000"/>
              </a:lnSpc>
              <a:spcBef>
                <a:spcPts val="1200"/>
              </a:spcBef>
              <a:buClr>
                <a:srgbClr val="5F5F5F"/>
              </a:buClr>
            </a:pPr>
            <a:r>
              <a:rPr lang="en-US" sz="1700" b="1" dirty="0">
                <a:solidFill>
                  <a:srgbClr val="FF0000"/>
                </a:solidFill>
              </a:rPr>
              <a:t>Energy efficient</a:t>
            </a:r>
          </a:p>
          <a:p>
            <a:pPr marL="511175" lvl="1" indent="-201613" defTabSz="912813">
              <a:lnSpc>
                <a:spcPct val="80000"/>
              </a:lnSpc>
              <a:spcBef>
                <a:spcPts val="800"/>
              </a:spcBef>
              <a:buClr>
                <a:srgbClr val="5F5F5F"/>
              </a:buClr>
              <a:buFont typeface="Arial" charset="0"/>
              <a:buChar char="–"/>
            </a:pPr>
            <a:r>
              <a:rPr lang="en-US" sz="1500" b="1" dirty="0">
                <a:solidFill>
                  <a:srgbClr val="000000"/>
                </a:solidFill>
              </a:rPr>
              <a:t>17mW in absence of 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152400"/>
            <a:ext cx="7848600" cy="8382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LMH1983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3G/HD/SD Video Clock Generator with Audio Clock</a:t>
            </a:r>
          </a:p>
        </p:txBody>
      </p:sp>
      <p:sp>
        <p:nvSpPr>
          <p:cNvPr id="83970" name="Rectangle 7"/>
          <p:cNvSpPr>
            <a:spLocks noChangeArrowheads="1"/>
          </p:cNvSpPr>
          <p:nvPr/>
        </p:nvSpPr>
        <p:spPr bwMode="auto">
          <a:xfrm>
            <a:off x="381000" y="1371600"/>
            <a:ext cx="2057400" cy="12954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>
                <a:solidFill>
                  <a:srgbClr val="FFFFFF"/>
                </a:solidFill>
              </a:rPr>
              <a:t>Features</a:t>
            </a:r>
          </a:p>
        </p:txBody>
      </p:sp>
      <p:sp>
        <p:nvSpPr>
          <p:cNvPr id="83971" name="Rectangle 8"/>
          <p:cNvSpPr>
            <a:spLocks noChangeArrowheads="1"/>
          </p:cNvSpPr>
          <p:nvPr/>
        </p:nvSpPr>
        <p:spPr bwMode="auto">
          <a:xfrm>
            <a:off x="2514600" y="1371600"/>
            <a:ext cx="6248400" cy="1295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lIns="91050" tIns="46418" rIns="91050" bIns="46418" anchor="ctr"/>
          <a:lstStyle/>
          <a:p>
            <a:pPr marL="195263" indent="-139700" defTabSz="912813" eaLnBrk="0" hangingPunct="0">
              <a:spcBef>
                <a:spcPct val="45000"/>
              </a:spcBef>
              <a:buClr>
                <a:schemeClr val="bg2"/>
              </a:buCl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Generates SMPTE Video (3G/HD/SD) &amp; Audio clocks</a:t>
            </a:r>
          </a:p>
          <a:p>
            <a:pPr marL="195263" indent="-139700" defTabSz="912813" eaLnBrk="0" hangingPunct="0">
              <a:spcBef>
                <a:spcPct val="45000"/>
              </a:spcBef>
              <a:buClr>
                <a:schemeClr val="bg2"/>
              </a:buCl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Leading jitter performance: 40ps</a:t>
            </a:r>
            <a:r>
              <a:rPr lang="en-US" baseline="-25000">
                <a:solidFill>
                  <a:srgbClr val="000000"/>
                </a:solidFill>
              </a:rPr>
              <a:t>p-p</a:t>
            </a:r>
            <a:r>
              <a:rPr lang="en-US">
                <a:solidFill>
                  <a:srgbClr val="000000"/>
                </a:solidFill>
              </a:rPr>
              <a:t> output jitter</a:t>
            </a:r>
          </a:p>
          <a:p>
            <a:pPr marL="195263" indent="-139700" defTabSz="912813" eaLnBrk="0" hangingPunct="0">
              <a:spcBef>
                <a:spcPct val="45000"/>
              </a:spcBef>
              <a:buClr>
                <a:schemeClr val="bg2"/>
              </a:buCl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Low system BOM: Eliminates 3 external VCXO/PLLs</a:t>
            </a:r>
          </a:p>
        </p:txBody>
      </p:sp>
      <p:sp>
        <p:nvSpPr>
          <p:cNvPr id="83972" name="Rectangle 10"/>
          <p:cNvSpPr>
            <a:spLocks noChangeArrowheads="1"/>
          </p:cNvSpPr>
          <p:nvPr/>
        </p:nvSpPr>
        <p:spPr bwMode="auto">
          <a:xfrm>
            <a:off x="381000" y="2895600"/>
            <a:ext cx="2057400" cy="31242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>
                <a:solidFill>
                  <a:srgbClr val="FFFFFF"/>
                </a:solidFill>
              </a:rPr>
              <a:t>Target Apps</a:t>
            </a:r>
          </a:p>
        </p:txBody>
      </p:sp>
      <p:sp>
        <p:nvSpPr>
          <p:cNvPr id="83973" name="Rectangle 11"/>
          <p:cNvSpPr>
            <a:spLocks noChangeArrowheads="1"/>
          </p:cNvSpPr>
          <p:nvPr/>
        </p:nvSpPr>
        <p:spPr bwMode="auto">
          <a:xfrm>
            <a:off x="2514600" y="2895600"/>
            <a:ext cx="6248400" cy="3124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lIns="91050" tIns="46418" rIns="91050" bIns="46418" anchor="ctr"/>
          <a:lstStyle/>
          <a:p>
            <a:pPr marL="195263" indent="-139700" defTabSz="912813" eaLnBrk="0" hangingPunct="0">
              <a:spcBef>
                <a:spcPct val="45000"/>
              </a:spcBef>
              <a:buClr>
                <a:schemeClr val="bg2"/>
              </a:buCl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Broadcast video cameras, video capture, conversion, processing, editing and distribution equipment.</a:t>
            </a:r>
          </a:p>
          <a:p>
            <a:pPr marL="511175" lvl="1" indent="-201613" defTabSz="912813" eaLnBrk="0" hangingPunct="0">
              <a:spcBef>
                <a:spcPct val="25000"/>
              </a:spcBef>
              <a:buClr>
                <a:schemeClr val="bg2"/>
              </a:buClr>
              <a:buFont typeface="Arial" charset="0"/>
              <a:buChar char="–"/>
            </a:pPr>
            <a:r>
              <a:rPr lang="en-US" sz="1600"/>
              <a:t>Format converters: Provides simultaneous dual 3G/HD clocks needed by FPGAs for format conversion (3G &amp; 3G/1.001)</a:t>
            </a:r>
          </a:p>
          <a:p>
            <a:pPr marL="511175" lvl="1" indent="-201613" defTabSz="912813" eaLnBrk="0" hangingPunct="0">
              <a:spcBef>
                <a:spcPct val="25000"/>
              </a:spcBef>
              <a:buClr>
                <a:schemeClr val="bg2"/>
              </a:buClr>
              <a:buFont typeface="Arial" charset="0"/>
              <a:buChar char="–"/>
            </a:pPr>
            <a:r>
              <a:rPr lang="en-US" sz="1600"/>
              <a:t>Audio embed/de-embed: Low jitter synchronous Audio and Video clocks generated</a:t>
            </a:r>
            <a:endParaRPr lang="en-US" sz="1600">
              <a:solidFill>
                <a:srgbClr val="000000"/>
              </a:solidFill>
            </a:endParaRPr>
          </a:p>
          <a:p>
            <a:pPr marL="195263" indent="-139700" defTabSz="912813" eaLnBrk="0" hangingPunct="0">
              <a:spcBef>
                <a:spcPct val="45000"/>
              </a:spcBef>
              <a:buClr>
                <a:schemeClr val="bg2"/>
              </a:buCl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Digital still &amp; motion (prosumer) cameras </a:t>
            </a:r>
          </a:p>
          <a:p>
            <a:pPr marL="511175" lvl="1" indent="-201613" defTabSz="912813" eaLnBrk="0" hangingPunct="0">
              <a:spcBef>
                <a:spcPct val="25000"/>
              </a:spcBef>
              <a:buClr>
                <a:srgbClr val="808080"/>
              </a:buClr>
              <a:buFont typeface="Arial" charset="0"/>
              <a:buChar char="–"/>
            </a:pPr>
            <a:r>
              <a:rPr lang="en-US" sz="1600">
                <a:solidFill>
                  <a:srgbClr val="000000"/>
                </a:solidFill>
              </a:rPr>
              <a:t>Provides multiple top of frame pulses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E4D82C7DA3994A917BB0BC86216429" ma:contentTypeVersion="0" ma:contentTypeDescription="Create a new document." ma:contentTypeScope="" ma:versionID="d89eb7248a33f957a63df30272f1035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B298F46-3C07-44BC-A8C7-33E3331D1B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42AFC3-9D1E-49DB-B1C7-37CC0B0FBA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273A268-8CDE-46DF-A6E9-42ED41F8811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</TotalTime>
  <Words>689</Words>
  <Application>Microsoft Office PowerPoint</Application>
  <PresentationFormat>On-screen Show (4:3)</PresentationFormat>
  <Paragraphs>239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2_Default Design</vt:lpstr>
      <vt:lpstr>3_Default Design</vt:lpstr>
      <vt:lpstr>Professional Video Broadcast</vt:lpstr>
      <vt:lpstr>One Stop Shop for  Professional &amp; Broadcast Video</vt:lpstr>
      <vt:lpstr>What is SDI?</vt:lpstr>
      <vt:lpstr>SDI and SMPTE</vt:lpstr>
      <vt:lpstr>SVA’s SDI Family Members</vt:lpstr>
      <vt:lpstr>LMH0387  Configurable I/O with Integrated Return Loss </vt:lpstr>
      <vt:lpstr>Competitive Comparison LMH0387</vt:lpstr>
      <vt:lpstr>LMH0394  Best-in-Class Adaptive Equalizer</vt:lpstr>
      <vt:lpstr>LMH1983 3G/HD/SD Video Clock Generator with Audio Clock</vt:lpstr>
      <vt:lpstr>LMH1983 Competitive Comparison</vt:lpstr>
    </vt:vector>
  </TitlesOfParts>
  <Company>Texas Instruments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Instruments TPS40170   Designing Wide Input Voltage (up to 60V), High Current Non-isolated DC/DC converters</dc:title>
  <dc:creator>x0000cjt</dc:creator>
  <cp:lastModifiedBy>chwlcc</cp:lastModifiedBy>
  <cp:revision>334</cp:revision>
  <dcterms:created xsi:type="dcterms:W3CDTF">2008-02-20T16:30:22Z</dcterms:created>
  <dcterms:modified xsi:type="dcterms:W3CDTF">2011-12-01T12:18:50Z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rack Number">
    <vt:lpwstr>1.00000000000000</vt:lpwstr>
  </property>
  <property fmtid="{D5CDD505-2E9C-101B-9397-08002B2CF9AE}" pid="3" name="Session">
    <vt:lpwstr>2.00000000000000</vt:lpwstr>
  </property>
  <property fmtid="{D5CDD505-2E9C-101B-9397-08002B2CF9AE}" pid="4" name="Event Name">
    <vt:lpwstr>694</vt:lpwstr>
  </property>
  <property fmtid="{D5CDD505-2E9C-101B-9397-08002B2CF9AE}" pid="5" name="ContentType">
    <vt:lpwstr>Agenda Template</vt:lpwstr>
  </property>
  <property fmtid="{D5CDD505-2E9C-101B-9397-08002B2CF9AE}" pid="6" name="ContentTypeId">
    <vt:lpwstr>0x0101007CE4D82C7DA3994A917BB0BC86216429</vt:lpwstr>
  </property>
</Properties>
</file>