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4"/>
  </p:notesMasterIdLst>
  <p:sldIdLst>
    <p:sldId id="256" r:id="rId2"/>
    <p:sldId id="291" r:id="rId3"/>
    <p:sldId id="340" r:id="rId4"/>
    <p:sldId id="284" r:id="rId5"/>
    <p:sldId id="286" r:id="rId6"/>
    <p:sldId id="287" r:id="rId7"/>
    <p:sldId id="339" r:id="rId8"/>
    <p:sldId id="332" r:id="rId9"/>
    <p:sldId id="290" r:id="rId10"/>
    <p:sldId id="262" r:id="rId11"/>
    <p:sldId id="296" r:id="rId12"/>
    <p:sldId id="347" r:id="rId13"/>
    <p:sldId id="348" r:id="rId14"/>
    <p:sldId id="349" r:id="rId15"/>
    <p:sldId id="301" r:id="rId16"/>
    <p:sldId id="300" r:id="rId17"/>
    <p:sldId id="302" r:id="rId18"/>
    <p:sldId id="319" r:id="rId19"/>
    <p:sldId id="334" r:id="rId20"/>
    <p:sldId id="341" r:id="rId21"/>
    <p:sldId id="303" r:id="rId22"/>
    <p:sldId id="304" r:id="rId23"/>
    <p:sldId id="263" r:id="rId24"/>
    <p:sldId id="264" r:id="rId25"/>
    <p:sldId id="267" r:id="rId26"/>
    <p:sldId id="270" r:id="rId27"/>
    <p:sldId id="305" r:id="rId28"/>
    <p:sldId id="306" r:id="rId29"/>
    <p:sldId id="307" r:id="rId30"/>
    <p:sldId id="308" r:id="rId31"/>
    <p:sldId id="271" r:id="rId32"/>
    <p:sldId id="272" r:id="rId33"/>
    <p:sldId id="317" r:id="rId34"/>
    <p:sldId id="350" r:id="rId35"/>
    <p:sldId id="342" r:id="rId36"/>
    <p:sldId id="343" r:id="rId37"/>
    <p:sldId id="344" r:id="rId38"/>
    <p:sldId id="345" r:id="rId39"/>
    <p:sldId id="346" r:id="rId40"/>
    <p:sldId id="309" r:id="rId41"/>
    <p:sldId id="275" r:id="rId42"/>
    <p:sldId id="310" r:id="rId43"/>
    <p:sldId id="311" r:id="rId44"/>
    <p:sldId id="312" r:id="rId45"/>
    <p:sldId id="351" r:id="rId46"/>
    <p:sldId id="352" r:id="rId47"/>
    <p:sldId id="353" r:id="rId48"/>
    <p:sldId id="315" r:id="rId49"/>
    <p:sldId id="316" r:id="rId50"/>
    <p:sldId id="320" r:id="rId51"/>
    <p:sldId id="279" r:id="rId52"/>
    <p:sldId id="321" r:id="rId5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方正博雅宋_GBK" panose="02000000000000000000" pitchFamily="2" charset="-122"/>
      <p:regular r:id="rId59"/>
    </p:embeddedFont>
    <p:embeddedFont>
      <p:font typeface="黑体" panose="02010609060101010101" pitchFamily="49" charset="-122"/>
      <p:regular r:id="rId60"/>
    </p:embeddedFont>
    <p:embeddedFont>
      <p:font typeface="Adobe 黑体 Std R" panose="020B0400000000000000" pitchFamily="34" charset="-122"/>
      <p:regular r:id="rId61"/>
    </p:embeddedFont>
    <p:embeddedFont>
      <p:font typeface="微软雅黑" panose="020B0503020204020204" pitchFamily="34" charset="-122"/>
      <p:regular r:id="rId62"/>
      <p:bold r:id="rId63"/>
    </p:embeddedFont>
    <p:embeddedFont>
      <p:font typeface="方正风雅宋简体" panose="02000000000000000000" pitchFamily="2" charset="-122"/>
      <p:regular r:id="rId64"/>
    </p:embeddedFont>
    <p:embeddedFont>
      <p:font typeface="DFGothic-EB" panose="02010609010101010101" pitchFamily="1" charset="-128"/>
      <p:regular r:id="rId65"/>
    </p:embeddedFont>
    <p:embeddedFont>
      <p:font typeface="Arial Black" panose="020B0A04020102020204" pitchFamily="34" charset="0"/>
      <p:bold r:id="rId66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CC00"/>
    <a:srgbClr val="006600"/>
    <a:srgbClr val="46900E"/>
    <a:srgbClr val="FFFF00"/>
    <a:srgbClr val="C53131"/>
    <a:srgbClr val="00FF00"/>
    <a:srgbClr val="FF6600"/>
    <a:srgbClr val="B88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3" autoAdjust="0"/>
    <p:restoredTop sz="91259" autoAdjust="0"/>
  </p:normalViewPr>
  <p:slideViewPr>
    <p:cSldViewPr>
      <p:cViewPr varScale="1">
        <p:scale>
          <a:sx n="100" d="100"/>
          <a:sy n="100" d="100"/>
        </p:scale>
        <p:origin x="-90" y="-2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200"/>
            </a:lvl1pPr>
          </a:lstStyle>
          <a:p>
            <a:pPr>
              <a:defRPr/>
            </a:pPr>
            <a:fld id="{6B168DBB-89DF-4ABF-92F9-0629452CC46E}" type="datetimeFigureOut">
              <a:rPr lang="zh-CN" altLang="en-US"/>
              <a:pPr>
                <a:defRPr/>
              </a:pPr>
              <a:t>2015/9/21</a:t>
            </a:fld>
            <a:endParaRPr lang="zh-CN" altLang="en-US"/>
          </a:p>
        </p:txBody>
      </p:sp>
      <p:sp>
        <p:nvSpPr>
          <p:cNvPr id="45060" name="幻灯片图像占位符 3"/>
          <p:cNvSpPr>
            <a:spLocks noGrp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200"/>
            </a:lvl1pPr>
          </a:lstStyle>
          <a:p>
            <a:pPr>
              <a:defRPr/>
            </a:pPr>
            <a:fld id="{E15B7B4F-B3F7-422B-9363-92CC773DA9C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2428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1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饮料瓶</a:t>
            </a:r>
            <a:endParaRPr lang="en-US" altLang="zh-CN" smtClean="0"/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电池</a:t>
            </a:r>
            <a:endParaRPr lang="en-US" altLang="zh-CN" smtClean="0"/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图书</a:t>
            </a:r>
            <a:endParaRPr lang="en-US" altLang="zh-CN" smtClean="0"/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硬币</a:t>
            </a:r>
          </a:p>
        </p:txBody>
      </p:sp>
      <p:sp>
        <p:nvSpPr>
          <p:cNvPr id="46084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A0D9117-6BAA-4273-8F17-B8DD413DD28E}" type="slidenum">
              <a:rPr lang="zh-CN" altLang="en-US"/>
              <a:pPr algn="r"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饮料瓶</a:t>
            </a:r>
            <a:endParaRPr lang="en-US" altLang="zh-CN" smtClean="0"/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电池</a:t>
            </a:r>
            <a:endParaRPr lang="en-US" altLang="zh-CN" smtClean="0"/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图书</a:t>
            </a:r>
            <a:endParaRPr lang="en-US" altLang="zh-CN" smtClean="0"/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硬币</a:t>
            </a:r>
          </a:p>
        </p:txBody>
      </p:sp>
      <p:sp>
        <p:nvSpPr>
          <p:cNvPr id="47108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C447B85-5905-4BE4-AE1F-D2A79C13DD7A}" type="slidenum">
              <a:rPr lang="zh-CN" altLang="en-US"/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通过图像来表达</a:t>
            </a:r>
          </a:p>
        </p:txBody>
      </p:sp>
      <p:sp>
        <p:nvSpPr>
          <p:cNvPr id="48132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2A03254-43B5-4FAC-AF33-DF1FC104D5B2}" type="slidenum">
              <a:rPr lang="zh-CN" altLang="en-US"/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饮料瓶</a:t>
            </a:r>
            <a:endParaRPr lang="en-US" altLang="zh-CN" smtClean="0"/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电池</a:t>
            </a:r>
            <a:endParaRPr lang="en-US" altLang="zh-CN" smtClean="0"/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图书</a:t>
            </a:r>
            <a:endParaRPr lang="en-US" altLang="zh-CN" smtClean="0"/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硬币</a:t>
            </a:r>
          </a:p>
        </p:txBody>
      </p:sp>
      <p:sp>
        <p:nvSpPr>
          <p:cNvPr id="49156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94E5CDC-A180-4723-B37A-6FC57B54AB05}" type="slidenum">
              <a:rPr lang="zh-CN" altLang="en-US"/>
              <a:pPr algn="r"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zh-CN" altLang="en-US" smtClean="0"/>
              <a:t>回收终端，操作简介，回收方便快捷</a:t>
            </a:r>
            <a:endParaRPr lang="en-US" altLang="zh-CN" smtClean="0"/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丰富的回馈方式，吸引用户参与</a:t>
            </a:r>
            <a:endParaRPr lang="en-US" altLang="zh-CN" smtClean="0"/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回收终端功能全面，多类物品回收一步到位</a:t>
            </a:r>
            <a:endParaRPr lang="en-US" altLang="zh-CN" smtClean="0"/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利用物联网，每次投入有迹可循</a:t>
            </a:r>
            <a:endParaRPr lang="en-US" altLang="zh-CN" smtClean="0"/>
          </a:p>
          <a:p>
            <a:pPr eaLnBrk="1" hangingPunct="1">
              <a:spcBef>
                <a:spcPct val="0"/>
              </a:spcBef>
            </a:pPr>
            <a:r>
              <a:rPr lang="zh-CN" altLang="en-US" smtClean="0"/>
              <a:t>利用大数据，挖掘商业价值</a:t>
            </a:r>
            <a:endParaRPr lang="en-US" altLang="zh-CN" smtClean="0"/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0180" name="灯片编号占位符 3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3D8A269-E26F-44D5-8F32-980B51FB733F}" type="slidenum">
              <a:rPr lang="zh-CN" altLang="en-US"/>
              <a:pPr algn="r"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5120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F299AA9-470A-42E6-9A26-4BDA38CC9F07}" type="slidenum">
              <a:rPr lang="zh-CN" altLang="en-US" smtClean="0"/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EC274-D2C2-4032-BDC8-688AD164B432}" type="datetimeFigureOut">
              <a:rPr lang="zh-CN" altLang="en-US"/>
              <a:pPr>
                <a:defRPr/>
              </a:pPr>
              <a:t>2015/9/21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6D8B7-176F-4846-8F18-17530A2650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938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55ED0-4497-4CC7-8742-347603F410D4}" type="datetimeFigureOut">
              <a:rPr lang="zh-CN" altLang="en-US"/>
              <a:pPr>
                <a:defRPr/>
              </a:pPr>
              <a:t>2015/9/21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CB14B-D16D-42B9-9D6F-6812BF45235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395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B912D-FB6B-4AED-A563-B1E28E6D035D}" type="datetimeFigureOut">
              <a:rPr lang="zh-CN" altLang="en-US"/>
              <a:pPr>
                <a:defRPr/>
              </a:pPr>
              <a:t>2015/9/21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80046-AE5C-499A-A51D-CD47050E7A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224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5F408-E246-416C-9ECE-118A00F34469}" type="datetimeFigureOut">
              <a:rPr lang="zh-CN" altLang="en-US"/>
              <a:pPr>
                <a:defRPr/>
              </a:pPr>
              <a:t>2015/9/21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EA6A7-76A4-4AFC-B14A-E32FF30DD5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5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73646-9714-45B6-8EE3-78C5185F156E}" type="datetimeFigureOut">
              <a:rPr lang="zh-CN" altLang="en-US"/>
              <a:pPr>
                <a:defRPr/>
              </a:pPr>
              <a:t>2015/9/21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68964-CDAA-4561-A232-61598A53EE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043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ADDB4-0F5C-4AF7-8514-85898AE6C01F}" type="datetimeFigureOut">
              <a:rPr lang="zh-CN" altLang="en-US"/>
              <a:pPr>
                <a:defRPr/>
              </a:pPr>
              <a:t>2015/9/21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C8D24-44CB-4478-977B-80EBF3CD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08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CFCFE0-B663-4F12-89C3-2550024544EC}" type="datetimeFigureOut">
              <a:rPr lang="zh-CN" altLang="en-US"/>
              <a:pPr>
                <a:defRPr/>
              </a:pPr>
              <a:t>2015/9/21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E6491-C5A0-4B8D-8429-AA4043BE76B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141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365A8-2BD3-457A-BEB5-8CBD6019F7F0}" type="datetimeFigureOut">
              <a:rPr lang="zh-CN" altLang="en-US"/>
              <a:pPr>
                <a:defRPr/>
              </a:pPr>
              <a:t>2015/9/21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E0D5A-17A1-42F2-91E1-6E70BCE70B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20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C1B53-704F-4934-B6DD-3F11BDF9A461}" type="datetimeFigureOut">
              <a:rPr lang="zh-CN" altLang="en-US"/>
              <a:pPr>
                <a:defRPr/>
              </a:pPr>
              <a:t>2015/9/21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9BE7C-BCB3-4106-998D-1941380C19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76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F2B1CE-F62D-436A-B65B-DA1FD8210B3A}" type="datetimeFigureOut">
              <a:rPr lang="zh-CN" altLang="en-US"/>
              <a:pPr>
                <a:defRPr/>
              </a:pPr>
              <a:t>2015/9/21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5B0F4-87C0-46BA-99AD-AC69275CD2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299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7086E-BC43-4D72-86F1-B269CDECE994}" type="datetimeFigureOut">
              <a:rPr lang="zh-CN" altLang="en-US"/>
              <a:pPr>
                <a:defRPr/>
              </a:pPr>
              <a:t>2015/9/21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1F594-BD81-4C8A-82F3-A0F8630EDCD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790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  <a:p>
            <a:pPr lvl="4"/>
            <a:r>
              <a:rPr lang="zh-CN" altLang="zh-CN" smtClean="0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29F71B1-17B0-4255-981B-D05C038CE0B0}" type="datetimeFigureOut">
              <a:rPr lang="zh-CN" altLang="en-US"/>
              <a:pPr>
                <a:defRPr/>
              </a:pPr>
              <a:t>2015/9/21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3B1E31D-EEFC-4CB4-A836-53AB7BE43D1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0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20.png"/><Relationship Id="rId10" Type="http://schemas.openxmlformats.org/officeDocument/2006/relationships/image" Target="../media/image3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1"/>
          <p:cNvSpPr>
            <a:spLocks noGrp="1"/>
          </p:cNvSpPr>
          <p:nvPr>
            <p:ph type="ctrTitle" idx="4294967295"/>
          </p:nvPr>
        </p:nvSpPr>
        <p:spPr>
          <a:xfrm>
            <a:off x="323528" y="843558"/>
            <a:ext cx="8496300" cy="1102519"/>
          </a:xfrm>
        </p:spPr>
        <p:txBody>
          <a:bodyPr/>
          <a:lstStyle/>
          <a:p>
            <a:pPr eaLnBrk="1" hangingPunct="1"/>
            <a:r>
              <a:rPr lang="zh-CN" altLang="zh-CN" sz="4800" b="1" dirty="0" smtClean="0">
                <a:latin typeface="微软雅黑" pitchFamily="34" charset="-122"/>
                <a:ea typeface="微软雅黑" pitchFamily="34" charset="-122"/>
              </a:rPr>
              <a:t>云端自助回收与数据挖掘系统</a:t>
            </a:r>
          </a:p>
        </p:txBody>
      </p:sp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771800" y="3672699"/>
            <a:ext cx="3543263" cy="936000"/>
          </a:xfrm>
          <a:prstGeom prst="rect">
            <a:avLst/>
          </a:prstGeom>
          <a:solidFill>
            <a:schemeClr val="tx1"/>
          </a:solidFill>
          <a:ln w="0">
            <a:solidFill>
              <a:schemeClr val="tx1"/>
            </a:solidFill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1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梁光胜 </a:t>
            </a:r>
            <a:r>
              <a:rPr lang="en-US" altLang="zh-CN" sz="1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 </a:t>
            </a:r>
            <a:r>
              <a:rPr lang="zh-CN" altLang="en-US" sz="1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指导老师</a:t>
            </a:r>
            <a:endParaRPr lang="en-US" altLang="zh-CN" sz="1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1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崔文哲、张恒友、刘红丽 </a:t>
            </a:r>
            <a:r>
              <a:rPr lang="en-US" altLang="zh-CN" sz="1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– </a:t>
            </a:r>
            <a:r>
              <a:rPr lang="zh-CN" altLang="en-US" sz="1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成员</a:t>
            </a:r>
            <a:endParaRPr lang="en-US" altLang="zh-CN" sz="1600" dirty="0">
              <a:solidFill>
                <a:schemeClr val="bg1"/>
              </a:solidFill>
              <a:latin typeface="方正博雅宋_GBK" panose="02000000000000000000" pitchFamily="2" charset="-122"/>
              <a:ea typeface="方正博雅宋_GBK" panose="02000000000000000000" pitchFamily="2" charset="-122"/>
            </a:endParaRPr>
          </a:p>
        </p:txBody>
      </p:sp>
      <p:pic>
        <p:nvPicPr>
          <p:cNvPr id="205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33"/>
          <a:stretch>
            <a:fillRect/>
          </a:stretch>
        </p:blipFill>
        <p:spPr bwMode="auto">
          <a:xfrm>
            <a:off x="3446083" y="1995686"/>
            <a:ext cx="2180865" cy="135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/>
          <p:cNvSpPr>
            <a:spLocks noGrp="1"/>
          </p:cNvSpPr>
          <p:nvPr>
            <p:ph type="title" idx="4294967295"/>
          </p:nvPr>
        </p:nvSpPr>
        <p:spPr>
          <a:xfrm>
            <a:off x="3276603" y="2085975"/>
            <a:ext cx="5857875" cy="8572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zh-CN" altLang="zh-CN" b="1" smtClean="0">
                <a:latin typeface="微软雅黑" pitchFamily="34" charset="-122"/>
                <a:ea typeface="微软雅黑" pitchFamily="34" charset="-122"/>
              </a:rPr>
              <a:t>回收系统的运行模式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dir="u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 bwMode="auto"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2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945356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zh-CN" altLang="zh-CN" sz="5400" dirty="0" smtClean="0">
                <a:solidFill>
                  <a:schemeClr val="bg1"/>
                </a:solidFill>
                <a:latin typeface="方正风雅宋简体" pitchFamily="2" charset="-122"/>
                <a:ea typeface="方正风雅宋简体" pitchFamily="2" charset="-122"/>
              </a:rPr>
              <a:t>工作流程</a:t>
            </a:r>
          </a:p>
        </p:txBody>
      </p:sp>
      <p:pic>
        <p:nvPicPr>
          <p:cNvPr id="16" name="Picture 4" descr="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4" t="4665" r="17908"/>
          <a:stretch>
            <a:fillRect/>
          </a:stretch>
        </p:blipFill>
        <p:spPr bwMode="auto">
          <a:xfrm>
            <a:off x="793750" y="3075335"/>
            <a:ext cx="107950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can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3507135"/>
            <a:ext cx="2873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Dustb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9" t="3571" r="24454"/>
          <a:stretch>
            <a:fillRect/>
          </a:stretch>
        </p:blipFill>
        <p:spPr bwMode="auto">
          <a:xfrm>
            <a:off x="1873250" y="3364260"/>
            <a:ext cx="668338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ph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3" t="4047" r="23653" b="10686"/>
          <a:stretch>
            <a:fillRect/>
          </a:stretch>
        </p:blipFill>
        <p:spPr bwMode="auto">
          <a:xfrm>
            <a:off x="6804248" y="3497362"/>
            <a:ext cx="650875" cy="1090612"/>
          </a:xfrm>
          <a:prstGeom prst="rect">
            <a:avLst/>
          </a:prstGeom>
          <a:solidFill>
            <a:srgbClr val="0066FF"/>
          </a:solidFill>
          <a:ln>
            <a:noFill/>
          </a:ln>
        </p:spPr>
      </p:pic>
      <p:pic>
        <p:nvPicPr>
          <p:cNvPr id="20" name="Picture 8" descr="ser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2" t="12653" r="27254" b="14835"/>
          <a:stretch>
            <a:fillRect/>
          </a:stretch>
        </p:blipFill>
        <p:spPr bwMode="auto">
          <a:xfrm>
            <a:off x="4105275" y="1264915"/>
            <a:ext cx="9366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2011012514050684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7" t="24155" r="15417" b="28036"/>
          <a:stretch>
            <a:fillRect/>
          </a:stretch>
        </p:blipFill>
        <p:spPr bwMode="auto">
          <a:xfrm rot="21480000">
            <a:off x="2089150" y="2859435"/>
            <a:ext cx="576263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2011012514050684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7" t="24155" r="15417" b="28036"/>
          <a:stretch>
            <a:fillRect/>
          </a:stretch>
        </p:blipFill>
        <p:spPr bwMode="auto">
          <a:xfrm>
            <a:off x="6804248" y="2921099"/>
            <a:ext cx="5778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2011012514050684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8036" r="17937" b="24155"/>
          <a:stretch>
            <a:fillRect/>
          </a:stretch>
        </p:blipFill>
        <p:spPr bwMode="auto">
          <a:xfrm>
            <a:off x="4248150" y="3136577"/>
            <a:ext cx="57626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 descr="car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4" t="22185" r="12201" b="28670"/>
          <a:stretch>
            <a:fillRect/>
          </a:stretch>
        </p:blipFill>
        <p:spPr bwMode="auto">
          <a:xfrm>
            <a:off x="2089150" y="3364260"/>
            <a:ext cx="287338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CORREC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273" y="3713262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4"/>
          <p:cNvSpPr>
            <a:spLocks noChangeArrowheads="1"/>
          </p:cNvSpPr>
          <p:nvPr/>
        </p:nvSpPr>
        <p:spPr bwMode="auto">
          <a:xfrm>
            <a:off x="5400675" y="1841177"/>
            <a:ext cx="1822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dobe 黑体 Std R" pitchFamily="34" charset="-122"/>
              </a:rPr>
              <a:t>回收物+1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 Box 15"/>
          <p:cNvSpPr>
            <a:spLocks noChangeArrowheads="1"/>
          </p:cNvSpPr>
          <p:nvPr/>
        </p:nvSpPr>
        <p:spPr bwMode="auto">
          <a:xfrm>
            <a:off x="5400675" y="1831652"/>
            <a:ext cx="18224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dobe 黑体 Std R" pitchFamily="34" charset="-122"/>
              </a:rPr>
              <a:t>+学分</a:t>
            </a:r>
          </a:p>
          <a:p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dobe 黑体 Std R" pitchFamily="34" charset="-122"/>
              </a:rPr>
              <a:t>+资金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47292 0.031481 " pathEditMode="relative" rAng="0" ptsTypes="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1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1"/>
                            </p:stCondLst>
                            <p:childTnLst>
                              <p:par>
                                <p:cTn id="36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095185 " pathEditMode="relative" rAng="0" ptsTypes="">
                                      <p:cBhvr>
                                        <p:cTn id="3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13987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39" dur="998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1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1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1"/>
                            </p:stCondLst>
                            <p:childTnLst>
                              <p:par>
                                <p:cTn id="6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095185 " pathEditMode="relative" rAng="0" ptsTypes="">
                                      <p:cBhvr>
                                        <p:cTn id="70" dur="2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13987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095185 " pathEditMode="relative" rAng="0" ptsTypes="">
                                      <p:cBhvr>
                                        <p:cTn id="72" dur="2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139870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74" dur="1998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77" dur="1998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8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748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748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 bldLvl="0" autoUpdateAnimBg="0"/>
      <p:bldP spid="26" grpId="1" build="allAtOnce" bldLvl="0" autoUpdateAnimBg="0"/>
      <p:bldP spid="26" grpId="2" build="allAtOnce" bldLvl="0" autoUpdateAnimBg="0"/>
      <p:bldP spid="27" grpId="0" build="allAtOnce" bldLvl="0" autoUpdateAnimBg="0"/>
      <p:bldP spid="27" grpId="1" build="allAtOnce" bldLvl="0" autoUpdateAnimBg="0"/>
      <p:bldP spid="27" grpId="2" build="allAtOnce" bldLvl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>
            <a:spLocks/>
          </p:cNvSpPr>
          <p:nvPr/>
        </p:nvSpPr>
        <p:spPr bwMode="auto">
          <a:xfrm>
            <a:off x="0" y="1"/>
            <a:ext cx="9144000" cy="94535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buFontTx/>
            </a:pPr>
            <a:r>
              <a:rPr lang="zh-CN" altLang="zh-CN" sz="5400" kern="0" smtClean="0">
                <a:solidFill>
                  <a:schemeClr val="bg1"/>
                </a:solidFill>
                <a:latin typeface="方正风雅宋简体" pitchFamily="2" charset="-122"/>
                <a:ea typeface="方正风雅宋简体" pitchFamily="2" charset="-122"/>
              </a:rPr>
              <a:t>工作流程</a:t>
            </a:r>
            <a:endParaRPr lang="zh-CN" altLang="zh-CN" sz="5400" kern="0" dirty="0" smtClean="0">
              <a:solidFill>
                <a:schemeClr val="bg1"/>
              </a:solidFill>
              <a:latin typeface="方正风雅宋简体" pitchFamily="2" charset="-122"/>
              <a:ea typeface="方正风雅宋简体" pitchFamily="2" charset="-122"/>
            </a:endParaRPr>
          </a:p>
        </p:txBody>
      </p:sp>
      <p:pic>
        <p:nvPicPr>
          <p:cNvPr id="9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285776"/>
            <a:ext cx="687705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6"/>
          <p:cNvGrpSpPr>
            <a:grpSpLocks/>
          </p:cNvGrpSpPr>
          <p:nvPr/>
        </p:nvGrpSpPr>
        <p:grpSpPr bwMode="auto">
          <a:xfrm>
            <a:off x="2878138" y="2509738"/>
            <a:ext cx="415925" cy="1728788"/>
            <a:chOff x="0" y="0"/>
            <a:chExt cx="484640" cy="2016224"/>
          </a:xfrm>
        </p:grpSpPr>
        <p:sp>
          <p:nvSpPr>
            <p:cNvPr id="11" name="矩形 4"/>
            <p:cNvSpPr>
              <a:spLocks noChangeArrowheads="1"/>
            </p:cNvSpPr>
            <p:nvPr/>
          </p:nvSpPr>
          <p:spPr bwMode="auto">
            <a:xfrm>
              <a:off x="122821" y="0"/>
              <a:ext cx="216024" cy="201622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itchFamily="34" charset="0"/>
                <a:buNone/>
              </a:pPr>
              <a:endParaRPr lang="zh-CN" altLang="en-US" sz="1500">
                <a:solidFill>
                  <a:srgbClr val="FFFFFF"/>
                </a:solidFill>
              </a:endParaRPr>
            </a:p>
          </p:txBody>
        </p:sp>
        <p:pic>
          <p:nvPicPr>
            <p:cNvPr id="12" name="TextBox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8" y="720814"/>
              <a:ext cx="504840" cy="1230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1763713" y="2819301"/>
            <a:ext cx="1008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1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扫描中</a:t>
            </a:r>
          </a:p>
        </p:txBody>
      </p:sp>
    </p:spTree>
    <p:extLst>
      <p:ext uri="{BB962C8B-B14F-4D97-AF65-F5344CB8AC3E}">
        <p14:creationId xmlns:p14="http://schemas.microsoft.com/office/powerpoint/2010/main" val="428951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>
            <a:spLocks/>
          </p:cNvSpPr>
          <p:nvPr/>
        </p:nvSpPr>
        <p:spPr bwMode="auto">
          <a:xfrm>
            <a:off x="0" y="1"/>
            <a:ext cx="9144000" cy="94535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buFontTx/>
            </a:pPr>
            <a:r>
              <a:rPr lang="zh-CN" altLang="zh-CN" sz="5400" kern="0" smtClean="0">
                <a:solidFill>
                  <a:schemeClr val="bg1"/>
                </a:solidFill>
                <a:latin typeface="方正风雅宋简体" pitchFamily="2" charset="-122"/>
                <a:ea typeface="方正风雅宋简体" pitchFamily="2" charset="-122"/>
              </a:rPr>
              <a:t>工作流程</a:t>
            </a:r>
            <a:endParaRPr lang="zh-CN" altLang="zh-CN" sz="5400" kern="0" dirty="0" smtClean="0">
              <a:solidFill>
                <a:schemeClr val="bg1"/>
              </a:solidFill>
              <a:latin typeface="方正风雅宋简体" pitchFamily="2" charset="-122"/>
              <a:ea typeface="方正风雅宋简体" pitchFamily="2" charset="-122"/>
            </a:endParaRPr>
          </a:p>
        </p:txBody>
      </p:sp>
      <p:grpSp>
        <p:nvGrpSpPr>
          <p:cNvPr id="10" name="组合 6"/>
          <p:cNvGrpSpPr>
            <a:grpSpLocks/>
          </p:cNvGrpSpPr>
          <p:nvPr/>
        </p:nvGrpSpPr>
        <p:grpSpPr bwMode="auto">
          <a:xfrm>
            <a:off x="2878138" y="2499568"/>
            <a:ext cx="415925" cy="1728788"/>
            <a:chOff x="0" y="0"/>
            <a:chExt cx="484640" cy="2016224"/>
          </a:xfrm>
        </p:grpSpPr>
        <p:sp>
          <p:nvSpPr>
            <p:cNvPr id="11" name="矩形 4"/>
            <p:cNvSpPr>
              <a:spLocks noChangeArrowheads="1"/>
            </p:cNvSpPr>
            <p:nvPr/>
          </p:nvSpPr>
          <p:spPr bwMode="auto">
            <a:xfrm>
              <a:off x="122821" y="0"/>
              <a:ext cx="216024" cy="201622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itchFamily="34" charset="0"/>
                <a:buNone/>
              </a:pPr>
              <a:endParaRPr lang="zh-CN" altLang="en-US" sz="1500">
                <a:solidFill>
                  <a:srgbClr val="FFFFFF"/>
                </a:solidFill>
              </a:endParaRPr>
            </a:p>
          </p:txBody>
        </p:sp>
        <p:pic>
          <p:nvPicPr>
            <p:cNvPr id="12" name="TextBox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8" y="720814"/>
              <a:ext cx="504840" cy="1230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275606"/>
            <a:ext cx="687705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c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22186" r="12202" b="28671"/>
          <a:stretch>
            <a:fillRect/>
          </a:stretch>
        </p:blipFill>
        <p:spPr bwMode="auto">
          <a:xfrm rot="-1647396">
            <a:off x="1106488" y="4012456"/>
            <a:ext cx="1114425" cy="720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1763713" y="2809131"/>
            <a:ext cx="1008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1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请刷卡</a:t>
            </a:r>
          </a:p>
        </p:txBody>
      </p:sp>
    </p:spTree>
    <p:extLst>
      <p:ext uri="{BB962C8B-B14F-4D97-AF65-F5344CB8AC3E}">
        <p14:creationId xmlns:p14="http://schemas.microsoft.com/office/powerpoint/2010/main" val="1187791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>
            <a:spLocks/>
          </p:cNvSpPr>
          <p:nvPr/>
        </p:nvSpPr>
        <p:spPr bwMode="auto">
          <a:xfrm>
            <a:off x="0" y="1"/>
            <a:ext cx="9144000" cy="94535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buFontTx/>
            </a:pPr>
            <a:r>
              <a:rPr lang="zh-CN" altLang="zh-CN" sz="5400" kern="0" smtClean="0">
                <a:solidFill>
                  <a:schemeClr val="bg1"/>
                </a:solidFill>
                <a:latin typeface="方正风雅宋简体" pitchFamily="2" charset="-122"/>
                <a:ea typeface="方正风雅宋简体" pitchFamily="2" charset="-122"/>
              </a:rPr>
              <a:t>工作流程</a:t>
            </a:r>
            <a:endParaRPr lang="zh-CN" altLang="zh-CN" sz="5400" kern="0" dirty="0" smtClean="0">
              <a:solidFill>
                <a:schemeClr val="bg1"/>
              </a:solidFill>
              <a:latin typeface="方正风雅宋简体" pitchFamily="2" charset="-122"/>
              <a:ea typeface="方正风雅宋简体" pitchFamily="2" charset="-122"/>
            </a:endParaRPr>
          </a:p>
        </p:txBody>
      </p:sp>
      <p:grpSp>
        <p:nvGrpSpPr>
          <p:cNvPr id="13" name="组合 6"/>
          <p:cNvGrpSpPr>
            <a:grpSpLocks/>
          </p:cNvGrpSpPr>
          <p:nvPr/>
        </p:nvGrpSpPr>
        <p:grpSpPr bwMode="auto">
          <a:xfrm>
            <a:off x="5191125" y="2520851"/>
            <a:ext cx="415925" cy="1727200"/>
            <a:chOff x="0" y="0"/>
            <a:chExt cx="484640" cy="2016224"/>
          </a:xfrm>
        </p:grpSpPr>
        <p:sp>
          <p:nvSpPr>
            <p:cNvPr id="14" name="矩形 4"/>
            <p:cNvSpPr>
              <a:spLocks noChangeArrowheads="1"/>
            </p:cNvSpPr>
            <p:nvPr/>
          </p:nvSpPr>
          <p:spPr bwMode="auto">
            <a:xfrm>
              <a:off x="110273" y="0"/>
              <a:ext cx="216025" cy="201622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itchFamily="34" charset="0"/>
                <a:buNone/>
              </a:pPr>
              <a:endParaRPr lang="zh-CN" altLang="en-US" sz="1500">
                <a:solidFill>
                  <a:srgbClr val="FFFFFF"/>
                </a:solidFill>
              </a:endParaRPr>
            </a:p>
          </p:txBody>
        </p:sp>
        <p:pic>
          <p:nvPicPr>
            <p:cNvPr id="15" name="TextBox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" y="708266"/>
              <a:ext cx="497729" cy="1230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285776"/>
            <a:ext cx="6877050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c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22186" r="12202" b="28671"/>
          <a:stretch>
            <a:fillRect/>
          </a:stretch>
        </p:blipFill>
        <p:spPr bwMode="auto">
          <a:xfrm rot="-1647396">
            <a:off x="1106488" y="4022626"/>
            <a:ext cx="1114425" cy="720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1663700" y="2819301"/>
            <a:ext cx="110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18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选择回馈</a:t>
            </a:r>
          </a:p>
        </p:txBody>
      </p:sp>
      <p:grpSp>
        <p:nvGrpSpPr>
          <p:cNvPr id="19" name="组合 12"/>
          <p:cNvGrpSpPr>
            <a:grpSpLocks/>
          </p:cNvGrpSpPr>
          <p:nvPr/>
        </p:nvGrpSpPr>
        <p:grpSpPr bwMode="auto">
          <a:xfrm>
            <a:off x="1533525" y="638076"/>
            <a:ext cx="1368425" cy="1476375"/>
            <a:chOff x="0" y="0"/>
            <a:chExt cx="1368152" cy="1477328"/>
          </a:xfrm>
        </p:grpSpPr>
        <p:sp>
          <p:nvSpPr>
            <p:cNvPr id="20" name="TextBox 9"/>
            <p:cNvSpPr txBox="1">
              <a:spLocks noChangeArrowheads="1"/>
            </p:cNvSpPr>
            <p:nvPr/>
          </p:nvSpPr>
          <p:spPr bwMode="auto">
            <a:xfrm>
              <a:off x="0" y="0"/>
              <a:ext cx="1368152" cy="147732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充话费</a:t>
              </a:r>
              <a:endParaRPr lang="en-US" altLang="zh-CN" sz="1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打印优惠券</a:t>
              </a:r>
              <a:endParaRPr lang="en-US" altLang="zh-CN" sz="1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存入账户</a:t>
              </a:r>
              <a:endParaRPr lang="en-US" altLang="zh-CN" sz="1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学分转化</a:t>
              </a:r>
              <a:endParaRPr lang="en-US" altLang="zh-CN" sz="1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 eaLnBrk="1" hangingPunct="1">
                <a:spcBef>
                  <a:spcPct val="0"/>
                </a:spcBef>
                <a:buFont typeface="Arial" pitchFamily="34" charset="0"/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等腰三角形 10"/>
            <p:cNvSpPr>
              <a:spLocks noChangeArrowheads="1"/>
            </p:cNvSpPr>
            <p:nvPr/>
          </p:nvSpPr>
          <p:spPr bwMode="auto">
            <a:xfrm>
              <a:off x="518102" y="1253784"/>
              <a:ext cx="273024" cy="14401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itchFamily="34" charset="0"/>
                <a:buNone/>
              </a:pPr>
              <a:endParaRPr lang="zh-CN" altLang="en-US" sz="18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3726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矩形 4"/>
          <p:cNvSpPr>
            <a:spLocks noChangeArrowheads="1"/>
          </p:cNvSpPr>
          <p:nvPr/>
        </p:nvSpPr>
        <p:spPr bwMode="auto">
          <a:xfrm>
            <a:off x="1908175" y="0"/>
            <a:ext cx="5111750" cy="95131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80000">
                <a:srgbClr val="000000"/>
              </a:gs>
              <a:gs pos="100000">
                <a:srgbClr val="000000"/>
              </a:gs>
            </a:gsLst>
            <a:lin ang="5400000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4800">
                <a:solidFill>
                  <a:srgbClr val="FFFFFF"/>
                </a:solidFill>
                <a:latin typeface="方正风雅宋简体" pitchFamily="2" charset="-122"/>
                <a:ea typeface="方正风雅宋简体" pitchFamily="2" charset="-122"/>
              </a:rPr>
              <a:t>打印优惠券</a:t>
            </a:r>
          </a:p>
        </p:txBody>
      </p:sp>
      <p:pic>
        <p:nvPicPr>
          <p:cNvPr id="4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413420"/>
            <a:ext cx="4395788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241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矩形 4"/>
          <p:cNvSpPr>
            <a:spLocks noChangeArrowheads="1"/>
          </p:cNvSpPr>
          <p:nvPr/>
        </p:nvSpPr>
        <p:spPr bwMode="auto">
          <a:xfrm>
            <a:off x="4029075" y="-11906"/>
            <a:ext cx="5113338" cy="95131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80000">
                <a:srgbClr val="000000"/>
              </a:gs>
              <a:gs pos="100000">
                <a:srgbClr val="000000"/>
              </a:gs>
            </a:gsLst>
            <a:lin ang="5400000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4800">
                <a:solidFill>
                  <a:srgbClr val="FFFFFF"/>
                </a:solidFill>
                <a:latin typeface="方正风雅宋简体" pitchFamily="2" charset="-122"/>
                <a:ea typeface="方正风雅宋简体" pitchFamily="2" charset="-122"/>
              </a:rPr>
              <a:t>手机话费充值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矩形 4"/>
          <p:cNvSpPr>
            <a:spLocks noChangeArrowheads="1"/>
          </p:cNvSpPr>
          <p:nvPr/>
        </p:nvSpPr>
        <p:spPr bwMode="auto">
          <a:xfrm>
            <a:off x="1908175" y="0"/>
            <a:ext cx="5111750" cy="95131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80000">
                <a:srgbClr val="000000"/>
              </a:gs>
              <a:gs pos="100000">
                <a:srgbClr val="000000"/>
              </a:gs>
            </a:gsLst>
            <a:lin ang="5400000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4800">
                <a:solidFill>
                  <a:srgbClr val="FFFFFF"/>
                </a:solidFill>
                <a:latin typeface="方正风雅宋简体" pitchFamily="2" charset="-122"/>
                <a:ea typeface="方正风雅宋简体" pitchFamily="2" charset="-122"/>
              </a:rPr>
              <a:t>存入账户</a:t>
            </a:r>
          </a:p>
        </p:txBody>
      </p:sp>
      <p:pic>
        <p:nvPicPr>
          <p:cNvPr id="4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1386705"/>
            <a:ext cx="4511675" cy="629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4"/>
          <p:cNvSpPr>
            <a:spLocks noChangeArrowheads="1"/>
          </p:cNvSpPr>
          <p:nvPr/>
        </p:nvSpPr>
        <p:spPr bwMode="auto">
          <a:xfrm>
            <a:off x="1908175" y="0"/>
            <a:ext cx="5111750" cy="951310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80000">
                <a:srgbClr val="000000"/>
              </a:gs>
              <a:gs pos="100000">
                <a:srgbClr val="000000"/>
              </a:gs>
            </a:gsLst>
            <a:lin ang="5400000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4800">
                <a:solidFill>
                  <a:srgbClr val="FFFFFF"/>
                </a:solidFill>
                <a:latin typeface="方正风雅宋简体" pitchFamily="2" charset="-122"/>
                <a:ea typeface="方正风雅宋简体" pitchFamily="2" charset="-122"/>
              </a:rPr>
              <a:t>增加学分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 bwMode="auto">
      <p:bgPr>
        <a:solidFill>
          <a:srgbClr val="C53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945356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zh-CN" altLang="zh-CN" sz="5400" smtClean="0">
                <a:solidFill>
                  <a:schemeClr val="bg1"/>
                </a:solidFill>
                <a:latin typeface="方正风雅宋简体" pitchFamily="2" charset="-122"/>
                <a:ea typeface="方正风雅宋简体" pitchFamily="2" charset="-122"/>
              </a:rPr>
              <a:t>数据挖掘</a:t>
            </a:r>
          </a:p>
        </p:txBody>
      </p:sp>
      <p:sp>
        <p:nvSpPr>
          <p:cNvPr id="17411" name="矩形 3"/>
          <p:cNvSpPr>
            <a:spLocks noChangeArrowheads="1"/>
          </p:cNvSpPr>
          <p:nvPr/>
        </p:nvSpPr>
        <p:spPr bwMode="auto">
          <a:xfrm>
            <a:off x="1619253" y="1635646"/>
            <a:ext cx="6048375" cy="252028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分析用户需求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为商家提供商业信息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预测发展趋势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/>
          </p:cNvSpPr>
          <p:nvPr>
            <p:ph type="title" idx="4294967295"/>
          </p:nvPr>
        </p:nvSpPr>
        <p:spPr>
          <a:xfrm>
            <a:off x="539750" y="1221581"/>
            <a:ext cx="8229600" cy="2915841"/>
          </a:xfrm>
        </p:spPr>
        <p:txBody>
          <a:bodyPr/>
          <a:lstStyle/>
          <a:p>
            <a:pPr eaLnBrk="1" hangingPunct="1"/>
            <a:r>
              <a:rPr lang="en-US" altLang="zh-CN" sz="22000" smtClean="0">
                <a:solidFill>
                  <a:schemeClr val="bg1"/>
                </a:solidFill>
                <a:latin typeface="Arial Black" pitchFamily="34" charset="0"/>
                <a:ea typeface="DFGothic-EB" pitchFamily="1" charset="-128"/>
              </a:rPr>
              <a:t>WHY</a:t>
            </a:r>
            <a:endParaRPr lang="zh-CN" altLang="en-US" sz="22000" smtClean="0">
              <a:solidFill>
                <a:schemeClr val="bg1"/>
              </a:solidFill>
              <a:latin typeface="Arial Black" pitchFamily="34" charset="0"/>
              <a:ea typeface="DFGothic-EB" pitchFamily="1" charset="-128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1"/>
            <a:ext cx="6890836" cy="513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4"/>
          <p:cNvSpPr>
            <a:spLocks noGrp="1"/>
          </p:cNvSpPr>
          <p:nvPr>
            <p:ph type="title" idx="4294967295"/>
          </p:nvPr>
        </p:nvSpPr>
        <p:spPr>
          <a:xfrm>
            <a:off x="468313" y="897731"/>
            <a:ext cx="8229600" cy="3715941"/>
          </a:xfrm>
        </p:spPr>
        <p:txBody>
          <a:bodyPr/>
          <a:lstStyle/>
          <a:p>
            <a:pPr eaLnBrk="1" hangingPunct="1"/>
            <a:r>
              <a:rPr lang="en-US" altLang="zh-CN" sz="22000" dirty="0" smtClean="0">
                <a:solidFill>
                  <a:schemeClr val="bg1"/>
                </a:solidFill>
                <a:latin typeface="Arial Black" pitchFamily="34" charset="0"/>
              </a:rPr>
              <a:t>HOW</a:t>
            </a:r>
            <a:endParaRPr lang="zh-CN" altLang="en-US" dirty="0" smtClean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4690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 1"/>
          <p:cNvSpPr>
            <a:spLocks noGrp="1"/>
          </p:cNvSpPr>
          <p:nvPr>
            <p:ph type="title" idx="4294967295"/>
          </p:nvPr>
        </p:nvSpPr>
        <p:spPr>
          <a:xfrm>
            <a:off x="3203578" y="2193131"/>
            <a:ext cx="5940425" cy="85725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回收系统详细介绍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标题 1"/>
          <p:cNvSpPr>
            <a:spLocks noGrp="1"/>
          </p:cNvSpPr>
          <p:nvPr>
            <p:ph type="title" idx="4294967295"/>
          </p:nvPr>
        </p:nvSpPr>
        <p:spPr>
          <a:xfrm>
            <a:off x="8244408" y="1"/>
            <a:ext cx="899592" cy="5143499"/>
          </a:xfrm>
          <a:solidFill>
            <a:srgbClr val="46900E"/>
          </a:solidFill>
        </p:spPr>
        <p:txBody>
          <a:bodyPr/>
          <a:lstStyle/>
          <a:p>
            <a:pPr eaLnBrk="1" hangingPunct="1"/>
            <a:r>
              <a:rPr lang="zh-CN" altLang="en-US" sz="3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回收系统的整体构成</a:t>
            </a:r>
            <a:endParaRPr lang="en-US" altLang="zh-CN" sz="32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5" name="组合 52"/>
          <p:cNvGrpSpPr>
            <a:grpSpLocks/>
          </p:cNvGrpSpPr>
          <p:nvPr/>
        </p:nvGrpSpPr>
        <p:grpSpPr bwMode="auto">
          <a:xfrm>
            <a:off x="529805" y="195486"/>
            <a:ext cx="6994523" cy="4587501"/>
            <a:chOff x="0" y="0"/>
            <a:chExt cx="7450139" cy="4886438"/>
          </a:xfrm>
        </p:grpSpPr>
        <p:grpSp>
          <p:nvGrpSpPr>
            <p:cNvPr id="66" name="组合 46"/>
            <p:cNvGrpSpPr>
              <a:grpSpLocks/>
            </p:cNvGrpSpPr>
            <p:nvPr/>
          </p:nvGrpSpPr>
          <p:grpSpPr bwMode="auto">
            <a:xfrm>
              <a:off x="0" y="419213"/>
              <a:ext cx="7450139" cy="4467225"/>
              <a:chOff x="0" y="0"/>
              <a:chExt cx="7450139" cy="4467225"/>
            </a:xfrm>
          </p:grpSpPr>
          <p:pic>
            <p:nvPicPr>
              <p:cNvPr id="72" name="Picture 2" descr="system_t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60325"/>
                <a:ext cx="6985000" cy="4406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3" name="Picture 5" descr="collecto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3600" y="1081088"/>
                <a:ext cx="292100" cy="704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4" name="Picture 6" descr="collecto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76488" y="288925"/>
                <a:ext cx="292100" cy="706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" name="Picture 7" descr="collecto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5275" y="0"/>
                <a:ext cx="292100" cy="7064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" name="Picture 8" descr="collecto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6575" y="360363"/>
                <a:ext cx="292100" cy="706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Picture 9" descr="collector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56438" y="1081088"/>
                <a:ext cx="292100" cy="704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" name="双箭头 188"/>
              <p:cNvSpPr>
                <a:spLocks noChangeShapeType="1"/>
              </p:cNvSpPr>
              <p:nvPr/>
            </p:nvSpPr>
            <p:spPr bwMode="auto">
              <a:xfrm>
                <a:off x="1368425" y="1873250"/>
                <a:ext cx="1439863" cy="4318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双箭头 188"/>
              <p:cNvSpPr>
                <a:spLocks noChangeShapeType="1"/>
              </p:cNvSpPr>
              <p:nvPr/>
            </p:nvSpPr>
            <p:spPr bwMode="auto">
              <a:xfrm flipV="1">
                <a:off x="4105275" y="1800225"/>
                <a:ext cx="1439863" cy="50165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双箭头 188"/>
              <p:cNvSpPr>
                <a:spLocks noChangeShapeType="1"/>
              </p:cNvSpPr>
              <p:nvPr/>
            </p:nvSpPr>
            <p:spPr bwMode="auto">
              <a:xfrm>
                <a:off x="2233613" y="1296988"/>
                <a:ext cx="792162" cy="6477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双箭头 188"/>
              <p:cNvSpPr>
                <a:spLocks noChangeShapeType="1"/>
              </p:cNvSpPr>
              <p:nvPr/>
            </p:nvSpPr>
            <p:spPr bwMode="auto">
              <a:xfrm flipH="1">
                <a:off x="3889375" y="1296988"/>
                <a:ext cx="790575" cy="6477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双箭头 188"/>
              <p:cNvSpPr>
                <a:spLocks noChangeShapeType="1"/>
              </p:cNvSpPr>
              <p:nvPr/>
            </p:nvSpPr>
            <p:spPr bwMode="auto">
              <a:xfrm>
                <a:off x="3457575" y="1009650"/>
                <a:ext cx="0" cy="79216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83" name="Group 15"/>
              <p:cNvGrpSpPr>
                <a:grpSpLocks/>
              </p:cNvGrpSpPr>
              <p:nvPr/>
            </p:nvGrpSpPr>
            <p:grpSpPr bwMode="auto">
              <a:xfrm>
                <a:off x="3816350" y="2952750"/>
                <a:ext cx="2232025" cy="576263"/>
                <a:chOff x="0" y="0"/>
                <a:chExt cx="3515" cy="907"/>
              </a:xfrm>
            </p:grpSpPr>
            <p:sp>
              <p:nvSpPr>
                <p:cNvPr id="91" name="箭头 198"/>
                <p:cNvSpPr>
                  <a:spLocks noChangeShapeType="1"/>
                </p:cNvSpPr>
                <p:nvPr/>
              </p:nvSpPr>
              <p:spPr bwMode="auto">
                <a:xfrm>
                  <a:off x="226" y="341"/>
                  <a:ext cx="1" cy="56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2" name="箭头 198"/>
                <p:cNvSpPr>
                  <a:spLocks noChangeShapeType="1"/>
                </p:cNvSpPr>
                <p:nvPr/>
              </p:nvSpPr>
              <p:spPr bwMode="auto">
                <a:xfrm>
                  <a:off x="1814" y="341"/>
                  <a:ext cx="1" cy="56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3" name="箭头 198"/>
                <p:cNvSpPr>
                  <a:spLocks noChangeShapeType="1"/>
                </p:cNvSpPr>
                <p:nvPr/>
              </p:nvSpPr>
              <p:spPr bwMode="auto">
                <a:xfrm>
                  <a:off x="3515" y="341"/>
                  <a:ext cx="1" cy="56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4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227" y="341"/>
                  <a:ext cx="3289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95" name="Line 20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228" cy="34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 sz="16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84" name="双箭头 188"/>
              <p:cNvSpPr>
                <a:spLocks noChangeShapeType="1"/>
              </p:cNvSpPr>
              <p:nvPr/>
            </p:nvSpPr>
            <p:spPr bwMode="auto">
              <a:xfrm flipV="1">
                <a:off x="1873250" y="2881313"/>
                <a:ext cx="1081088" cy="79057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AutoShape 22"/>
              <p:cNvSpPr>
                <a:spLocks noChangeArrowheads="1"/>
              </p:cNvSpPr>
              <p:nvPr/>
            </p:nvSpPr>
            <p:spPr bwMode="auto">
              <a:xfrm rot="8100000">
                <a:off x="792163" y="2089150"/>
                <a:ext cx="309562" cy="307975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itchFamily="34" charset="0"/>
                  <a:buNone/>
                </a:pPr>
                <a:endParaRPr lang="zh-CN" altLang="zh-CN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AutoShape 23"/>
              <p:cNvSpPr>
                <a:spLocks noChangeArrowheads="1"/>
              </p:cNvSpPr>
              <p:nvPr/>
            </p:nvSpPr>
            <p:spPr bwMode="auto">
              <a:xfrm rot="18900000" flipH="1">
                <a:off x="433385" y="3741736"/>
                <a:ext cx="307975" cy="31115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itchFamily="34" charset="0"/>
                  <a:buNone/>
                </a:pPr>
                <a:endParaRPr lang="zh-CN" altLang="zh-CN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Text Box 24"/>
              <p:cNvSpPr txBox="1">
                <a:spLocks noChangeArrowheads="1"/>
              </p:cNvSpPr>
              <p:nvPr/>
            </p:nvSpPr>
            <p:spPr bwMode="auto">
              <a:xfrm>
                <a:off x="99846" y="3455988"/>
                <a:ext cx="458955" cy="863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itchFamily="34" charset="0"/>
                  <a:buNone/>
                </a:pPr>
                <a:r>
                  <a:rPr lang="zh-CN" altLang="zh-CN" sz="160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服务器</a:t>
                </a:r>
              </a:p>
            </p:txBody>
          </p:sp>
          <p:sp>
            <p:nvSpPr>
              <p:cNvPr id="88" name="Text Box 25"/>
              <p:cNvSpPr txBox="1">
                <a:spLocks noChangeArrowheads="1"/>
              </p:cNvSpPr>
              <p:nvPr/>
            </p:nvSpPr>
            <p:spPr bwMode="auto">
              <a:xfrm>
                <a:off x="6991184" y="3381375"/>
                <a:ext cx="458955" cy="865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itchFamily="34" charset="0"/>
                  <a:buNone/>
                </a:pPr>
                <a:r>
                  <a:rPr lang="zh-CN" altLang="zh-CN" sz="160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客户端</a:t>
                </a:r>
              </a:p>
            </p:txBody>
          </p:sp>
          <p:sp>
            <p:nvSpPr>
              <p:cNvPr id="89" name="AutoShape 26"/>
              <p:cNvSpPr>
                <a:spLocks noChangeArrowheads="1"/>
              </p:cNvSpPr>
              <p:nvPr/>
            </p:nvSpPr>
            <p:spPr bwMode="auto">
              <a:xfrm rot="8100000" flipH="1">
                <a:off x="6838949" y="3670298"/>
                <a:ext cx="311150" cy="309563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itchFamily="34" charset="0"/>
                  <a:buNone/>
                </a:pPr>
                <a:endParaRPr lang="zh-CN" altLang="zh-CN" sz="16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Text Box 27"/>
              <p:cNvSpPr txBox="1">
                <a:spLocks noChangeArrowheads="1"/>
              </p:cNvSpPr>
              <p:nvPr/>
            </p:nvSpPr>
            <p:spPr bwMode="auto">
              <a:xfrm>
                <a:off x="288925" y="2305050"/>
                <a:ext cx="1295400" cy="360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itchFamily="34" charset="0"/>
                  <a:buNone/>
                </a:pPr>
                <a:r>
                  <a:rPr lang="zh-CN" altLang="zh-CN" sz="160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回收装置</a:t>
                </a:r>
              </a:p>
            </p:txBody>
          </p:sp>
        </p:grpSp>
        <p:sp>
          <p:nvSpPr>
            <p:cNvPr id="67" name="TextBox 47"/>
            <p:cNvSpPr txBox="1">
              <a:spLocks noChangeArrowheads="1"/>
            </p:cNvSpPr>
            <p:nvPr/>
          </p:nvSpPr>
          <p:spPr bwMode="auto">
            <a:xfrm>
              <a:off x="168919" y="925596"/>
              <a:ext cx="767706" cy="360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食堂</a:t>
              </a:r>
            </a:p>
          </p:txBody>
        </p:sp>
        <p:sp>
          <p:nvSpPr>
            <p:cNvPr id="68" name="TextBox 48"/>
            <p:cNvSpPr txBox="1">
              <a:spLocks noChangeArrowheads="1"/>
            </p:cNvSpPr>
            <p:nvPr/>
          </p:nvSpPr>
          <p:spPr bwMode="auto">
            <a:xfrm>
              <a:off x="1689644" y="279900"/>
              <a:ext cx="978943" cy="360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会议室</a:t>
              </a:r>
            </a:p>
          </p:txBody>
        </p:sp>
        <p:sp>
          <p:nvSpPr>
            <p:cNvPr id="69" name="TextBox 49"/>
            <p:cNvSpPr txBox="1">
              <a:spLocks noChangeArrowheads="1"/>
            </p:cNvSpPr>
            <p:nvPr/>
          </p:nvSpPr>
          <p:spPr bwMode="auto">
            <a:xfrm>
              <a:off x="3457575" y="0"/>
              <a:ext cx="767706" cy="360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教室</a:t>
              </a:r>
            </a:p>
          </p:txBody>
        </p:sp>
        <p:sp>
          <p:nvSpPr>
            <p:cNvPr id="70" name="TextBox 50"/>
            <p:cNvSpPr txBox="1">
              <a:spLocks noChangeArrowheads="1"/>
            </p:cNvSpPr>
            <p:nvPr/>
          </p:nvSpPr>
          <p:spPr bwMode="auto">
            <a:xfrm>
              <a:off x="4825206" y="351908"/>
              <a:ext cx="1083469" cy="360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运动场</a:t>
              </a:r>
            </a:p>
          </p:txBody>
        </p:sp>
        <p:sp>
          <p:nvSpPr>
            <p:cNvPr id="71" name="TextBox 51"/>
            <p:cNvSpPr txBox="1">
              <a:spLocks noChangeArrowheads="1"/>
            </p:cNvSpPr>
            <p:nvPr/>
          </p:nvSpPr>
          <p:spPr bwMode="auto">
            <a:xfrm>
              <a:off x="6417792" y="1071988"/>
              <a:ext cx="1032345" cy="360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宿舍楼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1"/>
          <p:cNvSpPr>
            <a:spLocks noGrp="1"/>
          </p:cNvSpPr>
          <p:nvPr>
            <p:ph type="title" idx="4294967295"/>
          </p:nvPr>
        </p:nvSpPr>
        <p:spPr>
          <a:xfrm>
            <a:off x="8244408" y="1"/>
            <a:ext cx="899592" cy="5143499"/>
          </a:xfrm>
          <a:solidFill>
            <a:srgbClr val="46900E"/>
          </a:solidFill>
        </p:spPr>
        <p:txBody>
          <a:bodyPr/>
          <a:lstStyle/>
          <a:p>
            <a:pPr eaLnBrk="1" hangingPunct="1"/>
            <a:r>
              <a:rPr lang="zh-CN" altLang="zh-CN" sz="3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简化模型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616683" y="314389"/>
            <a:ext cx="6809885" cy="4542745"/>
            <a:chOff x="179512" y="-92546"/>
            <a:chExt cx="7662862" cy="5111750"/>
          </a:xfrm>
        </p:grpSpPr>
        <p:pic>
          <p:nvPicPr>
            <p:cNvPr id="25" name="Picture 4" descr="cand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8537" y="3650779"/>
              <a:ext cx="287337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" descr="pho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3" t="4047" r="23654" b="10687"/>
            <a:stretch>
              <a:fillRect/>
            </a:stretch>
          </p:blipFill>
          <p:spPr bwMode="auto">
            <a:xfrm>
              <a:off x="4856287" y="861542"/>
              <a:ext cx="650875" cy="109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6" descr="serv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72" t="12653" r="27254" b="14836"/>
            <a:stretch>
              <a:fillRect/>
            </a:stretch>
          </p:blipFill>
          <p:spPr bwMode="auto">
            <a:xfrm>
              <a:off x="890712" y="574204"/>
              <a:ext cx="755650" cy="1344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7" descr="2011012514050684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7" t="24155" r="15419" b="28038"/>
            <a:stretch>
              <a:fillRect/>
            </a:stretch>
          </p:blipFill>
          <p:spPr bwMode="auto">
            <a:xfrm rot="-120000">
              <a:off x="1773362" y="2931642"/>
              <a:ext cx="576262" cy="41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" descr="2011012514050684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7" t="24155" r="15419" b="28038"/>
            <a:stretch>
              <a:fillRect/>
            </a:stretch>
          </p:blipFill>
          <p:spPr bwMode="auto">
            <a:xfrm>
              <a:off x="4856287" y="286867"/>
              <a:ext cx="577850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9" descr="2011012514050684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7" t="24155" r="15419" b="28038"/>
            <a:stretch>
              <a:fillRect/>
            </a:stretch>
          </p:blipFill>
          <p:spPr bwMode="auto">
            <a:xfrm>
              <a:off x="981199" y="23342"/>
              <a:ext cx="576263" cy="41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0" descr="card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5" t="22186" r="12202" b="28671"/>
            <a:stretch>
              <a:fillRect/>
            </a:stretch>
          </p:blipFill>
          <p:spPr bwMode="auto">
            <a:xfrm>
              <a:off x="1771774" y="3436467"/>
              <a:ext cx="287338" cy="18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1" descr="CORRECT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9312" y="1077442"/>
              <a:ext cx="503237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3" descr="G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80" r="28528"/>
            <a:stretch>
              <a:fillRect/>
            </a:stretch>
          </p:blipFill>
          <p:spPr bwMode="auto">
            <a:xfrm>
              <a:off x="1484437" y="3290417"/>
              <a:ext cx="708025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4" descr="G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4662" y="3723804"/>
              <a:ext cx="1295400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5" descr="G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8" r="28528"/>
            <a:stretch>
              <a:fillRect/>
            </a:stretch>
          </p:blipFill>
          <p:spPr bwMode="auto">
            <a:xfrm>
              <a:off x="2492499" y="3290417"/>
              <a:ext cx="698500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6" descr="man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34" t="4665" r="17908"/>
            <a:stretch>
              <a:fillRect/>
            </a:stretch>
          </p:blipFill>
          <p:spPr bwMode="auto">
            <a:xfrm>
              <a:off x="404937" y="3218979"/>
              <a:ext cx="1079500" cy="160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7" descr="PC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012" y="286867"/>
              <a:ext cx="2265362" cy="226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8" descr="2011012514050684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7" t="24155" r="15419" b="28038"/>
            <a:stretch>
              <a:fillRect/>
            </a:stretch>
          </p:blipFill>
          <p:spPr bwMode="auto">
            <a:xfrm rot="-120000">
              <a:off x="2779837" y="2931642"/>
              <a:ext cx="576262" cy="41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9" descr="2011012514050684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7" t="24155" r="15419" b="28038"/>
            <a:stretch>
              <a:fillRect/>
            </a:stretch>
          </p:blipFill>
          <p:spPr bwMode="auto">
            <a:xfrm rot="-120000">
              <a:off x="3427537" y="3507904"/>
              <a:ext cx="576262" cy="414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0" descr="2011012514050684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7" t="24155" r="15419" b="28038"/>
            <a:stretch>
              <a:fillRect/>
            </a:stretch>
          </p:blipFill>
          <p:spPr bwMode="auto">
            <a:xfrm>
              <a:off x="6369174" y="70967"/>
              <a:ext cx="577850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" descr="D:\Mydocuments\Pictures\素材\挑战杯\book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26" b="16304"/>
            <a:stretch>
              <a:fillRect/>
            </a:stretch>
          </p:blipFill>
          <p:spPr bwMode="auto">
            <a:xfrm>
              <a:off x="4607049" y="3761904"/>
              <a:ext cx="323532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9" descr="2011012514050684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7" t="24155" r="15419" b="28038"/>
            <a:stretch>
              <a:fillRect/>
            </a:stretch>
          </p:blipFill>
          <p:spPr bwMode="auto">
            <a:xfrm rot="-120000">
              <a:off x="5935787" y="3157067"/>
              <a:ext cx="576262" cy="414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21"/>
            <p:cNvSpPr txBox="1">
              <a:spLocks noChangeArrowheads="1"/>
            </p:cNvSpPr>
            <p:nvPr/>
          </p:nvSpPr>
          <p:spPr bwMode="auto">
            <a:xfrm>
              <a:off x="4800724" y="4458817"/>
              <a:ext cx="7207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zh-CN" altLang="en-US" sz="1800">
                  <a:latin typeface="黑体" pitchFamily="49" charset="-122"/>
                  <a:ea typeface="黑体" pitchFamily="49" charset="-122"/>
                </a:rPr>
                <a:t>图书</a:t>
              </a:r>
            </a:p>
          </p:txBody>
        </p:sp>
        <p:sp>
          <p:nvSpPr>
            <p:cNvPr id="44" name="TextBox 23"/>
            <p:cNvSpPr txBox="1">
              <a:spLocks noChangeArrowheads="1"/>
            </p:cNvSpPr>
            <p:nvPr/>
          </p:nvSpPr>
          <p:spPr bwMode="auto">
            <a:xfrm>
              <a:off x="179512" y="-92546"/>
              <a:ext cx="303212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en-US" altLang="zh-CN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  <a:endParaRPr lang="zh-CN" altLang="en-US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45" name="TextBox 25"/>
            <p:cNvSpPr txBox="1">
              <a:spLocks noChangeArrowheads="1"/>
            </p:cNvSpPr>
            <p:nvPr/>
          </p:nvSpPr>
          <p:spPr bwMode="auto">
            <a:xfrm>
              <a:off x="4105399" y="-92546"/>
              <a:ext cx="303213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en-US" altLang="zh-CN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  <a:endParaRPr lang="zh-CN" altLang="en-US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46" name="TextBox 26"/>
            <p:cNvSpPr txBox="1">
              <a:spLocks noChangeArrowheads="1"/>
            </p:cNvSpPr>
            <p:nvPr/>
          </p:nvSpPr>
          <p:spPr bwMode="auto">
            <a:xfrm>
              <a:off x="179512" y="2957042"/>
              <a:ext cx="303212" cy="58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en-US" altLang="zh-CN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  <a:endParaRPr lang="zh-CN" altLang="en-US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标题 1"/>
          <p:cNvSpPr>
            <a:spLocks noGrp="1"/>
          </p:cNvSpPr>
          <p:nvPr>
            <p:ph type="title" idx="4294967295"/>
          </p:nvPr>
        </p:nvSpPr>
        <p:spPr>
          <a:xfrm>
            <a:off x="4500566" y="2193131"/>
            <a:ext cx="4643437" cy="85725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饮料瓶回收装置</a:t>
            </a: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5486"/>
            <a:ext cx="2360845" cy="495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zh-CN" smtClean="0"/>
              <a:t>硬件框图</a:t>
            </a:r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4" y="5979"/>
            <a:ext cx="2382466" cy="4999334"/>
          </a:xfrm>
          <a:prstGeom prst="rect">
            <a:avLst/>
          </a:prstGeom>
          <a:solidFill>
            <a:srgbClr val="0066FF"/>
          </a:solidFill>
          <a:ln w="635000">
            <a:solidFill>
              <a:srgbClr val="0066FF"/>
            </a:solidFill>
            <a:miter lim="800000"/>
            <a:headEnd/>
            <a:tailEnd/>
          </a:ln>
        </p:spPr>
      </p:pic>
      <p:pic>
        <p:nvPicPr>
          <p:cNvPr id="6" name="Picture 8" descr="system_circ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4399"/>
            <a:ext cx="4808512" cy="442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zh-CN" smtClean="0"/>
              <a:t>软件流程</a:t>
            </a:r>
          </a:p>
        </p:txBody>
      </p:sp>
      <p:pic>
        <p:nvPicPr>
          <p:cNvPr id="6" name="Picture 3" descr="hardware_wo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5486"/>
            <a:ext cx="1902080" cy="473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4" y="5979"/>
            <a:ext cx="2382466" cy="4999334"/>
          </a:xfrm>
          <a:prstGeom prst="rect">
            <a:avLst/>
          </a:prstGeom>
          <a:solidFill>
            <a:srgbClr val="0066FF"/>
          </a:solidFill>
          <a:ln w="635000">
            <a:solidFill>
              <a:srgbClr val="0066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C53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/>
          <p:cNvSpPr>
            <a:spLocks noGrp="1"/>
          </p:cNvSpPr>
          <p:nvPr>
            <p:ph type="title" idx="4294967295"/>
          </p:nvPr>
        </p:nvSpPr>
        <p:spPr>
          <a:xfrm>
            <a:off x="2062166" y="0"/>
            <a:ext cx="4645025" cy="85725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电池回收装置</a:t>
            </a:r>
          </a:p>
        </p:txBody>
      </p:sp>
      <p:pic>
        <p:nvPicPr>
          <p:cNvPr id="4" name="图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026" y="1153870"/>
            <a:ext cx="4656214" cy="415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zh-CN" smtClean="0"/>
              <a:t>硬件框图</a:t>
            </a:r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777" y="765175"/>
            <a:ext cx="5415015" cy="4830911"/>
          </a:xfrm>
          <a:prstGeom prst="rect">
            <a:avLst/>
          </a:prstGeom>
          <a:solidFill>
            <a:srgbClr val="C53131"/>
          </a:solidFill>
          <a:ln w="762000">
            <a:solidFill>
              <a:srgbClr val="C53131"/>
            </a:solidFill>
            <a:miter lim="800000"/>
            <a:headEnd/>
            <a:tailEnd/>
          </a:ln>
        </p:spPr>
      </p:pic>
      <p:pic>
        <p:nvPicPr>
          <p:cNvPr id="6" name="Picture 9" descr="battery_circuit_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494"/>
            <a:ext cx="5028474" cy="463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4"/>
          <p:cNvSpPr>
            <a:spLocks noChangeArrowheads="1"/>
          </p:cNvSpPr>
          <p:nvPr/>
        </p:nvSpPr>
        <p:spPr bwMode="auto">
          <a:xfrm>
            <a:off x="4140200" y="440531"/>
            <a:ext cx="2160588" cy="2160587"/>
          </a:xfrm>
          <a:prstGeom prst="ellipse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zh-CN" altLang="en-US" sz="3200">
                <a:solidFill>
                  <a:srgbClr val="FFFFFF"/>
                </a:solidFill>
                <a:latin typeface="方正风雅宋简体" pitchFamily="2" charset="-122"/>
                <a:ea typeface="方正风雅宋简体" pitchFamily="2" charset="-122"/>
                <a:sym typeface="方正风雅宋简体" pitchFamily="2" charset="-122"/>
              </a:rPr>
              <a:t>饮料瓶</a:t>
            </a:r>
          </a:p>
        </p:txBody>
      </p:sp>
      <p:sp>
        <p:nvSpPr>
          <p:cNvPr id="10" name="椭圆 5"/>
          <p:cNvSpPr>
            <a:spLocks noChangeArrowheads="1"/>
          </p:cNvSpPr>
          <p:nvPr/>
        </p:nvSpPr>
        <p:spPr bwMode="auto">
          <a:xfrm>
            <a:off x="6443663" y="440531"/>
            <a:ext cx="2160587" cy="2160587"/>
          </a:xfrm>
          <a:prstGeom prst="ellipse">
            <a:avLst/>
          </a:prstGeom>
          <a:gradFill rotWithShape="1">
            <a:gsLst>
              <a:gs pos="0">
                <a:srgbClr val="992F2B"/>
              </a:gs>
              <a:gs pos="79999">
                <a:srgbClr val="C93D39"/>
              </a:gs>
              <a:gs pos="100000">
                <a:srgbClr val="CD3A3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zh-CN" altLang="en-US" sz="3200">
                <a:solidFill>
                  <a:srgbClr val="FFFFFF"/>
                </a:solidFill>
                <a:latin typeface="方正风雅宋简体" pitchFamily="2" charset="-122"/>
                <a:ea typeface="方正风雅宋简体" pitchFamily="2" charset="-122"/>
                <a:sym typeface="方正风雅宋简体" pitchFamily="2" charset="-122"/>
              </a:rPr>
              <a:t>电池</a:t>
            </a:r>
          </a:p>
        </p:txBody>
      </p:sp>
      <p:sp>
        <p:nvSpPr>
          <p:cNvPr id="11" name="椭圆 6"/>
          <p:cNvSpPr>
            <a:spLocks noChangeArrowheads="1"/>
          </p:cNvSpPr>
          <p:nvPr/>
        </p:nvSpPr>
        <p:spPr bwMode="auto">
          <a:xfrm>
            <a:off x="5292725" y="2601118"/>
            <a:ext cx="2159000" cy="2160588"/>
          </a:xfrm>
          <a:prstGeom prst="ellipse">
            <a:avLst/>
          </a:prstGeom>
          <a:solidFill>
            <a:srgbClr val="4690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zh-CN" altLang="en-US" sz="3200">
                <a:solidFill>
                  <a:srgbClr val="FFFFFF"/>
                </a:solidFill>
                <a:latin typeface="方正风雅宋简体" pitchFamily="2" charset="-122"/>
                <a:ea typeface="方正风雅宋简体" pitchFamily="2" charset="-122"/>
                <a:sym typeface="方正风雅宋简体" pitchFamily="2" charset="-122"/>
              </a:rPr>
              <a:t>图书</a:t>
            </a:r>
          </a:p>
        </p:txBody>
      </p:sp>
      <p:pic>
        <p:nvPicPr>
          <p:cNvPr id="12" name="Picture 6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7656"/>
            <a:ext cx="316865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zh-CN" smtClean="0"/>
              <a:t>软件流程</a:t>
            </a:r>
          </a:p>
        </p:txBody>
      </p:sp>
      <p:pic>
        <p:nvPicPr>
          <p:cNvPr id="7" name="Picture 3" descr="hardware_wo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9" y="262235"/>
            <a:ext cx="1882106" cy="468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777" y="765175"/>
            <a:ext cx="5415015" cy="4830911"/>
          </a:xfrm>
          <a:prstGeom prst="rect">
            <a:avLst/>
          </a:prstGeom>
          <a:solidFill>
            <a:srgbClr val="C53131"/>
          </a:solidFill>
          <a:ln w="762000">
            <a:solidFill>
              <a:srgbClr val="C5313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4690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1"/>
          <p:cNvSpPr>
            <a:spLocks noGrp="1"/>
          </p:cNvSpPr>
          <p:nvPr>
            <p:ph type="title" idx="4294967295"/>
          </p:nvPr>
        </p:nvSpPr>
        <p:spPr>
          <a:xfrm>
            <a:off x="4933950" y="2085975"/>
            <a:ext cx="4203700" cy="85725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zh-CN" altLang="zh-CN" b="1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综合回收装置</a:t>
            </a:r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1"/>
            <a:ext cx="2520280" cy="521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标题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CN" altLang="zh-CN" smtClean="0"/>
              <a:t>原理简介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483" y="123478"/>
            <a:ext cx="2502957" cy="5176986"/>
          </a:xfrm>
          <a:prstGeom prst="rect">
            <a:avLst/>
          </a:prstGeom>
          <a:solidFill>
            <a:srgbClr val="46900E"/>
          </a:solidFill>
          <a:ln w="762000">
            <a:solidFill>
              <a:srgbClr val="46900E"/>
            </a:solidFill>
            <a:miter lim="800000"/>
            <a:headEnd/>
            <a:tailEnd/>
          </a:ln>
        </p:spPr>
      </p:pic>
      <p:pic>
        <p:nvPicPr>
          <p:cNvPr id="6" name="Picture 9" descr="comprehensive_circuit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0824"/>
            <a:ext cx="4537127" cy="491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4690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矩形 7"/>
          <p:cNvSpPr>
            <a:spLocks noChangeArrowheads="1"/>
          </p:cNvSpPr>
          <p:nvPr/>
        </p:nvSpPr>
        <p:spPr bwMode="auto">
          <a:xfrm>
            <a:off x="0" y="1666328"/>
            <a:ext cx="3924300" cy="1889744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80000">
                <a:srgbClr val="000000"/>
              </a:gs>
              <a:gs pos="100000">
                <a:srgbClr val="000000"/>
              </a:gs>
            </a:gsLst>
            <a:lin ang="5400000"/>
          </a:gradFill>
          <a:ln>
            <a:noFill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调整条码扫描模块位置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改进电池检测策略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增加低功耗设计</a:t>
            </a:r>
          </a:p>
        </p:txBody>
      </p:sp>
      <p:grpSp>
        <p:nvGrpSpPr>
          <p:cNvPr id="7" name="组合 3"/>
          <p:cNvGrpSpPr>
            <a:grpSpLocks noChangeAspect="1"/>
          </p:cNvGrpSpPr>
          <p:nvPr/>
        </p:nvGrpSpPr>
        <p:grpSpPr bwMode="auto">
          <a:xfrm>
            <a:off x="4325198" y="342287"/>
            <a:ext cx="4193702" cy="4620851"/>
            <a:chOff x="0" y="0"/>
            <a:chExt cx="5204346" cy="5733256"/>
          </a:xfrm>
        </p:grpSpPr>
        <p:pic>
          <p:nvPicPr>
            <p:cNvPr id="8" name="图片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048"/>
              <a:ext cx="2304256" cy="476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188074" y="0"/>
              <a:ext cx="2016272" cy="423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86171" y="3672408"/>
              <a:ext cx="2310039" cy="2060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2062166" y="0"/>
            <a:ext cx="4643437" cy="857250"/>
          </a:xfrm>
          <a:solidFill>
            <a:schemeClr val="tx1"/>
          </a:solidFill>
          <a:ln/>
        </p:spPr>
        <p:txBody>
          <a:bodyPr/>
          <a:lstStyle/>
          <a:p>
            <a:pPr marL="0" indent="0"/>
            <a:r>
              <a: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图书回收装置</a:t>
            </a:r>
          </a:p>
        </p:txBody>
      </p:sp>
      <p:pic>
        <p:nvPicPr>
          <p:cNvPr id="4" name="Picture 7" descr="D:\Mydocuments\Pictures\素材\挑战杯\BOOKCOLLECTOR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63638"/>
            <a:ext cx="6840607" cy="250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105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标题 1"/>
          <p:cNvSpPr>
            <a:spLocks noGrp="1" noChangeArrowheads="1"/>
          </p:cNvSpPr>
          <p:nvPr>
            <p:ph type="title" idx="4294967295"/>
          </p:nvPr>
        </p:nvSpPr>
        <p:spPr>
          <a:ln/>
        </p:spPr>
        <p:txBody>
          <a:bodyPr/>
          <a:lstStyle/>
          <a:p>
            <a:pPr marL="0" indent="0"/>
            <a:r>
              <a:rPr lang="zh-CN" altLang="zh-CN"/>
              <a:t>硬件框图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5076056" y="-164554"/>
            <a:ext cx="4680325" cy="5508383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6" name="Picture 7" descr="D:\Mydocuments\Pictures\素材\挑战杯\BOOKCOLLECTOR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3"/>
          <a:stretch/>
        </p:blipFill>
        <p:spPr bwMode="auto">
          <a:xfrm>
            <a:off x="5627296" y="620688"/>
            <a:ext cx="3625224" cy="400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F:\tmp\TI杯\image\mod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97" y="137217"/>
            <a:ext cx="3641079" cy="473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29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 dir="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标题 1"/>
          <p:cNvSpPr>
            <a:spLocks noGrp="1" noChangeArrowheads="1"/>
          </p:cNvSpPr>
          <p:nvPr>
            <p:ph type="title" idx="4294967295"/>
          </p:nvPr>
        </p:nvSpPr>
        <p:spPr>
          <a:ln/>
        </p:spPr>
        <p:txBody>
          <a:bodyPr/>
          <a:lstStyle/>
          <a:p>
            <a:pPr marL="0" indent="0"/>
            <a:r>
              <a:rPr lang="zh-CN" altLang="zh-CN"/>
              <a:t>硬件框图</a:t>
            </a:r>
          </a:p>
        </p:txBody>
      </p:sp>
      <p:pic>
        <p:nvPicPr>
          <p:cNvPr id="4" name="Picture 5" descr="F:\tmp\TI杯\image\pro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87" y="195486"/>
            <a:ext cx="7314721" cy="458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06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2062166" y="0"/>
            <a:ext cx="4643437" cy="857250"/>
          </a:xfrm>
          <a:solidFill>
            <a:schemeClr val="tx1"/>
          </a:solidFill>
          <a:ln/>
        </p:spPr>
        <p:txBody>
          <a:bodyPr/>
          <a:lstStyle/>
          <a:p>
            <a:pPr marL="0" indent="0"/>
            <a:r>
              <a:rPr lang="zh-CN" altLang="en-US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图书自取装置</a:t>
            </a:r>
          </a:p>
        </p:txBody>
      </p:sp>
      <p:pic>
        <p:nvPicPr>
          <p:cNvPr id="4" name="Picture 4" descr="F:\tmp\TI杯\image\未标题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35646"/>
            <a:ext cx="6014268" cy="277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864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auto">
          <a:xfrm>
            <a:off x="1984" y="0"/>
            <a:ext cx="3057848" cy="5143500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9" name="Picture 3" descr="C0YW}J~D`}SQYNZ]I2Z3_B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336" y="1195975"/>
            <a:ext cx="6048648" cy="275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F:\tmp\TI杯\image\未标题-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1"/>
          <a:stretch/>
        </p:blipFill>
        <p:spPr bwMode="auto">
          <a:xfrm>
            <a:off x="0" y="1059582"/>
            <a:ext cx="2771800" cy="315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183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T%)SHKI23I]{OX0%RT9`BX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r="4866"/>
          <a:stretch/>
        </p:blipFill>
        <p:spPr bwMode="auto">
          <a:xfrm>
            <a:off x="3059832" y="627534"/>
            <a:ext cx="6084168" cy="343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 bwMode="auto">
          <a:xfrm>
            <a:off x="1984" y="0"/>
            <a:ext cx="3057848" cy="5143500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9" name="Picture 4" descr="F:\tmp\TI杯\image\未标题-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1"/>
          <a:stretch/>
        </p:blipFill>
        <p:spPr bwMode="auto">
          <a:xfrm>
            <a:off x="0" y="1059582"/>
            <a:ext cx="2771800" cy="315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2683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矩形 4"/>
          <p:cNvSpPr>
            <a:spLocks noChangeArrowheads="1"/>
          </p:cNvSpPr>
          <p:nvPr/>
        </p:nvSpPr>
        <p:spPr bwMode="auto">
          <a:xfrm>
            <a:off x="3180383" y="1737297"/>
            <a:ext cx="5543550" cy="1617711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80000">
                <a:srgbClr val="000000"/>
              </a:gs>
              <a:gs pos="100000">
                <a:srgbClr val="000000"/>
              </a:gs>
            </a:gsLst>
            <a:lin ang="5400000"/>
          </a:gradFill>
          <a:ln>
            <a:noFill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影响环境美观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回收低效</a:t>
            </a:r>
          </a:p>
        </p:txBody>
      </p:sp>
      <p:sp>
        <p:nvSpPr>
          <p:cNvPr id="4" name="椭圆 3"/>
          <p:cNvSpPr>
            <a:spLocks noChangeArrowheads="1"/>
          </p:cNvSpPr>
          <p:nvPr/>
        </p:nvSpPr>
        <p:spPr bwMode="auto">
          <a:xfrm>
            <a:off x="466725" y="1465859"/>
            <a:ext cx="2160588" cy="2160588"/>
          </a:xfrm>
          <a:prstGeom prst="ellipse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3200" dirty="0">
                <a:solidFill>
                  <a:srgbClr val="FFFFFF"/>
                </a:solidFill>
                <a:latin typeface="方正风雅宋简体" pitchFamily="2" charset="-122"/>
                <a:ea typeface="方正风雅宋简体" pitchFamily="2" charset="-122"/>
                <a:sym typeface="方正风雅宋简体" pitchFamily="2" charset="-122"/>
              </a:rPr>
              <a:t>饮料瓶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 bwMode="auto">
          <a:xfrm>
            <a:off x="457200" y="-16455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buFontTx/>
            </a:pPr>
            <a:r>
              <a:rPr lang="zh-CN" altLang="zh-CN" kern="0" smtClean="0"/>
              <a:t>云端的三个组成部分</a:t>
            </a:r>
            <a:endParaRPr lang="zh-CN" altLang="zh-CN" kern="0" dirty="0" smtClean="0"/>
          </a:p>
        </p:txBody>
      </p:sp>
      <p:sp>
        <p:nvSpPr>
          <p:cNvPr id="8" name="椭圆 4"/>
          <p:cNvSpPr>
            <a:spLocks noChangeArrowheads="1"/>
          </p:cNvSpPr>
          <p:nvPr/>
        </p:nvSpPr>
        <p:spPr bwMode="auto">
          <a:xfrm>
            <a:off x="5292725" y="329158"/>
            <a:ext cx="2160588" cy="2160588"/>
          </a:xfrm>
          <a:prstGeom prst="ellipse">
            <a:avLst/>
          </a:prstGeom>
          <a:solidFill>
            <a:srgbClr val="0066FF"/>
          </a:solidFill>
          <a:ln>
            <a:noFill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>
                <a:solidFill>
                  <a:srgbClr val="FFFFFF"/>
                </a:solidFill>
                <a:latin typeface="方正风雅宋简体" pitchFamily="2" charset="-122"/>
                <a:ea typeface="方正风雅宋简体" pitchFamily="2" charset="-122"/>
              </a:rPr>
              <a:t>服务器</a:t>
            </a:r>
          </a:p>
        </p:txBody>
      </p:sp>
      <p:sp>
        <p:nvSpPr>
          <p:cNvPr id="9" name="椭圆 5"/>
          <p:cNvSpPr>
            <a:spLocks noChangeArrowheads="1"/>
          </p:cNvSpPr>
          <p:nvPr/>
        </p:nvSpPr>
        <p:spPr bwMode="auto">
          <a:xfrm>
            <a:off x="6661150" y="2716758"/>
            <a:ext cx="2160588" cy="2160588"/>
          </a:xfrm>
          <a:prstGeom prst="ellipse">
            <a:avLst/>
          </a:pr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5400000"/>
          </a:gradFill>
          <a:ln>
            <a:noFill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zh-CN">
                <a:solidFill>
                  <a:srgbClr val="FFFFFF"/>
                </a:solidFill>
                <a:latin typeface="方正风雅宋简体" pitchFamily="2" charset="-122"/>
                <a:ea typeface="方正风雅宋简体" pitchFamily="2" charset="-122"/>
              </a:rPr>
              <a:t>APP</a:t>
            </a:r>
            <a:endParaRPr lang="zh-CN" altLang="en-US">
              <a:solidFill>
                <a:srgbClr val="FFFFFF"/>
              </a:solidFill>
              <a:latin typeface="方正风雅宋简体" pitchFamily="2" charset="-122"/>
              <a:ea typeface="方正风雅宋简体" pitchFamily="2" charset="-122"/>
            </a:endParaRPr>
          </a:p>
        </p:txBody>
      </p:sp>
      <p:sp>
        <p:nvSpPr>
          <p:cNvPr id="10" name="椭圆 6"/>
          <p:cNvSpPr>
            <a:spLocks noChangeArrowheads="1"/>
          </p:cNvSpPr>
          <p:nvPr/>
        </p:nvSpPr>
        <p:spPr bwMode="auto">
          <a:xfrm>
            <a:off x="3935413" y="2716758"/>
            <a:ext cx="2159000" cy="2160588"/>
          </a:xfrm>
          <a:prstGeom prst="ellipse">
            <a:avLst/>
          </a:prstGeom>
          <a:solidFill>
            <a:srgbClr val="46900E"/>
          </a:solidFill>
          <a:ln>
            <a:noFill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>
                <a:solidFill>
                  <a:srgbClr val="FFFFFF"/>
                </a:solidFill>
                <a:latin typeface="方正风雅宋简体" pitchFamily="2" charset="-122"/>
                <a:ea typeface="方正风雅宋简体" pitchFamily="2" charset="-122"/>
              </a:rPr>
              <a:t>网站</a:t>
            </a:r>
          </a:p>
        </p:txBody>
      </p:sp>
      <p:pic>
        <p:nvPicPr>
          <p:cNvPr id="11" name="Picture 2" descr="D:\Mydocuments\Pictures\素材\挑战杯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3" t="18459" r="32291" b="35333"/>
          <a:stretch>
            <a:fillRect/>
          </a:stretch>
        </p:blipFill>
        <p:spPr bwMode="auto">
          <a:xfrm>
            <a:off x="266700" y="260896"/>
            <a:ext cx="30861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矩形 6"/>
          <p:cNvSpPr>
            <a:spLocks noChangeArrowheads="1"/>
          </p:cNvSpPr>
          <p:nvPr/>
        </p:nvSpPr>
        <p:spPr bwMode="auto">
          <a:xfrm>
            <a:off x="3079750" y="1232234"/>
            <a:ext cx="5543550" cy="2494484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80000">
                <a:srgbClr val="000000"/>
              </a:gs>
              <a:gs pos="100000">
                <a:srgbClr val="000000"/>
              </a:gs>
            </a:gsLst>
            <a:lin ang="5400000"/>
          </a:gradFill>
          <a:ln>
            <a:noFill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控制回收终端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数据挖掘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Web服务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4"/>
          <p:cNvSpPr>
            <a:spLocks noChangeArrowheads="1"/>
          </p:cNvSpPr>
          <p:nvPr/>
        </p:nvSpPr>
        <p:spPr bwMode="auto">
          <a:xfrm>
            <a:off x="467544" y="1399182"/>
            <a:ext cx="2160588" cy="2160588"/>
          </a:xfrm>
          <a:prstGeom prst="ellipse">
            <a:avLst/>
          </a:prstGeom>
          <a:solidFill>
            <a:srgbClr val="0066FF"/>
          </a:solidFill>
          <a:ln>
            <a:noFill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dirty="0">
                <a:solidFill>
                  <a:srgbClr val="FFFFFF"/>
                </a:solidFill>
                <a:latin typeface="方正风雅宋简体" pitchFamily="2" charset="-122"/>
                <a:ea typeface="方正风雅宋简体" pitchFamily="2" charset="-122"/>
              </a:rPr>
              <a:t>服务器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矩形 4"/>
          <p:cNvSpPr>
            <a:spLocks noChangeArrowheads="1"/>
          </p:cNvSpPr>
          <p:nvPr/>
        </p:nvSpPr>
        <p:spPr bwMode="auto">
          <a:xfrm>
            <a:off x="3043241" y="1504838"/>
            <a:ext cx="5545137" cy="2025476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80000">
                <a:srgbClr val="000000"/>
              </a:gs>
              <a:gs pos="100000">
                <a:srgbClr val="000000"/>
              </a:gs>
            </a:gsLst>
            <a:lin ang="5400000"/>
          </a:gradFill>
          <a:ln>
            <a:noFill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信息查询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用户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回收终端管理</a:t>
            </a:r>
          </a:p>
        </p:txBody>
      </p:sp>
      <p:sp>
        <p:nvSpPr>
          <p:cNvPr id="6" name="椭圆 3"/>
          <p:cNvSpPr>
            <a:spLocks noChangeArrowheads="1"/>
          </p:cNvSpPr>
          <p:nvPr/>
        </p:nvSpPr>
        <p:spPr bwMode="auto">
          <a:xfrm>
            <a:off x="467544" y="1437282"/>
            <a:ext cx="2160587" cy="2160588"/>
          </a:xfrm>
          <a:prstGeom prst="ellipse">
            <a:avLst/>
          </a:prstGeom>
          <a:solidFill>
            <a:srgbClr val="46900E"/>
          </a:solidFill>
          <a:ln>
            <a:noFill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dirty="0">
                <a:solidFill>
                  <a:srgbClr val="FFFFFF"/>
                </a:solidFill>
                <a:latin typeface="方正风雅宋简体" pitchFamily="2" charset="-122"/>
                <a:ea typeface="方正风雅宋简体" pitchFamily="2" charset="-122"/>
              </a:rPr>
              <a:t>网站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图片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849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3226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950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矩形 4"/>
          <p:cNvSpPr>
            <a:spLocks noChangeArrowheads="1"/>
          </p:cNvSpPr>
          <p:nvPr/>
        </p:nvSpPr>
        <p:spPr bwMode="auto">
          <a:xfrm>
            <a:off x="3072932" y="1689484"/>
            <a:ext cx="5545137" cy="1656184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80000">
                <a:srgbClr val="000000"/>
              </a:gs>
              <a:gs pos="100000">
                <a:srgbClr val="000000"/>
              </a:gs>
            </a:gsLst>
            <a:lin ang="5400000"/>
          </a:gradFill>
          <a:ln>
            <a:noFill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4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便捷、全面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的查询方式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400" dirty="0">
                <a:solidFill>
                  <a:srgbClr val="00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优雅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的交互界面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6"/>
          <p:cNvSpPr>
            <a:spLocks noChangeArrowheads="1"/>
          </p:cNvSpPr>
          <p:nvPr/>
        </p:nvSpPr>
        <p:spPr bwMode="auto">
          <a:xfrm>
            <a:off x="467544" y="1437282"/>
            <a:ext cx="2160588" cy="2160588"/>
          </a:xfrm>
          <a:prstGeom prst="ellipse">
            <a:avLst/>
          </a:prstGeom>
          <a:gradFill rotWithShape="1">
            <a:gsLst>
              <a:gs pos="0">
                <a:srgbClr val="9B2D2A"/>
              </a:gs>
              <a:gs pos="80000">
                <a:srgbClr val="CB3D3A"/>
              </a:gs>
              <a:gs pos="100000">
                <a:srgbClr val="CE3B37"/>
              </a:gs>
            </a:gsLst>
            <a:lin ang="5400000"/>
          </a:gradFill>
          <a:ln>
            <a:noFill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zh-CN">
                <a:solidFill>
                  <a:srgbClr val="FFFFFF"/>
                </a:solidFill>
                <a:latin typeface="方正风雅宋简体" pitchFamily="2" charset="-122"/>
                <a:ea typeface="方正风雅宋简体" pitchFamily="2" charset="-122"/>
              </a:rPr>
              <a:t>APP</a:t>
            </a:r>
            <a:endParaRPr lang="zh-CN" altLang="en-US">
              <a:solidFill>
                <a:srgbClr val="FFFFFF"/>
              </a:solidFill>
              <a:latin typeface="方正风雅宋简体" pitchFamily="2" charset="-122"/>
              <a:ea typeface="方正风雅宋简体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creenshot_2014-04-09-11-05-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" b="1122"/>
          <a:stretch>
            <a:fillRect/>
          </a:stretch>
        </p:blipFill>
        <p:spPr bwMode="auto">
          <a:xfrm>
            <a:off x="3635375" y="843558"/>
            <a:ext cx="1909763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Screenshot_2014-04-18-15-57-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" b="716"/>
          <a:stretch>
            <a:fillRect/>
          </a:stretch>
        </p:blipFill>
        <p:spPr bwMode="auto">
          <a:xfrm>
            <a:off x="6516688" y="843558"/>
            <a:ext cx="1900237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Screenshot_2014-04-18-15-57-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" b="716"/>
          <a:stretch>
            <a:fillRect/>
          </a:stretch>
        </p:blipFill>
        <p:spPr bwMode="auto">
          <a:xfrm>
            <a:off x="6445250" y="843558"/>
            <a:ext cx="189865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Screenshot_2014-04-09-11-05-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/>
          <a:stretch>
            <a:fillRect/>
          </a:stretch>
        </p:blipFill>
        <p:spPr bwMode="auto">
          <a:xfrm>
            <a:off x="755650" y="843558"/>
            <a:ext cx="187325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Screenshot_2014-04-09-11-05-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3" b="1122"/>
          <a:stretch>
            <a:fillRect/>
          </a:stretch>
        </p:blipFill>
        <p:spPr bwMode="auto">
          <a:xfrm>
            <a:off x="3635375" y="843558"/>
            <a:ext cx="1909763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Screenshot_2014-04-09-11-05-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/>
          <a:stretch>
            <a:fillRect/>
          </a:stretch>
        </p:blipFill>
        <p:spPr bwMode="auto">
          <a:xfrm>
            <a:off x="755650" y="843558"/>
            <a:ext cx="187325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09 -0.007777 L 0.319309 -0.006018 " pathEditMode="relative" rAng="0" ptsTypes="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570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8820 -0.003240 L 0.007639 -0.007314 " pathEditMode="relative" rAng="0" ptsTypes="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33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67000" y="6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67000" y="6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24444 -0.002500 " pathEditMode="relative" rAng="0" ptsTypes="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500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4444 -0.002500 L -0.001597 0.000093 " pathEditMode="relative" rAng="0" ptsTypes="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6500" y="1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67000" y="6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4"/>
          <p:cNvSpPr>
            <a:spLocks noChangeArrowheads="1"/>
          </p:cNvSpPr>
          <p:nvPr/>
        </p:nvSpPr>
        <p:spPr bwMode="auto">
          <a:xfrm>
            <a:off x="3134965" y="1704726"/>
            <a:ext cx="5543550" cy="1681659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80000">
                <a:srgbClr val="000000"/>
              </a:gs>
              <a:gs pos="100000">
                <a:srgbClr val="000000"/>
              </a:gs>
            </a:gsLst>
            <a:lin ang="5400000"/>
          </a:gradFill>
          <a:ln>
            <a:noFill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造成污染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回收不便</a:t>
            </a:r>
          </a:p>
        </p:txBody>
      </p:sp>
      <p:sp>
        <p:nvSpPr>
          <p:cNvPr id="4" name="椭圆 5"/>
          <p:cNvSpPr>
            <a:spLocks noChangeArrowheads="1"/>
          </p:cNvSpPr>
          <p:nvPr/>
        </p:nvSpPr>
        <p:spPr bwMode="auto">
          <a:xfrm>
            <a:off x="505619" y="1465262"/>
            <a:ext cx="2160587" cy="2160588"/>
          </a:xfrm>
          <a:prstGeom prst="ellipse">
            <a:avLst/>
          </a:prstGeom>
          <a:gradFill rotWithShape="1">
            <a:gsLst>
              <a:gs pos="0">
                <a:srgbClr val="992F2B"/>
              </a:gs>
              <a:gs pos="79999">
                <a:srgbClr val="C93D39"/>
              </a:gs>
              <a:gs pos="100000">
                <a:srgbClr val="CD3A3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3200" dirty="0">
                <a:solidFill>
                  <a:srgbClr val="FFFFFF"/>
                </a:solidFill>
                <a:latin typeface="方正风雅宋简体" pitchFamily="2" charset="-122"/>
                <a:ea typeface="方正风雅宋简体" pitchFamily="2" charset="-122"/>
                <a:sym typeface="方正风雅宋简体" pitchFamily="2" charset="-122"/>
              </a:rPr>
              <a:t>电池</a:t>
            </a:r>
            <a:endParaRPr lang="zh-CN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标题 1"/>
          <p:cNvSpPr>
            <a:spLocks noGrp="1"/>
          </p:cNvSpPr>
          <p:nvPr>
            <p:ph type="title" idx="4294967295"/>
          </p:nvPr>
        </p:nvSpPr>
        <p:spPr>
          <a:xfrm>
            <a:off x="539750" y="1437085"/>
            <a:ext cx="8229600" cy="2041922"/>
          </a:xfrm>
        </p:spPr>
        <p:txBody>
          <a:bodyPr/>
          <a:lstStyle/>
          <a:p>
            <a:pPr eaLnBrk="1" hangingPunct="1"/>
            <a:r>
              <a:rPr lang="en-US" altLang="zh-CN" sz="20000" smtClean="0">
                <a:solidFill>
                  <a:schemeClr val="bg1"/>
                </a:solidFill>
                <a:latin typeface="Arial Black" pitchFamily="34" charset="0"/>
              </a:rPr>
              <a:t>NEW</a:t>
            </a:r>
            <a:endParaRPr lang="zh-CN" altLang="en-US" sz="20000" smtClean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标题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5725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zh-CN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意义与创新点</a:t>
            </a:r>
          </a:p>
        </p:txBody>
      </p:sp>
      <p:sp>
        <p:nvSpPr>
          <p:cNvPr id="43011" name="内容占位符 2"/>
          <p:cNvSpPr>
            <a:spLocks noGrp="1"/>
          </p:cNvSpPr>
          <p:nvPr>
            <p:ph idx="4294967295"/>
          </p:nvPr>
        </p:nvSpPr>
        <p:spPr>
          <a:xfrm>
            <a:off x="2843808" y="1419622"/>
            <a:ext cx="5976466" cy="31683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首次引入环保学分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回收方便快捷</a:t>
            </a:r>
            <a:endParaRPr lang="en-US" altLang="zh-CN" sz="24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二手书得到充分利用</a:t>
            </a:r>
            <a:endParaRPr lang="en-US" altLang="zh-CN" sz="24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电池微电流检测电路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低功耗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>
            <a:lum/>
          </a:blip>
          <a:srcRect/>
          <a:stretch>
            <a:fillRect t="-3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3"/>
          <p:cNvSpPr txBox="1">
            <a:spLocks noChangeArrowheads="1"/>
          </p:cNvSpPr>
          <p:nvPr/>
        </p:nvSpPr>
        <p:spPr bwMode="auto">
          <a:xfrm>
            <a:off x="3635896" y="483518"/>
            <a:ext cx="5535116" cy="92142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buFontTx/>
            </a:pPr>
            <a:r>
              <a:rPr lang="zh-CN" altLang="zh-CN" sz="4000" b="1" kern="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千里之行，始于足下</a:t>
            </a:r>
            <a:endParaRPr lang="zh-CN" altLang="zh-CN" sz="4000" b="1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矩形 4"/>
          <p:cNvSpPr>
            <a:spLocks noChangeArrowheads="1"/>
          </p:cNvSpPr>
          <p:nvPr/>
        </p:nvSpPr>
        <p:spPr bwMode="auto">
          <a:xfrm>
            <a:off x="3127375" y="2043112"/>
            <a:ext cx="5543550" cy="1004888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80000">
                <a:srgbClr val="000000"/>
              </a:gs>
              <a:gs pos="100000">
                <a:srgbClr val="000000"/>
              </a:gs>
            </a:gsLst>
            <a:lin ang="5400000"/>
          </a:gradFill>
          <a:ln>
            <a:noFill/>
          </a:ln>
          <a:effectLst>
            <a:outerShdw dist="23000" dir="5400000" algn="ctr" rotWithShape="0">
              <a:srgbClr val="000000">
                <a:alpha val="3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循环使用少</a:t>
            </a:r>
          </a:p>
        </p:txBody>
      </p:sp>
      <p:sp>
        <p:nvSpPr>
          <p:cNvPr id="4" name="椭圆 3"/>
          <p:cNvSpPr>
            <a:spLocks noChangeArrowheads="1"/>
          </p:cNvSpPr>
          <p:nvPr/>
        </p:nvSpPr>
        <p:spPr bwMode="auto">
          <a:xfrm>
            <a:off x="493713" y="1465262"/>
            <a:ext cx="2160587" cy="2160588"/>
          </a:xfrm>
          <a:prstGeom prst="ellipse">
            <a:avLst/>
          </a:prstGeom>
          <a:solidFill>
            <a:srgbClr val="4690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3200">
                <a:solidFill>
                  <a:srgbClr val="FFFFFF"/>
                </a:solidFill>
                <a:latin typeface="方正风雅宋简体" pitchFamily="2" charset="-122"/>
                <a:ea typeface="方正风雅宋简体" pitchFamily="2" charset="-122"/>
                <a:sym typeface="方正风雅宋简体" pitchFamily="2" charset="-122"/>
              </a:rPr>
              <a:t>图书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4"/>
          <p:cNvSpPr>
            <a:spLocks noChangeArrowheads="1"/>
          </p:cNvSpPr>
          <p:nvPr/>
        </p:nvSpPr>
        <p:spPr bwMode="auto">
          <a:xfrm>
            <a:off x="4140200" y="440531"/>
            <a:ext cx="2160588" cy="2160587"/>
          </a:xfrm>
          <a:prstGeom prst="ellipse">
            <a:avLst/>
          </a:prstGeom>
          <a:solidFill>
            <a:srgbClr val="00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zh-CN" altLang="en-US" sz="3200">
                <a:solidFill>
                  <a:srgbClr val="FFFFFF"/>
                </a:solidFill>
                <a:latin typeface="方正风雅宋简体" pitchFamily="2" charset="-122"/>
                <a:ea typeface="方正风雅宋简体" pitchFamily="2" charset="-122"/>
                <a:sym typeface="方正风雅宋简体" pitchFamily="2" charset="-122"/>
              </a:rPr>
              <a:t>饮料瓶</a:t>
            </a:r>
          </a:p>
        </p:txBody>
      </p:sp>
      <p:sp>
        <p:nvSpPr>
          <p:cNvPr id="9" name="椭圆 5"/>
          <p:cNvSpPr>
            <a:spLocks noChangeArrowheads="1"/>
          </p:cNvSpPr>
          <p:nvPr/>
        </p:nvSpPr>
        <p:spPr bwMode="auto">
          <a:xfrm>
            <a:off x="6443663" y="440531"/>
            <a:ext cx="2160587" cy="2160587"/>
          </a:xfrm>
          <a:prstGeom prst="ellipse">
            <a:avLst/>
          </a:prstGeom>
          <a:gradFill rotWithShape="1">
            <a:gsLst>
              <a:gs pos="0">
                <a:srgbClr val="992F2B"/>
              </a:gs>
              <a:gs pos="79999">
                <a:srgbClr val="C93D39"/>
              </a:gs>
              <a:gs pos="100000">
                <a:srgbClr val="CD3A3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zh-CN" altLang="en-US" sz="3200">
                <a:solidFill>
                  <a:srgbClr val="FFFFFF"/>
                </a:solidFill>
                <a:latin typeface="方正风雅宋简体" pitchFamily="2" charset="-122"/>
                <a:ea typeface="方正风雅宋简体" pitchFamily="2" charset="-122"/>
                <a:sym typeface="方正风雅宋简体" pitchFamily="2" charset="-122"/>
              </a:rPr>
              <a:t>电池</a:t>
            </a:r>
          </a:p>
        </p:txBody>
      </p:sp>
      <p:sp>
        <p:nvSpPr>
          <p:cNvPr id="10" name="椭圆 6"/>
          <p:cNvSpPr>
            <a:spLocks noChangeArrowheads="1"/>
          </p:cNvSpPr>
          <p:nvPr/>
        </p:nvSpPr>
        <p:spPr bwMode="auto">
          <a:xfrm>
            <a:off x="5292725" y="2601118"/>
            <a:ext cx="2159000" cy="2160588"/>
          </a:xfrm>
          <a:prstGeom prst="ellipse">
            <a:avLst/>
          </a:prstGeom>
          <a:solidFill>
            <a:srgbClr val="4690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zh-CN" altLang="en-US" sz="3200">
                <a:solidFill>
                  <a:srgbClr val="FFFFFF"/>
                </a:solidFill>
                <a:latin typeface="方正风雅宋简体" pitchFamily="2" charset="-122"/>
                <a:ea typeface="方正风雅宋简体" pitchFamily="2" charset="-122"/>
                <a:sym typeface="方正风雅宋简体" pitchFamily="2" charset="-122"/>
              </a:rPr>
              <a:t>图书</a:t>
            </a:r>
          </a:p>
        </p:txBody>
      </p:sp>
      <p:pic>
        <p:nvPicPr>
          <p:cNvPr id="11" name="Picture 6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7656"/>
            <a:ext cx="316865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/>
          </p:cNvSpPr>
          <p:nvPr>
            <p:ph type="title" idx="4294967295"/>
          </p:nvPr>
        </p:nvSpPr>
        <p:spPr>
          <a:xfrm>
            <a:off x="250825" y="1221581"/>
            <a:ext cx="8686800" cy="2915841"/>
          </a:xfrm>
        </p:spPr>
        <p:txBody>
          <a:bodyPr/>
          <a:lstStyle/>
          <a:p>
            <a:pPr eaLnBrk="1" hangingPunct="1"/>
            <a:r>
              <a:rPr lang="en-US" altLang="zh-CN" sz="20000" smtClean="0">
                <a:solidFill>
                  <a:schemeClr val="bg1"/>
                </a:solidFill>
                <a:latin typeface="Arial Black" pitchFamily="34" charset="0"/>
              </a:rPr>
              <a:t>WHAT</a:t>
            </a:r>
            <a:endParaRPr lang="zh-CN" altLang="en-US" sz="20000" smtClean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图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499"/>
            <a:ext cx="9144000" cy="480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标题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945356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zh-CN" altLang="zh-CN" sz="5400" smtClean="0">
                <a:solidFill>
                  <a:schemeClr val="bg1"/>
                </a:solidFill>
                <a:latin typeface="方正风雅宋简体" pitchFamily="2" charset="-122"/>
                <a:ea typeface="方正风雅宋简体" pitchFamily="2" charset="-122"/>
              </a:rPr>
              <a:t>回收装置</a:t>
            </a:r>
          </a:p>
        </p:txBody>
      </p:sp>
      <p:pic>
        <p:nvPicPr>
          <p:cNvPr id="10248" name="Picture 8" descr="F:\tmp\TI杯\image\未标题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542" y="1302507"/>
            <a:ext cx="5778915" cy="361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​​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sz="1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​​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</TotalTime>
  <Pages>0</Pages>
  <Words>304</Words>
  <Characters>0</Characters>
  <Application>Microsoft Office PowerPoint</Application>
  <DocSecurity>0</DocSecurity>
  <PresentationFormat>全屏显示(16:9)</PresentationFormat>
  <Lines>0</Lines>
  <Paragraphs>123</Paragraphs>
  <Slides>52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3" baseType="lpstr">
      <vt:lpstr>Calibri</vt:lpstr>
      <vt:lpstr>宋体</vt:lpstr>
      <vt:lpstr>Arial</vt:lpstr>
      <vt:lpstr>方正博雅宋_GBK</vt:lpstr>
      <vt:lpstr>黑体</vt:lpstr>
      <vt:lpstr>Adobe 黑体 Std R</vt:lpstr>
      <vt:lpstr>微软雅黑</vt:lpstr>
      <vt:lpstr>方正风雅宋简体</vt:lpstr>
      <vt:lpstr>DFGothic-EB</vt:lpstr>
      <vt:lpstr>Arial Black</vt:lpstr>
      <vt:lpstr>Office 主题​​</vt:lpstr>
      <vt:lpstr>云端自助回收与数据挖掘系统</vt:lpstr>
      <vt:lpstr>WHY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WHAT</vt:lpstr>
      <vt:lpstr>回收装置</vt:lpstr>
      <vt:lpstr>回收系统的运行模式</vt:lpstr>
      <vt:lpstr>工作流程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数据挖掘</vt:lpstr>
      <vt:lpstr>PowerPoint 演示文稿</vt:lpstr>
      <vt:lpstr>HOW</vt:lpstr>
      <vt:lpstr>回收系统详细介绍</vt:lpstr>
      <vt:lpstr>回收系统的整体构成</vt:lpstr>
      <vt:lpstr>简化模型</vt:lpstr>
      <vt:lpstr>饮料瓶回收装置</vt:lpstr>
      <vt:lpstr>硬件框图</vt:lpstr>
      <vt:lpstr>软件流程</vt:lpstr>
      <vt:lpstr>电池回收装置</vt:lpstr>
      <vt:lpstr>硬件框图</vt:lpstr>
      <vt:lpstr>软件流程</vt:lpstr>
      <vt:lpstr>综合回收装置</vt:lpstr>
      <vt:lpstr>原理简介</vt:lpstr>
      <vt:lpstr>PowerPoint 演示文稿</vt:lpstr>
      <vt:lpstr>图书回收装置</vt:lpstr>
      <vt:lpstr>硬件框图</vt:lpstr>
      <vt:lpstr>硬件框图</vt:lpstr>
      <vt:lpstr>图书自取装置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NEW</vt:lpstr>
      <vt:lpstr>意义与创新点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</dc:title>
  <dc:creator>Administrator</dc:creator>
  <cp:lastModifiedBy>Administrator</cp:lastModifiedBy>
  <cp:revision>113</cp:revision>
  <dcterms:created xsi:type="dcterms:W3CDTF">2015-03-13T14:11:58Z</dcterms:created>
  <dcterms:modified xsi:type="dcterms:W3CDTF">2015-09-21T15:07:26Z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2052-9.1.0.4984</vt:lpwstr>
  </property>
</Properties>
</file>